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313" r:id="rId2"/>
    <p:sldId id="314" r:id="rId3"/>
    <p:sldId id="279" r:id="rId4"/>
    <p:sldId id="331" r:id="rId5"/>
    <p:sldId id="332" r:id="rId6"/>
    <p:sldId id="334" r:id="rId7"/>
    <p:sldId id="333" r:id="rId8"/>
    <p:sldId id="335" r:id="rId9"/>
    <p:sldId id="309" r:id="rId10"/>
    <p:sldId id="369" r:id="rId11"/>
    <p:sldId id="273" r:id="rId12"/>
    <p:sldId id="268" r:id="rId13"/>
    <p:sldId id="336" r:id="rId14"/>
    <p:sldId id="275" r:id="rId15"/>
    <p:sldId id="359" r:id="rId16"/>
    <p:sldId id="360" r:id="rId17"/>
    <p:sldId id="361" r:id="rId18"/>
    <p:sldId id="370" r:id="rId19"/>
    <p:sldId id="326" r:id="rId20"/>
    <p:sldId id="327" r:id="rId21"/>
    <p:sldId id="422" r:id="rId22"/>
    <p:sldId id="329" r:id="rId23"/>
    <p:sldId id="330" r:id="rId24"/>
    <p:sldId id="338" r:id="rId25"/>
    <p:sldId id="339" r:id="rId26"/>
    <p:sldId id="340" r:id="rId27"/>
    <p:sldId id="341" r:id="rId28"/>
    <p:sldId id="342" r:id="rId29"/>
    <p:sldId id="351" r:id="rId30"/>
    <p:sldId id="354" r:id="rId31"/>
    <p:sldId id="343" r:id="rId32"/>
    <p:sldId id="371" r:id="rId33"/>
    <p:sldId id="280" r:id="rId34"/>
    <p:sldId id="281" r:id="rId35"/>
    <p:sldId id="312" r:id="rId36"/>
    <p:sldId id="283" r:id="rId37"/>
    <p:sldId id="291" r:id="rId38"/>
    <p:sldId id="284" r:id="rId39"/>
    <p:sldId id="285" r:id="rId40"/>
    <p:sldId id="421" r:id="rId41"/>
    <p:sldId id="357" r:id="rId42"/>
    <p:sldId id="410" r:id="rId43"/>
    <p:sldId id="416" r:id="rId44"/>
    <p:sldId id="417" r:id="rId45"/>
    <p:sldId id="418" r:id="rId46"/>
    <p:sldId id="419" r:id="rId47"/>
    <p:sldId id="355" r:id="rId48"/>
    <p:sldId id="352" r:id="rId49"/>
    <p:sldId id="415" r:id="rId50"/>
    <p:sldId id="420" r:id="rId51"/>
    <p:sldId id="414" r:id="rId52"/>
    <p:sldId id="301" r:id="rId53"/>
    <p:sldId id="413" r:id="rId54"/>
    <p:sldId id="30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1914"/>
    <a:srgbClr val="FF6D6D"/>
    <a:srgbClr val="FD0303"/>
    <a:srgbClr val="8A0000"/>
    <a:srgbClr val="EA0000"/>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37" autoAdjust="0"/>
    <p:restoredTop sz="86672"/>
  </p:normalViewPr>
  <p:slideViewPr>
    <p:cSldViewPr snapToGrid="0">
      <p:cViewPr varScale="1">
        <p:scale>
          <a:sx n="87" d="100"/>
          <a:sy n="87" d="100"/>
        </p:scale>
        <p:origin x="4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AD2E3-170A-45BE-8541-C431428AAA8C}"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92D18-A377-41C6-BDE5-09243672A221}" type="slidenum">
              <a:rPr lang="en-US" smtClean="0"/>
              <a:t>‹#›</a:t>
            </a:fld>
            <a:endParaRPr lang="en-US"/>
          </a:p>
        </p:txBody>
      </p:sp>
    </p:spTree>
    <p:extLst>
      <p:ext uri="{BB962C8B-B14F-4D97-AF65-F5344CB8AC3E}">
        <p14:creationId xmlns:p14="http://schemas.microsoft.com/office/powerpoint/2010/main" val="1420965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m.wikipedia.org/wiki/Superconducting_quantum_comput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i="0" dirty="0">
                <a:solidFill>
                  <a:srgbClr val="323232"/>
                </a:solidFill>
                <a:effectLst/>
                <a:latin typeface="IBM Plex Sans" panose="020B0503050203000203" pitchFamily="34" charset="0"/>
              </a:rPr>
              <a:t>The answer is over 3 million and that's just 10 people around a table.</a:t>
            </a:r>
          </a:p>
          <a:p>
            <a:pPr>
              <a:spcBef>
                <a:spcPts val="0"/>
              </a:spcBef>
              <a:spcAft>
                <a:spcPts val="0"/>
              </a:spcAft>
            </a:pPr>
            <a:endParaRPr lang="en-US" b="0" i="0" dirty="0">
              <a:solidFill>
                <a:srgbClr val="323232"/>
              </a:solidFill>
              <a:effectLst/>
              <a:latin typeface="IBM Plex Sans" panose="020B0503050203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Financial </a:t>
            </a:r>
            <a:r>
              <a:rPr lang="en-US" b="0" i="0" dirty="0" err="1">
                <a:solidFill>
                  <a:srgbClr val="FFFFFF"/>
                </a:solidFill>
                <a:effectLst/>
                <a:latin typeface="Open Sans" panose="020B0606030504020204" pitchFamily="34" charset="0"/>
              </a:rPr>
              <a:t>Services:</a:t>
            </a:r>
            <a:r>
              <a:rPr lang="en-US" b="0" i="0" dirty="0" err="1">
                <a:solidFill>
                  <a:srgbClr val="323232"/>
                </a:solidFill>
                <a:effectLst/>
                <a:latin typeface="IBM Plex Sans" panose="020B0503050203000203" pitchFamily="34" charset="0"/>
              </a:rPr>
              <a:t>Risk</a:t>
            </a:r>
            <a:r>
              <a:rPr lang="en-US" b="0" i="0" dirty="0">
                <a:solidFill>
                  <a:srgbClr val="323232"/>
                </a:solidFill>
                <a:effectLst/>
                <a:latin typeface="IBM Plex Sans" panose="020B0503050203000203" pitchFamily="34" charset="0"/>
              </a:rPr>
              <a:t> balancing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Manufacturing &amp; Logistics: </a:t>
            </a:r>
            <a:r>
              <a:rPr lang="en-US" dirty="0">
                <a:solidFill>
                  <a:srgbClr val="323232"/>
                </a:solidFill>
                <a:latin typeface="IBM Plex Sans" panose="020B0503050203000203" pitchFamily="34" charset="0"/>
              </a:rPr>
              <a:t>D</a:t>
            </a:r>
            <a:r>
              <a:rPr lang="en-US" b="0" i="0" dirty="0">
                <a:solidFill>
                  <a:srgbClr val="323232"/>
                </a:solidFill>
                <a:effectLst/>
                <a:latin typeface="IBM Plex Sans" panose="020B0503050203000203" pitchFamily="34" charset="0"/>
              </a:rPr>
              <a:t>elivering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a:spcBef>
                <a:spcPts val="0"/>
              </a:spcBef>
              <a:spcAft>
                <a:spcPts val="0"/>
              </a:spcAft>
            </a:pP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4</a:t>
            </a:fld>
            <a:endParaRPr lang="zh-CN" altLang="en-US"/>
          </a:p>
        </p:txBody>
      </p:sp>
    </p:spTree>
    <p:extLst>
      <p:ext uri="{BB962C8B-B14F-4D97-AF65-F5344CB8AC3E}">
        <p14:creationId xmlns:p14="http://schemas.microsoft.com/office/powerpoint/2010/main" val="321032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i="0" dirty="0">
                <a:solidFill>
                  <a:srgbClr val="404040"/>
                </a:solidFill>
                <a:effectLst/>
                <a:latin typeface="knowledge-regular"/>
              </a:rPr>
              <a:t>The Silicon Valley-based Toyota AI Ventures fund, with $200 million under management,</a:t>
            </a:r>
          </a:p>
          <a:p>
            <a:pPr>
              <a:spcBef>
                <a:spcPts val="0"/>
              </a:spcBef>
              <a:spcAft>
                <a:spcPts val="0"/>
              </a:spcAft>
            </a:pPr>
            <a:endParaRPr lang="en-US" b="0" i="0" dirty="0">
              <a:solidFill>
                <a:srgbClr val="404040"/>
              </a:solidFill>
              <a:effectLst/>
              <a:latin typeface="knowledg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decision variables increase, it is very difficult to solve.</a:t>
            </a:r>
          </a:p>
          <a:p>
            <a:pPr>
              <a:spcBef>
                <a:spcPts val="0"/>
              </a:spcBef>
              <a:spcAft>
                <a:spcPts val="0"/>
              </a:spcAft>
            </a:pP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19</a:t>
            </a:fld>
            <a:endParaRPr lang="zh-CN" altLang="en-US"/>
          </a:p>
        </p:txBody>
      </p:sp>
    </p:spTree>
    <p:extLst>
      <p:ext uri="{BB962C8B-B14F-4D97-AF65-F5344CB8AC3E}">
        <p14:creationId xmlns:p14="http://schemas.microsoft.com/office/powerpoint/2010/main" val="429487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i="0" dirty="0">
                <a:solidFill>
                  <a:srgbClr val="202122"/>
                </a:solidFill>
                <a:effectLst/>
                <a:latin typeface="Arial" panose="020B0604020202020204" pitchFamily="34" charset="0"/>
              </a:rPr>
              <a:t>Where {\</a:t>
            </a:r>
            <a:r>
              <a:rPr lang="en-US" b="0" i="0" dirty="0" err="1">
                <a:solidFill>
                  <a:srgbClr val="202122"/>
                </a:solidFill>
                <a:effectLst/>
                <a:latin typeface="Arial" panose="020B0604020202020204" pitchFamily="34" charset="0"/>
              </a:rPr>
              <a:t>displaystyle</a:t>
            </a:r>
            <a:r>
              <a:rPr lang="en-US" b="0" i="0" dirty="0">
                <a:solidFill>
                  <a:srgbClr val="202122"/>
                </a:solidFill>
                <a:effectLst/>
                <a:latin typeface="Arial" panose="020B0604020202020204" pitchFamily="34" charset="0"/>
              </a:rPr>
              <a:t> A,B} represent the constraints shared by both stages of variables and {\</a:t>
            </a:r>
            <a:r>
              <a:rPr lang="en-US" b="0" i="0" dirty="0" err="1">
                <a:solidFill>
                  <a:srgbClr val="202122"/>
                </a:solidFill>
                <a:effectLst/>
                <a:latin typeface="Arial" panose="020B0604020202020204" pitchFamily="34" charset="0"/>
              </a:rPr>
              <a:t>displaystyle</a:t>
            </a:r>
            <a:r>
              <a:rPr lang="en-US" b="0" i="0" dirty="0">
                <a:solidFill>
                  <a:srgbClr val="202122"/>
                </a:solidFill>
                <a:effectLst/>
                <a:latin typeface="Arial" panose="020B0604020202020204" pitchFamily="34" charset="0"/>
              </a:rPr>
              <a:t> Y} represents the feasible set for {\</a:t>
            </a:r>
            <a:r>
              <a:rPr lang="en-US" b="0" i="0" dirty="0" err="1">
                <a:solidFill>
                  <a:srgbClr val="202122"/>
                </a:solidFill>
                <a:effectLst/>
                <a:latin typeface="Arial" panose="020B0604020202020204" pitchFamily="34" charset="0"/>
              </a:rPr>
              <a:t>displaystyle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mathbf</a:t>
            </a:r>
            <a:r>
              <a:rPr lang="en-US" b="0" i="0" dirty="0">
                <a:solidFill>
                  <a:srgbClr val="202122"/>
                </a:solidFill>
                <a:effectLst/>
                <a:latin typeface="Arial" panose="020B0604020202020204" pitchFamily="34" charset="0"/>
              </a:rPr>
              <a:t> {y} }. Notice that for any fixed {\</a:t>
            </a:r>
            <a:r>
              <a:rPr lang="en-US" b="0" i="0" dirty="0" err="1">
                <a:solidFill>
                  <a:srgbClr val="202122"/>
                </a:solidFill>
                <a:effectLst/>
                <a:latin typeface="Arial" panose="020B0604020202020204" pitchFamily="34" charset="0"/>
              </a:rPr>
              <a:t>displaystyle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mathbf</a:t>
            </a:r>
            <a:r>
              <a:rPr lang="en-US" b="0" i="0" dirty="0">
                <a:solidFill>
                  <a:srgbClr val="202122"/>
                </a:solidFill>
                <a:effectLst/>
                <a:latin typeface="Arial" panose="020B0604020202020204" pitchFamily="34" charset="0"/>
              </a:rPr>
              <a:t> {\bar {y}} \in Y}, the residual problem is</a:t>
            </a:r>
          </a:p>
          <a:p>
            <a:pPr>
              <a:spcBef>
                <a:spcPts val="0"/>
              </a:spcBef>
              <a:spcAft>
                <a:spcPts val="0"/>
              </a:spcAft>
            </a:pPr>
            <a:endParaRPr lang="en-US" b="0" i="0" dirty="0">
              <a:solidFill>
                <a:srgbClr val="202122"/>
              </a:solidFill>
              <a:effectLst/>
              <a:latin typeface="Arial" panose="020B0604020202020204" pitchFamily="34" charset="0"/>
            </a:endParaRPr>
          </a:p>
          <a:p>
            <a:pPr>
              <a:spcBef>
                <a:spcPts val="0"/>
              </a:spcBef>
              <a:spcAft>
                <a:spcPts val="0"/>
              </a:spcAft>
            </a:pPr>
            <a:endParaRPr lang="en-US" b="0" i="0" dirty="0">
              <a:solidFill>
                <a:srgbClr val="202122"/>
              </a:solidFill>
              <a:effectLst/>
              <a:latin typeface="Arial" panose="020B0604020202020204" pitchFamily="34" charset="0"/>
            </a:endParaRPr>
          </a:p>
          <a:p>
            <a:pPr>
              <a:spcBef>
                <a:spcPts val="0"/>
              </a:spcBef>
              <a:spcAft>
                <a:spcPts val="0"/>
              </a:spcAft>
            </a:pPr>
            <a:r>
              <a:rPr lang="en-US" dirty="0"/>
              <a:t>The original mixed integer program can then be written as a nonconvex problem in the integer variables:</a:t>
            </a:r>
          </a:p>
          <a:p>
            <a:pPr>
              <a:spcBef>
                <a:spcPts val="0"/>
              </a:spcBef>
              <a:spcAft>
                <a:spcPts val="0"/>
              </a:spcAft>
            </a:pPr>
            <a:endParaRPr lang="en-US" b="0" i="0" dirty="0">
              <a:solidFill>
                <a:srgbClr val="202122"/>
              </a:solidFill>
              <a:effectLst/>
              <a:latin typeface="Arial" panose="020B0604020202020204" pitchFamily="34" charset="0"/>
            </a:endParaRPr>
          </a:p>
          <a:p>
            <a:pPr>
              <a:spcBef>
                <a:spcPts val="0"/>
              </a:spcBef>
              <a:spcAft>
                <a:spcPts val="0"/>
              </a:spcAft>
            </a:pPr>
            <a:r>
              <a:rPr lang="en-US" dirty="0"/>
              <a:t>Q for the dual problem does not depend on x</a:t>
            </a:r>
            <a:endParaRPr lang="en-US" b="0" i="0" dirty="0">
              <a:solidFill>
                <a:srgbClr val="202122"/>
              </a:solidFill>
              <a:effectLst/>
              <a:latin typeface="Arial" panose="020B0604020202020204" pitchFamily="34" charset="0"/>
            </a:endParaRPr>
          </a:p>
          <a:p>
            <a:pPr>
              <a:spcBef>
                <a:spcPts val="0"/>
              </a:spcBef>
              <a:spcAft>
                <a:spcPts val="0"/>
              </a:spcAft>
            </a:pP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20</a:t>
            </a:fld>
            <a:endParaRPr lang="zh-CN" altLang="en-US"/>
          </a:p>
        </p:txBody>
      </p:sp>
    </p:spTree>
    <p:extLst>
      <p:ext uri="{BB962C8B-B14F-4D97-AF65-F5344CB8AC3E}">
        <p14:creationId xmlns:p14="http://schemas.microsoft.com/office/powerpoint/2010/main" val="330967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Note that the feasible region Q for the Subproblem does not depend on x.</a:t>
            </a:r>
          </a:p>
          <a:p>
            <a:pPr>
              <a:spcBef>
                <a:spcPts val="0"/>
              </a:spcBef>
              <a:spcAft>
                <a:spcPts val="0"/>
              </a:spcAft>
            </a:pPr>
            <a:endParaRPr lang="en-US" dirty="0"/>
          </a:p>
          <a:p>
            <a:pPr>
              <a:spcBef>
                <a:spcPts val="0"/>
              </a:spcBef>
              <a:spcAft>
                <a:spcPts val="0"/>
              </a:spcAft>
            </a:pPr>
            <a:r>
              <a:rPr lang="en-US" dirty="0"/>
              <a:t> We will yield the extreme points and extreme rays of Q respectively:</a:t>
            </a:r>
          </a:p>
          <a:p>
            <a:pPr>
              <a:spcBef>
                <a:spcPts val="0"/>
              </a:spcBef>
              <a:spcAft>
                <a:spcPts val="0"/>
              </a:spcAft>
            </a:pPr>
            <a:endParaRPr lang="en-US" dirty="0">
              <a:solidFill>
                <a:srgbClr val="0E101A"/>
              </a:solidFill>
              <a:effectLst/>
            </a:endParaRPr>
          </a:p>
          <a:p>
            <a:pPr>
              <a:spcBef>
                <a:spcPts val="0"/>
              </a:spcBef>
              <a:spcAft>
                <a:spcPts val="0"/>
              </a:spcAft>
            </a:pPr>
            <a:endParaRPr lang="en-US" dirty="0">
              <a:solidFill>
                <a:srgbClr val="0E101A"/>
              </a:solidFill>
              <a:effectLst/>
            </a:endParaRPr>
          </a:p>
          <a:p>
            <a:pPr>
              <a:spcBef>
                <a:spcPts val="0"/>
              </a:spcBef>
              <a:spcAft>
                <a:spcPts val="0"/>
              </a:spcAft>
            </a:pPr>
            <a:endParaRPr lang="en-US" dirty="0">
              <a:solidFill>
                <a:srgbClr val="0E101A"/>
              </a:solidFill>
              <a:effectLst/>
            </a:endParaRPr>
          </a:p>
          <a:p>
            <a:pPr>
              <a:spcBef>
                <a:spcPts val="0"/>
              </a:spcBef>
              <a:spcAft>
                <a:spcPts val="0"/>
              </a:spcAft>
            </a:pPr>
            <a:r>
              <a:rPr lang="en-US" dirty="0">
                <a:solidFill>
                  <a:srgbClr val="0E101A"/>
                </a:solidFill>
                <a:effectLst/>
              </a:rPr>
              <a:t>if it is Extreme point the Z _ LP will be bounded. therefore the objective function of sub problem will be greater or equal to the Z_LP. We call it an optimality cut.</a:t>
            </a:r>
          </a:p>
          <a:p>
            <a:pPr>
              <a:spcBef>
                <a:spcPts val="0"/>
              </a:spcBef>
              <a:spcAft>
                <a:spcPts val="0"/>
              </a:spcAft>
            </a:pPr>
            <a:endParaRPr lang="en-US" dirty="0"/>
          </a:p>
          <a:p>
            <a:pPr>
              <a:spcBef>
                <a:spcPts val="0"/>
              </a:spcBef>
              <a:spcAft>
                <a:spcPts val="0"/>
              </a:spcAft>
            </a:pPr>
            <a:r>
              <a:rPr lang="en-US" dirty="0">
                <a:solidFill>
                  <a:srgbClr val="0E101A"/>
                </a:solidFill>
                <a:effectLst/>
              </a:rPr>
              <a:t>if it is </a:t>
            </a:r>
            <a:r>
              <a:rPr lang="en-US" dirty="0" err="1">
                <a:solidFill>
                  <a:srgbClr val="0E101A"/>
                </a:solidFill>
                <a:effectLst/>
              </a:rPr>
              <a:t>exrtreme</a:t>
            </a:r>
            <a:r>
              <a:rPr lang="en-US" dirty="0">
                <a:solidFill>
                  <a:srgbClr val="0E101A"/>
                </a:solidFill>
                <a:effectLst/>
              </a:rPr>
              <a:t> ray. Z _ LP will drop to negative infinity. </a:t>
            </a:r>
            <a:r>
              <a:rPr lang="en-US" dirty="0"/>
              <a:t>Equivalently, in this situation, the master problem is infeasible, so x does not allow a feasible solution to the original problem (1). Thus, we have the valid constraints by let the objective bigger then Zero. We call it a feasibility cut.</a:t>
            </a:r>
          </a:p>
          <a:p>
            <a:pPr>
              <a:spcBef>
                <a:spcPts val="0"/>
              </a:spcBef>
              <a:spcAft>
                <a:spcPts val="0"/>
              </a:spcAft>
            </a:pPr>
            <a:endParaRPr lang="en-US" dirty="0"/>
          </a:p>
          <a:p>
            <a:pPr>
              <a:spcBef>
                <a:spcPts val="0"/>
              </a:spcBef>
              <a:spcAft>
                <a:spcPts val="0"/>
              </a:spcAft>
            </a:pPr>
            <a:r>
              <a:rPr lang="en-US" dirty="0"/>
              <a:t>Then we merge the cuts to the master problem and yield a new master problem of Bender’s decomposition.</a:t>
            </a: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21</a:t>
            </a:fld>
            <a:endParaRPr lang="zh-CN" altLang="en-US"/>
          </a:p>
        </p:txBody>
      </p:sp>
    </p:spTree>
    <p:extLst>
      <p:ext uri="{BB962C8B-B14F-4D97-AF65-F5344CB8AC3E}">
        <p14:creationId xmlns:p14="http://schemas.microsoft.com/office/powerpoint/2010/main" val="3965150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Note that the feasible region Q = {u ∈ R m + : GT u ≥ h} for the dual problem does not depend on x. We denote the extreme points and extreme rays of Q as K and J respectively:</a:t>
            </a:r>
          </a:p>
          <a:p>
            <a:pPr>
              <a:spcBef>
                <a:spcPts val="0"/>
              </a:spcBef>
              <a:spcAft>
                <a:spcPts val="0"/>
              </a:spcAft>
            </a:pPr>
            <a:endParaRPr lang="en-US" dirty="0">
              <a:solidFill>
                <a:srgbClr val="0E101A"/>
              </a:solidFill>
              <a:effectLst/>
            </a:endParaRPr>
          </a:p>
          <a:p>
            <a:pPr>
              <a:spcBef>
                <a:spcPts val="0"/>
              </a:spcBef>
              <a:spcAft>
                <a:spcPts val="0"/>
              </a:spcAft>
            </a:pPr>
            <a:endParaRPr lang="en-US" dirty="0">
              <a:solidFill>
                <a:srgbClr val="0E101A"/>
              </a:solidFill>
              <a:effectLst/>
            </a:endParaRPr>
          </a:p>
          <a:p>
            <a:pPr>
              <a:spcBef>
                <a:spcPts val="0"/>
              </a:spcBef>
              <a:spcAft>
                <a:spcPts val="0"/>
              </a:spcAft>
            </a:pPr>
            <a:r>
              <a:rPr lang="en-US" dirty="0"/>
              <a:t>If the inner product between (b − Ax) and any ray r j is negative then </a:t>
            </a:r>
            <a:r>
              <a:rPr lang="en-US" dirty="0" err="1"/>
              <a:t>zLP</a:t>
            </a:r>
            <a:r>
              <a:rPr lang="en-US" dirty="0"/>
              <a:t> (x) = −∞. Equivalently, in this situation, problem (2) is infeasible, so x does not allow a feasible solution to the original problem (1). Thus, we have the valid constraints</a:t>
            </a: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22</a:t>
            </a:fld>
            <a:endParaRPr lang="zh-CN" altLang="en-US"/>
          </a:p>
        </p:txBody>
      </p:sp>
    </p:spTree>
    <p:extLst>
      <p:ext uri="{BB962C8B-B14F-4D97-AF65-F5344CB8AC3E}">
        <p14:creationId xmlns:p14="http://schemas.microsoft.com/office/powerpoint/2010/main" val="14193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Note that the feasible region Q = {u ∈ R m + : GT u ≥ h} for the dual problem does not depend on x. We denote the extreme points and extreme rays of Q as K and J respectively:</a:t>
            </a:r>
          </a:p>
          <a:p>
            <a:pPr>
              <a:spcBef>
                <a:spcPts val="0"/>
              </a:spcBef>
              <a:spcAft>
                <a:spcPts val="0"/>
              </a:spcAft>
            </a:pPr>
            <a:endParaRPr lang="en-US" dirty="0">
              <a:solidFill>
                <a:srgbClr val="0E101A"/>
              </a:solidFill>
              <a:effectLst/>
            </a:endParaRPr>
          </a:p>
          <a:p>
            <a:pPr>
              <a:spcBef>
                <a:spcPts val="0"/>
              </a:spcBef>
              <a:spcAft>
                <a:spcPts val="0"/>
              </a:spcAft>
            </a:pPr>
            <a:endParaRPr lang="en-US" dirty="0">
              <a:solidFill>
                <a:srgbClr val="0E101A"/>
              </a:solidFill>
              <a:effectLst/>
            </a:endParaRPr>
          </a:p>
          <a:p>
            <a:pPr>
              <a:spcBef>
                <a:spcPts val="0"/>
              </a:spcBef>
              <a:spcAft>
                <a:spcPts val="0"/>
              </a:spcAft>
            </a:pPr>
            <a:r>
              <a:rPr lang="en-US" dirty="0"/>
              <a:t>If the inner product between (b − Ax) and any ray r j is negative then </a:t>
            </a:r>
            <a:r>
              <a:rPr lang="en-US" dirty="0" err="1"/>
              <a:t>zLP</a:t>
            </a:r>
            <a:r>
              <a:rPr lang="en-US" dirty="0"/>
              <a:t> (x) = −∞. Equivalently, in this situation, problem (2) is infeasible, so x does not allow a feasible solution to the original problem (1). Thus, we have the valid constraints</a:t>
            </a: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23</a:t>
            </a:fld>
            <a:endParaRPr lang="zh-CN" altLang="en-US"/>
          </a:p>
        </p:txBody>
      </p:sp>
    </p:spTree>
    <p:extLst>
      <p:ext uri="{BB962C8B-B14F-4D97-AF65-F5344CB8AC3E}">
        <p14:creationId xmlns:p14="http://schemas.microsoft.com/office/powerpoint/2010/main" val="211907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After looking at the exploration signal data acquired from the surface and interior of the earth, </a:t>
            </a:r>
          </a:p>
          <a:p>
            <a:r>
              <a:rPr lang="en-US" altLang="zh-CN" dirty="0"/>
              <a:t>I’d like to move on to the second part of the presentation and talk about subsurface signal denoising.</a:t>
            </a: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24</a:t>
            </a:fld>
            <a:endParaRPr lang="zh-CN" altLang="en-US"/>
          </a:p>
        </p:txBody>
      </p:sp>
    </p:spTree>
    <p:extLst>
      <p:ext uri="{BB962C8B-B14F-4D97-AF65-F5344CB8AC3E}">
        <p14:creationId xmlns:p14="http://schemas.microsoft.com/office/powerpoint/2010/main" val="278741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After looking at the exploration signal data acquired from the surface and interior of the earth, </a:t>
            </a:r>
          </a:p>
          <a:p>
            <a:r>
              <a:rPr lang="en-US" altLang="zh-CN" dirty="0"/>
              <a:t>I’d like to move on to the second part of the presentation and talk about subsurface signal denoising.</a:t>
            </a: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25</a:t>
            </a:fld>
            <a:endParaRPr lang="zh-CN" altLang="en-US"/>
          </a:p>
        </p:txBody>
      </p:sp>
    </p:spTree>
    <p:extLst>
      <p:ext uri="{BB962C8B-B14F-4D97-AF65-F5344CB8AC3E}">
        <p14:creationId xmlns:p14="http://schemas.microsoft.com/office/powerpoint/2010/main" val="2788669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After looking at the exploration signal data acquired from the surface and interior of the earth, </a:t>
            </a:r>
          </a:p>
          <a:p>
            <a:r>
              <a:rPr lang="en-US" altLang="zh-CN" dirty="0"/>
              <a:t>I’d like to move on to the second part of the presentation and talk about subsurface signal denoising.</a:t>
            </a: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26</a:t>
            </a:fld>
            <a:endParaRPr lang="zh-CN" altLang="en-US"/>
          </a:p>
        </p:txBody>
      </p:sp>
    </p:spTree>
    <p:extLst>
      <p:ext uri="{BB962C8B-B14F-4D97-AF65-F5344CB8AC3E}">
        <p14:creationId xmlns:p14="http://schemas.microsoft.com/office/powerpoint/2010/main" val="3931410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27</a:t>
            </a:fld>
            <a:endParaRPr lang="zh-CN" altLang="en-US"/>
          </a:p>
        </p:txBody>
      </p:sp>
    </p:spTree>
    <p:extLst>
      <p:ext uri="{BB962C8B-B14F-4D97-AF65-F5344CB8AC3E}">
        <p14:creationId xmlns:p14="http://schemas.microsoft.com/office/powerpoint/2010/main" val="2594127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28</a:t>
            </a:fld>
            <a:endParaRPr lang="zh-CN" altLang="en-US"/>
          </a:p>
        </p:txBody>
      </p:sp>
    </p:spTree>
    <p:extLst>
      <p:ext uri="{BB962C8B-B14F-4D97-AF65-F5344CB8AC3E}">
        <p14:creationId xmlns:p14="http://schemas.microsoft.com/office/powerpoint/2010/main" val="351152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i="0" dirty="0">
                <a:solidFill>
                  <a:srgbClr val="323232"/>
                </a:solidFill>
                <a:effectLst/>
                <a:latin typeface="IBM Plex Sans" panose="020B0503050203000203" pitchFamily="34" charset="0"/>
              </a:rPr>
              <a:t>The answer is over 3 million and that's just 10 people around a table.</a:t>
            </a:r>
          </a:p>
          <a:p>
            <a:pPr>
              <a:spcBef>
                <a:spcPts val="0"/>
              </a:spcBef>
              <a:spcAft>
                <a:spcPts val="0"/>
              </a:spcAft>
            </a:pPr>
            <a:endParaRPr lang="en-US" b="0" i="0" dirty="0">
              <a:solidFill>
                <a:srgbClr val="323232"/>
              </a:solidFill>
              <a:effectLst/>
              <a:latin typeface="IBM Plex Sans" panose="020B0503050203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Financial </a:t>
            </a:r>
            <a:r>
              <a:rPr lang="en-US" b="0" i="0" dirty="0" err="1">
                <a:solidFill>
                  <a:srgbClr val="FFFFFF"/>
                </a:solidFill>
                <a:effectLst/>
                <a:latin typeface="Open Sans" panose="020B0606030504020204" pitchFamily="34" charset="0"/>
              </a:rPr>
              <a:t>Services:</a:t>
            </a:r>
            <a:r>
              <a:rPr lang="en-US" b="0" i="0" dirty="0" err="1">
                <a:solidFill>
                  <a:srgbClr val="323232"/>
                </a:solidFill>
                <a:effectLst/>
                <a:latin typeface="IBM Plex Sans" panose="020B0503050203000203" pitchFamily="34" charset="0"/>
              </a:rPr>
              <a:t>Risk</a:t>
            </a:r>
            <a:r>
              <a:rPr lang="en-US" b="0" i="0" dirty="0">
                <a:solidFill>
                  <a:srgbClr val="323232"/>
                </a:solidFill>
                <a:effectLst/>
                <a:latin typeface="IBM Plex Sans" panose="020B0503050203000203" pitchFamily="34" charset="0"/>
              </a:rPr>
              <a:t> balancing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Manufacturing &amp; Logistics: </a:t>
            </a:r>
            <a:r>
              <a:rPr lang="en-US" dirty="0">
                <a:solidFill>
                  <a:srgbClr val="323232"/>
                </a:solidFill>
                <a:latin typeface="IBM Plex Sans" panose="020B0503050203000203" pitchFamily="34" charset="0"/>
              </a:rPr>
              <a:t>D</a:t>
            </a:r>
            <a:r>
              <a:rPr lang="en-US" b="0" i="0" dirty="0">
                <a:solidFill>
                  <a:srgbClr val="323232"/>
                </a:solidFill>
                <a:effectLst/>
                <a:latin typeface="IBM Plex Sans" panose="020B0503050203000203" pitchFamily="34" charset="0"/>
              </a:rPr>
              <a:t>elivering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a:spcBef>
                <a:spcPts val="0"/>
              </a:spcBef>
              <a:spcAft>
                <a:spcPts val="0"/>
              </a:spcAft>
            </a:pP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5</a:t>
            </a:fld>
            <a:endParaRPr lang="zh-CN" altLang="en-US"/>
          </a:p>
        </p:txBody>
      </p:sp>
    </p:spTree>
    <p:extLst>
      <p:ext uri="{BB962C8B-B14F-4D97-AF65-F5344CB8AC3E}">
        <p14:creationId xmlns:p14="http://schemas.microsoft.com/office/powerpoint/2010/main" val="232301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After looking at the exploration signal data acquired from the surface and interior of the earth, </a:t>
            </a:r>
          </a:p>
          <a:p>
            <a:r>
              <a:rPr lang="en-US" altLang="zh-CN" dirty="0"/>
              <a:t>I’d like to move on to the second part of the presentation and talk about subsurface signal denoising.</a:t>
            </a: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29</a:t>
            </a:fld>
            <a:endParaRPr lang="zh-CN" altLang="en-US"/>
          </a:p>
        </p:txBody>
      </p:sp>
    </p:spTree>
    <p:extLst>
      <p:ext uri="{BB962C8B-B14F-4D97-AF65-F5344CB8AC3E}">
        <p14:creationId xmlns:p14="http://schemas.microsoft.com/office/powerpoint/2010/main" val="1586580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After looking at the exploration signal data acquired from the surface and interior of the earth, </a:t>
            </a:r>
          </a:p>
          <a:p>
            <a:r>
              <a:rPr lang="en-US" altLang="zh-CN" dirty="0"/>
              <a:t>I’d like to move on to the second part of the presentation and talk about subsurface signal denoising.</a:t>
            </a: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30</a:t>
            </a:fld>
            <a:endParaRPr lang="zh-CN" altLang="en-US"/>
          </a:p>
        </p:txBody>
      </p:sp>
    </p:spTree>
    <p:extLst>
      <p:ext uri="{BB962C8B-B14F-4D97-AF65-F5344CB8AC3E}">
        <p14:creationId xmlns:p14="http://schemas.microsoft.com/office/powerpoint/2010/main" val="68803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After looking at the exploration signal data acquired from the surface and interior of the earth, </a:t>
            </a:r>
          </a:p>
          <a:p>
            <a:r>
              <a:rPr lang="en-US" altLang="zh-CN" dirty="0"/>
              <a:t>I’d like to move on to the second part of the presentation and talk about subsurface signal denoising.</a:t>
            </a: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31</a:t>
            </a:fld>
            <a:endParaRPr lang="zh-CN" altLang="en-US"/>
          </a:p>
        </p:txBody>
      </p:sp>
    </p:spTree>
    <p:extLst>
      <p:ext uri="{BB962C8B-B14F-4D97-AF65-F5344CB8AC3E}">
        <p14:creationId xmlns:p14="http://schemas.microsoft.com/office/powerpoint/2010/main" val="2680100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892D18-A377-41C6-BDE5-09243672A221}" type="slidenum">
              <a:rPr lang="en-US" smtClean="0"/>
              <a:t>46</a:t>
            </a:fld>
            <a:endParaRPr lang="en-US"/>
          </a:p>
        </p:txBody>
      </p:sp>
    </p:spTree>
    <p:extLst>
      <p:ext uri="{BB962C8B-B14F-4D97-AF65-F5344CB8AC3E}">
        <p14:creationId xmlns:p14="http://schemas.microsoft.com/office/powerpoint/2010/main" val="3525611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48</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b="0" i="0" u="none" strike="noStrike" baseline="0" dirty="0">
                <a:latin typeface="CMMI10"/>
              </a:rPr>
              <a:t>The answer must follow four rules, according to graph theory and physical theory.</a:t>
            </a:r>
          </a:p>
          <a:p>
            <a:pPr marL="0" marR="0" lvl="0" indent="0" algn="l" defTabSz="914400" rtl="0" eaLnBrk="1" fontAlgn="auto" latinLnBrk="0" hangingPunct="1">
              <a:lnSpc>
                <a:spcPct val="100000"/>
              </a:lnSpc>
              <a:spcBef>
                <a:spcPts val="0"/>
              </a:spcBef>
              <a:spcAft>
                <a:spcPts val="0"/>
              </a:spcAft>
              <a:buClrTx/>
              <a:buSzTx/>
              <a:buFontTx/>
              <a:buNone/>
              <a:defRPr/>
            </a:pPr>
            <a:endParaRPr lang="en-US" sz="1800" b="0" i="0" u="none" strike="noStrike" baseline="0" dirty="0">
              <a:latin typeface="CMMI1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800" b="0" i="0" u="none" strike="noStrike" baseline="0" dirty="0">
                <a:latin typeface="CMMI10"/>
              </a:rPr>
              <a:t>4 rules that list to the right</a:t>
            </a:r>
          </a:p>
          <a:p>
            <a:pPr marL="0" marR="0" lvl="0" indent="0" algn="l" defTabSz="914400" rtl="0" eaLnBrk="1" fontAlgn="auto" latinLnBrk="0" hangingPunct="1">
              <a:lnSpc>
                <a:spcPct val="100000"/>
              </a:lnSpc>
              <a:spcBef>
                <a:spcPts val="0"/>
              </a:spcBef>
              <a:spcAft>
                <a:spcPts val="0"/>
              </a:spcAft>
              <a:buClrTx/>
              <a:buSzTx/>
              <a:buFontTx/>
              <a:buNone/>
              <a:defRPr/>
            </a:pPr>
            <a:endParaRPr lang="en-US" sz="1800" b="0" i="0" u="none" strike="noStrike" baseline="0" dirty="0">
              <a:latin typeface="CMMI1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800" b="0" i="0" u="none" strike="noStrike" baseline="0" dirty="0">
                <a:latin typeface="CMMI10"/>
              </a:rPr>
              <a:t>p</a:t>
            </a:r>
            <a:r>
              <a:rPr lang="en-US" sz="1800" b="0" i="0" u="none" strike="noStrike" baseline="0" dirty="0">
                <a:latin typeface="NimbusRomNo9L-Regu"/>
              </a:rPr>
              <a:t>: the coefficient controlling the flow cost;</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800" b="0" i="0" u="none" strike="noStrike" baseline="0" dirty="0" err="1">
                <a:latin typeface="CMMI10"/>
              </a:rPr>
              <a:t>C_</a:t>
            </a:r>
            <a:r>
              <a:rPr lang="en-US" sz="1800" b="0" i="0" u="none" strike="noStrike" baseline="0" dirty="0" err="1">
                <a:latin typeface="CMMI7"/>
              </a:rPr>
              <a:t>e</a:t>
            </a:r>
            <a:r>
              <a:rPr lang="en-US" sz="1800" b="0" i="0" u="none" strike="noStrike" baseline="0" dirty="0">
                <a:latin typeface="NimbusRomNo9L-Regu"/>
              </a:rPr>
              <a:t>: the cost of the edge </a:t>
            </a:r>
            <a:r>
              <a:rPr lang="en-US" sz="1800" b="0" i="0" u="none" strike="noStrike" baseline="0" dirty="0">
                <a:latin typeface="CMMI10"/>
              </a:rPr>
              <a:t>e </a:t>
            </a:r>
            <a:r>
              <a:rPr lang="en-US" sz="1800" b="0" i="0" u="none" strike="noStrike" baseline="0" dirty="0">
                <a:latin typeface="CMSY10"/>
              </a:rPr>
              <a:t>∈ </a:t>
            </a:r>
            <a:r>
              <a:rPr lang="en-US" sz="1800" b="0" i="0" u="none" strike="noStrike" baseline="0" dirty="0">
                <a:latin typeface="CMMI10"/>
              </a:rPr>
              <a:t>E</a:t>
            </a:r>
            <a:r>
              <a:rPr lang="en-US" sz="1800" b="0" i="0" u="none" strike="noStrike" baseline="0" dirty="0">
                <a:latin typeface="NimbusRomNo9L-Regu"/>
              </a:rPr>
              <a:t>;</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b="0" i="0" u="none" strike="noStrike" baseline="0" dirty="0">
                <a:latin typeface="NimbusRomNo9L-Regu"/>
              </a:rPr>
              <a:t>V’ all vertices except vertex 0;</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49</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800" b="0" i="0" u="none" strike="noStrike" baseline="0" dirty="0">
                <a:latin typeface="NimbusRomNo9L-Regu"/>
              </a:rPr>
              <a:t>We test our model on </a:t>
            </a:r>
            <a:r>
              <a:rPr lang="en-US" altLang="zh-CN" sz="1800" b="0" i="0" u="none" strike="noStrike" baseline="0" dirty="0" err="1">
                <a:latin typeface="NimbusRomNo9L-Regu"/>
              </a:rPr>
              <a:t>Dwave</a:t>
            </a:r>
            <a:r>
              <a:rPr lang="en-US" altLang="zh-CN" sz="1800" b="0" i="0" u="none" strike="noStrike" baseline="0" dirty="0">
                <a:latin typeface="NimbusRomNo9L-Regu"/>
              </a:rPr>
              <a:t> and  we run  the </a:t>
            </a:r>
            <a:r>
              <a:rPr lang="en-US" altLang="zh-CN" sz="1800" b="0" i="0" u="none" strike="noStrike" baseline="0">
                <a:latin typeface="NimbusRomNo9L-Regu"/>
              </a:rPr>
              <a:t>same on Gurobi</a:t>
            </a:r>
            <a:r>
              <a:rPr lang="en-US" altLang="zh-CN" sz="1800" b="0" i="0" u="none" strike="noStrike" baseline="0" dirty="0">
                <a:latin typeface="NimbusRomNo9L-Regu"/>
              </a:rPr>
              <a:t> on PC. The testbench has 2 cases and each cases has 30 random scenarios (samples). Each test bench will be run 3 times to mitigate the randomness. </a:t>
            </a:r>
            <a:endParaRPr lang="en-US" sz="1800" b="0" i="0" u="none" strike="noStrike" baseline="0" dirty="0">
              <a:latin typeface="NimbusRomNo9L-Regu"/>
            </a:endParaRPr>
          </a:p>
          <a:p>
            <a:pPr algn="l"/>
            <a:endParaRPr lang="en-US" sz="1800" b="0" i="0" u="none" strike="noStrike" baseline="0" dirty="0">
              <a:latin typeface="NimbusRomNo9L-Regu"/>
            </a:endParaRPr>
          </a:p>
          <a:p>
            <a:pPr algn="l"/>
            <a:r>
              <a:rPr lang="en-US" sz="1800" b="0" i="0" u="none" strike="noStrike" baseline="0" dirty="0">
                <a:latin typeface="NimbusRomNo9L-Regu"/>
              </a:rPr>
              <a:t>Histogram and Density Graph of </a:t>
            </a:r>
            <a:r>
              <a:rPr lang="en-US" sz="1800" b="0" i="0" u="none" strike="noStrike" baseline="0" dirty="0" err="1">
                <a:latin typeface="NimbusRomNo9L-Regu"/>
              </a:rPr>
              <a:t>Gurobi</a:t>
            </a:r>
            <a:r>
              <a:rPr lang="en-US" sz="1800" b="0" i="0" u="none" strike="noStrike" baseline="0" dirty="0">
                <a:latin typeface="NimbusRomNo9L-Regu"/>
              </a:rPr>
              <a:t> &amp; D-Wave’s Quantum computer in Case A with 30 Attempts</a:t>
            </a:r>
          </a:p>
          <a:p>
            <a:pPr algn="l"/>
            <a:endParaRPr lang="en-US" altLang="zh-CN" sz="1800" b="0" i="0" u="none" strike="noStrike" baseline="0" dirty="0">
              <a:latin typeface="NimbusRomNo9L-Regu"/>
            </a:endParaRPr>
          </a:p>
          <a:p>
            <a:pPr algn="l"/>
            <a:r>
              <a:rPr lang="en-US" sz="1800" b="0" i="0" u="none" strike="noStrike" baseline="0" dirty="0">
                <a:solidFill>
                  <a:srgbClr val="000000"/>
                </a:solidFill>
                <a:latin typeface="NimbusRomNo9L-Regu"/>
              </a:rPr>
              <a:t>We evaluate two approaches respectively based on three criteria: success rate, average execution time, and robustness. </a:t>
            </a:r>
          </a:p>
          <a:p>
            <a:pPr algn="l"/>
            <a:endParaRPr lang="en-US" sz="1800" b="0" i="0" u="none" strike="noStrike" baseline="0" dirty="0">
              <a:solidFill>
                <a:srgbClr val="000000"/>
              </a:solidFill>
              <a:latin typeface="NimbusRomNo9L-ReguItal"/>
            </a:endParaRPr>
          </a:p>
          <a:p>
            <a:pPr algn="l"/>
            <a:r>
              <a:rPr lang="en-US" sz="1800" b="0" i="0" u="none" strike="noStrike" baseline="0" dirty="0">
                <a:solidFill>
                  <a:srgbClr val="000000"/>
                </a:solidFill>
                <a:latin typeface="NimbusRomNo9L-ReguItal"/>
              </a:rPr>
              <a:t>c) Robustness: </a:t>
            </a:r>
            <a:r>
              <a:rPr lang="en-US" sz="1800" b="0" i="0" u="none" strike="noStrike" baseline="0" dirty="0">
                <a:solidFill>
                  <a:srgbClr val="000000"/>
                </a:solidFill>
                <a:latin typeface="NimbusRomNo9L-Regu"/>
              </a:rPr>
              <a:t>As seen in Table II and Figure, the execution time of the classical computing approach has a 30 times larger standard deviation than the quantum computing approach in both cases. The quantum computing approach outperformed the classical computing approach. Therefore, our data support that the quantum approach is more robust than the counterpart which means it is not sensitive to the disturbs of the parameters in the optimization model.</a:t>
            </a:r>
            <a:endParaRPr lang="zh-CN" altLang="en-US"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50</a:t>
            </a:fld>
            <a:endParaRPr lang="zh-CN" altLang="en-US"/>
          </a:p>
        </p:txBody>
      </p:sp>
    </p:spTree>
    <p:extLst>
      <p:ext uri="{BB962C8B-B14F-4D97-AF65-F5344CB8AC3E}">
        <p14:creationId xmlns:p14="http://schemas.microsoft.com/office/powerpoint/2010/main" val="232083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i="0" dirty="0">
                <a:solidFill>
                  <a:srgbClr val="323232"/>
                </a:solidFill>
                <a:effectLst/>
                <a:latin typeface="IBM Plex Sans" panose="020B0503050203000203" pitchFamily="34" charset="0"/>
              </a:rPr>
              <a:t>The answer is over 3 million and that's just 10 people around a table.</a:t>
            </a:r>
          </a:p>
          <a:p>
            <a:pPr>
              <a:spcBef>
                <a:spcPts val="0"/>
              </a:spcBef>
              <a:spcAft>
                <a:spcPts val="0"/>
              </a:spcAft>
            </a:pPr>
            <a:endParaRPr lang="en-US" b="0" i="0" dirty="0">
              <a:solidFill>
                <a:srgbClr val="323232"/>
              </a:solidFill>
              <a:effectLst/>
              <a:latin typeface="IBM Plex Sans" panose="020B0503050203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Financial </a:t>
            </a:r>
            <a:r>
              <a:rPr lang="en-US" b="0" i="0" dirty="0" err="1">
                <a:solidFill>
                  <a:srgbClr val="FFFFFF"/>
                </a:solidFill>
                <a:effectLst/>
                <a:latin typeface="Open Sans" panose="020B0606030504020204" pitchFamily="34" charset="0"/>
              </a:rPr>
              <a:t>Services:</a:t>
            </a:r>
            <a:r>
              <a:rPr lang="en-US" b="0" i="0" dirty="0" err="1">
                <a:solidFill>
                  <a:srgbClr val="323232"/>
                </a:solidFill>
                <a:effectLst/>
                <a:latin typeface="IBM Plex Sans" panose="020B0503050203000203" pitchFamily="34" charset="0"/>
              </a:rPr>
              <a:t>Risk</a:t>
            </a:r>
            <a:r>
              <a:rPr lang="en-US" b="0" i="0" dirty="0">
                <a:solidFill>
                  <a:srgbClr val="323232"/>
                </a:solidFill>
                <a:effectLst/>
                <a:latin typeface="IBM Plex Sans" panose="020B0503050203000203" pitchFamily="34" charset="0"/>
              </a:rPr>
              <a:t> balancing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Manufacturing &amp; Logistics: </a:t>
            </a:r>
            <a:r>
              <a:rPr lang="en-US" dirty="0">
                <a:solidFill>
                  <a:srgbClr val="323232"/>
                </a:solidFill>
                <a:latin typeface="IBM Plex Sans" panose="020B0503050203000203" pitchFamily="34" charset="0"/>
              </a:rPr>
              <a:t>D</a:t>
            </a:r>
            <a:r>
              <a:rPr lang="en-US" b="0" i="0" dirty="0">
                <a:solidFill>
                  <a:srgbClr val="323232"/>
                </a:solidFill>
                <a:effectLst/>
                <a:latin typeface="IBM Plex Sans" panose="020B0503050203000203" pitchFamily="34" charset="0"/>
              </a:rPr>
              <a:t>elivering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a:spcBef>
                <a:spcPts val="0"/>
              </a:spcBef>
              <a:spcAft>
                <a:spcPts val="0"/>
              </a:spcAft>
            </a:pP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6</a:t>
            </a:fld>
            <a:endParaRPr lang="zh-CN" altLang="en-US"/>
          </a:p>
        </p:txBody>
      </p:sp>
    </p:spTree>
    <p:extLst>
      <p:ext uri="{BB962C8B-B14F-4D97-AF65-F5344CB8AC3E}">
        <p14:creationId xmlns:p14="http://schemas.microsoft.com/office/powerpoint/2010/main" val="3086673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i="0" dirty="0">
                <a:solidFill>
                  <a:srgbClr val="323232"/>
                </a:solidFill>
                <a:effectLst/>
                <a:latin typeface="IBM Plex Sans" panose="020B0503050203000203" pitchFamily="34" charset="0"/>
              </a:rPr>
              <a:t>The answer is over 3 million and that's just 10 people around a table.</a:t>
            </a:r>
          </a:p>
          <a:p>
            <a:pPr>
              <a:spcBef>
                <a:spcPts val="0"/>
              </a:spcBef>
              <a:spcAft>
                <a:spcPts val="0"/>
              </a:spcAft>
            </a:pPr>
            <a:endParaRPr lang="en-US" b="0" i="0" dirty="0">
              <a:solidFill>
                <a:srgbClr val="323232"/>
              </a:solidFill>
              <a:effectLst/>
              <a:latin typeface="IBM Plex Sans" panose="020B0503050203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Financial </a:t>
            </a:r>
            <a:r>
              <a:rPr lang="en-US" b="0" i="0" dirty="0" err="1">
                <a:solidFill>
                  <a:srgbClr val="FFFFFF"/>
                </a:solidFill>
                <a:effectLst/>
                <a:latin typeface="Open Sans" panose="020B0606030504020204" pitchFamily="34" charset="0"/>
              </a:rPr>
              <a:t>Services:</a:t>
            </a:r>
            <a:r>
              <a:rPr lang="en-US" b="0" i="0" dirty="0" err="1">
                <a:solidFill>
                  <a:srgbClr val="323232"/>
                </a:solidFill>
                <a:effectLst/>
                <a:latin typeface="IBM Plex Sans" panose="020B0503050203000203" pitchFamily="34" charset="0"/>
              </a:rPr>
              <a:t>Risk</a:t>
            </a:r>
            <a:r>
              <a:rPr lang="en-US" b="0" i="0" dirty="0">
                <a:solidFill>
                  <a:srgbClr val="323232"/>
                </a:solidFill>
                <a:effectLst/>
                <a:latin typeface="IBM Plex Sans" panose="020B0503050203000203" pitchFamily="34" charset="0"/>
              </a:rPr>
              <a:t> balancing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Manufacturing &amp; Logistics: </a:t>
            </a:r>
            <a:r>
              <a:rPr lang="en-US" dirty="0">
                <a:solidFill>
                  <a:srgbClr val="323232"/>
                </a:solidFill>
                <a:latin typeface="IBM Plex Sans" panose="020B0503050203000203" pitchFamily="34" charset="0"/>
              </a:rPr>
              <a:t>D</a:t>
            </a:r>
            <a:r>
              <a:rPr lang="en-US" b="0" i="0" dirty="0">
                <a:solidFill>
                  <a:srgbClr val="323232"/>
                </a:solidFill>
                <a:effectLst/>
                <a:latin typeface="IBM Plex Sans" panose="020B0503050203000203" pitchFamily="34" charset="0"/>
              </a:rPr>
              <a:t>elivering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a:spcBef>
                <a:spcPts val="0"/>
              </a:spcBef>
              <a:spcAft>
                <a:spcPts val="0"/>
              </a:spcAft>
            </a:pP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7</a:t>
            </a:fld>
            <a:endParaRPr lang="zh-CN" altLang="en-US"/>
          </a:p>
        </p:txBody>
      </p:sp>
    </p:spTree>
    <p:extLst>
      <p:ext uri="{BB962C8B-B14F-4D97-AF65-F5344CB8AC3E}">
        <p14:creationId xmlns:p14="http://schemas.microsoft.com/office/powerpoint/2010/main" val="423660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i="0" dirty="0">
                <a:solidFill>
                  <a:srgbClr val="323232"/>
                </a:solidFill>
                <a:effectLst/>
                <a:latin typeface="IBM Plex Sans" panose="020B0503050203000203" pitchFamily="34" charset="0"/>
              </a:rPr>
              <a:t>The answer is over 3 million and that's just 10 people around a table.</a:t>
            </a:r>
          </a:p>
          <a:p>
            <a:pPr>
              <a:spcBef>
                <a:spcPts val="0"/>
              </a:spcBef>
              <a:spcAft>
                <a:spcPts val="0"/>
              </a:spcAft>
            </a:pPr>
            <a:endParaRPr lang="en-US" b="0" i="0" dirty="0">
              <a:solidFill>
                <a:srgbClr val="323232"/>
              </a:solidFill>
              <a:effectLst/>
              <a:latin typeface="IBM Plex Sans" panose="020B050305020300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Financial </a:t>
            </a:r>
            <a:r>
              <a:rPr lang="en-US" b="0" i="0" dirty="0" err="1">
                <a:solidFill>
                  <a:srgbClr val="FFFFFF"/>
                </a:solidFill>
                <a:effectLst/>
                <a:latin typeface="Open Sans" panose="020B0606030504020204" pitchFamily="34" charset="0"/>
              </a:rPr>
              <a:t>Services:</a:t>
            </a:r>
            <a:r>
              <a:rPr lang="en-US" b="0" i="0" dirty="0" err="1">
                <a:solidFill>
                  <a:srgbClr val="323232"/>
                </a:solidFill>
                <a:effectLst/>
                <a:latin typeface="IBM Plex Sans" panose="020B0503050203000203" pitchFamily="34" charset="0"/>
              </a:rPr>
              <a:t>Risk</a:t>
            </a:r>
            <a:r>
              <a:rPr lang="en-US" b="0" i="0" dirty="0">
                <a:solidFill>
                  <a:srgbClr val="323232"/>
                </a:solidFill>
                <a:effectLst/>
                <a:latin typeface="IBM Plex Sans" panose="020B0503050203000203" pitchFamily="34" charset="0"/>
              </a:rPr>
              <a:t> balancing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Open Sans" panose="020B0606030504020204" pitchFamily="34" charset="0"/>
              </a:rPr>
              <a:t>Manufacturing &amp; Logistics: </a:t>
            </a:r>
            <a:r>
              <a:rPr lang="en-US" dirty="0">
                <a:solidFill>
                  <a:srgbClr val="323232"/>
                </a:solidFill>
                <a:latin typeface="IBM Plex Sans" panose="020B0503050203000203" pitchFamily="34" charset="0"/>
              </a:rPr>
              <a:t>D</a:t>
            </a:r>
            <a:r>
              <a:rPr lang="en-US" b="0" i="0" dirty="0">
                <a:solidFill>
                  <a:srgbClr val="323232"/>
                </a:solidFill>
                <a:effectLst/>
                <a:latin typeface="IBM Plex Sans" panose="020B0503050203000203" pitchFamily="34" charset="0"/>
              </a:rPr>
              <a:t>elivering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Open Sans" panose="020B0606030504020204" pitchFamily="34" charset="0"/>
            </a:endParaRPr>
          </a:p>
          <a:p>
            <a:pPr>
              <a:spcBef>
                <a:spcPts val="0"/>
              </a:spcBef>
              <a:spcAft>
                <a:spcPts val="0"/>
              </a:spcAft>
            </a:pPr>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8</a:t>
            </a:fld>
            <a:endParaRPr lang="zh-CN" altLang="en-US"/>
          </a:p>
        </p:txBody>
      </p:sp>
    </p:spTree>
    <p:extLst>
      <p:ext uri="{BB962C8B-B14F-4D97-AF65-F5344CB8AC3E}">
        <p14:creationId xmlns:p14="http://schemas.microsoft.com/office/powerpoint/2010/main" val="320265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892D18-A377-41C6-BDE5-09243672A221}" type="slidenum">
              <a:rPr lang="en-US" smtClean="0"/>
              <a:t>12</a:t>
            </a:fld>
            <a:endParaRPr lang="en-US"/>
          </a:p>
        </p:txBody>
      </p:sp>
    </p:spTree>
    <p:extLst>
      <p:ext uri="{BB962C8B-B14F-4D97-AF65-F5344CB8AC3E}">
        <p14:creationId xmlns:p14="http://schemas.microsoft.com/office/powerpoint/2010/main" val="422654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signal processing’s final goal is to inverse the data acquisition process: </a:t>
            </a:r>
          </a:p>
          <a:p>
            <a:r>
              <a:rPr lang="en-US" altLang="zh-CN" dirty="0"/>
              <a:t>Figure out the physical properties of the undersurface model based on the signal acquired. </a:t>
            </a:r>
          </a:p>
          <a:p>
            <a:r>
              <a:rPr lang="en-US" altLang="zh-CN" dirty="0"/>
              <a:t>Unfortunately, many problems block our way from observed signals to our interested velocity model. </a:t>
            </a:r>
          </a:p>
          <a:p>
            <a:endParaRPr lang="en-US" altLang="zh-CN" dirty="0"/>
          </a:p>
          <a:p>
            <a:r>
              <a:rPr lang="ja-JP" altLang="en-US"/>
              <a:t>这张图是定性地在说</a:t>
            </a:r>
            <a:r>
              <a:rPr lang="en-US" dirty="0" err="1"/>
              <a:t>dwave</a:t>
            </a:r>
            <a:r>
              <a:rPr lang="ja-JP" altLang="en-US"/>
              <a:t>如何进行退火的，</a:t>
            </a:r>
          </a:p>
          <a:p>
            <a:r>
              <a:rPr lang="ja-JP" altLang="en-US"/>
              <a:t>第一个状态是先初始化</a:t>
            </a:r>
            <a:r>
              <a:rPr lang="en-US" dirty="0"/>
              <a:t>qubit(s)</a:t>
            </a:r>
            <a:r>
              <a:rPr lang="ja-JP" altLang="en-US"/>
              <a:t>并使其处于叠加态，量子之间并未被</a:t>
            </a:r>
            <a:r>
              <a:rPr lang="en-US" dirty="0"/>
              <a:t>circuit</a:t>
            </a:r>
            <a:r>
              <a:rPr lang="ja-JP" altLang="en-US"/>
              <a:t>或者</a:t>
            </a:r>
            <a:r>
              <a:rPr lang="en-US" dirty="0"/>
              <a:t>gate</a:t>
            </a:r>
            <a:r>
              <a:rPr lang="ja-JP" altLang="en-US"/>
              <a:t>耦合</a:t>
            </a:r>
            <a:r>
              <a:rPr lang="en-US" altLang="ja-JP" dirty="0"/>
              <a:t>.(</a:t>
            </a:r>
            <a:r>
              <a:rPr lang="ja-JP" altLang="en-US"/>
              <a:t>如何具体耦合见于这个</a:t>
            </a:r>
            <a:r>
              <a:rPr lang="en-US" dirty="0"/>
              <a:t>link  </a:t>
            </a:r>
            <a:r>
              <a:rPr lang="en-US" sz="1200" kern="1200" dirty="0">
                <a:solidFill>
                  <a:schemeClr val="tx1"/>
                </a:solidFill>
                <a:effectLst/>
                <a:latin typeface="+mn-lt"/>
                <a:ea typeface="+mn-ea"/>
                <a:cs typeface="+mn-cs"/>
                <a:hlinkClick r:id="rId3"/>
              </a:rPr>
              <a:t>https://en.m.wikipedia.org/wiki/Superconducting_quantum_computing</a:t>
            </a:r>
            <a:r>
              <a:rPr lang="ja-JP" altLang="en-US"/>
              <a:t>的</a:t>
            </a:r>
            <a:r>
              <a:rPr lang="en-US" dirty="0"/>
              <a:t>coupling qubit</a:t>
            </a:r>
            <a:r>
              <a:rPr lang="ja-JP" altLang="en-US"/>
              <a:t>第一段</a:t>
            </a:r>
            <a:r>
              <a:rPr lang="en-US" altLang="ja-JP" dirty="0"/>
              <a:t>)</a:t>
            </a:r>
          </a:p>
          <a:p>
            <a:r>
              <a:rPr lang="ja-JP" altLang="en-US"/>
              <a:t>第二个是通过增添耦合</a:t>
            </a:r>
            <a:r>
              <a:rPr lang="en-US" dirty="0"/>
              <a:t>couple</a:t>
            </a:r>
            <a:r>
              <a:rPr lang="ja-JP" altLang="en-US"/>
              <a:t>和偏置</a:t>
            </a:r>
            <a:r>
              <a:rPr lang="en-US" dirty="0"/>
              <a:t>bias</a:t>
            </a:r>
            <a:r>
              <a:rPr lang="ja-JP" altLang="en-US"/>
              <a:t>模拟问题</a:t>
            </a:r>
            <a:r>
              <a:rPr lang="en-US" altLang="ja-JP" dirty="0"/>
              <a:t>(</a:t>
            </a:r>
            <a:r>
              <a:rPr lang="ja-JP" altLang="en-US"/>
              <a:t>类似于构造山峰地形图，但是还没有让小球滚落</a:t>
            </a:r>
            <a:r>
              <a:rPr lang="en-US" altLang="ja-JP" dirty="0"/>
              <a:t>)</a:t>
            </a:r>
            <a:r>
              <a:rPr lang="ja-JP" altLang="en-US"/>
              <a:t>，此时</a:t>
            </a:r>
            <a:r>
              <a:rPr lang="en-US" dirty="0"/>
              <a:t>qubits</a:t>
            </a:r>
            <a:r>
              <a:rPr lang="ja-JP" altLang="en-US"/>
              <a:t>已经开始纠缠了，所以此时读取是</a:t>
            </a:r>
            <a:r>
              <a:rPr lang="en-US" dirty="0"/>
              <a:t>state of many possible answers。</a:t>
            </a:r>
          </a:p>
          <a:p>
            <a:r>
              <a:rPr lang="ja-JP" altLang="en-US"/>
              <a:t>最后一步是冷却</a:t>
            </a:r>
            <a:r>
              <a:rPr lang="en-US" altLang="ja-JP" dirty="0"/>
              <a:t>(</a:t>
            </a:r>
            <a:r>
              <a:rPr lang="ja-JP" altLang="en-US"/>
              <a:t>让所有在不同位置的小球滚落</a:t>
            </a:r>
            <a:r>
              <a:rPr lang="en-US" altLang="ja-JP" dirty="0"/>
              <a:t>)</a:t>
            </a:r>
            <a:r>
              <a:rPr lang="ja-JP" altLang="en-US"/>
              <a:t>并读数，</a:t>
            </a:r>
            <a:r>
              <a:rPr lang="en-US" dirty="0"/>
              <a:t>state</a:t>
            </a:r>
            <a:r>
              <a:rPr lang="ja-JP" altLang="en-US"/>
              <a:t>的能量越低越容易被读到</a:t>
            </a:r>
            <a:r>
              <a:rPr lang="en-US" altLang="ja-JP" dirty="0"/>
              <a:t>(</a:t>
            </a:r>
            <a:r>
              <a:rPr lang="en-US" dirty="0"/>
              <a:t>energy</a:t>
            </a:r>
            <a:r>
              <a:rPr lang="ja-JP" altLang="en-US"/>
              <a:t>变</a:t>
            </a:r>
            <a:r>
              <a:rPr lang="en-US" dirty="0"/>
              <a:t>possibility)</a:t>
            </a:r>
          </a:p>
          <a:p>
            <a:br>
              <a:rPr lang="en-US" dirty="0"/>
            </a:br>
            <a:endParaRPr lang="en-US" dirty="0"/>
          </a:p>
          <a:p>
            <a:endParaRPr lang="en-US" altLang="zh-CN" dirty="0"/>
          </a:p>
        </p:txBody>
      </p:sp>
      <p:sp>
        <p:nvSpPr>
          <p:cNvPr id="4" name="Slide Number Placeholder 3"/>
          <p:cNvSpPr>
            <a:spLocks noGrp="1"/>
          </p:cNvSpPr>
          <p:nvPr>
            <p:ph type="sldNum" sz="quarter" idx="5"/>
          </p:nvPr>
        </p:nvSpPr>
        <p:spPr/>
        <p:txBody>
          <a:bodyPr/>
          <a:lstStyle/>
          <a:p>
            <a:fld id="{FCDBA28C-83AB-4F07-8271-30A7C075C5D8}" type="slidenum">
              <a:rPr lang="zh-CN" altLang="en-US" smtClean="0"/>
              <a:t>13</a:t>
            </a:fld>
            <a:endParaRPr lang="zh-CN" altLang="en-US"/>
          </a:p>
        </p:txBody>
      </p:sp>
    </p:spTree>
    <p:extLst>
      <p:ext uri="{BB962C8B-B14F-4D97-AF65-F5344CB8AC3E}">
        <p14:creationId xmlns:p14="http://schemas.microsoft.com/office/powerpoint/2010/main" val="371247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dwave</a:t>
            </a:r>
            <a:r>
              <a:rPr lang="en-US" dirty="0"/>
              <a:t> </a:t>
            </a:r>
            <a:r>
              <a:rPr lang="ja-JP" altLang="en-US"/>
              <a:t>所实现的</a:t>
            </a:r>
            <a:r>
              <a:rPr lang="en-US" dirty="0"/>
              <a:t>coupling </a:t>
            </a:r>
            <a:r>
              <a:rPr lang="ja-JP" altLang="en-US"/>
              <a:t>中的</a:t>
            </a:r>
            <a:r>
              <a:rPr lang="en-US" dirty="0"/>
              <a:t>configuration</a:t>
            </a:r>
            <a:r>
              <a:rPr lang="ja-JP" altLang="en-US"/>
              <a:t>是右上角奇美拉或者天马座</a:t>
            </a:r>
            <a:r>
              <a:rPr lang="en-US" dirty="0"/>
              <a:t>circuit(Notably, D-Wave Systems' nearest-neighbor coupling achieves a highly connected unit cell of 8 qubits in the Chimera graph configuration. </a:t>
            </a:r>
            <a:r>
              <a:rPr lang="en-US"/>
              <a:t>Generally, quantum algorithms require coupling between arbitrary qubits, therefore the connectivity limitation is likely to require multiple swap operations, limiting the length of the possible quantum computation before the processor decoherence.)</a:t>
            </a:r>
          </a:p>
        </p:txBody>
      </p:sp>
      <p:sp>
        <p:nvSpPr>
          <p:cNvPr id="4" name="Slide Number Placeholder 3"/>
          <p:cNvSpPr>
            <a:spLocks noGrp="1"/>
          </p:cNvSpPr>
          <p:nvPr>
            <p:ph type="sldNum" sz="quarter" idx="5"/>
          </p:nvPr>
        </p:nvSpPr>
        <p:spPr/>
        <p:txBody>
          <a:bodyPr/>
          <a:lstStyle/>
          <a:p>
            <a:fld id="{4E892D18-A377-41C6-BDE5-09243672A221}" type="slidenum">
              <a:rPr lang="en-US" smtClean="0"/>
              <a:t>15</a:t>
            </a:fld>
            <a:endParaRPr lang="en-US"/>
          </a:p>
        </p:txBody>
      </p:sp>
    </p:spTree>
    <p:extLst>
      <p:ext uri="{BB962C8B-B14F-4D97-AF65-F5344CB8AC3E}">
        <p14:creationId xmlns:p14="http://schemas.microsoft.com/office/powerpoint/2010/main" val="276606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animation</a:t>
            </a:r>
          </a:p>
          <a:p>
            <a:r>
              <a:rPr lang="en-US" altLang="zh-CN"/>
              <a:t>margin word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25FC-6227-4A8B-860E-942603665E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3D4EBE-03DC-4E07-8DBF-5673C023A7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DF3BD7-4304-4382-AFAE-FF14E6A4E5A4}"/>
              </a:ext>
            </a:extLst>
          </p:cNvPr>
          <p:cNvSpPr>
            <a:spLocks noGrp="1"/>
          </p:cNvSpPr>
          <p:nvPr>
            <p:ph type="dt" sz="half" idx="10"/>
          </p:nvPr>
        </p:nvSpPr>
        <p:spPr/>
        <p:txBody>
          <a:bodyPr/>
          <a:lstStyle/>
          <a:p>
            <a:fld id="{10BFBFCC-26CA-48AC-A14D-B39B5E03CEC8}" type="datetime1">
              <a:rPr lang="en-US" smtClean="0"/>
              <a:t>8/25/2022</a:t>
            </a:fld>
            <a:endParaRPr lang="en-US"/>
          </a:p>
        </p:txBody>
      </p:sp>
      <p:sp>
        <p:nvSpPr>
          <p:cNvPr id="5" name="Footer Placeholder 4">
            <a:extLst>
              <a:ext uri="{FF2B5EF4-FFF2-40B4-BE49-F238E27FC236}">
                <a16:creationId xmlns:a16="http://schemas.microsoft.com/office/drawing/2014/main" id="{42A8195B-F134-4EF0-BB1D-6065DCB40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39640-D390-415F-A258-9A5991891191}"/>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14020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6F12-228C-47BE-9602-A746886E0F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7DC64B-D9B4-471C-9C74-FB873FA130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6280B-31E7-4C0F-A033-6C2CE3703085}"/>
              </a:ext>
            </a:extLst>
          </p:cNvPr>
          <p:cNvSpPr>
            <a:spLocks noGrp="1"/>
          </p:cNvSpPr>
          <p:nvPr>
            <p:ph type="dt" sz="half" idx="10"/>
          </p:nvPr>
        </p:nvSpPr>
        <p:spPr/>
        <p:txBody>
          <a:bodyPr/>
          <a:lstStyle/>
          <a:p>
            <a:fld id="{AD84CCFF-461B-4102-9E61-B63008B27F40}" type="datetime1">
              <a:rPr lang="en-US" smtClean="0"/>
              <a:t>8/25/2022</a:t>
            </a:fld>
            <a:endParaRPr lang="en-US"/>
          </a:p>
        </p:txBody>
      </p:sp>
      <p:sp>
        <p:nvSpPr>
          <p:cNvPr id="5" name="Footer Placeholder 4">
            <a:extLst>
              <a:ext uri="{FF2B5EF4-FFF2-40B4-BE49-F238E27FC236}">
                <a16:creationId xmlns:a16="http://schemas.microsoft.com/office/drawing/2014/main" id="{8FCE62B9-84FA-45EB-AA2B-C6464AC63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8EB64-CBBB-4F83-ACC6-9F1B4B54E345}"/>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82075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679320-820A-43A9-B504-3E44B4A6F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5DD6BE-C23F-4178-B817-F20980117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78FF6-45AC-4AEB-88B6-6BEDD1044B04}"/>
              </a:ext>
            </a:extLst>
          </p:cNvPr>
          <p:cNvSpPr>
            <a:spLocks noGrp="1"/>
          </p:cNvSpPr>
          <p:nvPr>
            <p:ph type="dt" sz="half" idx="10"/>
          </p:nvPr>
        </p:nvSpPr>
        <p:spPr/>
        <p:txBody>
          <a:bodyPr/>
          <a:lstStyle/>
          <a:p>
            <a:fld id="{586CD49E-96FF-407A-B694-7CBA3E823C54}" type="datetime1">
              <a:rPr lang="en-US" smtClean="0"/>
              <a:t>8/25/2022</a:t>
            </a:fld>
            <a:endParaRPr lang="en-US"/>
          </a:p>
        </p:txBody>
      </p:sp>
      <p:sp>
        <p:nvSpPr>
          <p:cNvPr id="5" name="Footer Placeholder 4">
            <a:extLst>
              <a:ext uri="{FF2B5EF4-FFF2-40B4-BE49-F238E27FC236}">
                <a16:creationId xmlns:a16="http://schemas.microsoft.com/office/drawing/2014/main" id="{465043A6-B240-4744-A054-D574B8AE6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F7A9D-4FF4-4DD4-B96D-82EEC61E7D8C}"/>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2681787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A559-12DC-4192-847F-17A7E9872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A4CC1-BBC4-4050-847F-D68553DAF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9252D-15D9-4CE1-A6F6-E81070E6E822}"/>
              </a:ext>
            </a:extLst>
          </p:cNvPr>
          <p:cNvSpPr>
            <a:spLocks noGrp="1"/>
          </p:cNvSpPr>
          <p:nvPr>
            <p:ph type="dt" sz="half" idx="10"/>
          </p:nvPr>
        </p:nvSpPr>
        <p:spPr/>
        <p:txBody>
          <a:bodyPr/>
          <a:lstStyle/>
          <a:p>
            <a:fld id="{9AB95DBE-5E82-48E2-BF90-1AAEF5F4AD1A}" type="datetime1">
              <a:rPr lang="en-US" smtClean="0"/>
              <a:t>8/25/2022</a:t>
            </a:fld>
            <a:endParaRPr lang="en-US"/>
          </a:p>
        </p:txBody>
      </p:sp>
      <p:sp>
        <p:nvSpPr>
          <p:cNvPr id="5" name="Footer Placeholder 4">
            <a:extLst>
              <a:ext uri="{FF2B5EF4-FFF2-40B4-BE49-F238E27FC236}">
                <a16:creationId xmlns:a16="http://schemas.microsoft.com/office/drawing/2014/main" id="{C82FEA43-04FA-4222-8BFF-85D9B65B8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80089-04E5-4776-BCAA-944031693FB5}"/>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420444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CC98-AADA-42EE-8EB8-FF1EB2DB2C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0BC924-C290-4B87-B1B7-9621A3FCD0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BDD4F5-CADC-4444-B97C-956F31F70C38}"/>
              </a:ext>
            </a:extLst>
          </p:cNvPr>
          <p:cNvSpPr>
            <a:spLocks noGrp="1"/>
          </p:cNvSpPr>
          <p:nvPr>
            <p:ph type="dt" sz="half" idx="10"/>
          </p:nvPr>
        </p:nvSpPr>
        <p:spPr/>
        <p:txBody>
          <a:bodyPr/>
          <a:lstStyle/>
          <a:p>
            <a:fld id="{A8E7C405-5EFF-4C45-BED1-987882783333}" type="datetime1">
              <a:rPr lang="en-US" smtClean="0"/>
              <a:t>8/25/2022</a:t>
            </a:fld>
            <a:endParaRPr lang="en-US"/>
          </a:p>
        </p:txBody>
      </p:sp>
      <p:sp>
        <p:nvSpPr>
          <p:cNvPr id="5" name="Footer Placeholder 4">
            <a:extLst>
              <a:ext uri="{FF2B5EF4-FFF2-40B4-BE49-F238E27FC236}">
                <a16:creationId xmlns:a16="http://schemas.microsoft.com/office/drawing/2014/main" id="{50E99144-9D12-4378-8172-6F2B5E8CE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13D8E-8AD7-4767-8424-040EB5FAD972}"/>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332744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BCF4-7129-471B-82FB-3E602B1CA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9F706-9506-40EB-B135-F3375FD96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4AA17F-49DE-4E67-BC0E-B15251515B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BE7F8-AB41-4B3B-B172-5A1CC48D85FE}"/>
              </a:ext>
            </a:extLst>
          </p:cNvPr>
          <p:cNvSpPr>
            <a:spLocks noGrp="1"/>
          </p:cNvSpPr>
          <p:nvPr>
            <p:ph type="dt" sz="half" idx="10"/>
          </p:nvPr>
        </p:nvSpPr>
        <p:spPr/>
        <p:txBody>
          <a:bodyPr/>
          <a:lstStyle/>
          <a:p>
            <a:fld id="{8852B0F2-F4B9-49DE-94C9-918F6A673E2E}" type="datetime1">
              <a:rPr lang="en-US" smtClean="0"/>
              <a:t>8/25/2022</a:t>
            </a:fld>
            <a:endParaRPr lang="en-US"/>
          </a:p>
        </p:txBody>
      </p:sp>
      <p:sp>
        <p:nvSpPr>
          <p:cNvPr id="6" name="Footer Placeholder 5">
            <a:extLst>
              <a:ext uri="{FF2B5EF4-FFF2-40B4-BE49-F238E27FC236}">
                <a16:creationId xmlns:a16="http://schemas.microsoft.com/office/drawing/2014/main" id="{467116E8-DA4B-4F78-B2EB-8ADBF7ED5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18B89-6683-4EF0-833B-BDEC62C9B0F0}"/>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242190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40228-2F83-44B7-9971-302C203F71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66A0F1-C483-4306-AF49-9D97EA9D94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780774-DF91-486B-A8BA-353F4EB769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7D37EE-02DC-402D-BF04-FDD4872ED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C72981-8D2D-4A34-A0F0-C13CD0E2F4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685A41-33CA-494B-A644-A95A44293182}"/>
              </a:ext>
            </a:extLst>
          </p:cNvPr>
          <p:cNvSpPr>
            <a:spLocks noGrp="1"/>
          </p:cNvSpPr>
          <p:nvPr>
            <p:ph type="dt" sz="half" idx="10"/>
          </p:nvPr>
        </p:nvSpPr>
        <p:spPr/>
        <p:txBody>
          <a:bodyPr/>
          <a:lstStyle/>
          <a:p>
            <a:fld id="{56F416AF-1D07-40DA-9614-57E44FC056E2}" type="datetime1">
              <a:rPr lang="en-US" smtClean="0"/>
              <a:t>8/25/2022</a:t>
            </a:fld>
            <a:endParaRPr lang="en-US"/>
          </a:p>
        </p:txBody>
      </p:sp>
      <p:sp>
        <p:nvSpPr>
          <p:cNvPr id="8" name="Footer Placeholder 7">
            <a:extLst>
              <a:ext uri="{FF2B5EF4-FFF2-40B4-BE49-F238E27FC236}">
                <a16:creationId xmlns:a16="http://schemas.microsoft.com/office/drawing/2014/main" id="{459D7D01-F52B-40ED-AF23-198C89864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7FDA1F-878E-4779-BD36-B32BB73902DB}"/>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88798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1160-BD78-4B7E-A3B1-AD69BEF19E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51D0A9-8FF2-4DBB-AC80-BBB64D5FF43F}"/>
              </a:ext>
            </a:extLst>
          </p:cNvPr>
          <p:cNvSpPr>
            <a:spLocks noGrp="1"/>
          </p:cNvSpPr>
          <p:nvPr>
            <p:ph type="dt" sz="half" idx="10"/>
          </p:nvPr>
        </p:nvSpPr>
        <p:spPr/>
        <p:txBody>
          <a:bodyPr/>
          <a:lstStyle/>
          <a:p>
            <a:fld id="{53983254-9ADC-4F4C-A461-6CB774330B73}" type="datetime1">
              <a:rPr lang="en-US" smtClean="0"/>
              <a:t>8/25/2022</a:t>
            </a:fld>
            <a:endParaRPr lang="en-US"/>
          </a:p>
        </p:txBody>
      </p:sp>
      <p:sp>
        <p:nvSpPr>
          <p:cNvPr id="4" name="Footer Placeholder 3">
            <a:extLst>
              <a:ext uri="{FF2B5EF4-FFF2-40B4-BE49-F238E27FC236}">
                <a16:creationId xmlns:a16="http://schemas.microsoft.com/office/drawing/2014/main" id="{28D62923-AAC3-4E84-AF75-007D7D7BFA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4272A2-0C25-4E2B-86A8-0F108E0D030D}"/>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394266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FFD575-A93A-46C3-A0FB-D81DAA74148C}"/>
              </a:ext>
            </a:extLst>
          </p:cNvPr>
          <p:cNvSpPr>
            <a:spLocks noGrp="1"/>
          </p:cNvSpPr>
          <p:nvPr>
            <p:ph type="dt" sz="half" idx="10"/>
          </p:nvPr>
        </p:nvSpPr>
        <p:spPr/>
        <p:txBody>
          <a:bodyPr/>
          <a:lstStyle/>
          <a:p>
            <a:fld id="{FD4281E8-DBA0-449C-98A7-72CA98507E57}" type="datetime1">
              <a:rPr lang="en-US" smtClean="0"/>
              <a:t>8/25/2022</a:t>
            </a:fld>
            <a:endParaRPr lang="en-US"/>
          </a:p>
        </p:txBody>
      </p:sp>
      <p:sp>
        <p:nvSpPr>
          <p:cNvPr id="3" name="Footer Placeholder 2">
            <a:extLst>
              <a:ext uri="{FF2B5EF4-FFF2-40B4-BE49-F238E27FC236}">
                <a16:creationId xmlns:a16="http://schemas.microsoft.com/office/drawing/2014/main" id="{A4CDC7D1-A987-4FB3-BC63-F63F43B402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8F3DD5-E156-4D93-8D80-AE7CA45D38DF}"/>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41988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B7A9-2546-4FB0-9D64-C8E7C37F8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F8E425-D939-4F7B-A3DF-5410F858F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D6C167-8809-4B65-BA7F-9B4B49F87A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F2133-3DDD-44CB-9A69-8D8C58B568F8}"/>
              </a:ext>
            </a:extLst>
          </p:cNvPr>
          <p:cNvSpPr>
            <a:spLocks noGrp="1"/>
          </p:cNvSpPr>
          <p:nvPr>
            <p:ph type="dt" sz="half" idx="10"/>
          </p:nvPr>
        </p:nvSpPr>
        <p:spPr/>
        <p:txBody>
          <a:bodyPr/>
          <a:lstStyle/>
          <a:p>
            <a:fld id="{95AC1C4B-8A67-47E9-B88A-F346E3112FE0}" type="datetime1">
              <a:rPr lang="en-US" smtClean="0"/>
              <a:t>8/25/2022</a:t>
            </a:fld>
            <a:endParaRPr lang="en-US"/>
          </a:p>
        </p:txBody>
      </p:sp>
      <p:sp>
        <p:nvSpPr>
          <p:cNvPr id="6" name="Footer Placeholder 5">
            <a:extLst>
              <a:ext uri="{FF2B5EF4-FFF2-40B4-BE49-F238E27FC236}">
                <a16:creationId xmlns:a16="http://schemas.microsoft.com/office/drawing/2014/main" id="{88B929C2-4308-42A1-ADCC-78A33CFD0E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335CE-158E-4252-A61D-CBC4E647A4E4}"/>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755974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61D0-B551-4E40-801C-6E4348303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1EF626-EA67-44DB-AAC2-00DBB83AD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11DBE8-324B-429E-8156-9B95E593A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2204D5-8C0D-4A7D-8B08-839A1CDD441B}"/>
              </a:ext>
            </a:extLst>
          </p:cNvPr>
          <p:cNvSpPr>
            <a:spLocks noGrp="1"/>
          </p:cNvSpPr>
          <p:nvPr>
            <p:ph type="dt" sz="half" idx="10"/>
          </p:nvPr>
        </p:nvSpPr>
        <p:spPr/>
        <p:txBody>
          <a:bodyPr/>
          <a:lstStyle/>
          <a:p>
            <a:fld id="{5AAED160-9374-4682-9A8C-ACD9F07C48C3}" type="datetime1">
              <a:rPr lang="en-US" smtClean="0"/>
              <a:t>8/25/2022</a:t>
            </a:fld>
            <a:endParaRPr lang="en-US"/>
          </a:p>
        </p:txBody>
      </p:sp>
      <p:sp>
        <p:nvSpPr>
          <p:cNvPr id="6" name="Footer Placeholder 5">
            <a:extLst>
              <a:ext uri="{FF2B5EF4-FFF2-40B4-BE49-F238E27FC236}">
                <a16:creationId xmlns:a16="http://schemas.microsoft.com/office/drawing/2014/main" id="{CDED89EF-73F3-4835-AFFD-91F4E987A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C6261-61D0-44B2-9779-767DAF5A835C}"/>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151003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AFAF2-3335-43D6-90ED-0B10DF791E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12273-DCFB-40C4-AEEA-DA0872E812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5F8EC-3FF2-4C98-B67A-C1444B0A9A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D1C6B-9681-493B-A323-B468F60336EE}" type="datetime1">
              <a:rPr lang="en-US" smtClean="0"/>
              <a:t>8/25/2022</a:t>
            </a:fld>
            <a:endParaRPr lang="en-US"/>
          </a:p>
        </p:txBody>
      </p:sp>
      <p:sp>
        <p:nvSpPr>
          <p:cNvPr id="5" name="Footer Placeholder 4">
            <a:extLst>
              <a:ext uri="{FF2B5EF4-FFF2-40B4-BE49-F238E27FC236}">
                <a16:creationId xmlns:a16="http://schemas.microsoft.com/office/drawing/2014/main" id="{3F2B794B-977D-4452-8E91-85F5152C09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E7CFDA-A4C4-4ADB-9EEB-3038F8E533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30033-B2FC-4609-BC0E-7900D15FB984}" type="slidenum">
              <a:rPr lang="en-US" smtClean="0"/>
              <a:t>‹#›</a:t>
            </a:fld>
            <a:endParaRPr lang="en-US"/>
          </a:p>
        </p:txBody>
      </p:sp>
    </p:spTree>
    <p:extLst>
      <p:ext uri="{BB962C8B-B14F-4D97-AF65-F5344CB8AC3E}">
        <p14:creationId xmlns:p14="http://schemas.microsoft.com/office/powerpoint/2010/main" val="335989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Quadratic_unconstrained_binary_optimiz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8.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7.xml"/><Relationship Id="rId7" Type="http://schemas.openxmlformats.org/officeDocument/2006/relationships/image" Target="../media/image550.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8.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Quadratic_unconstrained_binary_optimiz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Quadratic_unconstrained_binary_optimiz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161.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11.png"/><Relationship Id="rId11" Type="http://schemas.openxmlformats.org/officeDocument/2006/relationships/image" Target="../media/image200.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sv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8.png"/><Relationship Id="rId12" Type="http://schemas.openxmlformats.org/officeDocument/2006/relationships/image" Target="../media/image54.png"/><Relationship Id="rId7" Type="http://schemas.openxmlformats.org/officeDocument/2006/relationships/image" Target="../media/image2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11.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9.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30.png"/></Relationships>
</file>

<file path=ppt/slides/_rels/slide24.xml.rels><?xml version="1.0" encoding="UTF-8" standalone="yes"?>
<Relationships xmlns="http://schemas.openxmlformats.org/package/2006/relationships"><Relationship Id="rId13" Type="http://schemas.openxmlformats.org/officeDocument/2006/relationships/image" Target="../media/image600.png"/><Relationship Id="rId3" Type="http://schemas.openxmlformats.org/officeDocument/2006/relationships/image" Target="../media/image60.png"/><Relationship Id="rId12" Type="http://schemas.openxmlformats.org/officeDocument/2006/relationships/image" Target="../media/image62.png"/><Relationship Id="rId17" Type="http://schemas.openxmlformats.org/officeDocument/2006/relationships/image" Target="../media/image10.png"/><Relationship Id="rId2" Type="http://schemas.openxmlformats.org/officeDocument/2006/relationships/notesSlide" Target="../notesSlides/notesSlide15.xml"/><Relationship Id="rId16" Type="http://schemas.openxmlformats.org/officeDocument/2006/relationships/image" Target="../media/image9.svg"/><Relationship Id="rId1" Type="http://schemas.openxmlformats.org/officeDocument/2006/relationships/slideLayout" Target="../slideLayouts/slideLayout1.xml"/><Relationship Id="rId11" Type="http://schemas.openxmlformats.org/officeDocument/2006/relationships/image" Target="../media/image310.png"/><Relationship Id="rId15" Type="http://schemas.openxmlformats.org/officeDocument/2006/relationships/image" Target="../media/image8.png"/><Relationship Id="rId4" Type="http://schemas.openxmlformats.org/officeDocument/2006/relationships/image" Target="../media/image61.png"/><Relationship Id="rId14" Type="http://schemas.openxmlformats.org/officeDocument/2006/relationships/image" Target="../media/image610.png"/></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50.png"/><Relationship Id="rId5" Type="http://schemas.openxmlformats.org/officeDocument/2006/relationships/image" Target="../media/image64.png"/><Relationship Id="rId4" Type="http://schemas.openxmlformats.org/officeDocument/2006/relationships/image" Target="../media/image630.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png"/><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70.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5.png"/><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5.png"/><Relationship Id="rId7" Type="http://schemas.openxmlformats.org/officeDocument/2006/relationships/image" Target="../media/image9.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10.png"/><Relationship Id="rId4" Type="http://schemas.openxmlformats.org/officeDocument/2006/relationships/image" Target="../media/image71.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1.png"/><Relationship Id="rId7" Type="http://schemas.openxmlformats.org/officeDocument/2006/relationships/image" Target="../media/image61.png"/><Relationship Id="rId12"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9.png"/><Relationship Id="rId5" Type="http://schemas.openxmlformats.org/officeDocument/2006/relationships/image" Target="../media/image9.svg"/><Relationship Id="rId10" Type="http://schemas.openxmlformats.org/officeDocument/2006/relationships/image" Target="../media/image78.png"/><Relationship Id="rId4" Type="http://schemas.openxmlformats.org/officeDocument/2006/relationships/image" Target="../media/image8.pn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6.gif"/><Relationship Id="rId7" Type="http://schemas.openxmlformats.org/officeDocument/2006/relationships/image" Target="../media/image9.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Quadratic_unconstrained_binary_optimiz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6.png"/><Relationship Id="rId7" Type="http://schemas.openxmlformats.org/officeDocument/2006/relationships/image" Target="../media/image35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5.png"/><Relationship Id="rId18" Type="http://schemas.openxmlformats.org/officeDocument/2006/relationships/image" Target="../media/image106.png"/><Relationship Id="rId3" Type="http://schemas.openxmlformats.org/officeDocument/2006/relationships/image" Target="../media/image90.png"/><Relationship Id="rId7" Type="http://schemas.openxmlformats.org/officeDocument/2006/relationships/image" Target="../media/image96.png"/><Relationship Id="rId12" Type="http://schemas.openxmlformats.org/officeDocument/2006/relationships/image" Target="../media/image94.png"/><Relationship Id="rId17" Type="http://schemas.openxmlformats.org/officeDocument/2006/relationships/image" Target="../media/image105.png"/><Relationship Id="rId2" Type="http://schemas.openxmlformats.org/officeDocument/2006/relationships/image" Target="../media/image89.png"/><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1.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91.png"/><Relationship Id="rId9" Type="http://schemas.openxmlformats.org/officeDocument/2006/relationships/image" Target="../media/image98.png"/><Relationship Id="rId1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40.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Quadratic_unconstrained_binary_optimiz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3" Type="http://schemas.openxmlformats.org/officeDocument/2006/relationships/tags" Target="../tags/tag9.xml"/><Relationship Id="rId7" Type="http://schemas.openxmlformats.org/officeDocument/2006/relationships/image" Target="../media/image104.jpeg"/><Relationship Id="rId12" Type="http://schemas.openxmlformats.org/officeDocument/2006/relationships/image" Target="../media/image11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11" Type="http://schemas.openxmlformats.org/officeDocument/2006/relationships/image" Target="../media/image110.jpeg"/><Relationship Id="rId5" Type="http://schemas.openxmlformats.org/officeDocument/2006/relationships/slideLayout" Target="../slideLayouts/slideLayout2.xml"/><Relationship Id="rId10" Type="http://schemas.openxmlformats.org/officeDocument/2006/relationships/image" Target="../media/image109.jpeg"/><Relationship Id="rId4" Type="http://schemas.openxmlformats.org/officeDocument/2006/relationships/tags" Target="../tags/tag10.xml"/><Relationship Id="rId9" Type="http://schemas.openxmlformats.org/officeDocument/2006/relationships/image" Target="../media/image108.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6.sv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4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png"/><Relationship Id="rId9" Type="http://schemas.openxmlformats.org/officeDocument/2006/relationships/image" Target="../media/image122.png"/></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Quadratic_unconstrained_binary_optimiz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file:///F:\UoH\coog-line-spiff-bank.jpg" TargetMode="External"/><Relationship Id="rId3" Type="http://schemas.openxmlformats.org/officeDocument/2006/relationships/image" Target="../media/image8.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52.xml.rels><?xml version="1.0" encoding="UTF-8" standalone="yes"?>
<Relationships xmlns="http://schemas.openxmlformats.org/package/2006/relationships"><Relationship Id="rId3" Type="http://schemas.openxmlformats.org/officeDocument/2006/relationships/hyperlink" Target="https://aecc.org/wp-content/uploads/2020/05/Operational-Behavior-of-a-High-Definition-Map-Application.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jpeg"/><Relationship Id="rId9" Type="http://schemas.openxmlformats.org/officeDocument/2006/relationships/image" Target="../media/image149.png"/></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0.png"/><Relationship Id="rId10" Type="http://schemas.openxmlformats.org/officeDocument/2006/relationships/image" Target="../media/image30.jpeg"/><Relationship Id="rId4" Type="http://schemas.openxmlformats.org/officeDocument/2006/relationships/image" Target="../media/image9.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sv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3"/>
          <a:stretch>
            <a:fillRect/>
          </a:stretch>
        </p:blipFill>
        <p:spPr>
          <a:xfrm>
            <a:off x="0" y="-41184"/>
            <a:ext cx="12192000" cy="1278243"/>
          </a:xfrm>
          <a:prstGeom prst="rect">
            <a:avLst/>
          </a:prstGeom>
        </p:spPr>
      </p:pic>
      <p:sp>
        <p:nvSpPr>
          <p:cNvPr id="2" name="Slide Number Placeholder 1"/>
          <p:cNvSpPr>
            <a:spLocks noGrp="1"/>
          </p:cNvSpPr>
          <p:nvPr>
            <p:ph type="sldNum" sz="quarter" idx="12"/>
          </p:nvPr>
        </p:nvSpPr>
        <p:spPr/>
        <p:txBody>
          <a:bodyPr/>
          <a:lstStyle/>
          <a:p>
            <a:fld id="{4D930033-B2FC-4609-BC0E-7900D15FB984}" type="slidenum">
              <a:rPr lang="en-US" smtClean="0"/>
              <a:t>1</a:t>
            </a:fld>
            <a:endParaRPr lang="en-US"/>
          </a:p>
        </p:txBody>
      </p:sp>
      <p:pic>
        <p:nvPicPr>
          <p:cNvPr id="3" name="Picture 6" descr="building samp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136" y="1917169"/>
            <a:ext cx="4279392" cy="2023872"/>
          </a:xfrm>
          <a:prstGeom prst="rect">
            <a:avLst/>
          </a:prstGeom>
        </p:spPr>
      </p:pic>
      <p:pic>
        <p:nvPicPr>
          <p:cNvPr id="6" name="Picture 5" descr="cougar samp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738" y="1917169"/>
            <a:ext cx="4206240" cy="2023872"/>
          </a:xfrm>
          <a:prstGeom prst="rect">
            <a:avLst/>
          </a:prstGeom>
        </p:spPr>
      </p:pic>
      <p:sp>
        <p:nvSpPr>
          <p:cNvPr id="4" name="Title 1"/>
          <p:cNvSpPr>
            <a:spLocks noGrp="1"/>
          </p:cNvSpPr>
          <p:nvPr>
            <p:ph type="ctrTitle"/>
          </p:nvPr>
        </p:nvSpPr>
        <p:spPr>
          <a:xfrm>
            <a:off x="1165860" y="5017366"/>
            <a:ext cx="10620375" cy="1704109"/>
          </a:xfrm>
        </p:spPr>
        <p:txBody>
          <a:bodyPr>
            <a:normAutofit/>
          </a:bodyPr>
          <a:lstStyle/>
          <a:p>
            <a:pPr algn="ctr"/>
            <a:r>
              <a:rPr lang="en-US" altLang="zh-CN" sz="1780" dirty="0">
                <a:solidFill>
                  <a:schemeClr val="tx1"/>
                </a:solidFill>
                <a:latin typeface="Times New Roman" panose="02020603050405020304" pitchFamily="18" charset="0"/>
                <a:sym typeface="Calibri" panose="020F0502020204030204" charset="0"/>
              </a:rPr>
              <a:t>Zhu Han, John and Rebecca </a:t>
            </a:r>
            <a:r>
              <a:rPr lang="en-US" altLang="zh-CN" sz="1780" dirty="0" err="1">
                <a:solidFill>
                  <a:schemeClr val="tx1"/>
                </a:solidFill>
                <a:latin typeface="Times New Roman" panose="02020603050405020304" pitchFamily="18" charset="0"/>
                <a:sym typeface="Calibri" panose="020F0502020204030204" charset="0"/>
              </a:rPr>
              <a:t>Moores</a:t>
            </a:r>
            <a:r>
              <a:rPr lang="en-US" altLang="zh-CN" sz="1780" dirty="0">
                <a:solidFill>
                  <a:schemeClr val="tx1"/>
                </a:solidFill>
                <a:latin typeface="Times New Roman" panose="02020603050405020304" pitchFamily="18" charset="0"/>
                <a:sym typeface="Calibri" panose="020F0502020204030204" charset="0"/>
              </a:rPr>
              <a:t> Professor</a:t>
            </a:r>
            <a:br>
              <a:rPr lang="en-US" altLang="zh-CN" sz="1780" dirty="0">
                <a:solidFill>
                  <a:schemeClr val="tx1"/>
                </a:solidFill>
                <a:latin typeface="Times New Roman" panose="02020603050405020304" pitchFamily="18" charset="0"/>
                <a:sym typeface="Calibri" panose="020F0502020204030204" charset="0"/>
              </a:rPr>
            </a:br>
            <a:r>
              <a:rPr lang="en-US" altLang="zh-CN" sz="1780" dirty="0">
                <a:solidFill>
                  <a:schemeClr val="tx1"/>
                </a:solidFill>
                <a:latin typeface="Times New Roman" panose="02020603050405020304" pitchFamily="18" charset="0"/>
                <a:sym typeface="Calibri" panose="020F0502020204030204" charset="0"/>
              </a:rPr>
              <a:t>IEEE Fellow, AAAS Fellow</a:t>
            </a:r>
            <a:br>
              <a:rPr lang="en-US" altLang="zh-CN" sz="1780" dirty="0">
                <a:solidFill>
                  <a:schemeClr val="tx1"/>
                </a:solidFill>
                <a:latin typeface="Times New Roman" panose="02020603050405020304" pitchFamily="18" charset="0"/>
                <a:sym typeface="Calibri" panose="020F0502020204030204" charset="0"/>
              </a:rPr>
            </a:br>
            <a:r>
              <a:rPr lang="en-US" altLang="zh-CN" sz="1780" dirty="0">
                <a:solidFill>
                  <a:schemeClr val="tx1"/>
                </a:solidFill>
                <a:latin typeface="Times New Roman" panose="02020603050405020304" pitchFamily="18" charset="0"/>
                <a:sym typeface="Calibri" panose="020F0502020204030204" charset="0"/>
              </a:rPr>
              <a:t>Electrical and Computer Engineering Department</a:t>
            </a:r>
            <a:br>
              <a:rPr lang="en-US" altLang="zh-CN" sz="1780" dirty="0">
                <a:solidFill>
                  <a:schemeClr val="tx1"/>
                </a:solidFill>
                <a:latin typeface="Times New Roman" panose="02020603050405020304" pitchFamily="18" charset="0"/>
                <a:sym typeface="Calibri" panose="020F0502020204030204" charset="0"/>
              </a:rPr>
            </a:br>
            <a:r>
              <a:rPr lang="en-US" altLang="zh-CN" sz="1780" dirty="0">
                <a:solidFill>
                  <a:schemeClr val="tx1"/>
                </a:solidFill>
                <a:latin typeface="Times New Roman" panose="02020603050405020304" pitchFamily="18" charset="0"/>
                <a:sym typeface="Calibri" panose="020F0502020204030204" charset="0"/>
              </a:rPr>
              <a:t>University of Houston, TX USA</a:t>
            </a:r>
            <a:br>
              <a:rPr lang="en-US" altLang="zh-CN" sz="1780" dirty="0">
                <a:solidFill>
                  <a:schemeClr val="tx1"/>
                </a:solidFill>
                <a:latin typeface="Times New Roman" panose="02020603050405020304" pitchFamily="18" charset="0"/>
                <a:sym typeface="Calibri" panose="020F0502020204030204" charset="0"/>
              </a:rPr>
            </a:br>
            <a:br>
              <a:rPr lang="en-US" altLang="zh-CN" sz="1780" dirty="0">
                <a:solidFill>
                  <a:schemeClr val="tx1"/>
                </a:solidFill>
                <a:latin typeface="Times New Roman" panose="02020603050405020304" pitchFamily="18" charset="0"/>
                <a:sym typeface="Calibri" panose="020F0502020204030204" charset="0"/>
              </a:rPr>
            </a:br>
            <a:r>
              <a:rPr lang="en-US" altLang="zh-CN" sz="1780" dirty="0">
                <a:solidFill>
                  <a:schemeClr val="tx1"/>
                </a:solidFill>
                <a:latin typeface="Times New Roman" panose="02020603050405020304" pitchFamily="18" charset="0"/>
                <a:sym typeface="Calibri" panose="020F0502020204030204" charset="0"/>
              </a:rPr>
              <a:t>Thanks to Prof. Lei Fan, </a:t>
            </a:r>
            <a:r>
              <a:rPr lang="en-US" altLang="zh-CN" sz="1780" dirty="0" err="1">
                <a:solidFill>
                  <a:schemeClr val="tx1"/>
                </a:solidFill>
                <a:latin typeface="Times New Roman" panose="02020603050405020304" pitchFamily="18" charset="0"/>
                <a:sym typeface="Calibri" panose="020F0502020204030204" charset="0"/>
              </a:rPr>
              <a:t>Wenlu</a:t>
            </a:r>
            <a:r>
              <a:rPr lang="en-US" altLang="zh-CN" sz="1780" dirty="0">
                <a:solidFill>
                  <a:schemeClr val="tx1"/>
                </a:solidFill>
                <a:latin typeface="Times New Roman" panose="02020603050405020304" pitchFamily="18" charset="0"/>
                <a:sym typeface="Calibri" panose="020F0502020204030204" charset="0"/>
              </a:rPr>
              <a:t> Xuan, </a:t>
            </a:r>
            <a:r>
              <a:rPr lang="en-US" altLang="zh-CN" sz="1780" dirty="0" err="1">
                <a:solidFill>
                  <a:schemeClr val="tx1"/>
                </a:solidFill>
                <a:latin typeface="Times New Roman" panose="02020603050405020304" pitchFamily="18" charset="0"/>
                <a:sym typeface="Calibri" panose="020F0502020204030204" charset="0"/>
              </a:rPr>
              <a:t>Zhongqi</a:t>
            </a:r>
            <a:r>
              <a:rPr lang="en-US" altLang="zh-CN" sz="1780" dirty="0">
                <a:solidFill>
                  <a:schemeClr val="tx1"/>
                </a:solidFill>
                <a:latin typeface="Times New Roman" panose="02020603050405020304" pitchFamily="18" charset="0"/>
                <a:sym typeface="Calibri" panose="020F0502020204030204" charset="0"/>
              </a:rPr>
              <a:t> Zhao, </a:t>
            </a:r>
            <a:r>
              <a:rPr lang="en-US" altLang="zh-CN" sz="1780" dirty="0" err="1">
                <a:solidFill>
                  <a:schemeClr val="tx1"/>
                </a:solidFill>
                <a:latin typeface="Times New Roman" panose="02020603050405020304" pitchFamily="18" charset="0"/>
                <a:sym typeface="Calibri" panose="020F0502020204030204" charset="0"/>
              </a:rPr>
              <a:t>Mingze</a:t>
            </a:r>
            <a:r>
              <a:rPr lang="en-US" altLang="zh-CN" sz="1780" dirty="0">
                <a:solidFill>
                  <a:schemeClr val="tx1"/>
                </a:solidFill>
                <a:latin typeface="Times New Roman" panose="02020603050405020304" pitchFamily="18" charset="0"/>
                <a:sym typeface="Calibri" panose="020F0502020204030204" charset="0"/>
              </a:rPr>
              <a:t> Li, and NSF</a:t>
            </a:r>
            <a:endParaRPr lang="en-US" sz="1780" dirty="0">
              <a:latin typeface="Impact" panose="020B0806030902050204"/>
              <a:cs typeface="Impact" panose="020B0806030902050204"/>
            </a:endParaRPr>
          </a:p>
        </p:txBody>
      </p:sp>
      <p:sp>
        <p:nvSpPr>
          <p:cNvPr id="5" name="Title 1"/>
          <p:cNvSpPr>
            <a:spLocks noGrp="1"/>
          </p:cNvSpPr>
          <p:nvPr/>
        </p:nvSpPr>
        <p:spPr>
          <a:xfrm>
            <a:off x="1064993" y="3982951"/>
            <a:ext cx="10822108" cy="992505"/>
          </a:xfrm>
          <a:prstGeom prst="rect">
            <a:avLst/>
          </a:prstGeom>
        </p:spPr>
        <p:txBody>
          <a:bodyPr vert="horz" lIns="90000" tIns="46800" rIns="90000" bIns="46800" rtlCol="0" anchor="b" anchorCtr="0">
            <a:normAutofit fontScale="40000" lnSpcReduction="20000"/>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r>
              <a:rPr lang="en-US" dirty="0">
                <a:latin typeface="Times New Roman" panose="02020603050405020304" pitchFamily="18" charset="0"/>
                <a:cs typeface="Times New Roman" panose="02020603050405020304" pitchFamily="18" charset="0"/>
              </a:rPr>
              <a:t>Hybrid Quantum and Classic Computing to Solve Optimization and Machine Learning Problems for Future Networking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986173D-D8B7-4026-B9B9-A3E17D5B32F9}"/>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07744" y="189277"/>
            <a:ext cx="6543040" cy="769441"/>
          </a:xfrm>
          <a:prstGeom prst="rect">
            <a:avLst/>
          </a:prstGeom>
          <a:noFill/>
        </p:spPr>
        <p:txBody>
          <a:bodyPr wrap="square">
            <a:spAutoFit/>
          </a:bodyPr>
          <a:lstStyle/>
          <a:p>
            <a:pPr>
              <a:buNone/>
            </a:pPr>
            <a:r>
              <a:rPr lang="en-US" altLang="zh-CN" sz="4400" b="1" dirty="0">
                <a:solidFill>
                  <a:schemeClr val="bg1"/>
                </a:solidFill>
                <a:effectLst>
                  <a:outerShdw blurRad="38100" dist="38100" dir="2700000" algn="tl">
                    <a:srgbClr val="000000">
                      <a:alpha val="43137"/>
                    </a:srgbClr>
                  </a:outerShdw>
                </a:effectLst>
                <a:latin typeface="Bookman Old Style" panose="02050604050505020204" pitchFamily="18" charset="0"/>
              </a:rPr>
              <a:t>Outline</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fld id="{4D930033-B2FC-4609-BC0E-7900D15FB984}" type="slidenum">
              <a:rPr lang="en-US" smtClean="0"/>
              <a:t>10</a:t>
            </a:fld>
            <a:endParaRPr lang="en-US"/>
          </a:p>
        </p:txBody>
      </p:sp>
      <p:sp>
        <p:nvSpPr>
          <p:cNvPr id="33" name="Content Placeholder 5">
            <a:extLst>
              <a:ext uri="{FF2B5EF4-FFF2-40B4-BE49-F238E27FC236}">
                <a16:creationId xmlns:a16="http://schemas.microsoft.com/office/drawing/2014/main" id="{9402847C-D745-5E88-1A1F-25022AEDD26F}"/>
              </a:ext>
            </a:extLst>
          </p:cNvPr>
          <p:cNvSpPr>
            <a:spLocks noGrp="1"/>
          </p:cNvSpPr>
          <p:nvPr>
            <p:ph idx="1"/>
          </p:nvPr>
        </p:nvSpPr>
        <p:spPr>
          <a:xfrm>
            <a:off x="1095022" y="1600200"/>
            <a:ext cx="9708444" cy="4756150"/>
          </a:xfrm>
        </p:spPr>
        <p:txBody>
          <a:bodyPr>
            <a:normAutofit fontScale="92500" lnSpcReduction="10000"/>
          </a:bodyPr>
          <a:lstStyle/>
          <a:p>
            <a:r>
              <a:rPr lang="en-US" sz="3200" dirty="0"/>
              <a:t>Motivation and </a:t>
            </a:r>
            <a:r>
              <a:rPr lang="en-US" altLang="zh-CN" sz="3200" dirty="0"/>
              <a:t>Quantum Computing Basics</a:t>
            </a:r>
          </a:p>
          <a:p>
            <a:r>
              <a:rPr lang="en-US" sz="3200" dirty="0">
                <a:solidFill>
                  <a:srgbClr val="FF0000"/>
                </a:solidFill>
              </a:rPr>
              <a:t>Quantum Annealing</a:t>
            </a:r>
          </a:p>
          <a:p>
            <a:pPr lvl="1"/>
            <a:r>
              <a:rPr lang="en-US" sz="2800" dirty="0">
                <a:solidFill>
                  <a:srgbClr val="FF0000"/>
                </a:solidFill>
              </a:rPr>
              <a:t>Quadratic unconstrained binary optimization (QUBO)</a:t>
            </a:r>
          </a:p>
          <a:p>
            <a:r>
              <a:rPr lang="en-US" altLang="zh-CN" sz="3200" dirty="0"/>
              <a:t>Hybrid Quantum Benders' Decomposition</a:t>
            </a:r>
            <a:endParaRPr lang="en-US" sz="3200" dirty="0">
              <a:hlinkClick r:id="rId3">
                <a:extLst>
                  <a:ext uri="{A12FA001-AC4F-418D-AE19-62706E023703}">
                    <ahyp:hlinkClr xmlns:ahyp="http://schemas.microsoft.com/office/drawing/2018/hyperlinkcolor" val="tx"/>
                  </a:ext>
                </a:extLst>
              </a:hlinkClick>
            </a:endParaRPr>
          </a:p>
          <a:p>
            <a:pPr lvl="1"/>
            <a:r>
              <a:rPr lang="en-US" sz="2800" dirty="0"/>
              <a:t>Benders Decomposition Basics</a:t>
            </a:r>
          </a:p>
          <a:p>
            <a:pPr lvl="1"/>
            <a:r>
              <a:rPr lang="en-US" sz="2800" dirty="0"/>
              <a:t>Quantum and Class Computing Bender Decomposition</a:t>
            </a:r>
          </a:p>
          <a:p>
            <a:r>
              <a:rPr lang="en-US" sz="3200" dirty="0"/>
              <a:t>Applications</a:t>
            </a:r>
          </a:p>
          <a:p>
            <a:pPr lvl="1"/>
            <a:r>
              <a:rPr lang="en-US" sz="2800" dirty="0">
                <a:latin typeface="Times New Roman" panose="02020603050405020304" pitchFamily="18" charset="0"/>
                <a:cs typeface="Times New Roman" panose="02020603050405020304" pitchFamily="18" charset="0"/>
              </a:rPr>
              <a:t>Optimization Problems in Wireless Networks </a:t>
            </a:r>
          </a:p>
          <a:p>
            <a:pPr lvl="1"/>
            <a:r>
              <a:rPr lang="en-US" sz="2800" dirty="0">
                <a:latin typeface="Times"/>
                <a:cs typeface="Times"/>
              </a:rPr>
              <a:t>Feature Selection for Machine Learning</a:t>
            </a:r>
          </a:p>
          <a:p>
            <a:pPr lvl="1"/>
            <a:r>
              <a:rPr lang="en-US" sz="2800" dirty="0">
                <a:latin typeface="Times"/>
                <a:cs typeface="Times"/>
              </a:rPr>
              <a:t>Cable-Routing Problem in Solar Power Plants</a:t>
            </a:r>
            <a:endParaRPr lang="en-US" altLang="zh-CN" sz="2800" dirty="0"/>
          </a:p>
          <a:p>
            <a:r>
              <a:rPr lang="en-US" sz="3200" dirty="0"/>
              <a:t>Conclusions</a:t>
            </a:r>
          </a:p>
        </p:txBody>
      </p:sp>
    </p:spTree>
    <p:extLst>
      <p:ext uri="{BB962C8B-B14F-4D97-AF65-F5344CB8AC3E}">
        <p14:creationId xmlns:p14="http://schemas.microsoft.com/office/powerpoint/2010/main" val="2727266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26B2B-AA31-4CE3-B621-964A93A733E3}"/>
              </a:ext>
            </a:extLst>
          </p:cNvPr>
          <p:cNvSpPr>
            <a:spLocks noGrp="1"/>
          </p:cNvSpPr>
          <p:nvPr>
            <p:ph type="sldNum" sz="quarter" idx="12"/>
          </p:nvPr>
        </p:nvSpPr>
        <p:spPr/>
        <p:txBody>
          <a:bodyPr/>
          <a:lstStyle/>
          <a:p>
            <a:fld id="{4D930033-B2FC-4609-BC0E-7900D15FB984}" type="slidenum">
              <a:rPr lang="en-US" smtClean="0"/>
              <a:t>11</a:t>
            </a:fld>
            <a:endParaRPr lang="en-US"/>
          </a:p>
        </p:txBody>
      </p:sp>
      <p:sp>
        <p:nvSpPr>
          <p:cNvPr id="15" name="Rectangle 14">
            <a:extLst>
              <a:ext uri="{FF2B5EF4-FFF2-40B4-BE49-F238E27FC236}">
                <a16:creationId xmlns:a16="http://schemas.microsoft.com/office/drawing/2014/main" id="{5E2E09B4-531D-4B05-8B39-185AE446ACFF}"/>
              </a:ext>
            </a:extLst>
          </p:cNvPr>
          <p:cNvSpPr/>
          <p:nvPr/>
        </p:nvSpPr>
        <p:spPr>
          <a:xfrm>
            <a:off x="3971464" y="1532431"/>
            <a:ext cx="4954140" cy="830997"/>
          </a:xfrm>
          <a:prstGeom prst="rect">
            <a:avLst/>
          </a:prstGeom>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Heat the metal to a temperature;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Lower the temperature;</a:t>
            </a:r>
          </a:p>
        </p:txBody>
      </p:sp>
      <p:sp>
        <p:nvSpPr>
          <p:cNvPr id="16" name="Rectangle 15">
            <a:extLst>
              <a:ext uri="{FF2B5EF4-FFF2-40B4-BE49-F238E27FC236}">
                <a16:creationId xmlns:a16="http://schemas.microsoft.com/office/drawing/2014/main" id="{A34943F4-EE38-4810-95EF-702308990658}"/>
              </a:ext>
            </a:extLst>
          </p:cNvPr>
          <p:cNvSpPr/>
          <p:nvPr/>
        </p:nvSpPr>
        <p:spPr>
          <a:xfrm>
            <a:off x="1196499" y="1488689"/>
            <a:ext cx="3546582" cy="523220"/>
          </a:xfrm>
          <a:prstGeom prst="rect">
            <a:avLst/>
          </a:prstGeom>
        </p:spPr>
        <p:txBody>
          <a:bodyPr wrap="square">
            <a:spAutoFit/>
          </a:bodyPr>
          <a:lstStyle/>
          <a:p>
            <a:r>
              <a:rPr lang="en-US" sz="2800" dirty="0"/>
              <a:t>Annealing a Metal</a:t>
            </a:r>
          </a:p>
        </p:txBody>
      </p:sp>
      <p:sp>
        <p:nvSpPr>
          <p:cNvPr id="17" name="Rectangle 16">
            <a:extLst>
              <a:ext uri="{FF2B5EF4-FFF2-40B4-BE49-F238E27FC236}">
                <a16:creationId xmlns:a16="http://schemas.microsoft.com/office/drawing/2014/main" id="{B6689452-52BD-4DCC-B737-58209E927EA7}"/>
              </a:ext>
            </a:extLst>
          </p:cNvPr>
          <p:cNvSpPr/>
          <p:nvPr/>
        </p:nvSpPr>
        <p:spPr>
          <a:xfrm>
            <a:off x="1196499" y="2672004"/>
            <a:ext cx="3617702" cy="523220"/>
          </a:xfrm>
          <a:prstGeom prst="rect">
            <a:avLst/>
          </a:prstGeom>
        </p:spPr>
        <p:txBody>
          <a:bodyPr wrap="square">
            <a:spAutoFit/>
          </a:bodyPr>
          <a:lstStyle/>
          <a:p>
            <a:r>
              <a:rPr lang="en-US" sz="2800" dirty="0">
                <a:cs typeface="Times New Roman" panose="02020603050405020304" pitchFamily="18" charset="0"/>
              </a:rPr>
              <a:t>Simulated Annealing</a:t>
            </a:r>
            <a:endParaRPr lang="en-US" sz="2400" b="1" dirty="0">
              <a:cs typeface="Times New Roman" panose="02020603050405020304" pitchFamily="18" charset="0"/>
            </a:endParaRPr>
          </a:p>
        </p:txBody>
      </p:sp>
      <p:sp>
        <p:nvSpPr>
          <p:cNvPr id="18" name="Rectangle 17">
            <a:extLst>
              <a:ext uri="{FF2B5EF4-FFF2-40B4-BE49-F238E27FC236}">
                <a16:creationId xmlns:a16="http://schemas.microsoft.com/office/drawing/2014/main" id="{8928099F-F6ED-47CF-8EAB-120BFE5D05B1}"/>
              </a:ext>
            </a:extLst>
          </p:cNvPr>
          <p:cNvSpPr/>
          <p:nvPr/>
        </p:nvSpPr>
        <p:spPr>
          <a:xfrm>
            <a:off x="4353604" y="2758333"/>
            <a:ext cx="4572000" cy="1200329"/>
          </a:xfrm>
          <a:prstGeom prst="rect">
            <a:avLst/>
          </a:prstGeom>
        </p:spPr>
        <p:txBody>
          <a:bodyPr>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Heuristic algorithm;</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Random search method;</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The temperature variable;</a:t>
            </a:r>
          </a:p>
        </p:txBody>
      </p:sp>
      <p:pic>
        <p:nvPicPr>
          <p:cNvPr id="19" name="Picture 18" descr="A necklace hanging on a wall&#10;&#10;Description automatically generated">
            <a:extLst>
              <a:ext uri="{FF2B5EF4-FFF2-40B4-BE49-F238E27FC236}">
                <a16:creationId xmlns:a16="http://schemas.microsoft.com/office/drawing/2014/main" id="{559DF718-7A85-417A-8E0C-FD8F0A76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061" y="4609600"/>
            <a:ext cx="4693186" cy="1659568"/>
          </a:xfrm>
          <a:prstGeom prst="rect">
            <a:avLst/>
          </a:prstGeom>
        </p:spPr>
      </p:pic>
      <p:sp>
        <p:nvSpPr>
          <p:cNvPr id="22" name="Rectangle 21">
            <a:extLst>
              <a:ext uri="{FF2B5EF4-FFF2-40B4-BE49-F238E27FC236}">
                <a16:creationId xmlns:a16="http://schemas.microsoft.com/office/drawing/2014/main" id="{2AA8CE13-5361-47FB-B7F4-03F21F1C7BB7}"/>
              </a:ext>
            </a:extLst>
          </p:cNvPr>
          <p:cNvSpPr/>
          <p:nvPr/>
        </p:nvSpPr>
        <p:spPr>
          <a:xfrm>
            <a:off x="6095810" y="6263363"/>
            <a:ext cx="2056460" cy="369332"/>
          </a:xfrm>
          <a:prstGeom prst="rect">
            <a:avLst/>
          </a:prstGeom>
        </p:spPr>
        <p:txBody>
          <a:bodyPr wrap="none">
            <a:spAutoFit/>
          </a:bodyPr>
          <a:lstStyle/>
          <a:p>
            <a:r>
              <a:rPr lang="en-US" b="1" dirty="0">
                <a:solidFill>
                  <a:srgbClr val="0070C0"/>
                </a:solidFill>
              </a:rPr>
              <a:t>Quantum tunneling</a:t>
            </a:r>
          </a:p>
        </p:txBody>
      </p:sp>
      <p:cxnSp>
        <p:nvCxnSpPr>
          <p:cNvPr id="23" name="Straight Arrow Connector 22">
            <a:extLst>
              <a:ext uri="{FF2B5EF4-FFF2-40B4-BE49-F238E27FC236}">
                <a16:creationId xmlns:a16="http://schemas.microsoft.com/office/drawing/2014/main" id="{8A4AE3D8-E626-454D-B452-7545B265F7F9}"/>
              </a:ext>
            </a:extLst>
          </p:cNvPr>
          <p:cNvCxnSpPr>
            <a:cxnSpLocks/>
          </p:cNvCxnSpPr>
          <p:nvPr/>
        </p:nvCxnSpPr>
        <p:spPr>
          <a:xfrm flipV="1">
            <a:off x="7029607" y="6079002"/>
            <a:ext cx="0" cy="2516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A816FB0-487A-4BD4-A84E-0298FE1EF979}"/>
              </a:ext>
            </a:extLst>
          </p:cNvPr>
          <p:cNvSpPr/>
          <p:nvPr/>
        </p:nvSpPr>
        <p:spPr>
          <a:xfrm>
            <a:off x="1196499" y="4382240"/>
            <a:ext cx="3302741" cy="523220"/>
          </a:xfrm>
          <a:prstGeom prst="rect">
            <a:avLst/>
          </a:prstGeom>
        </p:spPr>
        <p:txBody>
          <a:bodyPr wrap="square">
            <a:spAutoFit/>
          </a:bodyPr>
          <a:lstStyle/>
          <a:p>
            <a:r>
              <a:rPr lang="en-US" sz="2800" dirty="0">
                <a:cs typeface="Times New Roman" panose="02020603050405020304" pitchFamily="18" charset="0"/>
              </a:rPr>
              <a:t>Quantum Annealing</a:t>
            </a:r>
            <a:r>
              <a:rPr lang="en-US" sz="2800" b="1" dirty="0">
                <a:cs typeface="Times New Roman" panose="02020603050405020304" pitchFamily="18" charset="0"/>
              </a:rPr>
              <a:t>  </a:t>
            </a:r>
          </a:p>
        </p:txBody>
      </p:sp>
      <p:pic>
        <p:nvPicPr>
          <p:cNvPr id="25" name="Picture 6" descr="See the source image">
            <a:extLst>
              <a:ext uri="{FF2B5EF4-FFF2-40B4-BE49-F238E27FC236}">
                <a16:creationId xmlns:a16="http://schemas.microsoft.com/office/drawing/2014/main" id="{014DF249-3681-4E99-8D65-D3AFF8E3A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33" r="21114"/>
          <a:stretch/>
        </p:blipFill>
        <p:spPr bwMode="auto">
          <a:xfrm>
            <a:off x="8831144" y="1570387"/>
            <a:ext cx="1895712" cy="27264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5ADB792-D705-4118-B2EE-79D4DF18CE39}"/>
              </a:ext>
            </a:extLst>
          </p:cNvPr>
          <p:cNvPicPr>
            <a:picLocks noChangeAspect="1"/>
          </p:cNvPicPr>
          <p:nvPr/>
        </p:nvPicPr>
        <p:blipFill>
          <a:blip r:embed="rId4"/>
          <a:stretch>
            <a:fillRect/>
          </a:stretch>
        </p:blipFill>
        <p:spPr>
          <a:xfrm>
            <a:off x="0" y="-41184"/>
            <a:ext cx="12192000" cy="1278243"/>
          </a:xfrm>
          <a:prstGeom prst="rect">
            <a:avLst/>
          </a:prstGeom>
        </p:spPr>
      </p:pic>
      <p:sp>
        <p:nvSpPr>
          <p:cNvPr id="26" name="TextBox 25">
            <a:extLst>
              <a:ext uri="{FF2B5EF4-FFF2-40B4-BE49-F238E27FC236}">
                <a16:creationId xmlns:a16="http://schemas.microsoft.com/office/drawing/2014/main" id="{2D25D90E-37F1-42EF-937D-BB8FAC16734B}"/>
              </a:ext>
            </a:extLst>
          </p:cNvPr>
          <p:cNvSpPr txBox="1"/>
          <p:nvPr/>
        </p:nvSpPr>
        <p:spPr>
          <a:xfrm>
            <a:off x="1510291" y="185582"/>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Quantum Annealing</a:t>
            </a:r>
          </a:p>
        </p:txBody>
      </p:sp>
    </p:spTree>
    <p:extLst>
      <p:ext uri="{BB962C8B-B14F-4D97-AF65-F5344CB8AC3E}">
        <p14:creationId xmlns:p14="http://schemas.microsoft.com/office/powerpoint/2010/main" val="3085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4"/>
          <a:stretch>
            <a:fillRect/>
          </a:stretch>
        </p:blipFill>
        <p:spPr>
          <a:xfrm>
            <a:off x="0" y="-41184"/>
            <a:ext cx="12192000" cy="1278243"/>
          </a:xfrm>
          <a:prstGeom prst="rect">
            <a:avLst/>
          </a:prstGeom>
        </p:spPr>
      </p:pic>
      <p:sp>
        <p:nvSpPr>
          <p:cNvPr id="2" name="Slide Number Placeholder 1"/>
          <p:cNvSpPr>
            <a:spLocks noGrp="1"/>
          </p:cNvSpPr>
          <p:nvPr>
            <p:ph type="sldNum" sz="quarter" idx="12"/>
          </p:nvPr>
        </p:nvSpPr>
        <p:spPr/>
        <p:txBody>
          <a:bodyPr/>
          <a:lstStyle/>
          <a:p>
            <a:fld id="{4D930033-B2FC-4609-BC0E-7900D15FB984}" type="slidenum">
              <a:rPr lang="en-US" smtClean="0"/>
              <a:t>12</a:t>
            </a:fld>
            <a:endParaRPr lang="en-US"/>
          </a:p>
        </p:txBody>
      </p:sp>
      <p:sp>
        <p:nvSpPr>
          <p:cNvPr id="4" name="object 4"/>
          <p:cNvSpPr txBox="1"/>
          <p:nvPr/>
        </p:nvSpPr>
        <p:spPr>
          <a:xfrm>
            <a:off x="961840" y="2236683"/>
            <a:ext cx="5725795" cy="3720249"/>
          </a:xfrm>
          <a:prstGeom prst="rect">
            <a:avLst/>
          </a:prstGeom>
        </p:spPr>
        <p:txBody>
          <a:bodyPr vert="horz" wrap="square" lIns="0" tIns="67310" rIns="0" bIns="0" rtlCol="0">
            <a:spAutoFit/>
          </a:bodyPr>
          <a:lstStyle/>
          <a:p>
            <a:pPr marL="184150" indent="-171450">
              <a:lnSpc>
                <a:spcPct val="100000"/>
              </a:lnSpc>
              <a:spcBef>
                <a:spcPts val="435"/>
              </a:spcBef>
              <a:buFont typeface="Arial" panose="020B0604020202020204"/>
              <a:buChar char="•"/>
              <a:tabLst>
                <a:tab pos="184150" algn="l"/>
              </a:tabLst>
            </a:pPr>
            <a:r>
              <a:rPr lang="en-US" sz="2800" b="1" spc="-5" dirty="0">
                <a:solidFill>
                  <a:srgbClr val="3C3C3B"/>
                </a:solidFill>
                <a:latin typeface="Arial" panose="020B0604020202020204"/>
                <a:cs typeface="Arial" panose="020B0604020202020204"/>
              </a:rPr>
              <a:t>Quantum Tunneling</a:t>
            </a:r>
          </a:p>
          <a:p>
            <a:pPr marL="209550" indent="-172085">
              <a:lnSpc>
                <a:spcPct val="100000"/>
              </a:lnSpc>
              <a:spcBef>
                <a:spcPts val="435"/>
              </a:spcBef>
              <a:buFont typeface="Arial" panose="020B0604020202020204"/>
              <a:buChar char="•"/>
              <a:tabLst>
                <a:tab pos="210185" algn="l"/>
              </a:tabLst>
            </a:pPr>
            <a:r>
              <a:rPr sz="2800" b="1" spc="-5" dirty="0">
                <a:solidFill>
                  <a:srgbClr val="3C3C3B"/>
                </a:solidFill>
                <a:latin typeface="Arial" panose="020B0604020202020204"/>
                <a:cs typeface="Arial" panose="020B0604020202020204"/>
                <a:sym typeface="+mn-ea"/>
              </a:rPr>
              <a:t>Enables </a:t>
            </a:r>
            <a:r>
              <a:rPr sz="2800" b="1" dirty="0">
                <a:solidFill>
                  <a:srgbClr val="3C3C3B"/>
                </a:solidFill>
                <a:latin typeface="Arial" panose="020B0604020202020204"/>
                <a:cs typeface="Arial" panose="020B0604020202020204"/>
                <a:sym typeface="+mn-ea"/>
              </a:rPr>
              <a:t>jumping </a:t>
            </a:r>
            <a:r>
              <a:rPr sz="2800" b="1" spc="-5" dirty="0">
                <a:solidFill>
                  <a:srgbClr val="3C3C3B"/>
                </a:solidFill>
                <a:latin typeface="Arial" panose="020B0604020202020204"/>
                <a:cs typeface="Arial" panose="020B0604020202020204"/>
                <a:sym typeface="+mn-ea"/>
              </a:rPr>
              <a:t>from </a:t>
            </a:r>
            <a:r>
              <a:rPr sz="2800" b="1" dirty="0">
                <a:solidFill>
                  <a:srgbClr val="3C3C3B"/>
                </a:solidFill>
                <a:latin typeface="Arial" panose="020B0604020202020204"/>
                <a:cs typeface="Arial" panose="020B0604020202020204"/>
                <a:sym typeface="+mn-ea"/>
              </a:rPr>
              <a:t>one </a:t>
            </a:r>
            <a:r>
              <a:rPr sz="2800" b="1" spc="-5" dirty="0">
                <a:solidFill>
                  <a:srgbClr val="3C3C3B"/>
                </a:solidFill>
                <a:latin typeface="Arial" panose="020B0604020202020204"/>
                <a:cs typeface="Arial" panose="020B0604020202020204"/>
                <a:sym typeface="+mn-ea"/>
              </a:rPr>
              <a:t>classical state</a:t>
            </a:r>
            <a:r>
              <a:rPr sz="2800" b="1" spc="170" dirty="0">
                <a:solidFill>
                  <a:srgbClr val="3C3C3B"/>
                </a:solidFill>
                <a:latin typeface="Arial" panose="020B0604020202020204"/>
                <a:cs typeface="Arial" panose="020B0604020202020204"/>
                <a:sym typeface="+mn-ea"/>
              </a:rPr>
              <a:t> </a:t>
            </a:r>
            <a:r>
              <a:rPr sz="2800" b="1" dirty="0">
                <a:solidFill>
                  <a:srgbClr val="3C3C3B"/>
                </a:solidFill>
                <a:latin typeface="Arial" panose="020B0604020202020204"/>
                <a:cs typeface="Arial" panose="020B0604020202020204"/>
                <a:sym typeface="+mn-ea"/>
              </a:rPr>
              <a:t>to</a:t>
            </a:r>
            <a:r>
              <a:rPr sz="2800" b="1" spc="-225" dirty="0">
                <a:solidFill>
                  <a:srgbClr val="3C3C3B"/>
                </a:solidFill>
                <a:latin typeface="Arial" panose="020B0604020202020204"/>
                <a:cs typeface="Arial" panose="020B0604020202020204"/>
                <a:sym typeface="+mn-ea"/>
              </a:rPr>
              <a:t> </a:t>
            </a:r>
            <a:r>
              <a:rPr sz="2800" b="1" spc="-5" dirty="0">
                <a:solidFill>
                  <a:srgbClr val="3C3C3B"/>
                </a:solidFill>
                <a:latin typeface="Arial" panose="020B0604020202020204"/>
                <a:cs typeface="Arial" panose="020B0604020202020204"/>
                <a:sym typeface="+mn-ea"/>
              </a:rPr>
              <a:t>another</a:t>
            </a:r>
            <a:endParaRPr sz="2800" dirty="0">
              <a:latin typeface="Arial" panose="020B0604020202020204"/>
              <a:cs typeface="Arial" panose="020B0604020202020204"/>
            </a:endParaRPr>
          </a:p>
          <a:p>
            <a:pPr marL="269240">
              <a:lnSpc>
                <a:spcPct val="100000"/>
              </a:lnSpc>
              <a:spcBef>
                <a:spcPts val="385"/>
              </a:spcBef>
            </a:pPr>
            <a:r>
              <a:rPr sz="2800" dirty="0">
                <a:solidFill>
                  <a:srgbClr val="3C3C3B"/>
                </a:solidFill>
                <a:latin typeface="Arial" panose="020B0604020202020204"/>
                <a:cs typeface="Arial" panose="020B0604020202020204"/>
                <a:sym typeface="+mn-ea"/>
              </a:rPr>
              <a:t>– </a:t>
            </a:r>
            <a:r>
              <a:rPr sz="2800" spc="-5" dirty="0">
                <a:solidFill>
                  <a:srgbClr val="3C3C3B"/>
                </a:solidFill>
                <a:latin typeface="Arial" panose="020B0604020202020204"/>
                <a:cs typeface="Arial" panose="020B0604020202020204"/>
                <a:sym typeface="+mn-ea"/>
              </a:rPr>
              <a:t>Decreases likelihood of getting stuck in </a:t>
            </a:r>
            <a:r>
              <a:rPr sz="2800" dirty="0">
                <a:solidFill>
                  <a:srgbClr val="3C3C3B"/>
                </a:solidFill>
                <a:latin typeface="Arial" panose="020B0604020202020204"/>
                <a:cs typeface="Arial" panose="020B0604020202020204"/>
                <a:sym typeface="+mn-ea"/>
              </a:rPr>
              <a:t>a </a:t>
            </a:r>
            <a:r>
              <a:rPr sz="2800" spc="-5" dirty="0">
                <a:solidFill>
                  <a:srgbClr val="3C3C3B"/>
                </a:solidFill>
                <a:latin typeface="Arial" panose="020B0604020202020204"/>
                <a:cs typeface="Arial" panose="020B0604020202020204"/>
                <a:sym typeface="+mn-ea"/>
              </a:rPr>
              <a:t>local minimum</a:t>
            </a:r>
            <a:endParaRPr sz="2800" dirty="0">
              <a:latin typeface="Arial" panose="020B0604020202020204"/>
              <a:cs typeface="Arial" panose="020B0604020202020204"/>
            </a:endParaRPr>
          </a:p>
          <a:p>
            <a:pPr marL="209550" marR="280035" indent="-171450">
              <a:lnSpc>
                <a:spcPct val="100000"/>
              </a:lnSpc>
              <a:spcBef>
                <a:spcPts val="430"/>
              </a:spcBef>
              <a:buFont typeface="Arial" panose="020B0604020202020204"/>
              <a:buChar char="•"/>
              <a:tabLst>
                <a:tab pos="209550" algn="l"/>
              </a:tabLst>
            </a:pPr>
            <a:r>
              <a:rPr lang="en-US" sz="2800" b="1" dirty="0">
                <a:solidFill>
                  <a:srgbClr val="3C3C3B"/>
                </a:solidFill>
                <a:latin typeface="Arial" panose="020B0604020202020204"/>
                <a:cs typeface="Arial" panose="020B0604020202020204"/>
                <a:sym typeface="+mn-ea"/>
              </a:rPr>
              <a:t>W</a:t>
            </a:r>
            <a:r>
              <a:rPr sz="2800" b="1" dirty="0">
                <a:solidFill>
                  <a:srgbClr val="3C3C3B"/>
                </a:solidFill>
                <a:latin typeface="Arial" panose="020B0604020202020204"/>
                <a:cs typeface="Arial" panose="020B0604020202020204"/>
                <a:sym typeface="+mn-ea"/>
              </a:rPr>
              <a:t>idth of </a:t>
            </a:r>
            <a:r>
              <a:rPr sz="2800" b="1" spc="-5" dirty="0">
                <a:solidFill>
                  <a:srgbClr val="3C3C3B"/>
                </a:solidFill>
                <a:latin typeface="Arial" panose="020B0604020202020204"/>
                <a:cs typeface="Arial" panose="020B0604020202020204"/>
                <a:sym typeface="+mn-ea"/>
              </a:rPr>
              <a:t>energy </a:t>
            </a:r>
            <a:r>
              <a:rPr sz="2800" b="1" dirty="0">
                <a:solidFill>
                  <a:srgbClr val="3C3C3B"/>
                </a:solidFill>
                <a:latin typeface="Arial" panose="020B0604020202020204"/>
                <a:cs typeface="Arial" panose="020B0604020202020204"/>
                <a:sym typeface="+mn-ea"/>
              </a:rPr>
              <a:t>barrier is important, but height is</a:t>
            </a:r>
            <a:r>
              <a:rPr sz="2800" b="1" spc="-5" dirty="0">
                <a:solidFill>
                  <a:srgbClr val="3C3C3B"/>
                </a:solidFill>
                <a:latin typeface="Arial" panose="020B0604020202020204"/>
                <a:cs typeface="Arial" panose="020B0604020202020204"/>
                <a:sym typeface="+mn-ea"/>
              </a:rPr>
              <a:t> </a:t>
            </a:r>
            <a:r>
              <a:rPr sz="2800" b="1" dirty="0">
                <a:solidFill>
                  <a:srgbClr val="3C3C3B"/>
                </a:solidFill>
                <a:latin typeface="Arial" panose="020B0604020202020204"/>
                <a:cs typeface="Arial" panose="020B0604020202020204"/>
                <a:sym typeface="+mn-ea"/>
              </a:rPr>
              <a:t>not</a:t>
            </a:r>
            <a:endParaRPr sz="2800" dirty="0">
              <a:latin typeface="Arial" panose="020B0604020202020204"/>
              <a:cs typeface="Arial" panose="020B0604020202020204"/>
            </a:endParaRPr>
          </a:p>
          <a:p>
            <a:pPr marL="184150" indent="-171450">
              <a:lnSpc>
                <a:spcPct val="100000"/>
              </a:lnSpc>
              <a:spcBef>
                <a:spcPts val="435"/>
              </a:spcBef>
              <a:buFont typeface="Arial" panose="020B0604020202020204"/>
              <a:buChar char="•"/>
              <a:tabLst>
                <a:tab pos="184150" algn="l"/>
              </a:tabLst>
            </a:pPr>
            <a:endParaRPr sz="2800" dirty="0">
              <a:latin typeface="Arial" panose="020B0604020202020204"/>
              <a:cs typeface="Arial" panose="020B0604020202020204"/>
            </a:endParaRPr>
          </a:p>
        </p:txBody>
      </p:sp>
      <p:sp>
        <p:nvSpPr>
          <p:cNvPr id="6" name="TextBox 4"/>
          <p:cNvSpPr txBox="1"/>
          <p:nvPr/>
        </p:nvSpPr>
        <p:spPr>
          <a:xfrm>
            <a:off x="1242059" y="1443345"/>
            <a:ext cx="905231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sym typeface="+mn-ea"/>
              </a:rPr>
              <a:t>Simulated</a:t>
            </a:r>
            <a:r>
              <a:rPr lang="en-US" sz="2800" dirty="0">
                <a:cs typeface="Times New Roman" panose="02020603050405020304" pitchFamily="18" charset="0"/>
                <a:sym typeface="+mn-ea"/>
              </a:rPr>
              <a:t> </a:t>
            </a:r>
            <a:r>
              <a:rPr lang="en-US" sz="2800" b="1" dirty="0">
                <a:latin typeface="Times New Roman" panose="02020603050405020304" pitchFamily="18" charset="0"/>
                <a:cs typeface="Times New Roman" panose="02020603050405020304" pitchFamily="18" charset="0"/>
              </a:rPr>
              <a:t>Annealing VS Quantum Annealing</a:t>
            </a:r>
          </a:p>
        </p:txBody>
      </p:sp>
      <p:sp>
        <p:nvSpPr>
          <p:cNvPr id="11" name="TextBox 10">
            <a:extLst>
              <a:ext uri="{FF2B5EF4-FFF2-40B4-BE49-F238E27FC236}">
                <a16:creationId xmlns:a16="http://schemas.microsoft.com/office/drawing/2014/main" id="{A359B3C3-76CF-4402-A1EF-A1BF000CE87E}"/>
              </a:ext>
            </a:extLst>
          </p:cNvPr>
          <p:cNvSpPr txBox="1"/>
          <p:nvPr/>
        </p:nvSpPr>
        <p:spPr>
          <a:xfrm>
            <a:off x="1510291" y="185582"/>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Quantum Annealing</a:t>
            </a:r>
          </a:p>
        </p:txBody>
      </p:sp>
      <p:pic>
        <p:nvPicPr>
          <p:cNvPr id="1026" name="Picture 2" descr="Performance of quantum annealing hardware">
            <a:extLst>
              <a:ext uri="{FF2B5EF4-FFF2-40B4-BE49-F238E27FC236}">
                <a16:creationId xmlns:a16="http://schemas.microsoft.com/office/drawing/2014/main" id="{350FA4F4-F61B-832D-9C77-B0E876FAD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855" y="2372281"/>
            <a:ext cx="4855150" cy="309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926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a:extLst>
              <a:ext uri="{FF2B5EF4-FFF2-40B4-BE49-F238E27FC236}">
                <a16:creationId xmlns:a16="http://schemas.microsoft.com/office/drawing/2014/main" id="{6750E9B0-896C-4A7F-8771-47407B704C95}"/>
              </a:ext>
            </a:extLst>
          </p:cNvPr>
          <p:cNvSpPr/>
          <p:nvPr/>
        </p:nvSpPr>
        <p:spPr>
          <a:xfrm>
            <a:off x="917825" y="4695453"/>
            <a:ext cx="1256392" cy="1237202"/>
          </a:xfrm>
          <a:prstGeom prst="ellipse">
            <a:avLst/>
          </a:prstGeom>
          <a:blipFill>
            <a:blip r:embed="rId4">
              <a:extLst>
                <a:ext uri="{28A0092B-C50C-407E-A947-70E740481C1C}">
                  <a14:useLocalDpi xmlns:a14="http://schemas.microsoft.com/office/drawing/2010/main" val="0"/>
                </a:ext>
              </a:extLst>
            </a:blip>
            <a:stretch>
              <a:fillRect l="5245" t="34850" r="5245" b="34850"/>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pic>
        <p:nvPicPr>
          <p:cNvPr id="6146" name="Picture 2" descr="Energy diagram: double-well potential.">
            <a:extLst>
              <a:ext uri="{FF2B5EF4-FFF2-40B4-BE49-F238E27FC236}">
                <a16:creationId xmlns:a16="http://schemas.microsoft.com/office/drawing/2014/main" id="{4CE6C18E-E2C1-457C-868D-5A83567E3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731" y="1924464"/>
            <a:ext cx="10183849" cy="2218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D7D78D7-38B5-49C5-B50C-B7A9288181C9}"/>
              </a:ext>
            </a:extLst>
          </p:cNvPr>
          <p:cNvSpPr txBox="1"/>
          <p:nvPr/>
        </p:nvSpPr>
        <p:spPr>
          <a:xfrm>
            <a:off x="8378574" y="4581939"/>
            <a:ext cx="2943169" cy="1464231"/>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latin typeface="Arial Nova Cond Light" panose="020B0306020202020204" pitchFamily="34" charset="0"/>
              </a:rPr>
              <a:t>Inputs’ energy are set.</a:t>
            </a:r>
          </a:p>
          <a:p>
            <a:pPr marL="285750" indent="-285750">
              <a:buFont typeface="Arial" panose="020B0604020202020204" pitchFamily="34" charset="0"/>
              <a:buChar char="•"/>
            </a:pPr>
            <a:r>
              <a:rPr lang="en-US" sz="2000" dirty="0">
                <a:latin typeface="Arial Nova Cond Light" panose="020B0306020202020204" pitchFamily="34" charset="0"/>
              </a:rPr>
              <a:t>Lowest energy is at or closes to the optima.</a:t>
            </a:r>
          </a:p>
          <a:p>
            <a:pPr marL="285750" indent="-285750">
              <a:buFont typeface="Arial" panose="020B0604020202020204" pitchFamily="34" charset="0"/>
              <a:buChar char="•"/>
            </a:pPr>
            <a:r>
              <a:rPr lang="en-US" sz="2000" dirty="0">
                <a:latin typeface="Arial Nova Cond Light" panose="020B0306020202020204" pitchFamily="34" charset="0"/>
              </a:rPr>
              <a:t>Energy </a:t>
            </a:r>
            <a:r>
              <a:rPr lang="en-US" sz="2000" dirty="0">
                <a:latin typeface="Arial Nova Cond Light" panose="020B0306020202020204" pitchFamily="34" charset="0"/>
                <a:cs typeface="Calibri" panose="020F0502020204030204" pitchFamily="34" charset="0"/>
              </a:rPr>
              <a:t>→</a:t>
            </a:r>
            <a:r>
              <a:rPr lang="en-US" sz="2000" dirty="0">
                <a:latin typeface="Arial Nova Cond Light" panose="020B0306020202020204" pitchFamily="34" charset="0"/>
              </a:rPr>
              <a:t> possibility</a:t>
            </a: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53C2565-DFE6-41A3-9CE3-D4AE480C3AAB}"/>
                  </a:ext>
                </a:extLst>
              </p:cNvPr>
              <p:cNvSpPr txBox="1"/>
              <p:nvPr/>
            </p:nvSpPr>
            <p:spPr>
              <a:xfrm>
                <a:off x="2546087" y="4581939"/>
                <a:ext cx="2117353" cy="1464231"/>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n-US" sz="2000" dirty="0">
                    <a:latin typeface="Arial Nova Cond Light" panose="020B0306020202020204" pitchFamily="34" charset="0"/>
                  </a:rPr>
                  <a:t>Initial Qubits</a:t>
                </a:r>
              </a:p>
              <a:p>
                <a:pPr marL="285750" indent="-285750" algn="just">
                  <a:buFont typeface="Arial" panose="020B0604020202020204" pitchFamily="34" charset="0"/>
                  <a:buChar char="•"/>
                </a:pPr>
                <a:r>
                  <a:rPr lang="en-US" sz="2000" dirty="0">
                    <a:latin typeface="Arial Nova Cond Light" panose="020B0306020202020204" pitchFamily="34" charset="0"/>
                  </a:rPr>
                  <a:t>Superposition at </a:t>
                </a:r>
                <a:br>
                  <a:rPr lang="en-US" sz="2000" dirty="0">
                    <a:latin typeface="Arial Nova Cond Light" panose="020B0306020202020204" pitchFamily="34" charset="0"/>
                  </a:rPr>
                </a:br>
                <a:r>
                  <a:rPr lang="en-US" sz="2000" dirty="0">
                    <a:latin typeface="Arial Nova Cond Light" panose="020B0306020202020204" pitchFamily="34" charset="0"/>
                  </a:rPr>
                  <a:t>|</a:t>
                </a:r>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0</m:t>
                        </m:r>
                      </m:e>
                    </m:d>
                  </m:oMath>
                </a14:m>
                <a:r>
                  <a:rPr lang="en-US" sz="2000" dirty="0">
                    <a:latin typeface="Arial Nova Cond Light" panose="020B0306020202020204" pitchFamily="34" charset="0"/>
                  </a:rPr>
                  <a:t>s and |</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m:t>
                        </m:r>
                      </m:e>
                    </m:d>
                  </m:oMath>
                </a14:m>
                <a:r>
                  <a:rPr lang="en-US" sz="2000" dirty="0">
                    <a:latin typeface="Arial Nova Cond Light" panose="020B0306020202020204" pitchFamily="34" charset="0"/>
                  </a:rPr>
                  <a:t>s. </a:t>
                </a:r>
              </a:p>
              <a:p>
                <a:pPr marL="285750" indent="-285750" algn="just">
                  <a:buFont typeface="Arial" panose="020B0604020202020204" pitchFamily="34" charset="0"/>
                  <a:buChar char="•"/>
                </a:pPr>
                <a:r>
                  <a:rPr lang="en-US" sz="2000" dirty="0">
                    <a:latin typeface="Arial Nova Cond Light" panose="020B0306020202020204" pitchFamily="34" charset="0"/>
                  </a:rPr>
                  <a:t>Not yet coupled. </a:t>
                </a:r>
              </a:p>
            </p:txBody>
          </p:sp>
        </mc:Choice>
        <mc:Fallback xmlns="">
          <p:sp>
            <p:nvSpPr>
              <p:cNvPr id="76" name="TextBox 75">
                <a:extLst>
                  <a:ext uri="{FF2B5EF4-FFF2-40B4-BE49-F238E27FC236}">
                    <a16:creationId xmlns:a16="http://schemas.microsoft.com/office/drawing/2014/main" id="{553C2565-DFE6-41A3-9CE3-D4AE480C3AAB}"/>
                  </a:ext>
                </a:extLst>
              </p:cNvPr>
              <p:cNvSpPr txBox="1">
                <a:spLocks noRot="1" noChangeAspect="1" noMove="1" noResize="1" noEditPoints="1" noAdjustHandles="1" noChangeArrowheads="1" noChangeShapeType="1" noTextEdit="1"/>
              </p:cNvSpPr>
              <p:nvPr/>
            </p:nvSpPr>
            <p:spPr>
              <a:xfrm>
                <a:off x="2546087" y="4581939"/>
                <a:ext cx="2117353" cy="1464231"/>
              </a:xfrm>
              <a:prstGeom prst="flowChartAlternateProcess">
                <a:avLst/>
              </a:prstGeom>
              <a:blipFill>
                <a:blip r:embed="rId7"/>
                <a:stretch>
                  <a:fillRect r="-3438" b="-23967"/>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326FB100-701C-41AC-9392-31D6AB94F97B}"/>
              </a:ext>
            </a:extLst>
          </p:cNvPr>
          <p:cNvSpPr txBox="1"/>
          <p:nvPr/>
        </p:nvSpPr>
        <p:spPr>
          <a:xfrm>
            <a:off x="4973172" y="4581939"/>
            <a:ext cx="3233743" cy="1464231"/>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altLang="zh-CN" sz="2000" dirty="0">
                <a:latin typeface="Arial Nova Cond Light" panose="020B0306020202020204" pitchFamily="34" charset="0"/>
              </a:rPr>
              <a:t>Q</a:t>
            </a:r>
            <a:r>
              <a:rPr lang="en-US" sz="2000" dirty="0">
                <a:latin typeface="Arial Nova Cond Light" panose="020B0306020202020204" pitchFamily="34" charset="0"/>
              </a:rPr>
              <a:t>ubits are entangled. </a:t>
            </a:r>
          </a:p>
          <a:p>
            <a:pPr marL="285750" indent="-285750">
              <a:buFont typeface="Arial" panose="020B0604020202020204" pitchFamily="34" charset="0"/>
              <a:buChar char="•"/>
            </a:pPr>
            <a:r>
              <a:rPr lang="en-US" sz="2000" dirty="0">
                <a:latin typeface="Arial Nova Cond Light" panose="020B0306020202020204" pitchFamily="34" charset="0"/>
              </a:rPr>
              <a:t>At state of many possible answers. </a:t>
            </a:r>
          </a:p>
          <a:p>
            <a:pPr marL="285750" indent="-285750">
              <a:buFont typeface="Arial" panose="020B0604020202020204" pitchFamily="34" charset="0"/>
              <a:buChar char="•"/>
            </a:pPr>
            <a:r>
              <a:rPr lang="en-US" sz="2000" dirty="0">
                <a:latin typeface="Arial Nova Cond Light" panose="020B0306020202020204" pitchFamily="34" charset="0"/>
              </a:rPr>
              <a:t>Couplers &amp; biases applied</a:t>
            </a:r>
          </a:p>
        </p:txBody>
      </p:sp>
      <p:cxnSp>
        <p:nvCxnSpPr>
          <p:cNvPr id="51" name="Straight Arrow Connector 50">
            <a:extLst>
              <a:ext uri="{FF2B5EF4-FFF2-40B4-BE49-F238E27FC236}">
                <a16:creationId xmlns:a16="http://schemas.microsoft.com/office/drawing/2014/main" id="{C5B9F702-581C-49E6-8C70-4043BDCA7A52}"/>
              </a:ext>
            </a:extLst>
          </p:cNvPr>
          <p:cNvCxnSpPr/>
          <p:nvPr/>
        </p:nvCxnSpPr>
        <p:spPr>
          <a:xfrm>
            <a:off x="2432449" y="4328186"/>
            <a:ext cx="85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5F23385-FDBB-46A6-86C3-A749FC6ABEAC}"/>
              </a:ext>
            </a:extLst>
          </p:cNvPr>
          <p:cNvSpPr txBox="1"/>
          <p:nvPr/>
        </p:nvSpPr>
        <p:spPr>
          <a:xfrm>
            <a:off x="8746050" y="4001682"/>
            <a:ext cx="2428751" cy="307777"/>
          </a:xfrm>
          <a:prstGeom prst="rect">
            <a:avLst/>
          </a:prstGeom>
          <a:noFill/>
        </p:spPr>
        <p:txBody>
          <a:bodyPr wrap="square">
            <a:spAutoFit/>
          </a:bodyPr>
          <a:lstStyle/>
          <a:p>
            <a:r>
              <a:rPr lang="en-US" altLang="zh-CN" sz="1400" b="1" dirty="0"/>
              <a:t>A</a:t>
            </a:r>
            <a:r>
              <a:rPr lang="en-US" sz="1400" b="1" dirty="0"/>
              <a:t> matter of microseconds.</a:t>
            </a:r>
          </a:p>
        </p:txBody>
      </p:sp>
      <p:sp>
        <p:nvSpPr>
          <p:cNvPr id="81" name="灯片编号占位符 19">
            <a:extLst>
              <a:ext uri="{FF2B5EF4-FFF2-40B4-BE49-F238E27FC236}">
                <a16:creationId xmlns:a16="http://schemas.microsoft.com/office/drawing/2014/main" id="{31F2C86B-6BD1-448D-A3BE-8E6B20A0EFE2}"/>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13</a:t>
            </a:fld>
            <a:endParaRPr lang="zh-CN" altLang="en-US" dirty="0"/>
          </a:p>
        </p:txBody>
      </p:sp>
      <p:pic>
        <p:nvPicPr>
          <p:cNvPr id="24" name="Picture 23">
            <a:extLst>
              <a:ext uri="{FF2B5EF4-FFF2-40B4-BE49-F238E27FC236}">
                <a16:creationId xmlns:a16="http://schemas.microsoft.com/office/drawing/2014/main" id="{8E5158CE-3657-4ADF-873C-18BEB5FCE489}"/>
              </a:ext>
            </a:extLst>
          </p:cNvPr>
          <p:cNvPicPr>
            <a:picLocks noChangeAspect="1"/>
          </p:cNvPicPr>
          <p:nvPr>
            <p:custDataLst>
              <p:tags r:id="rId1"/>
            </p:custDataLst>
          </p:nvPr>
        </p:nvPicPr>
        <p:blipFill>
          <a:blip r:embed="rId8"/>
          <a:stretch>
            <a:fillRect/>
          </a:stretch>
        </p:blipFill>
        <p:spPr>
          <a:xfrm>
            <a:off x="0" y="-41184"/>
            <a:ext cx="12192000" cy="1278243"/>
          </a:xfrm>
          <a:prstGeom prst="rect">
            <a:avLst/>
          </a:prstGeom>
        </p:spPr>
      </p:pic>
      <p:sp>
        <p:nvSpPr>
          <p:cNvPr id="27" name="TextBox 26">
            <a:extLst>
              <a:ext uri="{FF2B5EF4-FFF2-40B4-BE49-F238E27FC236}">
                <a16:creationId xmlns:a16="http://schemas.microsoft.com/office/drawing/2014/main" id="{7346ACEF-8558-4925-B012-9258BB28A78E}"/>
              </a:ext>
            </a:extLst>
          </p:cNvPr>
          <p:cNvSpPr txBox="1"/>
          <p:nvPr/>
        </p:nvSpPr>
        <p:spPr>
          <a:xfrm>
            <a:off x="917825" y="1380706"/>
            <a:ext cx="6095010" cy="400110"/>
          </a:xfrm>
          <a:prstGeom prst="rect">
            <a:avLst/>
          </a:prstGeom>
          <a:noFill/>
        </p:spPr>
        <p:txBody>
          <a:bodyPr wrap="square">
            <a:spAutoFit/>
          </a:bodyPr>
          <a:lstStyle/>
          <a:p>
            <a:r>
              <a:rPr lang="en-US" sz="2000" b="1" dirty="0"/>
              <a:t>Energy diagram in Quantum Annealing</a:t>
            </a:r>
          </a:p>
        </p:txBody>
      </p:sp>
      <p:sp>
        <p:nvSpPr>
          <p:cNvPr id="28" name="TextBox 27">
            <a:extLst>
              <a:ext uri="{FF2B5EF4-FFF2-40B4-BE49-F238E27FC236}">
                <a16:creationId xmlns:a16="http://schemas.microsoft.com/office/drawing/2014/main" id="{CB9E1C7D-B98C-4F26-9127-1331A073E80A}"/>
              </a:ext>
            </a:extLst>
          </p:cNvPr>
          <p:cNvSpPr txBox="1"/>
          <p:nvPr/>
        </p:nvSpPr>
        <p:spPr>
          <a:xfrm>
            <a:off x="1510291" y="185582"/>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Quantum Annealing</a:t>
            </a:r>
          </a:p>
        </p:txBody>
      </p:sp>
    </p:spTree>
    <p:extLst>
      <p:ext uri="{BB962C8B-B14F-4D97-AF65-F5344CB8AC3E}">
        <p14:creationId xmlns:p14="http://schemas.microsoft.com/office/powerpoint/2010/main" val="10732252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F67A2-C3A7-467E-B8E9-29010A447CB0}"/>
              </a:ext>
            </a:extLst>
          </p:cNvPr>
          <p:cNvSpPr>
            <a:spLocks noGrp="1"/>
          </p:cNvSpPr>
          <p:nvPr>
            <p:ph type="sldNum" sz="quarter" idx="12"/>
          </p:nvPr>
        </p:nvSpPr>
        <p:spPr/>
        <p:txBody>
          <a:bodyPr/>
          <a:lstStyle/>
          <a:p>
            <a:fld id="{4D930033-B2FC-4609-BC0E-7900D15FB984}" type="slidenum">
              <a:rPr lang="en-US" smtClean="0"/>
              <a:t>14</a:t>
            </a:fld>
            <a:endParaRPr lang="en-US"/>
          </a:p>
        </p:txBody>
      </p:sp>
      <p:sp>
        <p:nvSpPr>
          <p:cNvPr id="6" name="Rectangle 5">
            <a:extLst>
              <a:ext uri="{FF2B5EF4-FFF2-40B4-BE49-F238E27FC236}">
                <a16:creationId xmlns:a16="http://schemas.microsoft.com/office/drawing/2014/main" id="{FECD67D9-B368-4A16-B7D4-528A4D1D909F}"/>
              </a:ext>
            </a:extLst>
          </p:cNvPr>
          <p:cNvSpPr/>
          <p:nvPr/>
        </p:nvSpPr>
        <p:spPr>
          <a:xfrm>
            <a:off x="1420042" y="2707784"/>
            <a:ext cx="7727141" cy="400110"/>
          </a:xfrm>
          <a:prstGeom prst="rect">
            <a:avLst/>
          </a:prstGeom>
        </p:spPr>
        <p:txBody>
          <a:bodyPr wrap="square">
            <a:spAutoFit/>
          </a:bodyPr>
          <a:lstStyle/>
          <a:p>
            <a:r>
              <a:rPr lang="en-US" altLang="zh-CN" sz="2000" b="1" kern="0" dirty="0">
                <a:solidFill>
                  <a:prstClr val="black"/>
                </a:solidFill>
                <a:latin typeface="华光中楷_CNKI" panose="02000500000000000000" charset="-122"/>
                <a:ea typeface="华光中楷_CNKI" panose="02000500000000000000" charset="-122"/>
              </a:rPr>
              <a:t>QUBO (Quadratic Unconstrained Binary Optimization)</a:t>
            </a:r>
            <a:endParaRPr lang="en-US" sz="2000" dirty="0"/>
          </a:p>
        </p:txBody>
      </p:sp>
      <p:sp>
        <p:nvSpPr>
          <p:cNvPr id="7" name="TextBox 6">
            <a:extLst>
              <a:ext uri="{FF2B5EF4-FFF2-40B4-BE49-F238E27FC236}">
                <a16:creationId xmlns:a16="http://schemas.microsoft.com/office/drawing/2014/main" id="{DD922671-DDAA-4A7F-B828-94569E7F9A71}"/>
              </a:ext>
            </a:extLst>
          </p:cNvPr>
          <p:cNvSpPr txBox="1"/>
          <p:nvPr/>
        </p:nvSpPr>
        <p:spPr>
          <a:xfrm>
            <a:off x="1420042" y="4019257"/>
            <a:ext cx="834715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These important optimization problems can be transformed into QUBO model: </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B638455-1A83-4AA4-BD18-34CB8D616DC3}"/>
                  </a:ext>
                </a:extLst>
              </p:cNvPr>
              <p:cNvSpPr/>
              <p:nvPr/>
            </p:nvSpPr>
            <p:spPr>
              <a:xfrm>
                <a:off x="3149130" y="3110037"/>
                <a:ext cx="4294252" cy="8740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𝑓</m:t>
                      </m:r>
                      <m:d>
                        <m:dPr>
                          <m:ctrlPr>
                            <a:rPr lang="en-US" sz="2000" i="1">
                              <a:solidFill>
                                <a:schemeClr val="tx1"/>
                              </a:solidFill>
                              <a:latin typeface="Cambria Math" panose="02040503050406030204" pitchFamily="18" charset="0"/>
                            </a:rPr>
                          </m:ctrlPr>
                        </m:dPr>
                        <m:e>
                          <m:r>
                            <a:rPr lang="en-US" sz="2000" b="0" i="1">
                              <a:solidFill>
                                <a:schemeClr val="tx1"/>
                              </a:solidFill>
                              <a:latin typeface="Cambria Math" panose="02040503050406030204" pitchFamily="18" charset="0"/>
                            </a:rPr>
                            <m:t>𝑥</m:t>
                          </m:r>
                        </m:e>
                      </m:d>
                      <m:r>
                        <a:rPr lang="en-US" sz="2000" b="0" i="0">
                          <a:solidFill>
                            <a:schemeClr val="tx1"/>
                          </a:solidFill>
                          <a:latin typeface="Cambria Math" panose="02040503050406030204" pitchFamily="18" charset="0"/>
                        </a:rPr>
                        <m:t>= </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𝑸</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𝑖</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𝑖</m:t>
                              </m:r>
                            </m:sub>
                          </m:sSub>
                        </m:e>
                      </m:nary>
                      <m:r>
                        <a:rPr lang="en-US" sz="2000" b="0" i="0" smtClean="0">
                          <a:solidFill>
                            <a:schemeClr val="tx1"/>
                          </a:solidFill>
                          <a:latin typeface="Cambria Math" panose="02040503050406030204" pitchFamily="18" charset="0"/>
                        </a:rPr>
                        <m:t>  </m:t>
                      </m:r>
                      <m:r>
                        <a:rPr lang="en-US" sz="2000" b="0" i="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&lt;</m:t>
                              </m:r>
                              <m:r>
                                <a:rPr lang="en-US" sz="2000" b="0" i="1">
                                  <a:solidFill>
                                    <a:schemeClr val="tx1"/>
                                  </a:solidFill>
                                  <a:latin typeface="Cambria Math" panose="02040503050406030204" pitchFamily="18" charset="0"/>
                                </a:rPr>
                                <m:t>𝑗</m:t>
                              </m:r>
                            </m:sub>
                            <m:sup/>
                            <m:e>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𝑸</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𝑗</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𝑖</m:t>
                                  </m:r>
                                </m:sub>
                              </m:sSub>
                            </m:e>
                          </m:nary>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𝑗</m:t>
                              </m:r>
                            </m:sub>
                          </m:sSub>
                        </m:e>
                      </m:nary>
                    </m:oMath>
                  </m:oMathPara>
                </a14:m>
                <a:endParaRPr lang="en-US" dirty="0">
                  <a:solidFill>
                    <a:schemeClr val="tx1"/>
                  </a:solidFill>
                </a:endParaRPr>
              </a:p>
            </p:txBody>
          </p:sp>
        </mc:Choice>
        <mc:Fallback xmlns="">
          <p:sp>
            <p:nvSpPr>
              <p:cNvPr id="9" name="Rectangle 8">
                <a:extLst>
                  <a:ext uri="{FF2B5EF4-FFF2-40B4-BE49-F238E27FC236}">
                    <a16:creationId xmlns:a16="http://schemas.microsoft.com/office/drawing/2014/main" id="{FB638455-1A83-4AA4-BD18-34CB8D616DC3}"/>
                  </a:ext>
                </a:extLst>
              </p:cNvPr>
              <p:cNvSpPr>
                <a:spLocks noRot="1" noChangeAspect="1" noMove="1" noResize="1" noEditPoints="1" noAdjustHandles="1" noChangeArrowheads="1" noChangeShapeType="1" noTextEdit="1"/>
              </p:cNvSpPr>
              <p:nvPr/>
            </p:nvSpPr>
            <p:spPr>
              <a:xfrm>
                <a:off x="3149130" y="3110037"/>
                <a:ext cx="4294252" cy="87408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7711AFE-1632-4A82-8D87-CCD810C71C1A}"/>
                  </a:ext>
                </a:extLst>
              </p:cNvPr>
              <p:cNvSpPr/>
              <p:nvPr/>
            </p:nvSpPr>
            <p:spPr>
              <a:xfrm>
                <a:off x="3473095" y="1491565"/>
                <a:ext cx="3839641" cy="8785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𝐻</m:t>
                      </m:r>
                      <m:d>
                        <m:dPr>
                          <m:ctrlPr>
                            <a:rPr lang="en-US" sz="2000" i="1">
                              <a:solidFill>
                                <a:schemeClr val="tx1"/>
                              </a:solidFill>
                              <a:latin typeface="Cambria Math" panose="02040503050406030204" pitchFamily="18" charset="0"/>
                            </a:rPr>
                          </m:ctrlPr>
                        </m:dPr>
                        <m:e>
                          <m:r>
                            <a:rPr lang="en-US" sz="2000" b="0" i="1">
                              <a:solidFill>
                                <a:schemeClr val="tx1"/>
                              </a:solidFill>
                              <a:latin typeface="Cambria Math" panose="02040503050406030204" pitchFamily="18" charset="0"/>
                            </a:rPr>
                            <m:t>𝑠</m:t>
                          </m:r>
                        </m:e>
                      </m:d>
                      <m:r>
                        <a:rPr lang="en-US" sz="2000" b="0" i="0">
                          <a:solidFill>
                            <a:schemeClr val="tx1"/>
                          </a:solidFill>
                          <a:latin typeface="Cambria Math" panose="02040503050406030204" pitchFamily="18" charset="0"/>
                        </a:rPr>
                        <m:t>= </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h</m:t>
                              </m:r>
                            </m:e>
                            <m:sub>
                              <m:r>
                                <a:rPr lang="en-US" sz="2000" b="0" i="1">
                                  <a:solidFill>
                                    <a:schemeClr val="tx1"/>
                                  </a:solidFill>
                                  <a:latin typeface="Cambria Math" panose="02040503050406030204" pitchFamily="18" charset="0"/>
                                </a:rPr>
                                <m:t>𝑖</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𝑠</m:t>
                              </m:r>
                            </m:e>
                            <m:sub>
                              <m:r>
                                <a:rPr lang="en-US" sz="2000" b="0" i="1">
                                  <a:solidFill>
                                    <a:schemeClr val="tx1"/>
                                  </a:solidFill>
                                  <a:latin typeface="Cambria Math" panose="02040503050406030204" pitchFamily="18" charset="0"/>
                                </a:rPr>
                                <m:t>𝑖</m:t>
                              </m:r>
                            </m:sub>
                          </m:sSub>
                        </m:e>
                      </m:nary>
                      <m:r>
                        <a:rPr lang="en-US" sz="2000" b="0" i="0">
                          <a:solidFill>
                            <a:schemeClr val="tx1"/>
                          </a:solidFill>
                          <a:latin typeface="Cambria Math" panose="02040503050406030204" pitchFamily="18" charset="0"/>
                        </a:rPr>
                        <m:t>+</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&lt;</m:t>
                              </m:r>
                              <m:r>
                                <a:rPr lang="en-US" sz="2000" b="0" i="1">
                                  <a:solidFill>
                                    <a:schemeClr val="tx1"/>
                                  </a:solidFill>
                                  <a:latin typeface="Cambria Math" panose="02040503050406030204" pitchFamily="18" charset="0"/>
                                </a:rPr>
                                <m:t>𝑗</m:t>
                              </m:r>
                            </m:sub>
                            <m:sup/>
                            <m:e>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𝐽</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𝑗</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𝑠</m:t>
                                  </m:r>
                                </m:e>
                                <m:sub>
                                  <m:r>
                                    <a:rPr lang="en-US" sz="2000" b="0" i="1">
                                      <a:solidFill>
                                        <a:schemeClr val="tx1"/>
                                      </a:solidFill>
                                      <a:latin typeface="Cambria Math" panose="02040503050406030204" pitchFamily="18" charset="0"/>
                                    </a:rPr>
                                    <m:t>𝑖</m:t>
                                  </m:r>
                                </m:sub>
                              </m:sSub>
                            </m:e>
                          </m:nary>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𝑠</m:t>
                              </m:r>
                            </m:e>
                            <m:sub>
                              <m:r>
                                <a:rPr lang="en-US" sz="2000" b="0" i="1">
                                  <a:solidFill>
                                    <a:schemeClr val="tx1"/>
                                  </a:solidFill>
                                  <a:latin typeface="Cambria Math" panose="02040503050406030204" pitchFamily="18" charset="0"/>
                                </a:rPr>
                                <m:t>𝑗</m:t>
                              </m:r>
                            </m:sub>
                          </m:sSub>
                        </m:e>
                      </m:nary>
                    </m:oMath>
                  </m:oMathPara>
                </a14:m>
                <a:endParaRPr lang="en-US" dirty="0">
                  <a:solidFill>
                    <a:schemeClr val="tx1"/>
                  </a:solidFill>
                </a:endParaRPr>
              </a:p>
            </p:txBody>
          </p:sp>
        </mc:Choice>
        <mc:Fallback xmlns="">
          <p:sp>
            <p:nvSpPr>
              <p:cNvPr id="10" name="Rectangle 9">
                <a:extLst>
                  <a:ext uri="{FF2B5EF4-FFF2-40B4-BE49-F238E27FC236}">
                    <a16:creationId xmlns:a16="http://schemas.microsoft.com/office/drawing/2014/main" id="{B7711AFE-1632-4A82-8D87-CCD810C71C1A}"/>
                  </a:ext>
                </a:extLst>
              </p:cNvPr>
              <p:cNvSpPr>
                <a:spLocks noRot="1" noChangeAspect="1" noMove="1" noResize="1" noEditPoints="1" noAdjustHandles="1" noChangeArrowheads="1" noChangeShapeType="1" noTextEdit="1"/>
              </p:cNvSpPr>
              <p:nvPr/>
            </p:nvSpPr>
            <p:spPr>
              <a:xfrm>
                <a:off x="3473095" y="1491565"/>
                <a:ext cx="3839641" cy="878510"/>
              </a:xfrm>
              <a:prstGeom prst="rect">
                <a:avLst/>
              </a:prstGeom>
              <a:blipFill>
                <a:blip r:embed="rId3"/>
                <a:stretch>
                  <a:fillRect/>
                </a:stretch>
              </a:blipFill>
            </p:spPr>
            <p:txBody>
              <a:bodyPr/>
              <a:lstStyle/>
              <a:p>
                <a:r>
                  <a:rPr lang="en-US">
                    <a:noFill/>
                  </a:rPr>
                  <a:t> </a:t>
                </a:r>
              </a:p>
            </p:txBody>
          </p:sp>
        </mc:Fallback>
      </mc:AlternateContent>
      <p:sp>
        <p:nvSpPr>
          <p:cNvPr id="11" name="Arrow: Right 10">
            <a:extLst>
              <a:ext uri="{FF2B5EF4-FFF2-40B4-BE49-F238E27FC236}">
                <a16:creationId xmlns:a16="http://schemas.microsoft.com/office/drawing/2014/main" id="{8F3F048B-CCA6-4881-8771-65683B204462}"/>
              </a:ext>
            </a:extLst>
          </p:cNvPr>
          <p:cNvSpPr/>
          <p:nvPr/>
        </p:nvSpPr>
        <p:spPr>
          <a:xfrm>
            <a:off x="5050566" y="5051606"/>
            <a:ext cx="1585777" cy="369332"/>
          </a:xfrm>
          <a:prstGeom prst="rightArrow">
            <a:avLst/>
          </a:prstGeom>
          <a:solidFill>
            <a:srgbClr val="FF99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D741FAB-A2B2-4208-9E3A-FF9FA509995F}"/>
              </a:ext>
            </a:extLst>
          </p:cNvPr>
          <p:cNvSpPr/>
          <p:nvPr/>
        </p:nvSpPr>
        <p:spPr>
          <a:xfrm>
            <a:off x="6729766" y="4482840"/>
            <a:ext cx="3486964" cy="1606883"/>
          </a:xfrm>
          <a:prstGeom prst="round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Quantum Computing:</a:t>
            </a:r>
          </a:p>
          <a:p>
            <a:pPr algn="ctr"/>
            <a:r>
              <a:rPr lang="en-US" sz="2400" b="1" dirty="0"/>
              <a:t>provide an alternative method to solve some NP-hard problems</a:t>
            </a:r>
            <a:endParaRPr lang="en-US" sz="2000" b="1" dirty="0"/>
          </a:p>
        </p:txBody>
      </p:sp>
      <p:sp>
        <p:nvSpPr>
          <p:cNvPr id="13" name="Rectangle 12">
            <a:extLst>
              <a:ext uri="{FF2B5EF4-FFF2-40B4-BE49-F238E27FC236}">
                <a16:creationId xmlns:a16="http://schemas.microsoft.com/office/drawing/2014/main" id="{578C3CF9-6862-4993-928B-7F017C4E1491}"/>
              </a:ext>
            </a:extLst>
          </p:cNvPr>
          <p:cNvSpPr/>
          <p:nvPr/>
        </p:nvSpPr>
        <p:spPr>
          <a:xfrm>
            <a:off x="1670231" y="4452918"/>
            <a:ext cx="3633173" cy="1631216"/>
          </a:xfrm>
          <a:prstGeom prst="rect">
            <a:avLst/>
          </a:prstGeom>
        </p:spPr>
        <p:txBody>
          <a:bodyPr wrap="square">
            <a:spAutoFit/>
          </a:bodyPr>
          <a:lstStyle/>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Knapsack Problems </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Assignment Problems</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Task Allocation Problems</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Capital Budgeting Problems </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(NP-hard problem)</a:t>
            </a:r>
          </a:p>
        </p:txBody>
      </p:sp>
      <p:pic>
        <p:nvPicPr>
          <p:cNvPr id="14" name="Picture 13">
            <a:extLst>
              <a:ext uri="{FF2B5EF4-FFF2-40B4-BE49-F238E27FC236}">
                <a16:creationId xmlns:a16="http://schemas.microsoft.com/office/drawing/2014/main" id="{606088F3-ABE8-4E30-B178-8463DACAC39E}"/>
              </a:ext>
            </a:extLst>
          </p:cNvPr>
          <p:cNvPicPr>
            <a:picLocks noChangeAspect="1"/>
          </p:cNvPicPr>
          <p:nvPr/>
        </p:nvPicPr>
        <p:blipFill>
          <a:blip r:embed="rId4"/>
          <a:stretch>
            <a:fillRect/>
          </a:stretch>
        </p:blipFill>
        <p:spPr>
          <a:xfrm>
            <a:off x="0" y="-41184"/>
            <a:ext cx="12192000" cy="1278243"/>
          </a:xfrm>
          <a:prstGeom prst="rect">
            <a:avLst/>
          </a:prstGeom>
        </p:spPr>
      </p:pic>
      <p:sp>
        <p:nvSpPr>
          <p:cNvPr id="16" name="Rectangle 15">
            <a:extLst>
              <a:ext uri="{FF2B5EF4-FFF2-40B4-BE49-F238E27FC236}">
                <a16:creationId xmlns:a16="http://schemas.microsoft.com/office/drawing/2014/main" id="{1CD7EB6B-C349-491A-B564-450A0330EF3F}"/>
              </a:ext>
            </a:extLst>
          </p:cNvPr>
          <p:cNvSpPr/>
          <p:nvPr/>
        </p:nvSpPr>
        <p:spPr>
          <a:xfrm>
            <a:off x="1420042" y="1574768"/>
            <a:ext cx="1923925" cy="523220"/>
          </a:xfrm>
          <a:prstGeom prst="rect">
            <a:avLst/>
          </a:prstGeom>
        </p:spPr>
        <p:txBody>
          <a:bodyPr wrap="none">
            <a:spAutoFit/>
          </a:bodyPr>
          <a:lstStyle/>
          <a:p>
            <a:pPr lvl="0"/>
            <a:r>
              <a:rPr lang="en-US" altLang="zh-CN" sz="2800" b="1" kern="0" dirty="0" err="1">
                <a:solidFill>
                  <a:prstClr val="black"/>
                </a:solidFill>
                <a:ea typeface="华光中楷_CNKI" panose="02000500000000000000" charset="-122"/>
                <a:cs typeface="+mj-cs"/>
              </a:rPr>
              <a:t>Ising</a:t>
            </a:r>
            <a:r>
              <a:rPr lang="en-US" altLang="zh-CN" sz="2800" b="1" kern="0" dirty="0">
                <a:solidFill>
                  <a:prstClr val="black"/>
                </a:solidFill>
                <a:ea typeface="华光中楷_CNKI" panose="02000500000000000000" charset="-122"/>
                <a:cs typeface="+mj-cs"/>
              </a:rPr>
              <a:t> Model</a:t>
            </a:r>
            <a:endParaRPr kumimoji="0" lang="en-US" sz="12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7" name="Rectangle 1">
                <a:extLst>
                  <a:ext uri="{FF2B5EF4-FFF2-40B4-BE49-F238E27FC236}">
                    <a16:creationId xmlns:a16="http://schemas.microsoft.com/office/drawing/2014/main" id="{EE8AFE1A-0140-4C00-8BE4-A2E5DD12434A}"/>
                  </a:ext>
                </a:extLst>
              </p:cNvPr>
              <p:cNvSpPr>
                <a:spLocks noChangeArrowheads="1"/>
              </p:cNvSpPr>
              <p:nvPr/>
            </p:nvSpPr>
            <p:spPr bwMode="auto">
              <a:xfrm>
                <a:off x="7802086" y="3347024"/>
                <a:ext cx="2946401" cy="400110"/>
              </a:xfrm>
              <a:prstGeom prst="rect">
                <a:avLst/>
              </a:prstGeom>
              <a:solidFill>
                <a:srgbClr val="CCECF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r>
                      <a:rPr lang="en-US" sz="2000" b="1" i="1" smtClean="0">
                        <a:solidFill>
                          <a:schemeClr val="tx1"/>
                        </a:solidFill>
                        <a:latin typeface="Cambria Math" panose="02040503050406030204" pitchFamily="18" charset="0"/>
                      </a:rPr>
                      <m:t>𝑸</m:t>
                    </m:r>
                  </m:oMath>
                </a14:m>
                <a:r>
                  <a:rPr lang="en-US" altLang="en-US" sz="2000" dirty="0">
                    <a:latin typeface="Times New Roman" panose="02020603050405020304" pitchFamily="18" charset="0"/>
                    <a:ea typeface="Lato"/>
                    <a:cs typeface="Times New Roman" panose="02020603050405020304" pitchFamily="18" charset="0"/>
                  </a:rPr>
                  <a:t> :  </a:t>
                </a:r>
                <a:r>
                  <a:rPr kumimoji="0" lang="en-US" altLang="en-US" sz="2000" b="0" i="0" u="none" strike="noStrike" cap="none" normalizeH="0" baseline="0" dirty="0">
                    <a:ln>
                      <a:noFill/>
                    </a:ln>
                    <a:effectLst/>
                    <a:latin typeface="Times New Roman" panose="02020603050405020304" pitchFamily="18" charset="0"/>
                    <a:ea typeface="Lato"/>
                    <a:cs typeface="Times New Roman" panose="02020603050405020304" pitchFamily="18" charset="0"/>
                  </a:rPr>
                  <a:t>upper-diagonal matrix</a:t>
                </a:r>
              </a:p>
            </p:txBody>
          </p:sp>
        </mc:Choice>
        <mc:Fallback xmlns="">
          <p:sp>
            <p:nvSpPr>
              <p:cNvPr id="17" name="Rectangle 1">
                <a:extLst>
                  <a:ext uri="{FF2B5EF4-FFF2-40B4-BE49-F238E27FC236}">
                    <a16:creationId xmlns:a16="http://schemas.microsoft.com/office/drawing/2014/main" id="{EE8AFE1A-0140-4C00-8BE4-A2E5DD12434A}"/>
                  </a:ext>
                </a:extLst>
              </p:cNvPr>
              <p:cNvSpPr>
                <a:spLocks noRot="1" noChangeAspect="1" noMove="1" noResize="1" noEditPoints="1" noAdjustHandles="1" noChangeArrowheads="1" noChangeShapeType="1" noTextEdit="1"/>
              </p:cNvSpPr>
              <p:nvPr/>
            </p:nvSpPr>
            <p:spPr bwMode="auto">
              <a:xfrm>
                <a:off x="7802086" y="3347024"/>
                <a:ext cx="2946401" cy="400110"/>
              </a:xfrm>
              <a:prstGeom prst="rect">
                <a:avLst/>
              </a:prstGeom>
              <a:blipFill>
                <a:blip r:embed="rId5"/>
                <a:stretch>
                  <a:fillRect l="-828" t="-7576" r="-414" b="-25758"/>
                </a:stretch>
              </a:blipFill>
              <a:ln>
                <a:noFill/>
              </a:ln>
              <a:effectLst/>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9F75A647-ADFE-4744-B64E-F31AF8F494AB}"/>
              </a:ext>
            </a:extLst>
          </p:cNvPr>
          <p:cNvCxnSpPr>
            <a:cxnSpLocks/>
          </p:cNvCxnSpPr>
          <p:nvPr/>
        </p:nvCxnSpPr>
        <p:spPr>
          <a:xfrm flipV="1">
            <a:off x="4534554" y="2257402"/>
            <a:ext cx="0" cy="1345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6663CEB-BE1D-4198-ADC6-D2D6C66EBEEE}"/>
              </a:ext>
            </a:extLst>
          </p:cNvPr>
          <p:cNvSpPr txBox="1"/>
          <p:nvPr/>
        </p:nvSpPr>
        <p:spPr>
          <a:xfrm>
            <a:off x="3275092" y="2388061"/>
            <a:ext cx="2371626" cy="276999"/>
          </a:xfrm>
          <a:prstGeom prst="rect">
            <a:avLst/>
          </a:prstGeom>
          <a:solidFill>
            <a:srgbClr val="CCECFF"/>
          </a:solidFill>
        </p:spPr>
        <p:txBody>
          <a:bodyPr wrap="square" rtlCol="0">
            <a:spAutoFit/>
          </a:bodyPr>
          <a:lstStyle/>
          <a:p>
            <a:pPr algn="ctr"/>
            <a:r>
              <a:rPr lang="en-US" sz="1200" dirty="0"/>
              <a:t>Spins interact with applied field</a:t>
            </a:r>
          </a:p>
        </p:txBody>
      </p:sp>
      <p:sp>
        <p:nvSpPr>
          <p:cNvPr id="20" name="TextBox 19">
            <a:extLst>
              <a:ext uri="{FF2B5EF4-FFF2-40B4-BE49-F238E27FC236}">
                <a16:creationId xmlns:a16="http://schemas.microsoft.com/office/drawing/2014/main" id="{EA57E750-F7D3-4B6A-B13A-D869A19C81A0}"/>
              </a:ext>
            </a:extLst>
          </p:cNvPr>
          <p:cNvSpPr txBox="1"/>
          <p:nvPr/>
        </p:nvSpPr>
        <p:spPr>
          <a:xfrm>
            <a:off x="7535637" y="1669210"/>
            <a:ext cx="2149925" cy="523220"/>
          </a:xfrm>
          <a:prstGeom prst="rect">
            <a:avLst/>
          </a:prstGeom>
          <a:solidFill>
            <a:srgbClr val="CCECFF"/>
          </a:solidFill>
        </p:spPr>
        <p:txBody>
          <a:bodyPr wrap="square" rtlCol="0">
            <a:spAutoFit/>
          </a:bodyPr>
          <a:lstStyle/>
          <a:p>
            <a:pPr algn="ctr"/>
            <a:r>
              <a:rPr lang="en-US" sz="1400" dirty="0"/>
              <a:t>Neighboring spins interact with each other</a:t>
            </a:r>
          </a:p>
        </p:txBody>
      </p:sp>
      <p:cxnSp>
        <p:nvCxnSpPr>
          <p:cNvPr id="21" name="Straight Arrow Connector 20">
            <a:extLst>
              <a:ext uri="{FF2B5EF4-FFF2-40B4-BE49-F238E27FC236}">
                <a16:creationId xmlns:a16="http://schemas.microsoft.com/office/drawing/2014/main" id="{8FBDE1CD-4099-427B-864B-F760DDBB88EE}"/>
              </a:ext>
            </a:extLst>
          </p:cNvPr>
          <p:cNvCxnSpPr>
            <a:cxnSpLocks/>
            <a:stCxn id="20" idx="1"/>
          </p:cNvCxnSpPr>
          <p:nvPr/>
        </p:nvCxnSpPr>
        <p:spPr>
          <a:xfrm flipH="1">
            <a:off x="7221207" y="1930820"/>
            <a:ext cx="31443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DB4CA3C-21AE-436B-B7DA-C430A715D682}"/>
              </a:ext>
            </a:extLst>
          </p:cNvPr>
          <p:cNvSpPr txBox="1"/>
          <p:nvPr/>
        </p:nvSpPr>
        <p:spPr>
          <a:xfrm>
            <a:off x="1510291" y="185582"/>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Quantum Annealing</a:t>
            </a:r>
          </a:p>
        </p:txBody>
      </p:sp>
    </p:spTree>
    <p:extLst>
      <p:ext uri="{BB962C8B-B14F-4D97-AF65-F5344CB8AC3E}">
        <p14:creationId xmlns:p14="http://schemas.microsoft.com/office/powerpoint/2010/main" val="3463774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4"/>
          <a:stretch>
            <a:fillRect/>
          </a:stretch>
        </p:blipFill>
        <p:spPr>
          <a:xfrm>
            <a:off x="0" y="-41184"/>
            <a:ext cx="12192000" cy="1278243"/>
          </a:xfrm>
          <a:prstGeom prst="rect">
            <a:avLst/>
          </a:prstGeom>
        </p:spPr>
      </p:pic>
      <p:sp>
        <p:nvSpPr>
          <p:cNvPr id="21" name="TextBox 20"/>
          <p:cNvSpPr txBox="1"/>
          <p:nvPr/>
        </p:nvSpPr>
        <p:spPr>
          <a:xfrm>
            <a:off x="1519169" y="194460"/>
            <a:ext cx="6543040" cy="768350"/>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Dwave </a:t>
            </a: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sym typeface="+mn-ea"/>
              </a:rPr>
              <a:t>Hamiltonian</a:t>
            </a:r>
            <a:endPar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4D930033-B2FC-4609-BC0E-7900D15FB984}" type="slidenum">
              <a:rPr lang="en-US" smtClean="0"/>
              <a:t>15</a:t>
            </a:fld>
            <a:endParaRPr lang="en-US"/>
          </a:p>
        </p:txBody>
      </p:sp>
      <p:pic>
        <p:nvPicPr>
          <p:cNvPr id="3" name="图片 2"/>
          <p:cNvPicPr>
            <a:picLocks noChangeAspect="1"/>
          </p:cNvPicPr>
          <p:nvPr/>
        </p:nvPicPr>
        <p:blipFill>
          <a:blip r:embed="rId5"/>
          <a:stretch>
            <a:fillRect/>
          </a:stretch>
        </p:blipFill>
        <p:spPr>
          <a:xfrm>
            <a:off x="3227070" y="2153285"/>
            <a:ext cx="3506470" cy="972185"/>
          </a:xfrm>
          <a:prstGeom prst="rect">
            <a:avLst/>
          </a:prstGeom>
        </p:spPr>
      </p:pic>
      <p:sp>
        <p:nvSpPr>
          <p:cNvPr id="5" name="文本框 4"/>
          <p:cNvSpPr txBox="1"/>
          <p:nvPr/>
        </p:nvSpPr>
        <p:spPr>
          <a:xfrm>
            <a:off x="835787" y="1671409"/>
            <a:ext cx="8451096" cy="4444807"/>
          </a:xfrm>
          <a:prstGeom prst="rect">
            <a:avLst/>
          </a:prstGeom>
          <a:noFill/>
        </p:spPr>
        <p:txBody>
          <a:bodyPr wrap="none" rtlCol="0" anchor="t">
            <a:spAutoFit/>
          </a:bodyPr>
          <a:lstStyle/>
          <a:p>
            <a:pPr marL="234950" indent="-171450" algn="l">
              <a:lnSpc>
                <a:spcPct val="100000"/>
              </a:lnSpc>
              <a:spcBef>
                <a:spcPts val="100"/>
              </a:spcBef>
              <a:buFont typeface="Arial" panose="020B0604020202020204"/>
              <a:buChar char="•"/>
              <a:tabLst>
                <a:tab pos="234950" algn="l"/>
              </a:tabLst>
            </a:pPr>
            <a:r>
              <a:rPr lang="en-US" b="1" spc="-20" dirty="0">
                <a:solidFill>
                  <a:srgbClr val="3C3C3B"/>
                </a:solidFill>
                <a:latin typeface="Arial" panose="020B0604020202020204"/>
                <a:cs typeface="Arial" panose="020B0604020202020204"/>
                <a:sym typeface="+mn-ea"/>
              </a:rPr>
              <a:t>Problem</a:t>
            </a:r>
            <a:r>
              <a:rPr lang="zh-CN" altLang="en-US" b="1" spc="-20" dirty="0">
                <a:solidFill>
                  <a:srgbClr val="3C3C3B"/>
                </a:solidFill>
                <a:latin typeface="Arial" panose="020B0604020202020204"/>
                <a:cs typeface="Arial" panose="020B0604020202020204"/>
                <a:sym typeface="+mn-ea"/>
              </a:rPr>
              <a:t> </a:t>
            </a:r>
            <a:r>
              <a:rPr lang="en-US" altLang="zh-CN" b="1" spc="-20" dirty="0">
                <a:solidFill>
                  <a:srgbClr val="3C3C3B"/>
                </a:solidFill>
                <a:latin typeface="Arial" panose="020B0604020202020204"/>
                <a:cs typeface="Arial" panose="020B0604020202020204"/>
                <a:sym typeface="+mn-ea"/>
              </a:rPr>
              <a:t>of </a:t>
            </a:r>
            <a:r>
              <a:rPr b="1" spc="-5" dirty="0">
                <a:solidFill>
                  <a:srgbClr val="3C3C3B"/>
                </a:solidFill>
                <a:latin typeface="Arial" panose="020B0604020202020204"/>
                <a:cs typeface="Arial" panose="020B0604020202020204"/>
                <a:sym typeface="+mn-ea"/>
              </a:rPr>
              <a:t>Hamiltonian:</a:t>
            </a:r>
          </a:p>
          <a:p>
            <a:pPr marL="234950" indent="-171450" algn="l">
              <a:lnSpc>
                <a:spcPct val="100000"/>
              </a:lnSpc>
              <a:spcBef>
                <a:spcPts val="100"/>
              </a:spcBef>
              <a:buFont typeface="Arial" panose="020B0604020202020204"/>
              <a:buChar char="•"/>
              <a:tabLst>
                <a:tab pos="234950" algn="l"/>
              </a:tabLst>
            </a:pPr>
            <a:endParaRPr lang="zh-CN" altLang="en-US" dirty="0"/>
          </a:p>
          <a:p>
            <a:pPr marL="234950" indent="-171450" algn="l">
              <a:lnSpc>
                <a:spcPct val="100000"/>
              </a:lnSpc>
              <a:spcBef>
                <a:spcPts val="100"/>
              </a:spcBef>
              <a:buFont typeface="Arial" panose="020B0604020202020204"/>
              <a:buChar char="•"/>
              <a:tabLst>
                <a:tab pos="234950" algn="l"/>
              </a:tabLst>
            </a:pPr>
            <a:endParaRPr lang="zh-CN" altLang="en-US" dirty="0"/>
          </a:p>
          <a:p>
            <a:pPr marL="234950" indent="-171450" algn="l">
              <a:lnSpc>
                <a:spcPct val="100000"/>
              </a:lnSpc>
              <a:spcBef>
                <a:spcPts val="100"/>
              </a:spcBef>
              <a:buFont typeface="Arial" panose="020B0604020202020204"/>
              <a:buChar char="•"/>
              <a:tabLst>
                <a:tab pos="234950" algn="l"/>
              </a:tabLst>
            </a:pPr>
            <a:endParaRPr lang="zh-CN" altLang="en-US" dirty="0"/>
          </a:p>
          <a:p>
            <a:pPr marL="234950" indent="-171450" algn="l">
              <a:lnSpc>
                <a:spcPct val="100000"/>
              </a:lnSpc>
              <a:spcBef>
                <a:spcPts val="100"/>
              </a:spcBef>
              <a:buFont typeface="Arial" panose="020B0604020202020204"/>
              <a:buChar char="•"/>
              <a:tabLst>
                <a:tab pos="234950" algn="l"/>
              </a:tabLst>
            </a:pPr>
            <a:endParaRPr lang="en-US" altLang="zh-CN" dirty="0"/>
          </a:p>
          <a:p>
            <a:pPr marL="63500" algn="l">
              <a:lnSpc>
                <a:spcPct val="100000"/>
              </a:lnSpc>
              <a:spcBef>
                <a:spcPts val="100"/>
              </a:spcBef>
              <a:tabLst>
                <a:tab pos="234950" algn="l"/>
              </a:tabLst>
            </a:pPr>
            <a:endParaRPr lang="zh-CN" altLang="en-US" dirty="0"/>
          </a:p>
          <a:p>
            <a:pPr marL="234950" indent="-171450" algn="l">
              <a:lnSpc>
                <a:spcPct val="100000"/>
              </a:lnSpc>
              <a:spcBef>
                <a:spcPts val="5"/>
              </a:spcBef>
              <a:buFont typeface="Arial" panose="020B0604020202020204"/>
              <a:buChar char="•"/>
              <a:tabLst>
                <a:tab pos="234950" algn="l"/>
              </a:tabLst>
            </a:pPr>
            <a:r>
              <a:rPr b="1" dirty="0">
                <a:solidFill>
                  <a:srgbClr val="3C3C3B"/>
                </a:solidFill>
                <a:latin typeface="Arial" panose="020B0604020202020204"/>
                <a:cs typeface="Arial" panose="020B0604020202020204"/>
                <a:sym typeface="+mn-ea"/>
              </a:rPr>
              <a:t>Goal (what the hardware</a:t>
            </a:r>
            <a:r>
              <a:rPr b="1" spc="-10" dirty="0">
                <a:solidFill>
                  <a:srgbClr val="3C3C3B"/>
                </a:solidFill>
                <a:latin typeface="Arial" panose="020B0604020202020204"/>
                <a:cs typeface="Arial" panose="020B0604020202020204"/>
                <a:sym typeface="+mn-ea"/>
              </a:rPr>
              <a:t> </a:t>
            </a:r>
            <a:r>
              <a:rPr b="1" dirty="0">
                <a:solidFill>
                  <a:srgbClr val="3C3C3B"/>
                </a:solidFill>
                <a:latin typeface="Arial" panose="020B0604020202020204"/>
                <a:cs typeface="Arial" panose="020B0604020202020204"/>
                <a:sym typeface="+mn-ea"/>
              </a:rPr>
              <a:t>does)</a:t>
            </a:r>
            <a:endParaRPr dirty="0">
              <a:latin typeface="Arial" panose="020B0604020202020204"/>
              <a:cs typeface="Arial" panose="020B0604020202020204"/>
            </a:endParaRPr>
          </a:p>
          <a:p>
            <a:pPr marL="466090" lvl="1" indent="-172085" algn="l">
              <a:lnSpc>
                <a:spcPct val="100000"/>
              </a:lnSpc>
              <a:spcBef>
                <a:spcPts val="390"/>
              </a:spcBef>
              <a:buChar char="–"/>
              <a:tabLst>
                <a:tab pos="466725" algn="l"/>
              </a:tabLst>
            </a:pPr>
            <a:r>
              <a:rPr spc="-5" dirty="0">
                <a:solidFill>
                  <a:srgbClr val="3C3C3B"/>
                </a:solidFill>
                <a:latin typeface="Arial" panose="020B0604020202020204"/>
                <a:cs typeface="Arial" panose="020B0604020202020204"/>
                <a:sym typeface="+mn-ea"/>
              </a:rPr>
              <a:t>Minimize </a:t>
            </a:r>
            <a:r>
              <a:rPr lang="en-US" spc="-5" dirty="0">
                <a:solidFill>
                  <a:srgbClr val="3C3C3B"/>
                </a:solidFill>
                <a:latin typeface="Arial" panose="020B0604020202020204"/>
                <a:cs typeface="Arial" panose="020B0604020202020204"/>
                <a:sym typeface="+mn-ea"/>
              </a:rPr>
              <a:t>σ</a:t>
            </a:r>
            <a:r>
              <a:rPr spc="44" baseline="-14000" dirty="0">
                <a:solidFill>
                  <a:srgbClr val="3C3C3B"/>
                </a:solidFill>
                <a:latin typeface="Cambria" panose="02040503050406030204"/>
                <a:cs typeface="Cambria" panose="02040503050406030204"/>
                <a:sym typeface="+mn-ea"/>
              </a:rPr>
              <a:t>i </a:t>
            </a:r>
            <a:r>
              <a:rPr dirty="0">
                <a:solidFill>
                  <a:srgbClr val="3C3C3B"/>
                </a:solidFill>
                <a:latin typeface="Cambria" panose="02040503050406030204"/>
                <a:cs typeface="Cambria" panose="02040503050406030204"/>
                <a:sym typeface="+mn-ea"/>
              </a:rPr>
              <a:t>∈ </a:t>
            </a:r>
            <a:r>
              <a:rPr spc="-105" dirty="0">
                <a:solidFill>
                  <a:srgbClr val="3C3C3B"/>
                </a:solidFill>
                <a:latin typeface="Cambria" panose="02040503050406030204"/>
                <a:cs typeface="Cambria" panose="02040503050406030204"/>
                <a:sym typeface="+mn-ea"/>
              </a:rPr>
              <a:t>{</a:t>
            </a:r>
            <a:r>
              <a:rPr lang="en-US" spc="-105" dirty="0">
                <a:solidFill>
                  <a:srgbClr val="3C3C3B"/>
                </a:solidFill>
                <a:latin typeface="Cambria" panose="02040503050406030204"/>
                <a:cs typeface="Cambria" panose="02040503050406030204"/>
                <a:sym typeface="+mn-ea"/>
              </a:rPr>
              <a:t>-</a:t>
            </a:r>
            <a:r>
              <a:rPr spc="-105" dirty="0">
                <a:solidFill>
                  <a:srgbClr val="3C3C3B"/>
                </a:solidFill>
                <a:latin typeface="Cambria" panose="02040503050406030204"/>
                <a:cs typeface="Cambria" panose="02040503050406030204"/>
                <a:sym typeface="+mn-ea"/>
              </a:rPr>
              <a:t>1, </a:t>
            </a:r>
            <a:r>
              <a:rPr spc="100" dirty="0">
                <a:solidFill>
                  <a:srgbClr val="3C3C3B"/>
                </a:solidFill>
                <a:latin typeface="Cambria" panose="02040503050406030204"/>
                <a:cs typeface="Cambria" panose="02040503050406030204"/>
                <a:sym typeface="+mn-ea"/>
              </a:rPr>
              <a:t>+1} </a:t>
            </a:r>
            <a:r>
              <a:rPr spc="-5" dirty="0">
                <a:solidFill>
                  <a:srgbClr val="3C3C3B"/>
                </a:solidFill>
                <a:latin typeface="Arial" panose="020B0604020202020204"/>
                <a:cs typeface="Arial" panose="020B0604020202020204"/>
                <a:sym typeface="+mn-ea"/>
              </a:rPr>
              <a:t>subject to provided </a:t>
            </a:r>
            <a:r>
              <a:rPr spc="100" dirty="0">
                <a:solidFill>
                  <a:srgbClr val="3C3C3B"/>
                </a:solidFill>
                <a:latin typeface="Cambria" panose="02040503050406030204"/>
                <a:cs typeface="Cambria" panose="02040503050406030204"/>
                <a:sym typeface="+mn-ea"/>
              </a:rPr>
              <a:t>J</a:t>
            </a:r>
            <a:r>
              <a:rPr spc="150" baseline="-14000" dirty="0">
                <a:solidFill>
                  <a:srgbClr val="3C3C3B"/>
                </a:solidFill>
                <a:latin typeface="Cambria" panose="02040503050406030204"/>
                <a:cs typeface="Cambria" panose="02040503050406030204"/>
                <a:sym typeface="+mn-ea"/>
              </a:rPr>
              <a:t>i,j </a:t>
            </a:r>
            <a:r>
              <a:rPr dirty="0">
                <a:solidFill>
                  <a:srgbClr val="3C3C3B"/>
                </a:solidFill>
                <a:latin typeface="Cambria" panose="02040503050406030204"/>
                <a:cs typeface="Cambria" panose="02040503050406030204"/>
                <a:sym typeface="+mn-ea"/>
              </a:rPr>
              <a:t>∈ </a:t>
            </a:r>
            <a:r>
              <a:rPr lang="en-US" spc="-135" dirty="0">
                <a:solidFill>
                  <a:srgbClr val="3C3C3B"/>
                </a:solidFill>
                <a:latin typeface="Cambria" panose="02040503050406030204"/>
                <a:cs typeface="Cambria" panose="02040503050406030204"/>
                <a:sym typeface="+mn-ea"/>
              </a:rPr>
              <a:t>R</a:t>
            </a:r>
            <a:r>
              <a:rPr spc="-135" dirty="0">
                <a:solidFill>
                  <a:srgbClr val="3C3C3B"/>
                </a:solidFill>
                <a:latin typeface="Cambria" panose="02040503050406030204"/>
                <a:cs typeface="Cambria" panose="02040503050406030204"/>
                <a:sym typeface="+mn-ea"/>
              </a:rPr>
              <a:t> </a:t>
            </a:r>
            <a:r>
              <a:rPr lang="en-US" spc="-135" dirty="0">
                <a:solidFill>
                  <a:srgbClr val="3C3C3B"/>
                </a:solidFill>
                <a:latin typeface="Cambria" panose="02040503050406030204"/>
                <a:cs typeface="Cambria" panose="02040503050406030204"/>
                <a:sym typeface="+mn-ea"/>
              </a:rPr>
              <a:t> </a:t>
            </a:r>
            <a:r>
              <a:rPr spc="-5" dirty="0">
                <a:solidFill>
                  <a:srgbClr val="3C3C3B"/>
                </a:solidFill>
                <a:latin typeface="Arial" panose="020B0604020202020204"/>
                <a:cs typeface="Arial" panose="020B0604020202020204"/>
                <a:sym typeface="+mn-ea"/>
              </a:rPr>
              <a:t>and </a:t>
            </a:r>
            <a:r>
              <a:rPr spc="45" dirty="0">
                <a:solidFill>
                  <a:srgbClr val="3C3C3B"/>
                </a:solidFill>
                <a:latin typeface="Cambria" panose="02040503050406030204"/>
                <a:cs typeface="Cambria" panose="02040503050406030204"/>
                <a:sym typeface="+mn-ea"/>
              </a:rPr>
              <a:t>h</a:t>
            </a:r>
            <a:r>
              <a:rPr spc="67" baseline="-14000" dirty="0">
                <a:solidFill>
                  <a:srgbClr val="3C3C3B"/>
                </a:solidFill>
                <a:latin typeface="Cambria" panose="02040503050406030204"/>
                <a:cs typeface="Cambria" panose="02040503050406030204"/>
                <a:sym typeface="+mn-ea"/>
              </a:rPr>
              <a:t>i </a:t>
            </a:r>
            <a:r>
              <a:rPr spc="-10" dirty="0">
                <a:solidFill>
                  <a:srgbClr val="3C3C3B"/>
                </a:solidFill>
                <a:latin typeface="Cambria" panose="02040503050406030204"/>
                <a:cs typeface="Cambria" panose="02040503050406030204"/>
                <a:sym typeface="+mn-ea"/>
              </a:rPr>
              <a:t>∈ </a:t>
            </a:r>
            <a:r>
              <a:rPr lang="en-US" spc="-135" dirty="0">
                <a:solidFill>
                  <a:srgbClr val="3C3C3B"/>
                </a:solidFill>
                <a:latin typeface="Cambria" panose="02040503050406030204"/>
                <a:cs typeface="Cambria" panose="02040503050406030204"/>
                <a:sym typeface="+mn-ea"/>
              </a:rPr>
              <a:t>R</a:t>
            </a:r>
            <a:r>
              <a:rPr spc="30" dirty="0">
                <a:solidFill>
                  <a:srgbClr val="3C3C3B"/>
                </a:solidFill>
                <a:latin typeface="Cambria" panose="02040503050406030204"/>
                <a:cs typeface="Cambria" panose="02040503050406030204"/>
                <a:sym typeface="+mn-ea"/>
              </a:rPr>
              <a:t> </a:t>
            </a:r>
            <a:r>
              <a:rPr spc="-10" dirty="0">
                <a:solidFill>
                  <a:srgbClr val="3C3C3B"/>
                </a:solidFill>
                <a:latin typeface="Arial" panose="020B0604020202020204"/>
                <a:cs typeface="Arial" panose="020B0604020202020204"/>
                <a:sym typeface="+mn-ea"/>
              </a:rPr>
              <a:t>coefficients</a:t>
            </a:r>
            <a:endParaRPr dirty="0">
              <a:latin typeface="Arial" panose="020B0604020202020204"/>
              <a:cs typeface="Arial" panose="020B0604020202020204"/>
            </a:endParaRPr>
          </a:p>
          <a:p>
            <a:pPr marL="466090" lvl="1" indent="-172085" algn="l">
              <a:lnSpc>
                <a:spcPct val="100000"/>
              </a:lnSpc>
              <a:spcBef>
                <a:spcPts val="570"/>
              </a:spcBef>
              <a:buChar char="–"/>
              <a:tabLst>
                <a:tab pos="466725" algn="l"/>
              </a:tabLst>
            </a:pPr>
            <a:r>
              <a:rPr spc="-5" dirty="0">
                <a:solidFill>
                  <a:srgbClr val="3C3C3B"/>
                </a:solidFill>
                <a:latin typeface="Arial" panose="020B0604020202020204"/>
                <a:cs typeface="Arial" panose="020B0604020202020204"/>
                <a:sym typeface="+mn-ea"/>
              </a:rPr>
              <a:t>In other words, </a:t>
            </a:r>
            <a:r>
              <a:rPr dirty="0">
                <a:solidFill>
                  <a:srgbClr val="3C3C3B"/>
                </a:solidFill>
                <a:latin typeface="Arial" panose="020B0604020202020204"/>
                <a:cs typeface="Arial" panose="020B0604020202020204"/>
                <a:sym typeface="+mn-ea"/>
              </a:rPr>
              <a:t>a </a:t>
            </a:r>
            <a:r>
              <a:rPr spc="-5" dirty="0">
                <a:solidFill>
                  <a:srgbClr val="3C3C3B"/>
                </a:solidFill>
                <a:latin typeface="Arial" panose="020B0604020202020204"/>
                <a:cs typeface="Arial" panose="020B0604020202020204"/>
                <a:sym typeface="+mn-ea"/>
              </a:rPr>
              <a:t>quantum optimization program is merely </a:t>
            </a:r>
            <a:r>
              <a:rPr dirty="0">
                <a:solidFill>
                  <a:srgbClr val="3C3C3B"/>
                </a:solidFill>
                <a:latin typeface="Arial" panose="020B0604020202020204"/>
                <a:cs typeface="Arial" panose="020B0604020202020204"/>
                <a:sym typeface="+mn-ea"/>
              </a:rPr>
              <a:t>a list </a:t>
            </a:r>
            <a:r>
              <a:rPr spc="-5" dirty="0">
                <a:solidFill>
                  <a:srgbClr val="3C3C3B"/>
                </a:solidFill>
                <a:latin typeface="Arial" panose="020B0604020202020204"/>
                <a:cs typeface="Arial" panose="020B0604020202020204"/>
                <a:sym typeface="+mn-ea"/>
              </a:rPr>
              <a:t>of </a:t>
            </a:r>
            <a:r>
              <a:rPr spc="100" dirty="0">
                <a:solidFill>
                  <a:srgbClr val="3C3C3B"/>
                </a:solidFill>
                <a:latin typeface="Cambria" panose="02040503050406030204"/>
                <a:cs typeface="Cambria" panose="02040503050406030204"/>
                <a:sym typeface="+mn-ea"/>
              </a:rPr>
              <a:t>J</a:t>
            </a:r>
            <a:r>
              <a:rPr spc="150" baseline="-14000" dirty="0">
                <a:solidFill>
                  <a:srgbClr val="3C3C3B"/>
                </a:solidFill>
                <a:latin typeface="Cambria" panose="02040503050406030204"/>
                <a:cs typeface="Cambria" panose="02040503050406030204"/>
                <a:sym typeface="+mn-ea"/>
              </a:rPr>
              <a:t>i,j </a:t>
            </a:r>
            <a:r>
              <a:rPr spc="-5" dirty="0">
                <a:solidFill>
                  <a:srgbClr val="3C3C3B"/>
                </a:solidFill>
                <a:latin typeface="Arial" panose="020B0604020202020204"/>
                <a:cs typeface="Arial" panose="020B0604020202020204"/>
                <a:sym typeface="+mn-ea"/>
              </a:rPr>
              <a:t>and</a:t>
            </a:r>
            <a:r>
              <a:rPr spc="-95" dirty="0">
                <a:solidFill>
                  <a:srgbClr val="3C3C3B"/>
                </a:solidFill>
                <a:latin typeface="Arial" panose="020B0604020202020204"/>
                <a:cs typeface="Arial" panose="020B0604020202020204"/>
                <a:sym typeface="+mn-ea"/>
              </a:rPr>
              <a:t> </a:t>
            </a:r>
            <a:r>
              <a:rPr spc="45" dirty="0">
                <a:solidFill>
                  <a:srgbClr val="3C3C3B"/>
                </a:solidFill>
                <a:latin typeface="Cambria" panose="02040503050406030204"/>
                <a:cs typeface="Cambria" panose="02040503050406030204"/>
                <a:sym typeface="+mn-ea"/>
              </a:rPr>
              <a:t>h</a:t>
            </a:r>
            <a:r>
              <a:rPr spc="67" baseline="-14000" dirty="0">
                <a:solidFill>
                  <a:srgbClr val="3C3C3B"/>
                </a:solidFill>
                <a:latin typeface="Cambria" panose="02040503050406030204"/>
                <a:cs typeface="Cambria" panose="02040503050406030204"/>
                <a:sym typeface="+mn-ea"/>
              </a:rPr>
              <a:t>i</a:t>
            </a:r>
            <a:endParaRPr baseline="-14000" dirty="0">
              <a:latin typeface="Cambria" panose="02040503050406030204"/>
              <a:cs typeface="Cambria" panose="02040503050406030204"/>
            </a:endParaRPr>
          </a:p>
          <a:p>
            <a:pPr marL="234950" indent="-171450" algn="l">
              <a:lnSpc>
                <a:spcPct val="100000"/>
              </a:lnSpc>
              <a:spcBef>
                <a:spcPts val="610"/>
              </a:spcBef>
              <a:buFont typeface="Arial" panose="020B0604020202020204"/>
              <a:buChar char="•"/>
              <a:tabLst>
                <a:tab pos="234950" algn="l"/>
              </a:tabLst>
            </a:pPr>
            <a:r>
              <a:rPr b="1" dirty="0">
                <a:solidFill>
                  <a:srgbClr val="3C3C3B"/>
                </a:solidFill>
                <a:latin typeface="Arial" panose="020B0604020202020204"/>
                <a:cs typeface="Arial" panose="020B0604020202020204"/>
                <a:sym typeface="+mn-ea"/>
              </a:rPr>
              <a:t>Classical</a:t>
            </a:r>
            <a:endParaRPr dirty="0">
              <a:latin typeface="Arial" panose="020B0604020202020204"/>
              <a:cs typeface="Arial" panose="020B0604020202020204"/>
            </a:endParaRPr>
          </a:p>
          <a:p>
            <a:pPr marL="466090" lvl="1" indent="-172085" algn="l">
              <a:lnSpc>
                <a:spcPct val="100000"/>
              </a:lnSpc>
              <a:spcBef>
                <a:spcPts val="385"/>
              </a:spcBef>
              <a:buChar char="–"/>
              <a:tabLst>
                <a:tab pos="466725" algn="l"/>
              </a:tabLst>
            </a:pPr>
            <a:r>
              <a:rPr spc="-5" dirty="0">
                <a:solidFill>
                  <a:srgbClr val="3C3C3B"/>
                </a:solidFill>
                <a:latin typeface="Arial" panose="020B0604020202020204"/>
                <a:cs typeface="Arial" panose="020B0604020202020204"/>
                <a:sym typeface="+mn-ea"/>
              </a:rPr>
              <a:t>Much easier to reason than </a:t>
            </a:r>
            <a:r>
              <a:rPr dirty="0">
                <a:solidFill>
                  <a:srgbClr val="3C3C3B"/>
                </a:solidFill>
                <a:latin typeface="Arial" panose="020B0604020202020204"/>
                <a:cs typeface="Arial" panose="020B0604020202020204"/>
                <a:sym typeface="+mn-ea"/>
              </a:rPr>
              <a:t>a </a:t>
            </a:r>
            <a:r>
              <a:rPr spc="-5" dirty="0">
                <a:solidFill>
                  <a:srgbClr val="3C3C3B"/>
                </a:solidFill>
                <a:latin typeface="Arial" panose="020B0604020202020204"/>
                <a:cs typeface="Arial" panose="020B0604020202020204"/>
                <a:sym typeface="+mn-ea"/>
              </a:rPr>
              <a:t>quantum</a:t>
            </a:r>
            <a:r>
              <a:rPr spc="65" dirty="0">
                <a:solidFill>
                  <a:srgbClr val="3C3C3B"/>
                </a:solidFill>
                <a:latin typeface="Arial" panose="020B0604020202020204"/>
                <a:cs typeface="Arial" panose="020B0604020202020204"/>
                <a:sym typeface="+mn-ea"/>
              </a:rPr>
              <a:t> </a:t>
            </a:r>
            <a:r>
              <a:rPr spc="-5" dirty="0">
                <a:solidFill>
                  <a:srgbClr val="3C3C3B"/>
                </a:solidFill>
                <a:latin typeface="Arial" panose="020B0604020202020204"/>
                <a:cs typeface="Arial" panose="020B0604020202020204"/>
                <a:sym typeface="+mn-ea"/>
              </a:rPr>
              <a:t>Hamiltonian</a:t>
            </a:r>
            <a:endParaRPr dirty="0">
              <a:latin typeface="Arial" panose="020B0604020202020204"/>
              <a:cs typeface="Arial" panose="020B0604020202020204"/>
            </a:endParaRPr>
          </a:p>
          <a:p>
            <a:pPr marL="466090" lvl="1" indent="-172085" algn="l">
              <a:lnSpc>
                <a:spcPct val="100000"/>
              </a:lnSpc>
              <a:spcBef>
                <a:spcPts val="385"/>
              </a:spcBef>
              <a:buChar char="–"/>
              <a:tabLst>
                <a:tab pos="466725" algn="l"/>
              </a:tabLst>
            </a:pPr>
            <a:r>
              <a:rPr spc="-5" dirty="0">
                <a:solidFill>
                  <a:srgbClr val="3C3C3B"/>
                </a:solidFill>
                <a:latin typeface="Arial" panose="020B0604020202020204"/>
                <a:cs typeface="Arial" panose="020B0604020202020204"/>
                <a:sym typeface="+mn-ea"/>
              </a:rPr>
              <a:t>Quantum </a:t>
            </a:r>
            <a:r>
              <a:rPr spc="-10" dirty="0">
                <a:solidFill>
                  <a:srgbClr val="3C3C3B"/>
                </a:solidFill>
                <a:latin typeface="Arial" panose="020B0604020202020204"/>
                <a:cs typeface="Arial" panose="020B0604020202020204"/>
                <a:sym typeface="+mn-ea"/>
              </a:rPr>
              <a:t>effects </a:t>
            </a:r>
            <a:r>
              <a:rPr spc="-5" dirty="0">
                <a:solidFill>
                  <a:srgbClr val="3C3C3B"/>
                </a:solidFill>
                <a:latin typeface="Arial" panose="020B0604020202020204"/>
                <a:cs typeface="Arial" panose="020B0604020202020204"/>
                <a:sym typeface="+mn-ea"/>
              </a:rPr>
              <a:t>are used internally to work towards the</a:t>
            </a:r>
            <a:r>
              <a:rPr spc="70" dirty="0">
                <a:solidFill>
                  <a:srgbClr val="3C3C3B"/>
                </a:solidFill>
                <a:latin typeface="Arial" panose="020B0604020202020204"/>
                <a:cs typeface="Arial" panose="020B0604020202020204"/>
                <a:sym typeface="+mn-ea"/>
              </a:rPr>
              <a:t> </a:t>
            </a:r>
            <a:r>
              <a:rPr spc="-5" dirty="0">
                <a:solidFill>
                  <a:srgbClr val="3C3C3B"/>
                </a:solidFill>
                <a:latin typeface="Arial" panose="020B0604020202020204"/>
                <a:cs typeface="Arial" panose="020B0604020202020204"/>
                <a:sym typeface="+mn-ea"/>
              </a:rPr>
              <a:t>goal</a:t>
            </a:r>
            <a:endParaRPr dirty="0">
              <a:latin typeface="Arial" panose="020B0604020202020204"/>
              <a:cs typeface="Arial" panose="020B0604020202020204"/>
            </a:endParaRPr>
          </a:p>
          <a:p>
            <a:pPr marL="234950" indent="-171450" algn="l">
              <a:lnSpc>
                <a:spcPct val="100000"/>
              </a:lnSpc>
              <a:spcBef>
                <a:spcPts val="430"/>
              </a:spcBef>
              <a:buFont typeface="Arial" panose="020B0604020202020204"/>
              <a:buChar char="•"/>
              <a:tabLst>
                <a:tab pos="234950" algn="l"/>
              </a:tabLst>
            </a:pPr>
            <a:r>
              <a:rPr b="1" spc="-5" dirty="0">
                <a:solidFill>
                  <a:srgbClr val="3C3C3B"/>
                </a:solidFill>
                <a:latin typeface="Arial" panose="020B0604020202020204"/>
                <a:cs typeface="Arial" panose="020B0604020202020204"/>
                <a:sym typeface="+mn-ea"/>
              </a:rPr>
              <a:t>Sparsely</a:t>
            </a:r>
            <a:r>
              <a:rPr b="1" spc="-10" dirty="0">
                <a:solidFill>
                  <a:srgbClr val="3C3C3B"/>
                </a:solidFill>
                <a:latin typeface="Arial" panose="020B0604020202020204"/>
                <a:cs typeface="Arial" panose="020B0604020202020204"/>
                <a:sym typeface="+mn-ea"/>
              </a:rPr>
              <a:t> </a:t>
            </a:r>
            <a:r>
              <a:rPr b="1" spc="-5" dirty="0">
                <a:solidFill>
                  <a:srgbClr val="3C3C3B"/>
                </a:solidFill>
                <a:latin typeface="Arial" panose="020B0604020202020204"/>
                <a:cs typeface="Arial" panose="020B0604020202020204"/>
                <a:sym typeface="+mn-ea"/>
              </a:rPr>
              <a:t>connected</a:t>
            </a:r>
            <a:endParaRPr dirty="0">
              <a:latin typeface="Arial" panose="020B0604020202020204"/>
              <a:cs typeface="Arial" panose="020B0604020202020204"/>
            </a:endParaRPr>
          </a:p>
          <a:p>
            <a:pPr marL="466090" marR="55880" lvl="1" indent="-171450" algn="l">
              <a:lnSpc>
                <a:spcPct val="100000"/>
              </a:lnSpc>
              <a:spcBef>
                <a:spcPts val="385"/>
              </a:spcBef>
              <a:buChar char="–"/>
              <a:tabLst>
                <a:tab pos="466725" algn="l"/>
              </a:tabLst>
            </a:pPr>
            <a:r>
              <a:rPr spc="-5" dirty="0">
                <a:solidFill>
                  <a:srgbClr val="3C3C3B"/>
                </a:solidFill>
                <a:latin typeface="Arial" panose="020B0604020202020204"/>
                <a:cs typeface="Arial" panose="020B0604020202020204"/>
                <a:sym typeface="+mn-ea"/>
              </a:rPr>
              <a:t>Possible to map fully connected problems onto the </a:t>
            </a:r>
            <a:r>
              <a:rPr spc="-15" dirty="0">
                <a:solidFill>
                  <a:srgbClr val="3C3C3B"/>
                </a:solidFill>
                <a:latin typeface="Arial" panose="020B0604020202020204"/>
                <a:cs typeface="Arial" panose="020B0604020202020204"/>
                <a:sym typeface="+mn-ea"/>
              </a:rPr>
              <a:t>D-Wave’s </a:t>
            </a:r>
            <a:r>
              <a:rPr spc="-5" dirty="0">
                <a:solidFill>
                  <a:srgbClr val="3C3C3B"/>
                </a:solidFill>
                <a:latin typeface="Arial" panose="020B0604020202020204"/>
                <a:cs typeface="Arial" panose="020B0604020202020204"/>
                <a:sym typeface="+mn-ea"/>
              </a:rPr>
              <a:t>Chimera graph</a:t>
            </a:r>
            <a:endParaRPr lang="zh-CN" altLang="en-US" dirty="0"/>
          </a:p>
        </p:txBody>
      </p:sp>
      <p:pic>
        <p:nvPicPr>
          <p:cNvPr id="10" name="Picture 9" descr="Chart, line char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1123" y="3893813"/>
            <a:ext cx="2352954" cy="2421274"/>
          </a:xfrm>
          <a:prstGeom prst="rect">
            <a:avLst/>
          </a:prstGeom>
        </p:spPr>
      </p:pic>
      <p:pic>
        <p:nvPicPr>
          <p:cNvPr id="12" name="Picture 11"/>
          <p:cNvPicPr>
            <a:picLocks noChangeAspect="1"/>
          </p:cNvPicPr>
          <p:nvPr/>
        </p:nvPicPr>
        <p:blipFill>
          <a:blip r:embed="rId7"/>
          <a:stretch>
            <a:fillRect/>
          </a:stretch>
        </p:blipFill>
        <p:spPr>
          <a:xfrm>
            <a:off x="1931915" y="2153285"/>
            <a:ext cx="5534025" cy="1076325"/>
          </a:xfrm>
          <a:prstGeom prst="rect">
            <a:avLst/>
          </a:prstGeom>
        </p:spPr>
      </p:pic>
      <p:grpSp>
        <p:nvGrpSpPr>
          <p:cNvPr id="4" name="Group 3">
            <a:extLst>
              <a:ext uri="{FF2B5EF4-FFF2-40B4-BE49-F238E27FC236}">
                <a16:creationId xmlns:a16="http://schemas.microsoft.com/office/drawing/2014/main" id="{4FDF5752-4BC9-45E8-8820-BE6D6CFA01C8}"/>
              </a:ext>
            </a:extLst>
          </p:cNvPr>
          <p:cNvGrpSpPr/>
          <p:nvPr/>
        </p:nvGrpSpPr>
        <p:grpSpPr>
          <a:xfrm>
            <a:off x="7656079" y="1436431"/>
            <a:ext cx="3994008" cy="2217248"/>
            <a:chOff x="4791318" y="1824268"/>
            <a:chExt cx="7179902" cy="3985877"/>
          </a:xfrm>
        </p:grpSpPr>
        <p:pic>
          <p:nvPicPr>
            <p:cNvPr id="11" name="Picture 10">
              <a:extLst>
                <a:ext uri="{FF2B5EF4-FFF2-40B4-BE49-F238E27FC236}">
                  <a16:creationId xmlns:a16="http://schemas.microsoft.com/office/drawing/2014/main" id="{2C5BC92F-FD20-4741-A3C5-D2E06310A15F}"/>
                </a:ext>
              </a:extLst>
            </p:cNvPr>
            <p:cNvPicPr>
              <a:picLocks noChangeAspect="1"/>
            </p:cNvPicPr>
            <p:nvPr/>
          </p:nvPicPr>
          <p:blipFill rotWithShape="1">
            <a:blip r:embed="rId8">
              <a:extLst>
                <a:ext uri="{28A0092B-C50C-407E-A947-70E740481C1C}">
                  <a14:useLocalDpi xmlns:a14="http://schemas.microsoft.com/office/drawing/2010/main" val="0"/>
                </a:ext>
              </a:extLst>
            </a:blip>
            <a:srcRect l="3696"/>
            <a:stretch/>
          </p:blipFill>
          <p:spPr>
            <a:xfrm>
              <a:off x="4791318" y="2255951"/>
              <a:ext cx="3061614" cy="2987611"/>
            </a:xfrm>
            <a:prstGeom prst="rect">
              <a:avLst/>
            </a:prstGeom>
          </p:spPr>
        </p:pic>
        <p:sp>
          <p:nvSpPr>
            <p:cNvPr id="13" name="TextBox 12">
              <a:extLst>
                <a:ext uri="{FF2B5EF4-FFF2-40B4-BE49-F238E27FC236}">
                  <a16:creationId xmlns:a16="http://schemas.microsoft.com/office/drawing/2014/main" id="{103F6A1E-9655-44EE-AF0F-F88B567D886A}"/>
                </a:ext>
              </a:extLst>
            </p:cNvPr>
            <p:cNvSpPr txBox="1"/>
            <p:nvPr/>
          </p:nvSpPr>
          <p:spPr>
            <a:xfrm>
              <a:off x="5234472" y="5256864"/>
              <a:ext cx="2064671" cy="553281"/>
            </a:xfrm>
            <a:prstGeom prst="rect">
              <a:avLst/>
            </a:prstGeom>
            <a:noFill/>
          </p:spPr>
          <p:txBody>
            <a:bodyPr wrap="square">
              <a:spAutoFit/>
            </a:bodyPr>
            <a:lstStyle/>
            <a:p>
              <a:pPr algn="ctr"/>
              <a:r>
                <a:rPr lang="en-US" sz="1400" dirty="0"/>
                <a:t>Chimera</a:t>
              </a:r>
            </a:p>
          </p:txBody>
        </p:sp>
        <p:sp>
          <p:nvSpPr>
            <p:cNvPr id="14" name="Arrow: Curved Down 13">
              <a:extLst>
                <a:ext uri="{FF2B5EF4-FFF2-40B4-BE49-F238E27FC236}">
                  <a16:creationId xmlns:a16="http://schemas.microsoft.com/office/drawing/2014/main" id="{8C3A62A8-BD47-4FFF-8B96-A5EB19A06089}"/>
                </a:ext>
              </a:extLst>
            </p:cNvPr>
            <p:cNvSpPr/>
            <p:nvPr/>
          </p:nvSpPr>
          <p:spPr>
            <a:xfrm>
              <a:off x="7040881" y="1824268"/>
              <a:ext cx="2296160" cy="4183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a:extLst>
                <a:ext uri="{FF2B5EF4-FFF2-40B4-BE49-F238E27FC236}">
                  <a16:creationId xmlns:a16="http://schemas.microsoft.com/office/drawing/2014/main" id="{C2EA0094-21CC-492C-8E64-972B0ACF515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506"/>
            <a:stretch/>
          </p:blipFill>
          <p:spPr bwMode="auto">
            <a:xfrm>
              <a:off x="8168640" y="2269255"/>
              <a:ext cx="3802580" cy="28558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7E70C96-BB4C-47C9-8BDB-8984A835981B}"/>
                </a:ext>
              </a:extLst>
            </p:cNvPr>
            <p:cNvSpPr txBox="1"/>
            <p:nvPr/>
          </p:nvSpPr>
          <p:spPr>
            <a:xfrm>
              <a:off x="9416145" y="5191815"/>
              <a:ext cx="1424063" cy="553281"/>
            </a:xfrm>
            <a:prstGeom prst="rect">
              <a:avLst/>
            </a:prstGeom>
            <a:noFill/>
          </p:spPr>
          <p:txBody>
            <a:bodyPr wrap="square">
              <a:spAutoFit/>
            </a:bodyPr>
            <a:lstStyle/>
            <a:p>
              <a:pPr algn="ctr"/>
              <a:r>
                <a:rPr lang="en-US" sz="1400" dirty="0"/>
                <a:t>Pegasus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3"/>
          <a:stretch>
            <a:fillRect/>
          </a:stretch>
        </p:blipFill>
        <p:spPr>
          <a:xfrm>
            <a:off x="0" y="-41184"/>
            <a:ext cx="12192000" cy="1278243"/>
          </a:xfrm>
          <a:prstGeom prst="rect">
            <a:avLst/>
          </a:prstGeom>
        </p:spPr>
      </p:pic>
      <p:sp>
        <p:nvSpPr>
          <p:cNvPr id="21" name="TextBox 20"/>
          <p:cNvSpPr txBox="1"/>
          <p:nvPr/>
        </p:nvSpPr>
        <p:spPr>
          <a:xfrm>
            <a:off x="1519169" y="194460"/>
            <a:ext cx="6543040" cy="768350"/>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sym typeface="+mn-ea"/>
              </a:rPr>
              <a:t>Dwave Hamiltonian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4D930033-B2FC-4609-BC0E-7900D15FB984}" type="slidenum">
              <a:rPr lang="en-US" smtClean="0"/>
              <a:t>16</a:t>
            </a:fld>
            <a:endParaRPr lang="en-US"/>
          </a:p>
        </p:txBody>
      </p:sp>
      <p:sp>
        <p:nvSpPr>
          <p:cNvPr id="7" name="文本框 6"/>
          <p:cNvSpPr txBox="1"/>
          <p:nvPr/>
        </p:nvSpPr>
        <p:spPr>
          <a:xfrm>
            <a:off x="1608455" y="1566545"/>
            <a:ext cx="6767195" cy="2263140"/>
          </a:xfrm>
          <a:prstGeom prst="rect">
            <a:avLst/>
          </a:prstGeom>
          <a:noFill/>
        </p:spPr>
        <p:txBody>
          <a:bodyPr wrap="square" rtlCol="0" anchor="t">
            <a:spAutoFit/>
          </a:bodyPr>
          <a:lstStyle/>
          <a:p>
            <a:pPr marL="234950" indent="-171450" algn="l">
              <a:lnSpc>
                <a:spcPct val="100000"/>
              </a:lnSpc>
              <a:spcBef>
                <a:spcPts val="795"/>
              </a:spcBef>
              <a:buFont typeface="Arial" panose="020B0604020202020204"/>
              <a:buChar char="•"/>
              <a:tabLst>
                <a:tab pos="234950" algn="l"/>
              </a:tabLst>
            </a:pPr>
            <a:r>
              <a:rPr lang="en-US" b="1" spc="-15" dirty="0">
                <a:solidFill>
                  <a:srgbClr val="3C3C3B"/>
                </a:solidFill>
                <a:latin typeface="Arial" panose="020B0604020202020204"/>
                <a:cs typeface="Arial" panose="020B0604020202020204"/>
                <a:sym typeface="+mn-ea"/>
              </a:rPr>
              <a:t>C</a:t>
            </a:r>
            <a:r>
              <a:rPr b="1" spc="-5" dirty="0">
                <a:solidFill>
                  <a:srgbClr val="3C3C3B"/>
                </a:solidFill>
                <a:latin typeface="Arial" panose="020B0604020202020204"/>
                <a:cs typeface="Arial" panose="020B0604020202020204"/>
                <a:sym typeface="+mn-ea"/>
              </a:rPr>
              <a:t>onsidering </a:t>
            </a:r>
            <a:r>
              <a:rPr b="1" dirty="0">
                <a:solidFill>
                  <a:srgbClr val="3C3C3B"/>
                </a:solidFill>
                <a:latin typeface="Arial" panose="020B0604020202020204"/>
                <a:cs typeface="Arial" panose="020B0604020202020204"/>
                <a:sym typeface="+mn-ea"/>
              </a:rPr>
              <a:t>only </a:t>
            </a:r>
            <a:r>
              <a:rPr b="1" spc="-5" dirty="0">
                <a:solidFill>
                  <a:srgbClr val="3C3C3B"/>
                </a:solidFill>
                <a:latin typeface="Arial" panose="020B0604020202020204"/>
                <a:cs typeface="Arial" panose="020B0604020202020204"/>
                <a:sym typeface="+mn-ea"/>
              </a:rPr>
              <a:t>the external</a:t>
            </a:r>
            <a:r>
              <a:rPr b="1" spc="-25" dirty="0">
                <a:solidFill>
                  <a:srgbClr val="3C3C3B"/>
                </a:solidFill>
                <a:latin typeface="Arial" panose="020B0604020202020204"/>
                <a:cs typeface="Arial" panose="020B0604020202020204"/>
                <a:sym typeface="+mn-ea"/>
              </a:rPr>
              <a:t> </a:t>
            </a:r>
            <a:r>
              <a:rPr b="1" spc="-5" dirty="0">
                <a:solidFill>
                  <a:srgbClr val="3C3C3B"/>
                </a:solidFill>
                <a:latin typeface="Arial" panose="020B0604020202020204"/>
                <a:cs typeface="Arial" panose="020B0604020202020204"/>
                <a:sym typeface="+mn-ea"/>
              </a:rPr>
              <a:t>field:</a:t>
            </a:r>
          </a:p>
          <a:p>
            <a:pPr marL="234950" indent="-171450" algn="l">
              <a:lnSpc>
                <a:spcPct val="100000"/>
              </a:lnSpc>
              <a:spcBef>
                <a:spcPts val="795"/>
              </a:spcBef>
              <a:buFont typeface="Arial" panose="020B0604020202020204"/>
              <a:buChar char="•"/>
              <a:tabLst>
                <a:tab pos="234950" algn="l"/>
              </a:tabLst>
            </a:pPr>
            <a:endParaRPr lang="zh-CN" altLang="en-US"/>
          </a:p>
          <a:p>
            <a:pPr marL="234950" indent="-171450" algn="l">
              <a:lnSpc>
                <a:spcPct val="100000"/>
              </a:lnSpc>
              <a:spcBef>
                <a:spcPts val="795"/>
              </a:spcBef>
              <a:buFont typeface="Arial" panose="020B0604020202020204"/>
              <a:buChar char="•"/>
              <a:tabLst>
                <a:tab pos="234950" algn="l"/>
              </a:tabLst>
            </a:pPr>
            <a:endParaRPr lang="zh-CN" altLang="en-US"/>
          </a:p>
          <a:p>
            <a:pPr marL="234950" indent="-171450" algn="l">
              <a:lnSpc>
                <a:spcPct val="100000"/>
              </a:lnSpc>
              <a:spcBef>
                <a:spcPts val="795"/>
              </a:spcBef>
              <a:buFont typeface="Arial" panose="020B0604020202020204"/>
              <a:buChar char="•"/>
              <a:tabLst>
                <a:tab pos="234950" algn="l"/>
              </a:tabLst>
            </a:pPr>
            <a:r>
              <a:rPr b="1" spc="-20" dirty="0">
                <a:solidFill>
                  <a:srgbClr val="3C3C3B"/>
                </a:solidFill>
                <a:latin typeface="Arial" panose="020B0604020202020204"/>
                <a:cs typeface="Arial" panose="020B0604020202020204"/>
                <a:sym typeface="+mn-ea"/>
              </a:rPr>
              <a:t>We </a:t>
            </a:r>
            <a:r>
              <a:rPr b="1" spc="-5" dirty="0">
                <a:solidFill>
                  <a:srgbClr val="3C3C3B"/>
                </a:solidFill>
                <a:latin typeface="Arial" panose="020B0604020202020204"/>
                <a:cs typeface="Arial" panose="020B0604020202020204"/>
                <a:sym typeface="+mn-ea"/>
              </a:rPr>
              <a:t>arbitrarily call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spc="345" dirty="0">
                <a:solidFill>
                  <a:srgbClr val="3C3C3B"/>
                </a:solidFill>
                <a:latin typeface="Cambria" panose="02040503050406030204"/>
                <a:cs typeface="Cambria" panose="02040503050406030204"/>
                <a:sym typeface="+mn-ea"/>
              </a:rPr>
              <a:t>= </a:t>
            </a:r>
            <a:r>
              <a:rPr spc="215" dirty="0">
                <a:solidFill>
                  <a:srgbClr val="3C3C3B"/>
                </a:solidFill>
                <a:latin typeface="Cambria" panose="02040503050406030204"/>
                <a:cs typeface="Cambria" panose="02040503050406030204"/>
                <a:sym typeface="+mn-ea"/>
              </a:rPr>
              <a:t>+1 </a:t>
            </a:r>
            <a:r>
              <a:rPr b="1" spc="10" dirty="0">
                <a:solidFill>
                  <a:srgbClr val="3C3C3B"/>
                </a:solidFill>
                <a:latin typeface="Arial" panose="020B0604020202020204"/>
                <a:cs typeface="Arial" panose="020B0604020202020204"/>
                <a:sym typeface="+mn-ea"/>
              </a:rPr>
              <a:t>“TRUE” </a:t>
            </a:r>
            <a:r>
              <a:rPr b="1" spc="-5" dirty="0">
                <a:solidFill>
                  <a:srgbClr val="3C3C3B"/>
                </a:solidFill>
                <a:latin typeface="Arial" panose="020B0604020202020204"/>
                <a:cs typeface="Arial" panose="020B0604020202020204"/>
                <a:sym typeface="+mn-ea"/>
              </a:rPr>
              <a:t>and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spc="345" dirty="0">
                <a:solidFill>
                  <a:srgbClr val="3C3C3B"/>
                </a:solidFill>
                <a:latin typeface="Cambria" panose="02040503050406030204"/>
                <a:cs typeface="Cambria" panose="02040503050406030204"/>
                <a:sym typeface="+mn-ea"/>
              </a:rPr>
              <a:t>= </a:t>
            </a:r>
            <a:r>
              <a:rPr spc="-190" dirty="0">
                <a:solidFill>
                  <a:srgbClr val="3C3C3B"/>
                </a:solidFill>
                <a:latin typeface="Cambria" panose="02040503050406030204"/>
                <a:cs typeface="Cambria" panose="02040503050406030204"/>
                <a:sym typeface="+mn-ea"/>
              </a:rPr>
              <a:t>—1</a:t>
            </a:r>
            <a:r>
              <a:rPr spc="-195" dirty="0">
                <a:solidFill>
                  <a:srgbClr val="3C3C3B"/>
                </a:solidFill>
                <a:latin typeface="Cambria" panose="02040503050406030204"/>
                <a:cs typeface="Cambria" panose="02040503050406030204"/>
                <a:sym typeface="+mn-ea"/>
              </a:rPr>
              <a:t> </a:t>
            </a:r>
            <a:r>
              <a:rPr b="1" spc="-5" dirty="0">
                <a:solidFill>
                  <a:srgbClr val="3C3C3B"/>
                </a:solidFill>
                <a:latin typeface="Arial" panose="020B0604020202020204"/>
                <a:cs typeface="Arial" panose="020B0604020202020204"/>
                <a:sym typeface="+mn-ea"/>
              </a:rPr>
              <a:t>“FALSE”</a:t>
            </a:r>
          </a:p>
          <a:p>
            <a:pPr marL="234950" indent="-171450" algn="l">
              <a:lnSpc>
                <a:spcPct val="100000"/>
              </a:lnSpc>
              <a:spcBef>
                <a:spcPts val="795"/>
              </a:spcBef>
              <a:buFont typeface="Arial" panose="020B0604020202020204"/>
              <a:buChar char="•"/>
              <a:tabLst>
                <a:tab pos="234950" algn="l"/>
              </a:tabLst>
            </a:pPr>
            <a:r>
              <a:rPr b="1" spc="-5" dirty="0">
                <a:solidFill>
                  <a:srgbClr val="3C3C3B"/>
                </a:solidFill>
                <a:latin typeface="Arial" panose="020B0604020202020204"/>
                <a:cs typeface="Arial" panose="020B0604020202020204"/>
                <a:sym typeface="+mn-ea"/>
              </a:rPr>
              <a:t>Here are the </a:t>
            </a:r>
            <a:r>
              <a:rPr b="1" dirty="0">
                <a:solidFill>
                  <a:srgbClr val="3C3C3B"/>
                </a:solidFill>
                <a:latin typeface="Arial" panose="020B0604020202020204"/>
                <a:cs typeface="Arial" panose="020B0604020202020204"/>
                <a:sym typeface="+mn-ea"/>
              </a:rPr>
              <a:t>optimal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b="1" dirty="0">
                <a:solidFill>
                  <a:srgbClr val="3C3C3B"/>
                </a:solidFill>
                <a:latin typeface="Arial" panose="020B0604020202020204"/>
                <a:cs typeface="Arial" panose="020B0604020202020204"/>
                <a:sym typeface="+mn-ea"/>
              </a:rPr>
              <a:t>for different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a:t>
            </a:r>
            <a:r>
              <a:rPr b="1" spc="-340" dirty="0">
                <a:solidFill>
                  <a:srgbClr val="3C3C3B"/>
                </a:solidFill>
                <a:latin typeface="Arial" panose="020B0604020202020204"/>
                <a:cs typeface="Arial" panose="020B0604020202020204"/>
                <a:sym typeface="+mn-ea"/>
              </a:rPr>
              <a:t> </a:t>
            </a:r>
            <a:r>
              <a:rPr lang="en-US" b="1" spc="-340" dirty="0">
                <a:solidFill>
                  <a:srgbClr val="3C3C3B"/>
                </a:solidFill>
                <a:latin typeface="Arial" panose="020B0604020202020204"/>
                <a:cs typeface="Arial" panose="020B0604020202020204"/>
                <a:sym typeface="+mn-ea"/>
              </a:rPr>
              <a:t> h</a:t>
            </a:r>
            <a:endParaRPr>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lang="zh-CN" altLang="en-US"/>
          </a:p>
        </p:txBody>
      </p:sp>
      <p:pic>
        <p:nvPicPr>
          <p:cNvPr id="8" name="图片 7"/>
          <p:cNvPicPr>
            <a:picLocks noChangeAspect="1"/>
          </p:cNvPicPr>
          <p:nvPr/>
        </p:nvPicPr>
        <p:blipFill>
          <a:blip r:embed="rId4"/>
          <a:stretch>
            <a:fillRect/>
          </a:stretch>
        </p:blipFill>
        <p:spPr>
          <a:xfrm>
            <a:off x="3455670" y="1981200"/>
            <a:ext cx="3098800" cy="692785"/>
          </a:xfrm>
          <a:prstGeom prst="rect">
            <a:avLst/>
          </a:prstGeom>
        </p:spPr>
      </p:pic>
      <p:pic>
        <p:nvPicPr>
          <p:cNvPr id="10" name="图片 9"/>
          <p:cNvPicPr>
            <a:picLocks noChangeAspect="1"/>
          </p:cNvPicPr>
          <p:nvPr/>
        </p:nvPicPr>
        <p:blipFill>
          <a:blip r:embed="rId5"/>
          <a:stretch>
            <a:fillRect/>
          </a:stretch>
        </p:blipFill>
        <p:spPr>
          <a:xfrm>
            <a:off x="4352290" y="3579495"/>
            <a:ext cx="5330825" cy="1704340"/>
          </a:xfrm>
          <a:prstGeom prst="rect">
            <a:avLst/>
          </a:prstGeom>
        </p:spPr>
      </p:pic>
      <p:sp>
        <p:nvSpPr>
          <p:cNvPr id="11" name="object 6"/>
          <p:cNvSpPr txBox="1"/>
          <p:nvPr/>
        </p:nvSpPr>
        <p:spPr>
          <a:xfrm>
            <a:off x="1923414" y="4984249"/>
            <a:ext cx="1657985" cy="299720"/>
          </a:xfrm>
          <a:prstGeom prst="rect">
            <a:avLst/>
          </a:prstGeom>
        </p:spPr>
        <p:txBody>
          <a:bodyPr vert="horz" wrap="square" lIns="0" tIns="12700" rIns="0" bIns="0" rtlCol="0">
            <a:spAutoFit/>
          </a:bodyPr>
          <a:lstStyle/>
          <a:p>
            <a:pPr marL="184150" indent="-171450">
              <a:lnSpc>
                <a:spcPct val="100000"/>
              </a:lnSpc>
              <a:spcBef>
                <a:spcPts val="100"/>
              </a:spcBef>
              <a:buFont typeface="Arial" panose="020B0604020202020204"/>
              <a:buChar char="•"/>
              <a:tabLst>
                <a:tab pos="184150" algn="l"/>
              </a:tabLst>
            </a:pPr>
            <a:r>
              <a:rPr sz="1800" b="1" spc="-5" dirty="0">
                <a:solidFill>
                  <a:srgbClr val="3C3C3B"/>
                </a:solidFill>
                <a:latin typeface="Arial" panose="020B0604020202020204"/>
                <a:cs typeface="Arial" panose="020B0604020202020204"/>
              </a:rPr>
              <a:t>Observations</a:t>
            </a:r>
            <a:endParaRPr sz="1800">
              <a:latin typeface="Arial" panose="020B0604020202020204"/>
              <a:cs typeface="Arial" panose="020B0604020202020204"/>
            </a:endParaRPr>
          </a:p>
        </p:txBody>
      </p:sp>
      <p:sp>
        <p:nvSpPr>
          <p:cNvPr id="28" name="object 8"/>
          <p:cNvSpPr txBox="1"/>
          <p:nvPr/>
        </p:nvSpPr>
        <p:spPr>
          <a:xfrm>
            <a:off x="2074418" y="5395721"/>
            <a:ext cx="4204970" cy="258445"/>
          </a:xfrm>
          <a:prstGeom prst="rect">
            <a:avLst/>
          </a:prstGeom>
        </p:spPr>
        <p:txBody>
          <a:bodyPr vert="horz" wrap="square" lIns="0" tIns="12700" rIns="0" bIns="0" rtlCol="0">
            <a:spAutoFit/>
          </a:bodyPr>
          <a:lstStyle/>
          <a:p>
            <a:pPr marL="38100">
              <a:lnSpc>
                <a:spcPct val="100000"/>
              </a:lnSpc>
              <a:spcBef>
                <a:spcPts val="100"/>
              </a:spcBef>
            </a:pPr>
            <a:r>
              <a:rPr sz="1600" dirty="0">
                <a:solidFill>
                  <a:srgbClr val="3C3C3B"/>
                </a:solidFill>
                <a:latin typeface="Arial" panose="020B0604020202020204"/>
                <a:cs typeface="Arial" panose="020B0604020202020204"/>
              </a:rPr>
              <a:t>– A </a:t>
            </a:r>
            <a:r>
              <a:rPr sz="1600" spc="-5" dirty="0">
                <a:solidFill>
                  <a:srgbClr val="2683CF"/>
                </a:solidFill>
                <a:latin typeface="Arial" panose="020B0604020202020204"/>
                <a:cs typeface="Arial" panose="020B0604020202020204"/>
              </a:rPr>
              <a:t>negative </a:t>
            </a:r>
            <a:r>
              <a:rPr sz="1600" i="1" spc="45" dirty="0">
                <a:solidFill>
                  <a:srgbClr val="3C3C3B"/>
                </a:solidFill>
                <a:latin typeface="Cambria" panose="02040503050406030204"/>
                <a:cs typeface="Cambria" panose="02040503050406030204"/>
              </a:rPr>
              <a:t>h</a:t>
            </a:r>
            <a:r>
              <a:rPr sz="1725" i="1" spc="67" baseline="-14000" dirty="0">
                <a:solidFill>
                  <a:srgbClr val="3C3C3B"/>
                </a:solidFill>
                <a:latin typeface="Cambria" panose="02040503050406030204"/>
                <a:cs typeface="Cambria" panose="02040503050406030204"/>
              </a:rPr>
              <a:t>i</a:t>
            </a:r>
            <a:r>
              <a:rPr sz="1725" spc="67"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to be</a:t>
            </a:r>
            <a:r>
              <a:rPr sz="1600" spc="-20"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T</a:t>
            </a:r>
            <a:r>
              <a:rPr sz="1250" spc="10" dirty="0">
                <a:solidFill>
                  <a:srgbClr val="3C3C3B"/>
                </a:solidFill>
                <a:latin typeface="Arial" panose="020B0604020202020204"/>
                <a:cs typeface="Arial" panose="020B0604020202020204"/>
              </a:rPr>
              <a:t>RUE</a:t>
            </a:r>
            <a:r>
              <a:rPr sz="1600" spc="10" dirty="0">
                <a:solidFill>
                  <a:srgbClr val="3C3C3B"/>
                </a:solidFill>
                <a:latin typeface="Arial" panose="020B0604020202020204"/>
                <a:cs typeface="Arial" panose="020B0604020202020204"/>
              </a:rPr>
              <a:t>”</a:t>
            </a:r>
            <a:endParaRPr sz="1600" dirty="0">
              <a:latin typeface="Arial" panose="020B0604020202020204"/>
              <a:cs typeface="Arial" panose="020B0604020202020204"/>
            </a:endParaRPr>
          </a:p>
        </p:txBody>
      </p:sp>
      <p:sp>
        <p:nvSpPr>
          <p:cNvPr id="29" name="object 10"/>
          <p:cNvSpPr txBox="1"/>
          <p:nvPr/>
        </p:nvSpPr>
        <p:spPr>
          <a:xfrm>
            <a:off x="2074418" y="5688329"/>
            <a:ext cx="4971415" cy="258445"/>
          </a:xfrm>
          <a:prstGeom prst="rect">
            <a:avLst/>
          </a:prstGeom>
        </p:spPr>
        <p:txBody>
          <a:bodyPr vert="horz" wrap="square" lIns="0" tIns="12700" rIns="0" bIns="0" rtlCol="0">
            <a:spAutoFit/>
          </a:bodyPr>
          <a:lstStyle/>
          <a:p>
            <a:pPr marL="38100">
              <a:lnSpc>
                <a:spcPct val="100000"/>
              </a:lnSpc>
              <a:spcBef>
                <a:spcPts val="100"/>
              </a:spcBef>
            </a:pPr>
            <a:r>
              <a:rPr sz="1600" dirty="0">
                <a:solidFill>
                  <a:srgbClr val="3C3C3B"/>
                </a:solidFill>
                <a:latin typeface="Arial" panose="020B0604020202020204"/>
                <a:cs typeface="Arial" panose="020B0604020202020204"/>
              </a:rPr>
              <a:t>– A </a:t>
            </a:r>
            <a:r>
              <a:rPr sz="1600" dirty="0">
                <a:solidFill>
                  <a:srgbClr val="2683CF"/>
                </a:solidFill>
                <a:latin typeface="Arial" panose="020B0604020202020204"/>
                <a:cs typeface="Arial" panose="020B0604020202020204"/>
              </a:rPr>
              <a:t>zero </a:t>
            </a:r>
            <a:r>
              <a:rPr sz="1600" i="1" spc="45" dirty="0">
                <a:solidFill>
                  <a:srgbClr val="3C3C3B"/>
                </a:solidFill>
                <a:latin typeface="Cambria" panose="02040503050406030204"/>
                <a:cs typeface="Cambria" panose="02040503050406030204"/>
              </a:rPr>
              <a:t>h</a:t>
            </a:r>
            <a:r>
              <a:rPr sz="1725" i="1" spc="67" baseline="-14000" dirty="0">
                <a:solidFill>
                  <a:srgbClr val="3C3C3B"/>
                </a:solidFill>
                <a:latin typeface="Cambria" panose="02040503050406030204"/>
                <a:cs typeface="Cambria" panose="02040503050406030204"/>
              </a:rPr>
              <a:t>i</a:t>
            </a:r>
            <a:r>
              <a:rPr sz="1725" spc="67"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don’t care if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dirty="0">
                <a:solidFill>
                  <a:srgbClr val="3C3C3B"/>
                </a:solidFill>
                <a:latin typeface="Arial" panose="020B0604020202020204"/>
                <a:cs typeface="Arial" panose="020B0604020202020204"/>
              </a:rPr>
              <a:t>is </a:t>
            </a:r>
            <a:r>
              <a:rPr sz="1600" spc="15" dirty="0">
                <a:solidFill>
                  <a:srgbClr val="3C3C3B"/>
                </a:solidFill>
                <a:latin typeface="Arial" panose="020B0604020202020204"/>
                <a:cs typeface="Arial" panose="020B0604020202020204"/>
              </a:rPr>
              <a:t>T</a:t>
            </a:r>
            <a:r>
              <a:rPr sz="1250" spc="15" dirty="0">
                <a:solidFill>
                  <a:srgbClr val="3C3C3B"/>
                </a:solidFill>
                <a:latin typeface="Arial" panose="020B0604020202020204"/>
                <a:cs typeface="Arial" panose="020B0604020202020204"/>
              </a:rPr>
              <a:t>RUE </a:t>
            </a:r>
            <a:r>
              <a:rPr sz="1600" spc="-5" dirty="0">
                <a:solidFill>
                  <a:srgbClr val="3C3C3B"/>
                </a:solidFill>
                <a:latin typeface="Arial" panose="020B0604020202020204"/>
                <a:cs typeface="Arial" panose="020B0604020202020204"/>
              </a:rPr>
              <a:t>or</a:t>
            </a:r>
            <a:r>
              <a:rPr sz="1600" spc="70"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F</a:t>
            </a:r>
            <a:r>
              <a:rPr sz="1250" spc="-10" dirty="0">
                <a:solidFill>
                  <a:srgbClr val="3C3C3B"/>
                </a:solidFill>
                <a:latin typeface="Arial" panose="020B0604020202020204"/>
                <a:cs typeface="Arial" panose="020B0604020202020204"/>
              </a:rPr>
              <a:t>ALSE</a:t>
            </a:r>
            <a:r>
              <a:rPr sz="1600" spc="-10" dirty="0">
                <a:solidFill>
                  <a:srgbClr val="3C3C3B"/>
                </a:solidFill>
                <a:latin typeface="Arial" panose="020B0604020202020204"/>
                <a:cs typeface="Arial" panose="020B0604020202020204"/>
              </a:rPr>
              <a:t>”</a:t>
            </a:r>
            <a:endParaRPr sz="1600" dirty="0">
              <a:latin typeface="Arial" panose="020B0604020202020204"/>
              <a:cs typeface="Arial" panose="020B0604020202020204"/>
            </a:endParaRPr>
          </a:p>
        </p:txBody>
      </p:sp>
      <p:sp>
        <p:nvSpPr>
          <p:cNvPr id="30" name="object 12"/>
          <p:cNvSpPr txBox="1"/>
          <p:nvPr/>
        </p:nvSpPr>
        <p:spPr>
          <a:xfrm>
            <a:off x="2074416" y="5980937"/>
            <a:ext cx="4189095" cy="258445"/>
          </a:xfrm>
          <a:prstGeom prst="rect">
            <a:avLst/>
          </a:prstGeom>
        </p:spPr>
        <p:txBody>
          <a:bodyPr vert="horz" wrap="square" lIns="0" tIns="12700" rIns="0" bIns="0" rtlCol="0">
            <a:spAutoFit/>
          </a:bodyPr>
          <a:lstStyle/>
          <a:p>
            <a:pPr marL="38100">
              <a:lnSpc>
                <a:spcPct val="100000"/>
              </a:lnSpc>
              <a:spcBef>
                <a:spcPts val="100"/>
              </a:spcBef>
            </a:pPr>
            <a:r>
              <a:rPr sz="1600" dirty="0">
                <a:solidFill>
                  <a:srgbClr val="3C3C3B"/>
                </a:solidFill>
                <a:latin typeface="Arial" panose="020B0604020202020204"/>
                <a:cs typeface="Arial" panose="020B0604020202020204"/>
              </a:rPr>
              <a:t>– A </a:t>
            </a:r>
            <a:r>
              <a:rPr sz="1600" spc="-5" dirty="0">
                <a:solidFill>
                  <a:srgbClr val="2683CF"/>
                </a:solidFill>
                <a:latin typeface="Arial" panose="020B0604020202020204"/>
                <a:cs typeface="Arial" panose="020B0604020202020204"/>
              </a:rPr>
              <a:t>positive </a:t>
            </a:r>
            <a:r>
              <a:rPr sz="1600" i="1" spc="45" dirty="0">
                <a:solidFill>
                  <a:srgbClr val="3C3C3B"/>
                </a:solidFill>
                <a:latin typeface="Cambria" panose="02040503050406030204"/>
                <a:cs typeface="Cambria" panose="02040503050406030204"/>
              </a:rPr>
              <a:t>h</a:t>
            </a:r>
            <a:r>
              <a:rPr sz="1725" i="1" spc="67" baseline="-14000" dirty="0">
                <a:solidFill>
                  <a:srgbClr val="3C3C3B"/>
                </a:solidFill>
                <a:latin typeface="Cambria" panose="02040503050406030204"/>
                <a:cs typeface="Cambria" panose="02040503050406030204"/>
              </a:rPr>
              <a:t>i</a:t>
            </a:r>
            <a:r>
              <a:rPr sz="1725" spc="67"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dirty="0">
                <a:solidFill>
                  <a:srgbClr val="3C3C3B"/>
                </a:solidFill>
                <a:latin typeface="Arial" panose="020B0604020202020204"/>
                <a:cs typeface="Arial" panose="020B0604020202020204"/>
              </a:rPr>
              <a:t>to </a:t>
            </a:r>
            <a:r>
              <a:rPr sz="1600" spc="-5" dirty="0">
                <a:solidFill>
                  <a:srgbClr val="3C3C3B"/>
                </a:solidFill>
                <a:latin typeface="Arial" panose="020B0604020202020204"/>
                <a:cs typeface="Arial" panose="020B0604020202020204"/>
              </a:rPr>
              <a:t>be</a:t>
            </a:r>
            <a:r>
              <a:rPr sz="1600"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F</a:t>
            </a:r>
            <a:r>
              <a:rPr sz="1250" spc="-10" dirty="0">
                <a:solidFill>
                  <a:srgbClr val="3C3C3B"/>
                </a:solidFill>
                <a:latin typeface="Arial" panose="020B0604020202020204"/>
                <a:cs typeface="Arial" panose="020B0604020202020204"/>
              </a:rPr>
              <a:t>ALSE</a:t>
            </a:r>
            <a:r>
              <a:rPr sz="1600" spc="-10" dirty="0">
                <a:solidFill>
                  <a:srgbClr val="3C3C3B"/>
                </a:solidFill>
                <a:latin typeface="Arial" panose="020B0604020202020204"/>
                <a:cs typeface="Arial" panose="020B0604020202020204"/>
              </a:rPr>
              <a:t>”</a:t>
            </a:r>
            <a:endParaRPr sz="1600" dirty="0">
              <a:latin typeface="Arial" panose="020B0604020202020204"/>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4"/>
          <a:stretch>
            <a:fillRect/>
          </a:stretch>
        </p:blipFill>
        <p:spPr>
          <a:xfrm>
            <a:off x="0" y="-41184"/>
            <a:ext cx="12192000" cy="1278243"/>
          </a:xfrm>
          <a:prstGeom prst="rect">
            <a:avLst/>
          </a:prstGeom>
        </p:spPr>
      </p:pic>
      <p:sp>
        <p:nvSpPr>
          <p:cNvPr id="21" name="TextBox 20"/>
          <p:cNvSpPr txBox="1"/>
          <p:nvPr/>
        </p:nvSpPr>
        <p:spPr>
          <a:xfrm>
            <a:off x="1519169" y="194460"/>
            <a:ext cx="6543040" cy="768350"/>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sym typeface="+mn-ea"/>
              </a:rPr>
              <a:t>Dwave Hamiltonian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4D930033-B2FC-4609-BC0E-7900D15FB984}" type="slidenum">
              <a:rPr lang="en-US" smtClean="0"/>
              <a:t>17</a:t>
            </a:fld>
            <a:endParaRPr lang="en-US"/>
          </a:p>
        </p:txBody>
      </p:sp>
      <p:sp>
        <p:nvSpPr>
          <p:cNvPr id="7" name="文本框 6"/>
          <p:cNvSpPr txBox="1"/>
          <p:nvPr/>
        </p:nvSpPr>
        <p:spPr>
          <a:xfrm>
            <a:off x="1608455" y="1550670"/>
            <a:ext cx="7544435" cy="2263140"/>
          </a:xfrm>
          <a:prstGeom prst="rect">
            <a:avLst/>
          </a:prstGeom>
          <a:noFill/>
        </p:spPr>
        <p:txBody>
          <a:bodyPr wrap="none" rtlCol="0" anchor="t">
            <a:spAutoFit/>
          </a:bodyPr>
          <a:lstStyle/>
          <a:p>
            <a:pPr marL="234950" indent="-171450">
              <a:lnSpc>
                <a:spcPct val="100000"/>
              </a:lnSpc>
              <a:spcBef>
                <a:spcPts val="795"/>
              </a:spcBef>
              <a:buFont typeface="Arial" panose="020B0604020202020204"/>
              <a:buChar char="•"/>
              <a:tabLst>
                <a:tab pos="234950" algn="l"/>
              </a:tabLst>
            </a:pPr>
            <a:r>
              <a:rPr lang="en-US" b="1" spc="-5" dirty="0">
                <a:solidFill>
                  <a:srgbClr val="3C3C3B"/>
                </a:solidFill>
                <a:latin typeface="Arial" panose="020B0604020202020204"/>
                <a:cs typeface="Arial" panose="020B0604020202020204"/>
                <a:sym typeface="+mn-ea"/>
              </a:rPr>
              <a:t>C</a:t>
            </a:r>
            <a:r>
              <a:rPr b="1" spc="-5" dirty="0">
                <a:solidFill>
                  <a:srgbClr val="3C3C3B"/>
                </a:solidFill>
                <a:latin typeface="Arial" panose="020B0604020202020204"/>
                <a:cs typeface="Arial" panose="020B0604020202020204"/>
                <a:sym typeface="+mn-ea"/>
              </a:rPr>
              <a:t>onsider </a:t>
            </a:r>
            <a:r>
              <a:rPr b="1" dirty="0">
                <a:solidFill>
                  <a:srgbClr val="3C3C3B"/>
                </a:solidFill>
                <a:latin typeface="Arial" panose="020B0604020202020204"/>
                <a:cs typeface="Arial" panose="020B0604020202020204"/>
                <a:sym typeface="+mn-ea"/>
              </a:rPr>
              <a:t>only </a:t>
            </a:r>
            <a:r>
              <a:rPr b="1" spc="-5" dirty="0">
                <a:solidFill>
                  <a:srgbClr val="3C3C3B"/>
                </a:solidFill>
                <a:latin typeface="Arial" panose="020B0604020202020204"/>
                <a:cs typeface="Arial" panose="020B0604020202020204"/>
                <a:sym typeface="+mn-ea"/>
              </a:rPr>
              <a:t>the coupler</a:t>
            </a:r>
            <a:r>
              <a:rPr b="1" spc="-10" dirty="0">
                <a:solidFill>
                  <a:srgbClr val="3C3C3B"/>
                </a:solidFill>
                <a:latin typeface="Arial" panose="020B0604020202020204"/>
                <a:cs typeface="Arial" panose="020B0604020202020204"/>
                <a:sym typeface="+mn-ea"/>
              </a:rPr>
              <a:t> </a:t>
            </a:r>
            <a:r>
              <a:rPr b="1" spc="-5" dirty="0">
                <a:solidFill>
                  <a:srgbClr val="3C3C3B"/>
                </a:solidFill>
                <a:latin typeface="Arial" panose="020B0604020202020204"/>
                <a:cs typeface="Arial" panose="020B0604020202020204"/>
                <a:sym typeface="+mn-ea"/>
              </a:rPr>
              <a:t>strengths:</a:t>
            </a:r>
            <a:endParaRPr>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lang="zh-CN" altLang="en-US"/>
          </a:p>
          <a:p>
            <a:pPr marL="234950" indent="-171450">
              <a:lnSpc>
                <a:spcPct val="100000"/>
              </a:lnSpc>
              <a:spcBef>
                <a:spcPts val="795"/>
              </a:spcBef>
              <a:buFont typeface="Arial" panose="020B0604020202020204"/>
              <a:buChar char="•"/>
              <a:tabLst>
                <a:tab pos="234950" algn="l"/>
              </a:tabLst>
            </a:pPr>
            <a:endParaRPr lang="zh-CN" altLang="en-US"/>
          </a:p>
          <a:p>
            <a:pPr marL="234950" indent="-171450">
              <a:lnSpc>
                <a:spcPct val="100000"/>
              </a:lnSpc>
              <a:spcBef>
                <a:spcPts val="795"/>
              </a:spcBef>
              <a:buFont typeface="Arial" panose="020B0604020202020204"/>
              <a:buChar char="•"/>
              <a:tabLst>
                <a:tab pos="234950" algn="l"/>
              </a:tabLst>
            </a:pPr>
            <a:r>
              <a:rPr b="1" spc="-5" dirty="0">
                <a:solidFill>
                  <a:srgbClr val="3C3C3B"/>
                </a:solidFill>
                <a:latin typeface="Arial" panose="020B0604020202020204"/>
                <a:cs typeface="Arial" panose="020B0604020202020204"/>
                <a:sym typeface="+mn-ea"/>
              </a:rPr>
              <a:t>Here are the </a:t>
            </a:r>
            <a:r>
              <a:rPr b="1" dirty="0">
                <a:solidFill>
                  <a:srgbClr val="3C3C3B"/>
                </a:solidFill>
                <a:latin typeface="Arial" panose="020B0604020202020204"/>
                <a:cs typeface="Arial" panose="020B0604020202020204"/>
                <a:sym typeface="+mn-ea"/>
              </a:rPr>
              <a:t>optimal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b="1" spc="-5" dirty="0">
                <a:solidFill>
                  <a:srgbClr val="3C3C3B"/>
                </a:solidFill>
                <a:latin typeface="Arial" panose="020B0604020202020204"/>
                <a:cs typeface="Arial" panose="020B0604020202020204"/>
                <a:sym typeface="+mn-ea"/>
              </a:rPr>
              <a:t>and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b="1" dirty="0">
                <a:solidFill>
                  <a:srgbClr val="3C3C3B"/>
                </a:solidFill>
                <a:latin typeface="Arial" panose="020B0604020202020204"/>
                <a:cs typeface="Arial" panose="020B0604020202020204"/>
                <a:sym typeface="+mn-ea"/>
              </a:rPr>
              <a:t>for different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a:t>
            </a:r>
            <a:r>
              <a:rPr b="1" spc="245" dirty="0">
                <a:solidFill>
                  <a:srgbClr val="3C3C3B"/>
                </a:solidFill>
                <a:latin typeface="Arial" panose="020B0604020202020204"/>
                <a:cs typeface="Arial" panose="020B0604020202020204"/>
                <a:sym typeface="+mn-ea"/>
              </a:rPr>
              <a:t> </a:t>
            </a:r>
            <a:r>
              <a:rPr spc="114" dirty="0">
                <a:solidFill>
                  <a:srgbClr val="3C3C3B"/>
                </a:solidFill>
                <a:latin typeface="Cambria" panose="02040503050406030204"/>
                <a:cs typeface="Cambria" panose="02040503050406030204"/>
                <a:sym typeface="+mn-ea"/>
              </a:rPr>
              <a:t>J</a:t>
            </a:r>
            <a:r>
              <a:rPr spc="172" baseline="-15000" dirty="0">
                <a:solidFill>
                  <a:srgbClr val="3C3C3B"/>
                </a:solidFill>
                <a:latin typeface="Cambria" panose="02040503050406030204"/>
                <a:cs typeface="Cambria" panose="02040503050406030204"/>
                <a:sym typeface="+mn-ea"/>
              </a:rPr>
              <a:t>i,j</a:t>
            </a:r>
            <a:r>
              <a:rPr b="1" spc="114" dirty="0">
                <a:solidFill>
                  <a:srgbClr val="3C3C3B"/>
                </a:solidFill>
                <a:latin typeface="Arial" panose="020B0604020202020204"/>
                <a:cs typeface="Arial" panose="020B0604020202020204"/>
                <a:sym typeface="+mn-ea"/>
              </a:rPr>
              <a:t>:</a:t>
            </a:r>
            <a:endParaRPr>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lang="zh-CN" altLang="en-US"/>
          </a:p>
        </p:txBody>
      </p:sp>
      <p:pic>
        <p:nvPicPr>
          <p:cNvPr id="3" name="图片 2"/>
          <p:cNvPicPr>
            <a:picLocks noChangeAspect="1"/>
          </p:cNvPicPr>
          <p:nvPr/>
        </p:nvPicPr>
        <p:blipFill>
          <a:blip r:embed="rId5"/>
          <a:stretch>
            <a:fillRect/>
          </a:stretch>
        </p:blipFill>
        <p:spPr>
          <a:xfrm>
            <a:off x="3230880" y="1917700"/>
            <a:ext cx="3471545" cy="874395"/>
          </a:xfrm>
          <a:prstGeom prst="rect">
            <a:avLst/>
          </a:prstGeom>
        </p:spPr>
      </p:pic>
      <p:pic>
        <p:nvPicPr>
          <p:cNvPr id="4" name="图片 3"/>
          <p:cNvPicPr>
            <a:picLocks noChangeAspect="1"/>
          </p:cNvPicPr>
          <p:nvPr/>
        </p:nvPicPr>
        <p:blipFill>
          <a:blip r:embed="rId6"/>
          <a:stretch>
            <a:fillRect/>
          </a:stretch>
        </p:blipFill>
        <p:spPr>
          <a:xfrm>
            <a:off x="2548255" y="3139440"/>
            <a:ext cx="5015230" cy="1678940"/>
          </a:xfrm>
          <a:prstGeom prst="rect">
            <a:avLst/>
          </a:prstGeom>
        </p:spPr>
      </p:pic>
      <p:sp>
        <p:nvSpPr>
          <p:cNvPr id="5" name="object 4"/>
          <p:cNvSpPr txBox="1"/>
          <p:nvPr/>
        </p:nvSpPr>
        <p:spPr>
          <a:xfrm>
            <a:off x="1795152" y="4970581"/>
            <a:ext cx="5768340" cy="1341755"/>
          </a:xfrm>
          <a:prstGeom prst="rect">
            <a:avLst/>
          </a:prstGeom>
        </p:spPr>
        <p:txBody>
          <a:bodyPr vert="horz" wrap="square" lIns="0" tIns="69850" rIns="0" bIns="0" rtlCol="0">
            <a:spAutoFit/>
          </a:bodyPr>
          <a:lstStyle/>
          <a:p>
            <a:pPr marL="247650" indent="-171450">
              <a:lnSpc>
                <a:spcPct val="100000"/>
              </a:lnSpc>
              <a:spcBef>
                <a:spcPts val="550"/>
              </a:spcBef>
              <a:buFont typeface="Arial" panose="020B0604020202020204"/>
              <a:buChar char="•"/>
              <a:tabLst>
                <a:tab pos="247650" algn="l"/>
              </a:tabLst>
            </a:pPr>
            <a:r>
              <a:rPr b="1" spc="-5" dirty="0">
                <a:solidFill>
                  <a:srgbClr val="3C3C3B"/>
                </a:solidFill>
                <a:latin typeface="Arial" panose="020B0604020202020204"/>
                <a:cs typeface="Arial" panose="020B0604020202020204"/>
              </a:rPr>
              <a:t>Observations</a:t>
            </a:r>
            <a:endParaRPr dirty="0">
              <a:latin typeface="Arial" panose="020B0604020202020204"/>
              <a:cs typeface="Arial" panose="020B0604020202020204"/>
            </a:endParaRPr>
          </a:p>
          <a:p>
            <a:pPr marL="478790" lvl="1" indent="-172085">
              <a:lnSpc>
                <a:spcPts val="1380"/>
              </a:lnSpc>
              <a:spcBef>
                <a:spcPts val="405"/>
              </a:spcBef>
              <a:buChar char="–"/>
              <a:tabLst>
                <a:tab pos="479425" algn="l"/>
              </a:tabLst>
            </a:pPr>
            <a:r>
              <a:rPr sz="1600" dirty="0">
                <a:solidFill>
                  <a:srgbClr val="3C3C3B"/>
                </a:solidFill>
                <a:latin typeface="Arial" panose="020B0604020202020204"/>
                <a:cs typeface="Arial" panose="020B0604020202020204"/>
              </a:rPr>
              <a:t>A </a:t>
            </a:r>
            <a:r>
              <a:rPr sz="1600" spc="-5" dirty="0">
                <a:solidFill>
                  <a:srgbClr val="2683CF"/>
                </a:solidFill>
                <a:latin typeface="Arial" panose="020B0604020202020204"/>
                <a:cs typeface="Arial" panose="020B0604020202020204"/>
              </a:rPr>
              <a:t>negative </a:t>
            </a:r>
            <a:r>
              <a:rPr sz="1600" i="1" spc="100" dirty="0">
                <a:solidFill>
                  <a:srgbClr val="3C3C3B"/>
                </a:solidFill>
                <a:latin typeface="Cambria" panose="02040503050406030204"/>
                <a:cs typeface="Cambria" panose="02040503050406030204"/>
              </a:rPr>
              <a:t>J</a:t>
            </a:r>
            <a:r>
              <a:rPr sz="1725" i="1" spc="150" baseline="-14000" dirty="0">
                <a:solidFill>
                  <a:srgbClr val="3C3C3B"/>
                </a:solidFill>
                <a:latin typeface="Cambria" panose="02040503050406030204"/>
                <a:cs typeface="Cambria" panose="02040503050406030204"/>
              </a:rPr>
              <a:t>i,j</a:t>
            </a:r>
            <a:r>
              <a:rPr sz="1725" spc="150"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and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to be</a:t>
            </a:r>
            <a:r>
              <a:rPr sz="1600" spc="25" dirty="0">
                <a:solidFill>
                  <a:srgbClr val="3C3C3B"/>
                </a:solidFill>
                <a:latin typeface="Arial" panose="020B0604020202020204"/>
                <a:cs typeface="Arial" panose="020B0604020202020204"/>
              </a:rPr>
              <a:t> </a:t>
            </a:r>
            <a:r>
              <a:rPr sz="1600" spc="-5" dirty="0">
                <a:solidFill>
                  <a:srgbClr val="3C3C3B"/>
                </a:solidFill>
                <a:latin typeface="Arial" panose="020B0604020202020204"/>
                <a:cs typeface="Arial" panose="020B0604020202020204"/>
              </a:rPr>
              <a:t>equal”</a:t>
            </a:r>
            <a:endParaRPr sz="1600" dirty="0">
              <a:latin typeface="Arial" panose="020B0604020202020204"/>
              <a:cs typeface="Arial" panose="020B0604020202020204"/>
            </a:endParaRPr>
          </a:p>
          <a:p>
            <a:pPr marL="3275330">
              <a:lnSpc>
                <a:spcPts val="840"/>
              </a:lnSpc>
              <a:tabLst>
                <a:tab pos="3935095" algn="l"/>
              </a:tabLst>
            </a:pPr>
            <a:r>
              <a:rPr sz="1150" spc="90" dirty="0">
                <a:solidFill>
                  <a:srgbClr val="3C3C3B"/>
                </a:solidFill>
                <a:latin typeface="Cambria" panose="02040503050406030204"/>
                <a:cs typeface="Cambria" panose="02040503050406030204"/>
              </a:rPr>
              <a:t>i	</a:t>
            </a:r>
            <a:r>
              <a:rPr sz="1150" spc="240" dirty="0">
                <a:solidFill>
                  <a:srgbClr val="3C3C3B"/>
                </a:solidFill>
                <a:latin typeface="Cambria" panose="02040503050406030204"/>
                <a:cs typeface="Cambria" panose="02040503050406030204"/>
              </a:rPr>
              <a:t>j</a:t>
            </a:r>
            <a:endParaRPr sz="1150" dirty="0">
              <a:latin typeface="Cambria" panose="02040503050406030204"/>
              <a:cs typeface="Cambria" panose="02040503050406030204"/>
            </a:endParaRPr>
          </a:p>
          <a:p>
            <a:pPr marL="478790" lvl="1" indent="-172085">
              <a:lnSpc>
                <a:spcPts val="1380"/>
              </a:lnSpc>
              <a:spcBef>
                <a:spcPts val="345"/>
              </a:spcBef>
              <a:buChar char="–"/>
              <a:tabLst>
                <a:tab pos="479425" algn="l"/>
              </a:tabLst>
            </a:pPr>
            <a:r>
              <a:rPr sz="1600" dirty="0">
                <a:solidFill>
                  <a:srgbClr val="3C3C3B"/>
                </a:solidFill>
                <a:latin typeface="Arial" panose="020B0604020202020204"/>
                <a:cs typeface="Arial" panose="020B0604020202020204"/>
              </a:rPr>
              <a:t>A </a:t>
            </a:r>
            <a:r>
              <a:rPr sz="1600" dirty="0">
                <a:solidFill>
                  <a:srgbClr val="2683CF"/>
                </a:solidFill>
                <a:latin typeface="Arial" panose="020B0604020202020204"/>
                <a:cs typeface="Arial" panose="020B0604020202020204"/>
              </a:rPr>
              <a:t>zero </a:t>
            </a:r>
            <a:r>
              <a:rPr sz="1600" i="1" spc="100" dirty="0">
                <a:solidFill>
                  <a:srgbClr val="3C3C3B"/>
                </a:solidFill>
                <a:latin typeface="Cambria" panose="02040503050406030204"/>
                <a:cs typeface="Cambria" panose="02040503050406030204"/>
              </a:rPr>
              <a:t>J</a:t>
            </a:r>
            <a:r>
              <a:rPr sz="1725" i="1" spc="150" baseline="-14000" dirty="0">
                <a:solidFill>
                  <a:srgbClr val="3C3C3B"/>
                </a:solidFill>
                <a:latin typeface="Cambria" panose="02040503050406030204"/>
                <a:cs typeface="Cambria" panose="02040503050406030204"/>
              </a:rPr>
              <a:t>i,j</a:t>
            </a:r>
            <a:r>
              <a:rPr sz="1725" spc="150"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don’t care how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and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are</a:t>
            </a:r>
            <a:r>
              <a:rPr sz="1600" dirty="0">
                <a:solidFill>
                  <a:srgbClr val="3C3C3B"/>
                </a:solidFill>
                <a:latin typeface="Arial" panose="020B0604020202020204"/>
                <a:cs typeface="Arial" panose="020B0604020202020204"/>
              </a:rPr>
              <a:t> </a:t>
            </a:r>
            <a:r>
              <a:rPr sz="1600" spc="-5" dirty="0">
                <a:solidFill>
                  <a:srgbClr val="3C3C3B"/>
                </a:solidFill>
                <a:latin typeface="Arial" panose="020B0604020202020204"/>
                <a:cs typeface="Arial" panose="020B0604020202020204"/>
              </a:rPr>
              <a:t>related”</a:t>
            </a:r>
            <a:endParaRPr sz="1600" dirty="0">
              <a:latin typeface="Arial" panose="020B0604020202020204"/>
              <a:cs typeface="Arial" panose="020B0604020202020204"/>
            </a:endParaRPr>
          </a:p>
          <a:p>
            <a:pPr marL="3796030">
              <a:lnSpc>
                <a:spcPts val="840"/>
              </a:lnSpc>
              <a:tabLst>
                <a:tab pos="4456430" algn="l"/>
              </a:tabLst>
            </a:pPr>
            <a:r>
              <a:rPr sz="1150" spc="90" dirty="0">
                <a:solidFill>
                  <a:srgbClr val="3C3C3B"/>
                </a:solidFill>
                <a:latin typeface="Cambria" panose="02040503050406030204"/>
                <a:cs typeface="Cambria" panose="02040503050406030204"/>
              </a:rPr>
              <a:t>i	</a:t>
            </a:r>
            <a:r>
              <a:rPr sz="1150" spc="240" dirty="0">
                <a:solidFill>
                  <a:srgbClr val="3C3C3B"/>
                </a:solidFill>
                <a:latin typeface="Cambria" panose="02040503050406030204"/>
                <a:cs typeface="Cambria" panose="02040503050406030204"/>
              </a:rPr>
              <a:t>j</a:t>
            </a:r>
            <a:endParaRPr sz="1150" dirty="0">
              <a:latin typeface="Cambria" panose="02040503050406030204"/>
              <a:cs typeface="Cambria" panose="02040503050406030204"/>
            </a:endParaRPr>
          </a:p>
          <a:p>
            <a:pPr marL="478790" lvl="1" indent="-172085">
              <a:lnSpc>
                <a:spcPts val="1380"/>
              </a:lnSpc>
              <a:spcBef>
                <a:spcPts val="350"/>
              </a:spcBef>
              <a:buChar char="–"/>
              <a:tabLst>
                <a:tab pos="479425" algn="l"/>
              </a:tabLst>
            </a:pPr>
            <a:r>
              <a:rPr sz="1600" dirty="0">
                <a:solidFill>
                  <a:srgbClr val="3C3C3B"/>
                </a:solidFill>
                <a:latin typeface="Arial" panose="020B0604020202020204"/>
                <a:cs typeface="Arial" panose="020B0604020202020204"/>
              </a:rPr>
              <a:t>A </a:t>
            </a:r>
            <a:r>
              <a:rPr sz="1600" spc="-5" dirty="0">
                <a:solidFill>
                  <a:srgbClr val="2683CF"/>
                </a:solidFill>
                <a:latin typeface="Arial" panose="020B0604020202020204"/>
                <a:cs typeface="Arial" panose="020B0604020202020204"/>
              </a:rPr>
              <a:t>positive </a:t>
            </a:r>
            <a:r>
              <a:rPr sz="1600" i="1" spc="100" dirty="0">
                <a:solidFill>
                  <a:srgbClr val="3C3C3B"/>
                </a:solidFill>
                <a:latin typeface="Cambria" panose="02040503050406030204"/>
                <a:cs typeface="Cambria" panose="02040503050406030204"/>
              </a:rPr>
              <a:t>J</a:t>
            </a:r>
            <a:r>
              <a:rPr sz="1725" i="1" spc="150" baseline="-14000" dirty="0">
                <a:solidFill>
                  <a:srgbClr val="3C3C3B"/>
                </a:solidFill>
                <a:latin typeface="Cambria" panose="02040503050406030204"/>
                <a:cs typeface="Cambria" panose="02040503050406030204"/>
              </a:rPr>
              <a:t>i,j</a:t>
            </a:r>
            <a:r>
              <a:rPr sz="1725" spc="150"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and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to be</a:t>
            </a:r>
            <a:r>
              <a:rPr sz="1600" spc="35"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different”</a:t>
            </a:r>
            <a:endParaRPr sz="1600" dirty="0">
              <a:latin typeface="Arial" panose="020B0604020202020204"/>
              <a:cs typeface="Arial" panose="020B0604020202020204"/>
            </a:endParaRPr>
          </a:p>
          <a:p>
            <a:pPr marL="3195955">
              <a:lnSpc>
                <a:spcPts val="840"/>
              </a:lnSpc>
              <a:tabLst>
                <a:tab pos="3855720" algn="l"/>
              </a:tabLst>
            </a:pPr>
            <a:r>
              <a:rPr sz="1150" spc="90" dirty="0">
                <a:solidFill>
                  <a:srgbClr val="3C3C3B"/>
                </a:solidFill>
                <a:latin typeface="Cambria" panose="02040503050406030204"/>
                <a:cs typeface="Cambria" panose="02040503050406030204"/>
              </a:rPr>
              <a:t>i	</a:t>
            </a:r>
            <a:r>
              <a:rPr sz="1150" spc="240" dirty="0">
                <a:solidFill>
                  <a:srgbClr val="3C3C3B"/>
                </a:solidFill>
                <a:latin typeface="Cambria" panose="02040503050406030204"/>
                <a:cs typeface="Cambria" panose="02040503050406030204"/>
              </a:rPr>
              <a:t>j</a:t>
            </a:r>
            <a:endParaRPr sz="1150" dirty="0">
              <a:latin typeface="Cambria" panose="02040503050406030204"/>
              <a:cs typeface="Cambria" panose="02040503050406030204"/>
            </a:endParaRPr>
          </a:p>
        </p:txBody>
      </p:sp>
      <p:pic>
        <p:nvPicPr>
          <p:cNvPr id="100" name="图片 99"/>
          <p:cNvPicPr/>
          <p:nvPr/>
        </p:nvPicPr>
        <p:blipFill>
          <a:blip r:embed="rId7"/>
          <a:stretch>
            <a:fillRect/>
          </a:stretch>
        </p:blipFill>
        <p:spPr>
          <a:xfrm>
            <a:off x="8362950" y="3724275"/>
            <a:ext cx="2639060" cy="2515235"/>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986173D-D8B7-4026-B9B9-A3E17D5B32F9}"/>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07744" y="189277"/>
            <a:ext cx="6543040" cy="769441"/>
          </a:xfrm>
          <a:prstGeom prst="rect">
            <a:avLst/>
          </a:prstGeom>
          <a:noFill/>
        </p:spPr>
        <p:txBody>
          <a:bodyPr wrap="square">
            <a:spAutoFit/>
          </a:bodyPr>
          <a:lstStyle/>
          <a:p>
            <a:pPr>
              <a:buNone/>
            </a:pPr>
            <a:r>
              <a:rPr lang="en-US" altLang="zh-CN" sz="4400" b="1" dirty="0">
                <a:solidFill>
                  <a:schemeClr val="bg1"/>
                </a:solidFill>
                <a:effectLst>
                  <a:outerShdw blurRad="38100" dist="38100" dir="2700000" algn="tl">
                    <a:srgbClr val="000000">
                      <a:alpha val="43137"/>
                    </a:srgbClr>
                  </a:outerShdw>
                </a:effectLst>
                <a:latin typeface="Bookman Old Style" panose="02050604050505020204" pitchFamily="18" charset="0"/>
              </a:rPr>
              <a:t>Outline</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fld id="{4D930033-B2FC-4609-BC0E-7900D15FB984}" type="slidenum">
              <a:rPr lang="en-US" smtClean="0"/>
              <a:t>18</a:t>
            </a:fld>
            <a:endParaRPr lang="en-US"/>
          </a:p>
        </p:txBody>
      </p:sp>
      <p:sp>
        <p:nvSpPr>
          <p:cNvPr id="33" name="Content Placeholder 5">
            <a:extLst>
              <a:ext uri="{FF2B5EF4-FFF2-40B4-BE49-F238E27FC236}">
                <a16:creationId xmlns:a16="http://schemas.microsoft.com/office/drawing/2014/main" id="{9402847C-D745-5E88-1A1F-25022AEDD26F}"/>
              </a:ext>
            </a:extLst>
          </p:cNvPr>
          <p:cNvSpPr>
            <a:spLocks noGrp="1"/>
          </p:cNvSpPr>
          <p:nvPr>
            <p:ph idx="1"/>
          </p:nvPr>
        </p:nvSpPr>
        <p:spPr>
          <a:xfrm>
            <a:off x="1095022" y="1600200"/>
            <a:ext cx="9708444" cy="4756150"/>
          </a:xfrm>
        </p:spPr>
        <p:txBody>
          <a:bodyPr>
            <a:normAutofit fontScale="92500" lnSpcReduction="10000"/>
          </a:bodyPr>
          <a:lstStyle/>
          <a:p>
            <a:r>
              <a:rPr lang="en-US" sz="3200" dirty="0"/>
              <a:t>Motivation and </a:t>
            </a:r>
            <a:r>
              <a:rPr lang="en-US" altLang="zh-CN" sz="3200" dirty="0"/>
              <a:t>Quantum Computing Basics</a:t>
            </a:r>
          </a:p>
          <a:p>
            <a:r>
              <a:rPr lang="en-US" sz="3200" dirty="0"/>
              <a:t>Quantum Annealing</a:t>
            </a:r>
          </a:p>
          <a:p>
            <a:pPr lvl="1"/>
            <a:r>
              <a:rPr lang="en-US" sz="2800" dirty="0"/>
              <a:t>Quadratic unconstrained binary optimization (QUBO)</a:t>
            </a:r>
          </a:p>
          <a:p>
            <a:r>
              <a:rPr lang="en-US" altLang="zh-CN" sz="3200" dirty="0">
                <a:solidFill>
                  <a:srgbClr val="FF0000"/>
                </a:solidFill>
              </a:rPr>
              <a:t>Hybrid Quantum Benders' Decomposition</a:t>
            </a:r>
            <a:endParaRPr lang="en-US" sz="3200" dirty="0">
              <a:solidFill>
                <a:srgbClr val="FF0000"/>
              </a:solidFill>
              <a:hlinkClick r:id="rId3">
                <a:extLst>
                  <a:ext uri="{A12FA001-AC4F-418D-AE19-62706E023703}">
                    <ahyp:hlinkClr xmlns:ahyp="http://schemas.microsoft.com/office/drawing/2018/hyperlinkcolor" val="tx"/>
                  </a:ext>
                </a:extLst>
              </a:hlinkClick>
            </a:endParaRPr>
          </a:p>
          <a:p>
            <a:pPr lvl="1"/>
            <a:r>
              <a:rPr lang="en-US" sz="2800" dirty="0">
                <a:solidFill>
                  <a:srgbClr val="FF0000"/>
                </a:solidFill>
              </a:rPr>
              <a:t>Bender Decomposition Basics</a:t>
            </a:r>
          </a:p>
          <a:p>
            <a:pPr lvl="1"/>
            <a:r>
              <a:rPr lang="en-US" sz="2800" dirty="0">
                <a:solidFill>
                  <a:srgbClr val="FF0000"/>
                </a:solidFill>
              </a:rPr>
              <a:t>Quantum and class computing Bender Decomposition</a:t>
            </a:r>
          </a:p>
          <a:p>
            <a:r>
              <a:rPr lang="en-US" sz="3200" dirty="0"/>
              <a:t>Applications</a:t>
            </a:r>
          </a:p>
          <a:p>
            <a:pPr lvl="1"/>
            <a:r>
              <a:rPr lang="en-US" sz="2800" dirty="0">
                <a:latin typeface="Times New Roman" panose="02020603050405020304" pitchFamily="18" charset="0"/>
                <a:cs typeface="Times New Roman" panose="02020603050405020304" pitchFamily="18" charset="0"/>
              </a:rPr>
              <a:t>Optimization Problems in Wireless Networks </a:t>
            </a:r>
          </a:p>
          <a:p>
            <a:pPr lvl="1"/>
            <a:r>
              <a:rPr lang="en-US" sz="2800" dirty="0">
                <a:latin typeface="Times"/>
                <a:cs typeface="Times"/>
              </a:rPr>
              <a:t>Feature Selection for Machine Learning</a:t>
            </a:r>
          </a:p>
          <a:p>
            <a:pPr lvl="1"/>
            <a:r>
              <a:rPr lang="en-US" sz="2800" dirty="0">
                <a:latin typeface="Times"/>
                <a:cs typeface="Times"/>
              </a:rPr>
              <a:t>Cable-Routing Problem in Solar Power Plants</a:t>
            </a:r>
            <a:endParaRPr lang="en-US" altLang="zh-CN" sz="2800" dirty="0"/>
          </a:p>
          <a:p>
            <a:r>
              <a:rPr lang="en-US" sz="3200" dirty="0"/>
              <a:t>Conclusions</a:t>
            </a:r>
          </a:p>
        </p:txBody>
      </p:sp>
    </p:spTree>
    <p:extLst>
      <p:ext uri="{BB962C8B-B14F-4D97-AF65-F5344CB8AC3E}">
        <p14:creationId xmlns:p14="http://schemas.microsoft.com/office/powerpoint/2010/main" val="1811922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071BCC42-44E2-4B4F-8347-0A81AF7A8416}"/>
              </a:ext>
            </a:extLst>
          </p:cNvPr>
          <p:cNvSpPr/>
          <p:nvPr/>
        </p:nvSpPr>
        <p:spPr>
          <a:xfrm>
            <a:off x="1299758"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Structure of MILP</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sp>
        <p:nvSpPr>
          <p:cNvPr id="6" name="文本框 5">
            <a:extLst>
              <a:ext uri="{FF2B5EF4-FFF2-40B4-BE49-F238E27FC236}">
                <a16:creationId xmlns:a16="http://schemas.microsoft.com/office/drawing/2014/main" id="{AE8563C5-36A3-45CC-A665-C992A05E9D8B}"/>
              </a:ext>
            </a:extLst>
          </p:cNvPr>
          <p:cNvSpPr txBox="1"/>
          <p:nvPr/>
        </p:nvSpPr>
        <p:spPr>
          <a:xfrm>
            <a:off x="7373630" y="2800350"/>
            <a:ext cx="65" cy="276999"/>
          </a:xfrm>
          <a:prstGeom prst="rect">
            <a:avLst/>
          </a:prstGeom>
          <a:noFill/>
        </p:spPr>
        <p:txBody>
          <a:bodyPr wrap="none" lIns="0" tIns="0" rIns="0" bIns="0" rtlCol="0">
            <a:spAutoFit/>
          </a:bodyPr>
          <a:lstStyle/>
          <a:p>
            <a:endParaRPr lang="zh-CN" altLang="en-US"/>
          </a:p>
        </p:txBody>
      </p:sp>
      <p:sp>
        <p:nvSpPr>
          <p:cNvPr id="16" name="TextBox 3">
            <a:extLst>
              <a:ext uri="{FF2B5EF4-FFF2-40B4-BE49-F238E27FC236}">
                <a16:creationId xmlns:a16="http://schemas.microsoft.com/office/drawing/2014/main" id="{AC843DA7-5CDD-4317-A733-20CAB76348CA}"/>
              </a:ext>
            </a:extLst>
          </p:cNvPr>
          <p:cNvSpPr txBox="1"/>
          <p:nvPr/>
        </p:nvSpPr>
        <p:spPr>
          <a:xfrm>
            <a:off x="152784" y="1388052"/>
            <a:ext cx="9874368" cy="523220"/>
          </a:xfrm>
          <a:prstGeom prst="rect">
            <a:avLst/>
          </a:prstGeom>
          <a:noFill/>
        </p:spPr>
        <p:txBody>
          <a:bodyPr wrap="square" lIns="91440" tIns="45720" rIns="91440" bIns="45720" rtlCol="0" anchor="t">
            <a:spAutoFit/>
          </a:bodyPr>
          <a:lstStyle/>
          <a:p>
            <a:r>
              <a:rPr lang="en-US" sz="2800" b="1" dirty="0">
                <a:solidFill>
                  <a:srgbClr val="54585A"/>
                </a:solidFill>
                <a:latin typeface="Times"/>
                <a:cs typeface="Times"/>
              </a:rPr>
              <a:t>Mixed-integer Linear Programming is of:</a:t>
            </a:r>
          </a:p>
        </p:txBody>
      </p:sp>
      <p:sp>
        <p:nvSpPr>
          <p:cNvPr id="10" name="文本框 9">
            <a:extLst>
              <a:ext uri="{FF2B5EF4-FFF2-40B4-BE49-F238E27FC236}">
                <a16:creationId xmlns:a16="http://schemas.microsoft.com/office/drawing/2014/main" id="{3195C32C-CE89-4340-8F5D-9890034311AE}"/>
              </a:ext>
            </a:extLst>
          </p:cNvPr>
          <p:cNvSpPr txBox="1"/>
          <p:nvPr/>
        </p:nvSpPr>
        <p:spPr>
          <a:xfrm>
            <a:off x="7373630" y="2800350"/>
            <a:ext cx="65" cy="276999"/>
          </a:xfrm>
          <a:prstGeom prst="rect">
            <a:avLst/>
          </a:prstGeom>
          <a:noFill/>
        </p:spPr>
        <p:txBody>
          <a:bodyPr wrap="none" lIns="0" tIns="0" rIns="0" bIns="0" rtlCol="0">
            <a:spAutoFit/>
          </a:bodyPr>
          <a:lstStyle/>
          <a:p>
            <a:endParaRPr lang="zh-CN" altLang="en-US"/>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19</a:t>
            </a:fld>
            <a:endParaRPr lang="zh-CN" altLang="en-US"/>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777"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04270"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pic>
        <p:nvPicPr>
          <p:cNvPr id="7" name="Picture 6">
            <a:extLst>
              <a:ext uri="{FF2B5EF4-FFF2-40B4-BE49-F238E27FC236}">
                <a16:creationId xmlns:a16="http://schemas.microsoft.com/office/drawing/2014/main" id="{C34D983A-8D05-4BB3-A72E-CF4785050A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66873" y="1995483"/>
            <a:ext cx="3159082" cy="1776984"/>
          </a:xfrm>
          <a:prstGeom prst="rect">
            <a:avLst/>
          </a:prstGeom>
        </p:spPr>
      </p:pic>
      <p:sp>
        <p:nvSpPr>
          <p:cNvPr id="19" name="TextBox 18">
            <a:extLst>
              <a:ext uri="{FF2B5EF4-FFF2-40B4-BE49-F238E27FC236}">
                <a16:creationId xmlns:a16="http://schemas.microsoft.com/office/drawing/2014/main" id="{8A3F87F2-9066-4A5E-8D34-1697D8210E0E}"/>
              </a:ext>
            </a:extLst>
          </p:cNvPr>
          <p:cNvSpPr txBox="1"/>
          <p:nvPr/>
        </p:nvSpPr>
        <p:spPr>
          <a:xfrm>
            <a:off x="641709" y="3779337"/>
            <a:ext cx="5874238" cy="742639"/>
          </a:xfrm>
          <a:prstGeom prst="rect">
            <a:avLst/>
          </a:prstGeom>
          <a:noFill/>
        </p:spPr>
        <p:txBody>
          <a:bodyPr wrap="square">
            <a:spAutoFit/>
          </a:bodyPr>
          <a:lstStyle/>
          <a:p>
            <a:pPr marL="285750" indent="-285750">
              <a:buFont typeface="Arial" panose="020B0604020202020204" pitchFamily="34" charset="0"/>
              <a:buChar char="•"/>
            </a:pPr>
            <a:r>
              <a:rPr lang="en-US" dirty="0"/>
              <a:t>Mixed-Integer linear Programming (MILP) is </a:t>
            </a:r>
            <a:r>
              <a:rPr lang="en-US" b="1" dirty="0"/>
              <a:t>NP-Hard</a:t>
            </a:r>
            <a:r>
              <a:rPr lang="en-US" dirty="0"/>
              <a:t>. </a:t>
            </a:r>
          </a:p>
          <a:p>
            <a:pPr marL="285750" indent="-285750">
              <a:lnSpc>
                <a:spcPct val="150000"/>
              </a:lnSpc>
              <a:buFont typeface="Arial" panose="020B0604020202020204" pitchFamily="34" charset="0"/>
              <a:buChar char="•"/>
            </a:pPr>
            <a:r>
              <a:rPr lang="en-US" dirty="0"/>
              <a:t>It can't be solved in polynomial time unless P=NP.</a:t>
            </a:r>
          </a:p>
        </p:txBody>
      </p:sp>
      <p:grpSp>
        <p:nvGrpSpPr>
          <p:cNvPr id="33" name="Group 32">
            <a:extLst>
              <a:ext uri="{FF2B5EF4-FFF2-40B4-BE49-F238E27FC236}">
                <a16:creationId xmlns:a16="http://schemas.microsoft.com/office/drawing/2014/main" id="{D204101A-1A55-48B7-BDB8-120B569C3C4B}"/>
              </a:ext>
            </a:extLst>
          </p:cNvPr>
          <p:cNvGrpSpPr/>
          <p:nvPr/>
        </p:nvGrpSpPr>
        <p:grpSpPr>
          <a:xfrm>
            <a:off x="799432" y="4751592"/>
            <a:ext cx="5084331" cy="1663773"/>
            <a:chOff x="230205" y="4890385"/>
            <a:chExt cx="5084331" cy="1663773"/>
          </a:xfrm>
        </p:grpSpPr>
        <p:grpSp>
          <p:nvGrpSpPr>
            <p:cNvPr id="23" name="Group 22">
              <a:extLst>
                <a:ext uri="{FF2B5EF4-FFF2-40B4-BE49-F238E27FC236}">
                  <a16:creationId xmlns:a16="http://schemas.microsoft.com/office/drawing/2014/main" id="{C5C4D40A-16BA-4D5D-90DD-5180BBBFB66E}"/>
                </a:ext>
              </a:extLst>
            </p:cNvPr>
            <p:cNvGrpSpPr/>
            <p:nvPr/>
          </p:nvGrpSpPr>
          <p:grpSpPr>
            <a:xfrm>
              <a:off x="230205" y="4890385"/>
              <a:ext cx="3093165" cy="1663773"/>
              <a:chOff x="783457" y="4956372"/>
              <a:chExt cx="1642139" cy="1399978"/>
            </a:xfrm>
          </p:grpSpPr>
          <p:sp>
            <p:nvSpPr>
              <p:cNvPr id="13" name="Oval 12">
                <a:extLst>
                  <a:ext uri="{FF2B5EF4-FFF2-40B4-BE49-F238E27FC236}">
                    <a16:creationId xmlns:a16="http://schemas.microsoft.com/office/drawing/2014/main" id="{6EB98F59-AC1A-442B-897C-E8F04AF875A0}"/>
                  </a:ext>
                </a:extLst>
              </p:cNvPr>
              <p:cNvSpPr/>
              <p:nvPr/>
            </p:nvSpPr>
            <p:spPr>
              <a:xfrm>
                <a:off x="956250" y="4956372"/>
                <a:ext cx="1469346" cy="13999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3EE171-FADA-46F9-890B-A723BFA37D27}"/>
                  </a:ext>
                </a:extLst>
              </p:cNvPr>
              <p:cNvSpPr txBox="1"/>
              <p:nvPr/>
            </p:nvSpPr>
            <p:spPr>
              <a:xfrm>
                <a:off x="783457" y="5469159"/>
                <a:ext cx="935729" cy="323608"/>
              </a:xfrm>
              <a:prstGeom prst="rect">
                <a:avLst/>
              </a:prstGeom>
              <a:noFill/>
            </p:spPr>
            <p:txBody>
              <a:bodyPr wrap="square" rtlCol="0">
                <a:spAutoFit/>
              </a:bodyPr>
              <a:lstStyle/>
              <a:p>
                <a:pPr algn="ctr"/>
                <a:r>
                  <a:rPr lang="en-US" b="1" dirty="0"/>
                  <a:t>NP-Hard</a:t>
                </a:r>
              </a:p>
            </p:txBody>
          </p:sp>
        </p:grpSp>
        <p:sp>
          <p:nvSpPr>
            <p:cNvPr id="25" name="Oval 24">
              <a:extLst>
                <a:ext uri="{FF2B5EF4-FFF2-40B4-BE49-F238E27FC236}">
                  <a16:creationId xmlns:a16="http://schemas.microsoft.com/office/drawing/2014/main" id="{83CBB180-9E71-4EC9-B0B1-EDC63FB471A0}"/>
                </a:ext>
              </a:extLst>
            </p:cNvPr>
            <p:cNvSpPr/>
            <p:nvPr/>
          </p:nvSpPr>
          <p:spPr>
            <a:xfrm>
              <a:off x="1650630" y="4890385"/>
              <a:ext cx="3663906" cy="1648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18BADC6-0F3D-4C00-8EFA-E12E8A0D5449}"/>
                </a:ext>
              </a:extLst>
            </p:cNvPr>
            <p:cNvSpPr txBox="1"/>
            <p:nvPr/>
          </p:nvSpPr>
          <p:spPr>
            <a:xfrm>
              <a:off x="1594335" y="5499795"/>
              <a:ext cx="1888248" cy="369332"/>
            </a:xfrm>
            <a:prstGeom prst="rect">
              <a:avLst/>
            </a:prstGeom>
            <a:noFill/>
          </p:spPr>
          <p:txBody>
            <a:bodyPr wrap="square" rtlCol="0">
              <a:spAutoFit/>
            </a:bodyPr>
            <a:lstStyle/>
            <a:p>
              <a:pPr algn="ctr"/>
              <a:r>
                <a:rPr lang="en-US" dirty="0"/>
                <a:t>NP-Complete</a:t>
              </a:r>
            </a:p>
          </p:txBody>
        </p:sp>
        <p:sp>
          <p:nvSpPr>
            <p:cNvPr id="29" name="TextBox 28">
              <a:extLst>
                <a:ext uri="{FF2B5EF4-FFF2-40B4-BE49-F238E27FC236}">
                  <a16:creationId xmlns:a16="http://schemas.microsoft.com/office/drawing/2014/main" id="{208DB0A8-D70E-4CB9-9743-DA369CB9C044}"/>
                </a:ext>
              </a:extLst>
            </p:cNvPr>
            <p:cNvSpPr txBox="1"/>
            <p:nvPr/>
          </p:nvSpPr>
          <p:spPr>
            <a:xfrm>
              <a:off x="3522260" y="5515048"/>
              <a:ext cx="624315" cy="369332"/>
            </a:xfrm>
            <a:prstGeom prst="rect">
              <a:avLst/>
            </a:prstGeom>
            <a:noFill/>
          </p:spPr>
          <p:txBody>
            <a:bodyPr wrap="square">
              <a:spAutoFit/>
            </a:bodyPr>
            <a:lstStyle/>
            <a:p>
              <a:r>
                <a:rPr lang="en-US" dirty="0"/>
                <a:t>NP</a:t>
              </a:r>
            </a:p>
          </p:txBody>
        </p:sp>
        <p:sp>
          <p:nvSpPr>
            <p:cNvPr id="30" name="Oval 29">
              <a:extLst>
                <a:ext uri="{FF2B5EF4-FFF2-40B4-BE49-F238E27FC236}">
                  <a16:creationId xmlns:a16="http://schemas.microsoft.com/office/drawing/2014/main" id="{14BA455D-A600-42F8-A106-17992F646B4C}"/>
                </a:ext>
              </a:extLst>
            </p:cNvPr>
            <p:cNvSpPr/>
            <p:nvPr/>
          </p:nvSpPr>
          <p:spPr>
            <a:xfrm>
              <a:off x="4113948" y="5193960"/>
              <a:ext cx="1041375" cy="1041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48FE22C-9B98-423D-A9AF-1E9247742762}"/>
                </a:ext>
              </a:extLst>
            </p:cNvPr>
            <p:cNvSpPr txBox="1"/>
            <p:nvPr/>
          </p:nvSpPr>
          <p:spPr>
            <a:xfrm>
              <a:off x="4411820" y="5529981"/>
              <a:ext cx="445630" cy="369332"/>
            </a:xfrm>
            <a:prstGeom prst="rect">
              <a:avLst/>
            </a:prstGeom>
            <a:noFill/>
          </p:spPr>
          <p:txBody>
            <a:bodyPr wrap="square">
              <a:spAutoFit/>
            </a:bodyPr>
            <a:lstStyle/>
            <a:p>
              <a:pPr algn="ctr"/>
              <a:r>
                <a:rPr lang="en-US" dirty="0"/>
                <a:t>P</a:t>
              </a:r>
            </a:p>
          </p:txBody>
        </p:sp>
      </p:grpSp>
      <p:graphicFrame>
        <p:nvGraphicFramePr>
          <p:cNvPr id="39" name="Table 39">
            <a:extLst>
              <a:ext uri="{FF2B5EF4-FFF2-40B4-BE49-F238E27FC236}">
                <a16:creationId xmlns:a16="http://schemas.microsoft.com/office/drawing/2014/main" id="{5B73040C-EA01-4307-BCDA-AEBB5C6D2B14}"/>
              </a:ext>
            </a:extLst>
          </p:cNvPr>
          <p:cNvGraphicFramePr>
            <a:graphicFrameLocks noGrp="1"/>
          </p:cNvGraphicFramePr>
          <p:nvPr/>
        </p:nvGraphicFramePr>
        <p:xfrm>
          <a:off x="6680719" y="2339327"/>
          <a:ext cx="4799990" cy="3479800"/>
        </p:xfrm>
        <a:graphic>
          <a:graphicData uri="http://schemas.openxmlformats.org/drawingml/2006/table">
            <a:tbl>
              <a:tblPr firstRow="1" bandRow="1">
                <a:tableStyleId>{7E9639D4-E3E2-4D34-9284-5A2195B3D0D7}</a:tableStyleId>
              </a:tblPr>
              <a:tblGrid>
                <a:gridCol w="2002928">
                  <a:extLst>
                    <a:ext uri="{9D8B030D-6E8A-4147-A177-3AD203B41FA5}">
                      <a16:colId xmlns:a16="http://schemas.microsoft.com/office/drawing/2014/main" val="1177540913"/>
                    </a:ext>
                  </a:extLst>
                </a:gridCol>
                <a:gridCol w="2797062">
                  <a:extLst>
                    <a:ext uri="{9D8B030D-6E8A-4147-A177-3AD203B41FA5}">
                      <a16:colId xmlns:a16="http://schemas.microsoft.com/office/drawing/2014/main" val="366114018"/>
                    </a:ext>
                  </a:extLst>
                </a:gridCol>
              </a:tblGrid>
              <a:tr h="370840">
                <a:tc>
                  <a:txBody>
                    <a:bodyPr/>
                    <a:lstStyle/>
                    <a:p>
                      <a:pPr algn="ctr"/>
                      <a:r>
                        <a:rPr lang="en-US" dirty="0"/>
                        <a:t>Problem type</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Example Problem </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579147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NP-Hard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Matrix Permanent</a:t>
                      </a:r>
                    </a:p>
                    <a:p>
                      <a:pPr algn="ctr"/>
                      <a:r>
                        <a:rPr lang="en-US" dirty="0"/>
                        <a:t>Turing Halting Problem</a:t>
                      </a:r>
                    </a:p>
                    <a:p>
                      <a:pPr algn="ctr"/>
                      <a:r>
                        <a:rPr lang="en-US" b="1" dirty="0"/>
                        <a:t>MILP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5375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NP-Complete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Steiner Tree</a:t>
                      </a:r>
                    </a:p>
                    <a:p>
                      <a:pPr algn="ctr"/>
                      <a:r>
                        <a:rPr lang="en-US" dirty="0"/>
                        <a:t>Graph 3-coloring</a:t>
                      </a:r>
                    </a:p>
                    <a:p>
                      <a:pPr algn="ctr"/>
                      <a:r>
                        <a:rPr lang="en-US" dirty="0"/>
                        <a:t>Maximum Clique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5298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Factoring</a:t>
                      </a:r>
                    </a:p>
                    <a:p>
                      <a:pPr algn="ctr"/>
                      <a:r>
                        <a:rPr lang="en-US" dirty="0"/>
                        <a:t>Graph Isomorphism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713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Linear Programming</a:t>
                      </a:r>
                    </a:p>
                    <a:p>
                      <a:pPr algn="ctr"/>
                      <a:r>
                        <a:rPr lang="en-US" dirty="0"/>
                        <a:t>Graph Connectivity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892019"/>
                  </a:ext>
                </a:extLst>
              </a:tr>
            </a:tbl>
          </a:graphicData>
        </a:graphic>
      </p:graphicFrame>
      <p:pic>
        <p:nvPicPr>
          <p:cNvPr id="98" name="图形 8">
            <a:extLst>
              <a:ext uri="{FF2B5EF4-FFF2-40B4-BE49-F238E27FC236}">
                <a16:creationId xmlns:a16="http://schemas.microsoft.com/office/drawing/2014/main" id="{D02514DB-1C38-49B8-A06B-45408496D6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91650" y="-342359"/>
            <a:ext cx="2100350" cy="2000332"/>
          </a:xfrm>
          <a:prstGeom prst="rect">
            <a:avLst/>
          </a:prstGeom>
        </p:spPr>
      </p:pic>
    </p:spTree>
    <p:extLst>
      <p:ext uri="{BB962C8B-B14F-4D97-AF65-F5344CB8AC3E}">
        <p14:creationId xmlns:p14="http://schemas.microsoft.com/office/powerpoint/2010/main" val="25796394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986173D-D8B7-4026-B9B9-A3E17D5B32F9}"/>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07744" y="189277"/>
            <a:ext cx="6543040" cy="769441"/>
          </a:xfrm>
          <a:prstGeom prst="rect">
            <a:avLst/>
          </a:prstGeom>
          <a:noFill/>
        </p:spPr>
        <p:txBody>
          <a:bodyPr wrap="square">
            <a:spAutoFit/>
          </a:bodyPr>
          <a:lstStyle/>
          <a:p>
            <a:pPr>
              <a:buNone/>
            </a:pPr>
            <a:r>
              <a:rPr lang="en-US" altLang="zh-CN" sz="4400" b="1" dirty="0">
                <a:solidFill>
                  <a:schemeClr val="bg1"/>
                </a:solidFill>
                <a:effectLst>
                  <a:outerShdw blurRad="38100" dist="38100" dir="2700000" algn="tl">
                    <a:srgbClr val="000000">
                      <a:alpha val="43137"/>
                    </a:srgbClr>
                  </a:outerShdw>
                </a:effectLst>
                <a:latin typeface="Bookman Old Style" panose="02050604050505020204" pitchFamily="18" charset="0"/>
              </a:rPr>
              <a:t>Outline</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fld id="{4D930033-B2FC-4609-BC0E-7900D15FB984}" type="slidenum">
              <a:rPr lang="en-US" smtClean="0"/>
              <a:t>2</a:t>
            </a:fld>
            <a:endParaRPr lang="en-US"/>
          </a:p>
        </p:txBody>
      </p:sp>
      <p:sp>
        <p:nvSpPr>
          <p:cNvPr id="33" name="Content Placeholder 5">
            <a:extLst>
              <a:ext uri="{FF2B5EF4-FFF2-40B4-BE49-F238E27FC236}">
                <a16:creationId xmlns:a16="http://schemas.microsoft.com/office/drawing/2014/main" id="{9402847C-D745-5E88-1A1F-25022AEDD26F}"/>
              </a:ext>
            </a:extLst>
          </p:cNvPr>
          <p:cNvSpPr>
            <a:spLocks noGrp="1"/>
          </p:cNvSpPr>
          <p:nvPr>
            <p:ph idx="1"/>
          </p:nvPr>
        </p:nvSpPr>
        <p:spPr>
          <a:xfrm>
            <a:off x="1095022" y="1600200"/>
            <a:ext cx="9708444" cy="4756150"/>
          </a:xfrm>
        </p:spPr>
        <p:txBody>
          <a:bodyPr>
            <a:normAutofit fontScale="92500" lnSpcReduction="10000"/>
          </a:bodyPr>
          <a:lstStyle/>
          <a:p>
            <a:r>
              <a:rPr lang="en-US" sz="3200" dirty="0"/>
              <a:t>Motivation and </a:t>
            </a:r>
            <a:r>
              <a:rPr lang="en-US" altLang="zh-CN" sz="3200" dirty="0"/>
              <a:t>Quantum Computing Basics</a:t>
            </a:r>
          </a:p>
          <a:p>
            <a:r>
              <a:rPr lang="en-US" sz="3200" dirty="0"/>
              <a:t>Quantum Annealing</a:t>
            </a:r>
          </a:p>
          <a:p>
            <a:pPr lvl="1"/>
            <a:r>
              <a:rPr lang="en-US" sz="2800" dirty="0"/>
              <a:t>Quadratic unconstrained binary optimization (QUBO)</a:t>
            </a:r>
          </a:p>
          <a:p>
            <a:r>
              <a:rPr lang="en-US" altLang="zh-CN" sz="3200" dirty="0"/>
              <a:t>Hybrid Quantum Benders' Decomposition</a:t>
            </a:r>
            <a:endParaRPr lang="en-US" sz="3200" dirty="0">
              <a:hlinkClick r:id="rId3">
                <a:extLst>
                  <a:ext uri="{A12FA001-AC4F-418D-AE19-62706E023703}">
                    <ahyp:hlinkClr xmlns:ahyp="http://schemas.microsoft.com/office/drawing/2018/hyperlinkcolor" val="tx"/>
                  </a:ext>
                </a:extLst>
              </a:hlinkClick>
            </a:endParaRPr>
          </a:p>
          <a:p>
            <a:pPr lvl="1"/>
            <a:r>
              <a:rPr lang="en-US" sz="2800" dirty="0"/>
              <a:t>Benders Decomposition Basics</a:t>
            </a:r>
          </a:p>
          <a:p>
            <a:pPr lvl="1"/>
            <a:r>
              <a:rPr lang="en-US" sz="2800" dirty="0"/>
              <a:t>Quantum and Class Computing Bender Decomposition</a:t>
            </a:r>
          </a:p>
          <a:p>
            <a:r>
              <a:rPr lang="en-US" sz="3200" dirty="0"/>
              <a:t>Applications</a:t>
            </a:r>
          </a:p>
          <a:p>
            <a:pPr lvl="1"/>
            <a:r>
              <a:rPr lang="en-US" sz="2800" dirty="0">
                <a:latin typeface="Times New Roman" panose="02020603050405020304" pitchFamily="18" charset="0"/>
                <a:cs typeface="Times New Roman" panose="02020603050405020304" pitchFamily="18" charset="0"/>
              </a:rPr>
              <a:t>Optimization Problems in Wireless Networks </a:t>
            </a:r>
          </a:p>
          <a:p>
            <a:pPr lvl="1"/>
            <a:r>
              <a:rPr lang="en-US" sz="2800" dirty="0">
                <a:latin typeface="Times"/>
                <a:cs typeface="Times"/>
              </a:rPr>
              <a:t>Feature Selection for Machine Learning</a:t>
            </a:r>
          </a:p>
          <a:p>
            <a:pPr lvl="1"/>
            <a:r>
              <a:rPr lang="en-US" sz="2800" dirty="0">
                <a:latin typeface="Times"/>
                <a:cs typeface="Times"/>
              </a:rPr>
              <a:t>Cable-Routing Problem in Solar Power Plants</a:t>
            </a:r>
            <a:endParaRPr lang="en-US" altLang="zh-CN" sz="2800" dirty="0"/>
          </a:p>
          <a:p>
            <a:r>
              <a:rPr lang="en-US" sz="3200" dirty="0"/>
              <a:t>Conclusions</a:t>
            </a:r>
          </a:p>
        </p:txBody>
      </p:sp>
    </p:spTree>
    <p:extLst>
      <p:ext uri="{BB962C8B-B14F-4D97-AF65-F5344CB8AC3E}">
        <p14:creationId xmlns:p14="http://schemas.microsoft.com/office/powerpoint/2010/main" val="131504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299758"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Benders’ Decomposition</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sp>
        <p:nvSpPr>
          <p:cNvPr id="6" name="文本框 5">
            <a:extLst>
              <a:ext uri="{FF2B5EF4-FFF2-40B4-BE49-F238E27FC236}">
                <a16:creationId xmlns:a16="http://schemas.microsoft.com/office/drawing/2014/main" id="{AE8563C5-36A3-45CC-A665-C992A05E9D8B}"/>
              </a:ext>
            </a:extLst>
          </p:cNvPr>
          <p:cNvSpPr txBox="1"/>
          <p:nvPr/>
        </p:nvSpPr>
        <p:spPr>
          <a:xfrm>
            <a:off x="7041030" y="2763652"/>
            <a:ext cx="65" cy="276999"/>
          </a:xfrm>
          <a:prstGeom prst="rect">
            <a:avLst/>
          </a:prstGeom>
          <a:noFill/>
        </p:spPr>
        <p:txBody>
          <a:bodyPr wrap="none" lIns="0" tIns="0" rIns="0" bIns="0" rtlCol="0">
            <a:spAutoFit/>
          </a:bodyPr>
          <a:lstStyle/>
          <a:p>
            <a:endParaRPr lang="zh-CN" altLang="en-US"/>
          </a:p>
        </p:txBody>
      </p:sp>
      <p:sp>
        <p:nvSpPr>
          <p:cNvPr id="16" name="TextBox 3">
            <a:extLst>
              <a:ext uri="{FF2B5EF4-FFF2-40B4-BE49-F238E27FC236}">
                <a16:creationId xmlns:a16="http://schemas.microsoft.com/office/drawing/2014/main" id="{AC843DA7-5CDD-4317-A733-20CAB76348CA}"/>
              </a:ext>
            </a:extLst>
          </p:cNvPr>
          <p:cNvSpPr txBox="1"/>
          <p:nvPr/>
        </p:nvSpPr>
        <p:spPr>
          <a:xfrm>
            <a:off x="152784" y="1388052"/>
            <a:ext cx="7427277" cy="523220"/>
          </a:xfrm>
          <a:prstGeom prst="rect">
            <a:avLst/>
          </a:prstGeom>
          <a:noFill/>
        </p:spPr>
        <p:txBody>
          <a:bodyPr wrap="square" lIns="91440" tIns="45720" rIns="91440" bIns="45720" rtlCol="0" anchor="t">
            <a:spAutoFit/>
          </a:bodyPr>
          <a:lstStyle/>
          <a:p>
            <a:r>
              <a:rPr lang="en-US" sz="2800" b="1" dirty="0">
                <a:solidFill>
                  <a:srgbClr val="54585A"/>
                </a:solidFill>
                <a:latin typeface="Times"/>
                <a:cs typeface="Times"/>
              </a:rPr>
              <a:t>Consider a Mixed-integer Linear Programming</a:t>
            </a:r>
          </a:p>
        </p:txBody>
      </p:sp>
      <p:sp>
        <p:nvSpPr>
          <p:cNvPr id="10" name="文本框 9">
            <a:extLst>
              <a:ext uri="{FF2B5EF4-FFF2-40B4-BE49-F238E27FC236}">
                <a16:creationId xmlns:a16="http://schemas.microsoft.com/office/drawing/2014/main" id="{3195C32C-CE89-4340-8F5D-9890034311AE}"/>
              </a:ext>
            </a:extLst>
          </p:cNvPr>
          <p:cNvSpPr txBox="1"/>
          <p:nvPr/>
        </p:nvSpPr>
        <p:spPr>
          <a:xfrm>
            <a:off x="7041030" y="2763652"/>
            <a:ext cx="65" cy="276999"/>
          </a:xfrm>
          <a:prstGeom prst="rect">
            <a:avLst/>
          </a:prstGeom>
          <a:noFill/>
        </p:spPr>
        <p:txBody>
          <a:bodyPr wrap="none" lIns="0" tIns="0" rIns="0" bIns="0" rtlCol="0">
            <a:spAutoFit/>
          </a:bodyPr>
          <a:lstStyle/>
          <a:p>
            <a:endParaRPr lang="zh-CN" altLang="en-US"/>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20</a:t>
            </a:fld>
            <a:endParaRPr lang="zh-CN" altLang="en-US"/>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9777"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04270"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55E790B-2BC9-48D7-AA65-DFF1E1010FE2}"/>
                  </a:ext>
                </a:extLst>
              </p:cNvPr>
              <p:cNvSpPr txBox="1"/>
              <p:nvPr/>
            </p:nvSpPr>
            <p:spPr>
              <a:xfrm>
                <a:off x="431799" y="3816192"/>
                <a:ext cx="5664201" cy="369332"/>
              </a:xfrm>
              <a:prstGeom prst="rect">
                <a:avLst/>
              </a:prstGeom>
              <a:noFill/>
            </p:spPr>
            <p:txBody>
              <a:bodyPr wrap="square">
                <a:spAutoFit/>
              </a:bodyPr>
              <a:lstStyle/>
              <a:p>
                <a:r>
                  <a:rPr lang="en-US" dirty="0"/>
                  <a:t>We denote the value of the best choice for </a:t>
                </a:r>
                <a14:m>
                  <m:oMath xmlns:m="http://schemas.openxmlformats.org/officeDocument/2006/math">
                    <m:r>
                      <a:rPr lang="en-US" b="1" i="0" smtClean="0">
                        <a:latin typeface="Cambria Math" panose="02040503050406030204" pitchFamily="18" charset="0"/>
                      </a:rPr>
                      <m:t>𝐲</m:t>
                    </m:r>
                  </m:oMath>
                </a14:m>
                <a:r>
                  <a:rPr lang="en-US" dirty="0"/>
                  <a:t> by </a:t>
                </a:r>
                <a14:m>
                  <m:oMath xmlns:m="http://schemas.openxmlformats.org/officeDocument/2006/math">
                    <m:sSub>
                      <m:sSubPr>
                        <m:ctrlPr>
                          <a:rPr lang="en-US" b="1" i="1" smtClean="0">
                            <a:latin typeface="Cambria Math" panose="02040503050406030204" pitchFamily="18" charset="0"/>
                          </a:rPr>
                        </m:ctrlPr>
                      </m:sSubPr>
                      <m:e>
                        <m:r>
                          <m:rPr>
                            <m:sty m:val="p"/>
                          </m:rPr>
                          <a:rPr lang="en-US" b="0" i="0" smtClean="0">
                            <a:latin typeface="Cambria Math" panose="02040503050406030204" pitchFamily="18" charset="0"/>
                          </a:rPr>
                          <m:t>z</m:t>
                        </m:r>
                      </m:e>
                      <m:sub>
                        <m:r>
                          <m:rPr>
                            <m:sty m:val="p"/>
                          </m:rPr>
                          <a:rPr lang="en-US" b="0" i="0" smtClean="0">
                            <a:latin typeface="Cambria Math" panose="02040503050406030204" pitchFamily="18" charset="0"/>
                          </a:rPr>
                          <m:t>LP</m:t>
                        </m:r>
                      </m:sub>
                    </m:sSub>
                    <m:r>
                      <a:rPr lang="en-US" b="1" i="0" smtClean="0">
                        <a:latin typeface="Cambria Math" panose="02040503050406030204" pitchFamily="18" charset="0"/>
                      </a:rPr>
                      <m:t>(</m:t>
                    </m:r>
                    <m:r>
                      <a:rPr lang="en-US" b="1" i="0" smtClean="0">
                        <a:latin typeface="Cambria Math" panose="02040503050406030204" pitchFamily="18" charset="0"/>
                      </a:rPr>
                      <m:t>𝐱</m:t>
                    </m:r>
                    <m:r>
                      <a:rPr lang="en-US" b="1" i="0" smtClean="0">
                        <a:latin typeface="Cambria Math" panose="02040503050406030204" pitchFamily="18" charset="0"/>
                      </a:rPr>
                      <m:t>)</m:t>
                    </m:r>
                  </m:oMath>
                </a14:m>
                <a:endParaRPr lang="en-US" b="1" dirty="0"/>
              </a:p>
            </p:txBody>
          </p:sp>
        </mc:Choice>
        <mc:Fallback xmlns="">
          <p:sp>
            <p:nvSpPr>
              <p:cNvPr id="15" name="TextBox 14">
                <a:extLst>
                  <a:ext uri="{FF2B5EF4-FFF2-40B4-BE49-F238E27FC236}">
                    <a16:creationId xmlns:a16="http://schemas.microsoft.com/office/drawing/2014/main" id="{555E790B-2BC9-48D7-AA65-DFF1E1010FE2}"/>
                  </a:ext>
                </a:extLst>
              </p:cNvPr>
              <p:cNvSpPr txBox="1">
                <a:spLocks noRot="1" noChangeAspect="1" noMove="1" noResize="1" noEditPoints="1" noAdjustHandles="1" noChangeArrowheads="1" noChangeShapeType="1" noTextEdit="1"/>
              </p:cNvSpPr>
              <p:nvPr/>
            </p:nvSpPr>
            <p:spPr>
              <a:xfrm>
                <a:off x="431799" y="3816192"/>
                <a:ext cx="5664201" cy="369332"/>
              </a:xfrm>
              <a:prstGeom prst="rect">
                <a:avLst/>
              </a:prstGeom>
              <a:blipFill>
                <a:blip r:embed="rId6"/>
                <a:stretch>
                  <a:fillRect l="-969" t="-8197" b="-24590"/>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DE6D5E2-3795-4F9D-B38B-23D58FF27432}"/>
              </a:ext>
            </a:extLst>
          </p:cNvPr>
          <p:cNvCxnSpPr>
            <a:cxnSpLocks/>
          </p:cNvCxnSpPr>
          <p:nvPr/>
        </p:nvCxnSpPr>
        <p:spPr>
          <a:xfrm>
            <a:off x="5114343" y="2796020"/>
            <a:ext cx="200147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4A6D649-A97F-4565-BC97-E93999C966D6}"/>
                  </a:ext>
                </a:extLst>
              </p:cNvPr>
              <p:cNvSpPr txBox="1"/>
              <p:nvPr/>
            </p:nvSpPr>
            <p:spPr>
              <a:xfrm>
                <a:off x="5219363" y="2394320"/>
                <a:ext cx="1896450" cy="369332"/>
              </a:xfrm>
              <a:prstGeom prst="rect">
                <a:avLst/>
              </a:prstGeom>
              <a:noFill/>
            </p:spPr>
            <p:txBody>
              <a:bodyPr wrap="square" rtlCol="0">
                <a:spAutoFit/>
              </a:bodyPr>
              <a:lstStyle/>
              <a:p>
                <a14:m>
                  <m:oMath xmlns:m="http://schemas.openxmlformats.org/officeDocument/2006/math">
                    <m:sSub>
                      <m:sSubPr>
                        <m:ctrlPr>
                          <a:rPr lang="en-US" b="1" i="1" smtClean="0">
                            <a:latin typeface="Cambria Math" panose="02040503050406030204" pitchFamily="18" charset="0"/>
                          </a:rPr>
                        </m:ctrlPr>
                      </m:sSubPr>
                      <m:e>
                        <m:r>
                          <m:rPr>
                            <m:sty m:val="p"/>
                          </m:rPr>
                          <a:rPr lang="en-US" b="0" i="0" smtClean="0">
                            <a:latin typeface="Cambria Math" panose="02040503050406030204" pitchFamily="18" charset="0"/>
                          </a:rPr>
                          <m:t>z</m:t>
                        </m:r>
                      </m:e>
                      <m:sub>
                        <m:r>
                          <m:rPr>
                            <m:sty m:val="p"/>
                          </m:rPr>
                          <a:rPr lang="en-US" b="0" i="0" smtClean="0">
                            <a:latin typeface="Cambria Math" panose="02040503050406030204" pitchFamily="18" charset="0"/>
                          </a:rPr>
                          <m:t>LP</m:t>
                        </m:r>
                      </m:sub>
                    </m:sSub>
                  </m:oMath>
                </a14:m>
                <a:r>
                  <a:rPr lang="en-US" dirty="0"/>
                  <a:t> Replacement</a:t>
                </a:r>
              </a:p>
            </p:txBody>
          </p:sp>
        </mc:Choice>
        <mc:Fallback xmlns="">
          <p:sp>
            <p:nvSpPr>
              <p:cNvPr id="22" name="TextBox 21">
                <a:extLst>
                  <a:ext uri="{FF2B5EF4-FFF2-40B4-BE49-F238E27FC236}">
                    <a16:creationId xmlns:a16="http://schemas.microsoft.com/office/drawing/2014/main" id="{F4A6D649-A97F-4565-BC97-E93999C966D6}"/>
                  </a:ext>
                </a:extLst>
              </p:cNvPr>
              <p:cNvSpPr txBox="1">
                <a:spLocks noRot="1" noChangeAspect="1" noMove="1" noResize="1" noEditPoints="1" noAdjustHandles="1" noChangeArrowheads="1" noChangeShapeType="1" noTextEdit="1"/>
              </p:cNvSpPr>
              <p:nvPr/>
            </p:nvSpPr>
            <p:spPr>
              <a:xfrm>
                <a:off x="5219363" y="2394320"/>
                <a:ext cx="1896450" cy="369332"/>
              </a:xfrm>
              <a:prstGeom prst="rect">
                <a:avLst/>
              </a:prstGeom>
              <a:blipFill>
                <a:blip r:embed="rId7"/>
                <a:stretch>
                  <a:fillRect t="-10000" r="-643" b="-26667"/>
                </a:stretch>
              </a:blipFill>
            </p:spPr>
            <p:txBody>
              <a:bodyPr/>
              <a:lstStyle/>
              <a:p>
                <a:r>
                  <a:rPr lang="en-US">
                    <a:noFill/>
                  </a:rPr>
                  <a:t> </a:t>
                </a:r>
              </a:p>
            </p:txBody>
          </p:sp>
        </mc:Fallback>
      </mc:AlternateContent>
      <p:pic>
        <p:nvPicPr>
          <p:cNvPr id="27" name="Picture 26" descr="&#10;\begin{align*}&#10;\max_{\mathbf{x}, \mathbf{y}} \quad &amp;  \mathbf{c}^{\intercal}\mathbf{x} + \mathbf{h}^{\intercal}\mathbf{y}\\&#10;\textrm{s.t.} \quad &amp; \mathbf{A}\mathbf{x} + \mathbf{G}\mathbf{y} \leq \mathbf{b}\\&#10;&amp; \mathbf{x} \in \mathbf{X}, \mathbf{x} \in \left\{0,1\right\}^{n}\\&#10;&amp;\mathbf{y}\in \mathbb{R}^{p}_{+}&#10;\end{align*}">
            <a:extLst>
              <a:ext uri="{FF2B5EF4-FFF2-40B4-BE49-F238E27FC236}">
                <a16:creationId xmlns:a16="http://schemas.microsoft.com/office/drawing/2014/main" id="{C3E3786E-5658-443A-B7CB-312C4539D7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4089" y="2031899"/>
            <a:ext cx="3167824" cy="1781901"/>
          </a:xfrm>
          <a:prstGeom prst="rect">
            <a:avLst/>
          </a:prstGeom>
        </p:spPr>
      </p:pic>
      <p:cxnSp>
        <p:nvCxnSpPr>
          <p:cNvPr id="13" name="Straight Arrow Connector 12">
            <a:extLst>
              <a:ext uri="{FF2B5EF4-FFF2-40B4-BE49-F238E27FC236}">
                <a16:creationId xmlns:a16="http://schemas.microsoft.com/office/drawing/2014/main" id="{F612486F-2EFD-40EA-900F-1727726D131E}"/>
              </a:ext>
            </a:extLst>
          </p:cNvPr>
          <p:cNvCxnSpPr>
            <a:cxnSpLocks/>
          </p:cNvCxnSpPr>
          <p:nvPr/>
        </p:nvCxnSpPr>
        <p:spPr>
          <a:xfrm>
            <a:off x="5182771" y="5207066"/>
            <a:ext cx="200260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4AFE91DD-FDCB-44B7-A2F8-1C003C3B0FAD}"/>
              </a:ext>
            </a:extLst>
          </p:cNvPr>
          <p:cNvSpPr txBox="1"/>
          <p:nvPr/>
        </p:nvSpPr>
        <p:spPr>
          <a:xfrm>
            <a:off x="5623786" y="4777770"/>
            <a:ext cx="1165253" cy="369332"/>
          </a:xfrm>
          <a:prstGeom prst="rect">
            <a:avLst/>
          </a:prstGeom>
          <a:noFill/>
        </p:spPr>
        <p:txBody>
          <a:bodyPr wrap="square" rtlCol="0">
            <a:spAutoFit/>
          </a:bodyPr>
          <a:lstStyle/>
          <a:p>
            <a:r>
              <a:rPr lang="en-US" dirty="0"/>
              <a:t>LP Duality</a:t>
            </a:r>
          </a:p>
        </p:txBody>
      </p:sp>
      <p:grpSp>
        <p:nvGrpSpPr>
          <p:cNvPr id="23" name="Group 22">
            <a:extLst>
              <a:ext uri="{FF2B5EF4-FFF2-40B4-BE49-F238E27FC236}">
                <a16:creationId xmlns:a16="http://schemas.microsoft.com/office/drawing/2014/main" id="{4FFC0C0F-1F8E-437C-AE01-26C96FBBE69F}"/>
              </a:ext>
            </a:extLst>
          </p:cNvPr>
          <p:cNvGrpSpPr/>
          <p:nvPr/>
        </p:nvGrpSpPr>
        <p:grpSpPr>
          <a:xfrm>
            <a:off x="7770577" y="4223483"/>
            <a:ext cx="3487429" cy="2213962"/>
            <a:chOff x="7770577" y="4223483"/>
            <a:chExt cx="3487429" cy="2213962"/>
          </a:xfrm>
        </p:grpSpPr>
        <p:pic>
          <p:nvPicPr>
            <p:cNvPr id="29" name="Picture 28">
              <a:extLst>
                <a:ext uri="{FF2B5EF4-FFF2-40B4-BE49-F238E27FC236}">
                  <a16:creationId xmlns:a16="http://schemas.microsoft.com/office/drawing/2014/main" id="{E0E6B9F7-84AD-4EBC-AE42-793E0989FE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770577" y="4223483"/>
              <a:ext cx="3487429" cy="1961679"/>
            </a:xfrm>
            <a:prstGeom prst="rect">
              <a:avLst/>
            </a:prstGeom>
          </p:spPr>
        </p:pic>
        <p:sp>
          <p:nvSpPr>
            <p:cNvPr id="31" name="Rectangle 30">
              <a:extLst>
                <a:ext uri="{FF2B5EF4-FFF2-40B4-BE49-F238E27FC236}">
                  <a16:creationId xmlns:a16="http://schemas.microsoft.com/office/drawing/2014/main" id="{1DBFA6B8-9390-456F-9AD0-3E706B46CA07}"/>
                </a:ext>
              </a:extLst>
            </p:cNvPr>
            <p:cNvSpPr/>
            <p:nvPr/>
          </p:nvSpPr>
          <p:spPr>
            <a:xfrm>
              <a:off x="8891225" y="5066873"/>
              <a:ext cx="2270236" cy="972655"/>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40FC0E4-63C8-423F-9C4D-F3C0A8661235}"/>
                    </a:ext>
                  </a:extLst>
                </p:cNvPr>
                <p:cNvSpPr txBox="1"/>
                <p:nvPr/>
              </p:nvSpPr>
              <p:spPr>
                <a:xfrm>
                  <a:off x="9038919" y="6068113"/>
                  <a:ext cx="2075912" cy="369332"/>
                </a:xfrm>
                <a:prstGeom prst="rect">
                  <a:avLst/>
                </a:prstGeom>
                <a:noFill/>
              </p:spPr>
              <p:txBody>
                <a:bodyPr wrap="square">
                  <a:spAutoFit/>
                </a:bodyPr>
                <a:lstStyle/>
                <a:p>
                  <a:r>
                    <a:rPr lang="en-US" dirty="0"/>
                    <a:t>Feasible Region </a:t>
                  </a:r>
                  <a14:m>
                    <m:oMath xmlns:m="http://schemas.openxmlformats.org/officeDocument/2006/math">
                      <m:r>
                        <m:rPr>
                          <m:sty m:val="p"/>
                        </m:rPr>
                        <a:rPr lang="en-US" b="0" i="0" smtClean="0">
                          <a:latin typeface="Cambria Math" panose="02040503050406030204" pitchFamily="18" charset="0"/>
                        </a:rPr>
                        <m:t>Q</m:t>
                      </m:r>
                    </m:oMath>
                  </a14:m>
                  <a:endParaRPr lang="en-US" dirty="0"/>
                </a:p>
              </p:txBody>
            </p:sp>
          </mc:Choice>
          <mc:Fallback xmlns="">
            <p:sp>
              <p:nvSpPr>
                <p:cNvPr id="33" name="TextBox 32">
                  <a:extLst>
                    <a:ext uri="{FF2B5EF4-FFF2-40B4-BE49-F238E27FC236}">
                      <a16:creationId xmlns:a16="http://schemas.microsoft.com/office/drawing/2014/main" id="{640FC0E4-63C8-423F-9C4D-F3C0A8661235}"/>
                    </a:ext>
                  </a:extLst>
                </p:cNvPr>
                <p:cNvSpPr txBox="1">
                  <a:spLocks noRot="1" noChangeAspect="1" noMove="1" noResize="1" noEditPoints="1" noAdjustHandles="1" noChangeArrowheads="1" noChangeShapeType="1" noTextEdit="1"/>
                </p:cNvSpPr>
                <p:nvPr/>
              </p:nvSpPr>
              <p:spPr>
                <a:xfrm>
                  <a:off x="9038919" y="6068113"/>
                  <a:ext cx="2075912" cy="369332"/>
                </a:xfrm>
                <a:prstGeom prst="rect">
                  <a:avLst/>
                </a:prstGeom>
                <a:blipFill>
                  <a:blip r:embed="rId11"/>
                  <a:stretch>
                    <a:fillRect l="-2647" t="-8197" b="-24590"/>
                  </a:stretch>
                </a:blipFill>
              </p:spPr>
              <p:txBody>
                <a:bodyPr/>
                <a:lstStyle/>
                <a:p>
                  <a:r>
                    <a:rPr lang="en-US">
                      <a:noFill/>
                    </a:rPr>
                    <a:t> </a:t>
                  </a:r>
                </a:p>
              </p:txBody>
            </p:sp>
          </mc:Fallback>
        </mc:AlternateContent>
      </p:grpSp>
      <p:pic>
        <p:nvPicPr>
          <p:cNvPr id="7" name="Picture 6" descr="\begin{align*}&#10;\max_{\mathbf{x}} \quad &amp;  \mathbf{c}^{\intercal}\mathbf{x} + z_{LP}(\mathbf{x})\\&#10;\textrm{s.t.} \quad &amp; \mathbf{x} \in \mathbf{X}, \ \mathbf{x} \in \left\{0,1\right\}^{n} \\&#10;\end{align*}">
            <a:extLst>
              <a:ext uri="{FF2B5EF4-FFF2-40B4-BE49-F238E27FC236}">
                <a16:creationId xmlns:a16="http://schemas.microsoft.com/office/drawing/2014/main" id="{8B01C4F9-371E-4684-A49F-6665878DAD4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05197" y="2238979"/>
            <a:ext cx="3327011" cy="904735"/>
          </a:xfrm>
          <a:prstGeom prst="rect">
            <a:avLst/>
          </a:prstGeom>
        </p:spPr>
      </p:pic>
      <p:pic>
        <p:nvPicPr>
          <p:cNvPr id="5" name="Picture 4" descr="\begin{align*}&#10;z_{LP}(\mathbf{x}) = \max_{\mathbf{y}} \quad &amp;  \mathbf{h}^{\intercal}\mathbf{y}\\&#10;\textrm{s.t.} \quad &amp; \mathbf{G}\mathbf{y} \leq \mathbf{b} - \mathbf{A}\mathbf{x}\\&#10;&amp;\mathbf{y}\in \mathbb{R}^{p}_{+}&#10;\end{align*}">
            <a:extLst>
              <a:ext uri="{FF2B5EF4-FFF2-40B4-BE49-F238E27FC236}">
                <a16:creationId xmlns:a16="http://schemas.microsoft.com/office/drawing/2014/main" id="{D623CF86-C501-27E5-590A-BCBD0108DB6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77169" y="4617234"/>
            <a:ext cx="3487430" cy="1179663"/>
          </a:xfrm>
          <a:prstGeom prst="rect">
            <a:avLst/>
          </a:prstGeom>
        </p:spPr>
      </p:pic>
    </p:spTree>
    <p:extLst>
      <p:ext uri="{BB962C8B-B14F-4D97-AF65-F5344CB8AC3E}">
        <p14:creationId xmlns:p14="http://schemas.microsoft.com/office/powerpoint/2010/main" val="1111477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3248"/>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Benders’ Decomposition</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1</a:t>
            </a:r>
            <a:endParaRPr lang="zh-CN" altLang="en-US" sz="3200" dirty="0">
              <a:solidFill>
                <a:srgbClr val="D90000"/>
              </a:solidFill>
              <a:latin typeface="Impact"/>
            </a:endParaRPr>
          </a:p>
        </p:txBody>
      </p:sp>
      <p:sp>
        <p:nvSpPr>
          <p:cNvPr id="16" name="TextBox 3">
            <a:extLst>
              <a:ext uri="{FF2B5EF4-FFF2-40B4-BE49-F238E27FC236}">
                <a16:creationId xmlns:a16="http://schemas.microsoft.com/office/drawing/2014/main" id="{AC843DA7-5CDD-4317-A733-20CAB76348CA}"/>
              </a:ext>
            </a:extLst>
          </p:cNvPr>
          <p:cNvSpPr txBox="1"/>
          <p:nvPr/>
        </p:nvSpPr>
        <p:spPr>
          <a:xfrm>
            <a:off x="152784" y="1388052"/>
            <a:ext cx="7427277" cy="523220"/>
          </a:xfrm>
          <a:prstGeom prst="rect">
            <a:avLst/>
          </a:prstGeom>
          <a:noFill/>
        </p:spPr>
        <p:txBody>
          <a:bodyPr wrap="square" lIns="91440" tIns="45720" rIns="91440" bIns="45720" rtlCol="0" anchor="t">
            <a:spAutoFit/>
          </a:bodyPr>
          <a:lstStyle/>
          <a:p>
            <a:r>
              <a:rPr lang="en-US" sz="2800" b="1" dirty="0">
                <a:solidFill>
                  <a:srgbClr val="54585A"/>
                </a:solidFill>
                <a:latin typeface="Times"/>
                <a:cs typeface="Times"/>
              </a:rPr>
              <a:t>Continue:</a:t>
            </a:r>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21</a:t>
            </a:fld>
            <a:endParaRPr lang="zh-CN" altLang="en-US"/>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5" name="TextBox 14">
            <a:extLst>
              <a:ext uri="{FF2B5EF4-FFF2-40B4-BE49-F238E27FC236}">
                <a16:creationId xmlns:a16="http://schemas.microsoft.com/office/drawing/2014/main" id="{555E790B-2BC9-48D7-AA65-DFF1E1010FE2}"/>
              </a:ext>
            </a:extLst>
          </p:cNvPr>
          <p:cNvSpPr txBox="1"/>
          <p:nvPr/>
        </p:nvSpPr>
        <p:spPr>
          <a:xfrm>
            <a:off x="1522406" y="3751537"/>
            <a:ext cx="4793801" cy="369332"/>
          </a:xfrm>
          <a:prstGeom prst="rect">
            <a:avLst/>
          </a:prstGeom>
          <a:noFill/>
        </p:spPr>
        <p:txBody>
          <a:bodyPr wrap="square">
            <a:spAutoFit/>
          </a:bodyPr>
          <a:lstStyle/>
          <a:p>
            <a:r>
              <a:rPr lang="en-US" b="1" dirty="0">
                <a:latin typeface="Arial Nova Light" panose="020B0304020202020204" pitchFamily="34" charset="0"/>
                <a:cs typeface="Arial" panose="020B0604020202020204" pitchFamily="34" charset="0"/>
              </a:rPr>
              <a:t>The feasible region Q does not depend on x.</a:t>
            </a:r>
          </a:p>
        </p:txBody>
      </p:sp>
      <p:grpSp>
        <p:nvGrpSpPr>
          <p:cNvPr id="19" name="Group 18">
            <a:extLst>
              <a:ext uri="{FF2B5EF4-FFF2-40B4-BE49-F238E27FC236}">
                <a16:creationId xmlns:a16="http://schemas.microsoft.com/office/drawing/2014/main" id="{C4E75D88-2015-4CA4-BC5A-109E689CCC8A}"/>
              </a:ext>
            </a:extLst>
          </p:cNvPr>
          <p:cNvGrpSpPr/>
          <p:nvPr/>
        </p:nvGrpSpPr>
        <p:grpSpPr>
          <a:xfrm>
            <a:off x="1663541" y="1470381"/>
            <a:ext cx="3487429" cy="2213962"/>
            <a:chOff x="1663541" y="1470381"/>
            <a:chExt cx="3487429" cy="2213962"/>
          </a:xfrm>
        </p:grpSpPr>
        <p:pic>
          <p:nvPicPr>
            <p:cNvPr id="29" name="Picture 28">
              <a:extLst>
                <a:ext uri="{FF2B5EF4-FFF2-40B4-BE49-F238E27FC236}">
                  <a16:creationId xmlns:a16="http://schemas.microsoft.com/office/drawing/2014/main" id="{E0E6B9F7-84AD-4EBC-AE42-793E0989FE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63541" y="1470381"/>
              <a:ext cx="3487429" cy="1961679"/>
            </a:xfrm>
            <a:prstGeom prst="rect">
              <a:avLst/>
            </a:prstGeom>
          </p:spPr>
        </p:pic>
        <p:sp>
          <p:nvSpPr>
            <p:cNvPr id="31" name="Rectangle 30">
              <a:extLst>
                <a:ext uri="{FF2B5EF4-FFF2-40B4-BE49-F238E27FC236}">
                  <a16:creationId xmlns:a16="http://schemas.microsoft.com/office/drawing/2014/main" id="{1DBFA6B8-9390-456F-9AD0-3E706B46CA07}"/>
                </a:ext>
              </a:extLst>
            </p:cNvPr>
            <p:cNvSpPr/>
            <p:nvPr/>
          </p:nvSpPr>
          <p:spPr>
            <a:xfrm>
              <a:off x="2784189" y="2313771"/>
              <a:ext cx="2270236" cy="972655"/>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40FC0E4-63C8-423F-9C4D-F3C0A8661235}"/>
                    </a:ext>
                  </a:extLst>
                </p:cNvPr>
                <p:cNvSpPr txBox="1"/>
                <p:nvPr/>
              </p:nvSpPr>
              <p:spPr>
                <a:xfrm>
                  <a:off x="2931883" y="3315011"/>
                  <a:ext cx="2075912" cy="369332"/>
                </a:xfrm>
                <a:prstGeom prst="rect">
                  <a:avLst/>
                </a:prstGeom>
                <a:noFill/>
              </p:spPr>
              <p:txBody>
                <a:bodyPr wrap="square">
                  <a:spAutoFit/>
                </a:bodyPr>
                <a:lstStyle/>
                <a:p>
                  <a:r>
                    <a:rPr lang="en-US" dirty="0"/>
                    <a:t>Feasible Region </a:t>
                  </a:r>
                  <a14:m>
                    <m:oMath xmlns:m="http://schemas.openxmlformats.org/officeDocument/2006/math">
                      <m:r>
                        <m:rPr>
                          <m:sty m:val="p"/>
                        </m:rPr>
                        <a:rPr lang="en-US" b="0" i="0" smtClean="0">
                          <a:latin typeface="Cambria Math" panose="02040503050406030204" pitchFamily="18" charset="0"/>
                        </a:rPr>
                        <m:t>Q</m:t>
                      </m:r>
                    </m:oMath>
                  </a14:m>
                  <a:endParaRPr lang="en-US" dirty="0"/>
                </a:p>
              </p:txBody>
            </p:sp>
          </mc:Choice>
          <mc:Fallback xmlns="">
            <p:sp>
              <p:nvSpPr>
                <p:cNvPr id="33" name="TextBox 32">
                  <a:extLst>
                    <a:ext uri="{FF2B5EF4-FFF2-40B4-BE49-F238E27FC236}">
                      <a16:creationId xmlns:a16="http://schemas.microsoft.com/office/drawing/2014/main" id="{640FC0E4-63C8-423F-9C4D-F3C0A8661235}"/>
                    </a:ext>
                  </a:extLst>
                </p:cNvPr>
                <p:cNvSpPr txBox="1">
                  <a:spLocks noRot="1" noChangeAspect="1" noMove="1" noResize="1" noEditPoints="1" noAdjustHandles="1" noChangeArrowheads="1" noChangeShapeType="1" noTextEdit="1"/>
                </p:cNvSpPr>
                <p:nvPr/>
              </p:nvSpPr>
              <p:spPr>
                <a:xfrm>
                  <a:off x="2931883" y="3315011"/>
                  <a:ext cx="2075912" cy="369332"/>
                </a:xfrm>
                <a:prstGeom prst="rect">
                  <a:avLst/>
                </a:prstGeom>
                <a:blipFill>
                  <a:blip r:embed="rId7"/>
                  <a:stretch>
                    <a:fillRect l="-2647" t="-10000" b="-26667"/>
                  </a:stretch>
                </a:blipFill>
              </p:spPr>
              <p:txBody>
                <a:bodyPr/>
                <a:lstStyle/>
                <a:p>
                  <a:r>
                    <a:rPr lang="en-US">
                      <a:noFill/>
                    </a:rPr>
                    <a:t> </a:t>
                  </a:r>
                </a:p>
              </p:txBody>
            </p:sp>
          </mc:Fallback>
        </mc:AlternateContent>
      </p:grpSp>
      <p:pic>
        <p:nvPicPr>
          <p:cNvPr id="7" name="Picture 6" descr="\begin{align*}&#10;\max_{\mathbf{x}} \quad &amp;  \mathbf{c}^{\intercal}\mathbf{x} + z_{LP}(\mathbf{x})\\&#10;\textrm{s.t.} \quad &amp; \mathbf{x} \in \mathbf{X}, \ \mathbf{x} \in \left\{0,1\right\}^{n} \\&#10;\end{align*}">
            <a:extLst>
              <a:ext uri="{FF2B5EF4-FFF2-40B4-BE49-F238E27FC236}">
                <a16:creationId xmlns:a16="http://schemas.microsoft.com/office/drawing/2014/main" id="{8B01C4F9-371E-4684-A49F-6665878DAD4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34734" y="2172196"/>
            <a:ext cx="3327011" cy="904735"/>
          </a:xfrm>
          <a:prstGeom prst="rect">
            <a:avLst/>
          </a:prstGeom>
        </p:spPr>
      </p:pic>
      <p:pic>
        <p:nvPicPr>
          <p:cNvPr id="23" name="Picture 22">
            <a:extLst>
              <a:ext uri="{FF2B5EF4-FFF2-40B4-BE49-F238E27FC236}">
                <a16:creationId xmlns:a16="http://schemas.microsoft.com/office/drawing/2014/main" id="{69A57E62-96CD-424C-B843-D75522DD4EF8}"/>
              </a:ext>
            </a:extLst>
          </p:cNvPr>
          <p:cNvPicPr>
            <a:picLocks noChangeAspect="1"/>
          </p:cNvPicPr>
          <p:nvPr/>
        </p:nvPicPr>
        <p:blipFill>
          <a:blip r:embed="rId9"/>
          <a:stretch>
            <a:fillRect/>
          </a:stretch>
        </p:blipFill>
        <p:spPr>
          <a:xfrm>
            <a:off x="445503" y="4919197"/>
            <a:ext cx="4799399" cy="1101501"/>
          </a:xfrm>
          <a:prstGeom prst="rect">
            <a:avLst/>
          </a:prstGeom>
        </p:spPr>
      </p:pic>
      <p:grpSp>
        <p:nvGrpSpPr>
          <p:cNvPr id="5" name="Group 4">
            <a:extLst>
              <a:ext uri="{FF2B5EF4-FFF2-40B4-BE49-F238E27FC236}">
                <a16:creationId xmlns:a16="http://schemas.microsoft.com/office/drawing/2014/main" id="{35FC4FF6-6EA1-4477-953E-BA8BDD220447}"/>
              </a:ext>
            </a:extLst>
          </p:cNvPr>
          <p:cNvGrpSpPr/>
          <p:nvPr/>
        </p:nvGrpSpPr>
        <p:grpSpPr>
          <a:xfrm>
            <a:off x="5436987" y="5287595"/>
            <a:ext cx="2002601" cy="369333"/>
            <a:chOff x="6148011" y="5380115"/>
            <a:chExt cx="2002601" cy="369333"/>
          </a:xfrm>
        </p:grpSpPr>
        <p:cxnSp>
          <p:nvCxnSpPr>
            <p:cNvPr id="34" name="Straight Arrow Connector 33">
              <a:extLst>
                <a:ext uri="{FF2B5EF4-FFF2-40B4-BE49-F238E27FC236}">
                  <a16:creationId xmlns:a16="http://schemas.microsoft.com/office/drawing/2014/main" id="{1663A3D5-0A19-421E-A0B6-C5C513DB5107}"/>
                </a:ext>
              </a:extLst>
            </p:cNvPr>
            <p:cNvCxnSpPr>
              <a:cxnSpLocks/>
            </p:cNvCxnSpPr>
            <p:nvPr/>
          </p:nvCxnSpPr>
          <p:spPr>
            <a:xfrm>
              <a:off x="6148011" y="5749448"/>
              <a:ext cx="200260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95C4BA3-9A6B-446A-B528-F3E94CC08CE8}"/>
                    </a:ext>
                  </a:extLst>
                </p:cNvPr>
                <p:cNvSpPr txBox="1"/>
                <p:nvPr/>
              </p:nvSpPr>
              <p:spPr>
                <a:xfrm>
                  <a:off x="6509698" y="5380115"/>
                  <a:ext cx="116525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𝐿𝑃</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5" name="TextBox 34">
                  <a:extLst>
                    <a:ext uri="{FF2B5EF4-FFF2-40B4-BE49-F238E27FC236}">
                      <a16:creationId xmlns:a16="http://schemas.microsoft.com/office/drawing/2014/main" id="{395C4BA3-9A6B-446A-B528-F3E94CC08CE8}"/>
                    </a:ext>
                  </a:extLst>
                </p:cNvPr>
                <p:cNvSpPr txBox="1">
                  <a:spLocks noRot="1" noChangeAspect="1" noMove="1" noResize="1" noEditPoints="1" noAdjustHandles="1" noChangeArrowheads="1" noChangeShapeType="1" noTextEdit="1"/>
                </p:cNvSpPr>
                <p:nvPr/>
              </p:nvSpPr>
              <p:spPr>
                <a:xfrm>
                  <a:off x="6509698" y="5380115"/>
                  <a:ext cx="1165253" cy="369332"/>
                </a:xfrm>
                <a:prstGeom prst="rect">
                  <a:avLst/>
                </a:prstGeom>
                <a:blipFill>
                  <a:blip r:embed="rId10"/>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098E0221-B2A1-45FD-920D-A159BD162585}"/>
              </a:ext>
            </a:extLst>
          </p:cNvPr>
          <p:cNvGrpSpPr/>
          <p:nvPr/>
        </p:nvGrpSpPr>
        <p:grpSpPr>
          <a:xfrm>
            <a:off x="5444156" y="4817865"/>
            <a:ext cx="2002601" cy="369332"/>
            <a:chOff x="6175348" y="5480506"/>
            <a:chExt cx="2002601" cy="369332"/>
          </a:xfrm>
        </p:grpSpPr>
        <p:cxnSp>
          <p:nvCxnSpPr>
            <p:cNvPr id="25" name="Straight Arrow Connector 24">
              <a:extLst>
                <a:ext uri="{FF2B5EF4-FFF2-40B4-BE49-F238E27FC236}">
                  <a16:creationId xmlns:a16="http://schemas.microsoft.com/office/drawing/2014/main" id="{337CB89A-1AEA-44FD-8BE2-0B98C3E0D6C0}"/>
                </a:ext>
              </a:extLst>
            </p:cNvPr>
            <p:cNvCxnSpPr>
              <a:cxnSpLocks/>
            </p:cNvCxnSpPr>
            <p:nvPr/>
          </p:nvCxnSpPr>
          <p:spPr>
            <a:xfrm>
              <a:off x="6175348" y="5849838"/>
              <a:ext cx="200260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A734C62-FF60-4642-A08B-00603AF765DB}"/>
                    </a:ext>
                  </a:extLst>
                </p:cNvPr>
                <p:cNvSpPr txBox="1"/>
                <p:nvPr/>
              </p:nvSpPr>
              <p:spPr>
                <a:xfrm>
                  <a:off x="6424463" y="5480506"/>
                  <a:ext cx="116525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𝐿𝑃</m:t>
                            </m:r>
                          </m:sub>
                        </m:sSub>
                        <m:r>
                          <a:rPr lang="en-US" b="0" i="0" smtClean="0">
                            <a:latin typeface="Cambria Math" panose="02040503050406030204" pitchFamily="18" charset="0"/>
                          </a:rPr>
                          <m:t> </m:t>
                        </m:r>
                        <m:r>
                          <m:rPr>
                            <m:sty m:val="p"/>
                          </m:rPr>
                          <a:rPr lang="en-US" b="0" i="0" smtClean="0">
                            <a:latin typeface="Cambria Math" panose="02040503050406030204" pitchFamily="18" charset="0"/>
                          </a:rPr>
                          <m:t>bounded</m:t>
                        </m:r>
                      </m:oMath>
                    </m:oMathPara>
                  </a14:m>
                  <a:endParaRPr lang="en-US" dirty="0"/>
                </a:p>
              </p:txBody>
            </p:sp>
          </mc:Choice>
          <mc:Fallback xmlns="">
            <p:sp>
              <p:nvSpPr>
                <p:cNvPr id="26" name="TextBox 25">
                  <a:extLst>
                    <a:ext uri="{FF2B5EF4-FFF2-40B4-BE49-F238E27FC236}">
                      <a16:creationId xmlns:a16="http://schemas.microsoft.com/office/drawing/2014/main" id="{BA734C62-FF60-4642-A08B-00603AF765DB}"/>
                    </a:ext>
                  </a:extLst>
                </p:cNvPr>
                <p:cNvSpPr txBox="1">
                  <a:spLocks noRot="1" noChangeAspect="1" noMove="1" noResize="1" noEditPoints="1" noAdjustHandles="1" noChangeArrowheads="1" noChangeShapeType="1" noTextEdit="1"/>
                </p:cNvSpPr>
                <p:nvPr/>
              </p:nvSpPr>
              <p:spPr>
                <a:xfrm>
                  <a:off x="6424463" y="5480506"/>
                  <a:ext cx="1165253" cy="369332"/>
                </a:xfrm>
                <a:prstGeom prst="rect">
                  <a:avLst/>
                </a:prstGeom>
                <a:blipFill>
                  <a:blip r:embed="rId11"/>
                  <a:stretch>
                    <a:fillRect r="-21466"/>
                  </a:stretch>
                </a:blipFill>
              </p:spPr>
              <p:txBody>
                <a:bodyPr/>
                <a:lstStyle/>
                <a:p>
                  <a:r>
                    <a:rPr lang="en-US">
                      <a:noFill/>
                    </a:rPr>
                    <a:t> </a:t>
                  </a:r>
                </a:p>
              </p:txBody>
            </p:sp>
          </mc:Fallback>
        </mc:AlternateContent>
      </p:grpSp>
      <p:pic>
        <p:nvPicPr>
          <p:cNvPr id="13" name="Picture 12" descr="Shape&#10;&#10;Description automatically generated with medium confidence">
            <a:extLst>
              <a:ext uri="{FF2B5EF4-FFF2-40B4-BE49-F238E27FC236}">
                <a16:creationId xmlns:a16="http://schemas.microsoft.com/office/drawing/2014/main" id="{5240A98B-8264-4943-9419-62F55B9D24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95872" y="4905939"/>
            <a:ext cx="4204737" cy="1433212"/>
          </a:xfrm>
          <a:prstGeom prst="rect">
            <a:avLst/>
          </a:prstGeom>
        </p:spPr>
      </p:pic>
      <p:pic>
        <p:nvPicPr>
          <p:cNvPr id="30" name="Picture 29" descr="\begin{align*}&#10;\max_{\mathbf{x}} \quad &amp;  \mathbf{c}^{\intercal}\mathbf{x} + z_{LP}(\mathbf{x})\\&#10;\textrm{s.t.} \quad &amp; \left(\mathbf{b}-\mathbf{A}\mathbf{x}\right)^{\intercal}u^{k}\geq z_{LP}(\mathbf{x}) \quad \textrm{for}\ k \in K\\&#10; &amp; \left(\mathbf{b}-\mathbf{A}\mathbf{x}\right)^{\intercal}r^{j}\geq 0 \quad \textrm{for}\ j \in J\\&#10; &amp; z_{LP}(\mathbf{x}) \in \mathbb{R},\ \mathbf{x} \in \mathbf{X},\ \mathbf{x} \in \left\{0,1\right\}^{n}&#10;\end{align*}">
            <a:extLst>
              <a:ext uri="{FF2B5EF4-FFF2-40B4-BE49-F238E27FC236}">
                <a16:creationId xmlns:a16="http://schemas.microsoft.com/office/drawing/2014/main" id="{6A0DE2BC-67B8-4173-B6DD-118F5FC129E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60604" y="2082447"/>
            <a:ext cx="5235396" cy="1755334"/>
          </a:xfrm>
          <a:prstGeom prst="rect">
            <a:avLst/>
          </a:prstGeom>
        </p:spPr>
      </p:pic>
      <p:sp>
        <p:nvSpPr>
          <p:cNvPr id="6" name="TextBox 5">
            <a:extLst>
              <a:ext uri="{FF2B5EF4-FFF2-40B4-BE49-F238E27FC236}">
                <a16:creationId xmlns:a16="http://schemas.microsoft.com/office/drawing/2014/main" id="{DB4768E1-7C72-47D9-969A-391043DBB033}"/>
              </a:ext>
            </a:extLst>
          </p:cNvPr>
          <p:cNvSpPr txBox="1"/>
          <p:nvPr/>
        </p:nvSpPr>
        <p:spPr>
          <a:xfrm>
            <a:off x="1036229" y="4529093"/>
            <a:ext cx="4238368" cy="400110"/>
          </a:xfrm>
          <a:prstGeom prst="rect">
            <a:avLst/>
          </a:prstGeom>
          <a:noFill/>
        </p:spPr>
        <p:txBody>
          <a:bodyPr wrap="square" rtlCol="0">
            <a:spAutoFit/>
          </a:bodyPr>
          <a:lstStyle/>
          <a:p>
            <a:r>
              <a:rPr lang="en-US" sz="2000" b="1" dirty="0">
                <a:latin typeface="Arial Nova Light" panose="020B0304020202020204" pitchFamily="34" charset="0"/>
                <a:cs typeface="Arial" panose="020B0604020202020204" pitchFamily="34" charset="0"/>
              </a:rPr>
              <a:t>The feasible region Q does not exist</a:t>
            </a:r>
          </a:p>
        </p:txBody>
      </p:sp>
      <p:cxnSp>
        <p:nvCxnSpPr>
          <p:cNvPr id="28" name="Straight Arrow Connector 27">
            <a:extLst>
              <a:ext uri="{FF2B5EF4-FFF2-40B4-BE49-F238E27FC236}">
                <a16:creationId xmlns:a16="http://schemas.microsoft.com/office/drawing/2014/main" id="{BCC9A99E-F473-4CE7-B897-53AED15A3C3E}"/>
              </a:ext>
            </a:extLst>
          </p:cNvPr>
          <p:cNvCxnSpPr>
            <a:cxnSpLocks/>
          </p:cNvCxnSpPr>
          <p:nvPr/>
        </p:nvCxnSpPr>
        <p:spPr>
          <a:xfrm>
            <a:off x="5436987" y="4678835"/>
            <a:ext cx="200260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C62EBBA5-DDF3-4831-914D-75BF30ABE9CF}"/>
              </a:ext>
            </a:extLst>
          </p:cNvPr>
          <p:cNvSpPr txBox="1"/>
          <p:nvPr/>
        </p:nvSpPr>
        <p:spPr>
          <a:xfrm>
            <a:off x="7612383" y="4482178"/>
            <a:ext cx="4017385" cy="400110"/>
          </a:xfrm>
          <a:prstGeom prst="rect">
            <a:avLst/>
          </a:prstGeom>
          <a:noFill/>
        </p:spPr>
        <p:txBody>
          <a:bodyPr wrap="square" rtlCol="0">
            <a:spAutoFit/>
          </a:bodyPr>
          <a:lstStyle/>
          <a:p>
            <a:r>
              <a:rPr lang="en-US" sz="2000" dirty="0">
                <a:latin typeface="Arial Nova Light" panose="020B0304020202020204" pitchFamily="34" charset="0"/>
                <a:cs typeface="Arial" panose="020B0604020202020204" pitchFamily="34" charset="0"/>
              </a:rPr>
              <a:t>The original problem is not feasible</a:t>
            </a:r>
          </a:p>
        </p:txBody>
      </p:sp>
    </p:spTree>
    <p:extLst>
      <p:ext uri="{BB962C8B-B14F-4D97-AF65-F5344CB8AC3E}">
        <p14:creationId xmlns:p14="http://schemas.microsoft.com/office/powerpoint/2010/main" val="10302148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4.07407E-6 L -0.47865 -0.29607 " pathEditMode="relative" rAng="0" ptsTypes="AA">
                                      <p:cBhvr>
                                        <p:cTn id="6" dur="2000" fill="hold"/>
                                        <p:tgtEl>
                                          <p:spTgt spid="13"/>
                                        </p:tgtEl>
                                        <p:attrNameLst>
                                          <p:attrName>ppt_x</p:attrName>
                                          <p:attrName>ppt_y</p:attrName>
                                        </p:attrNameLst>
                                      </p:cBhvr>
                                      <p:rCtr x="-23932" y="-14815"/>
                                    </p:animMotion>
                                  </p:childTnLst>
                                </p:cTn>
                              </p:par>
                              <p:par>
                                <p:cTn id="7" presetID="42" presetClass="path" presetSubtype="0" accel="50000" decel="50000" fill="hold" nodeType="withEffect">
                                  <p:stCondLst>
                                    <p:cond delay="0"/>
                                  </p:stCondLst>
                                  <p:childTnLst>
                                    <p:animMotion origin="layout" path="M 4.16667E-6 1.11111E-6 L -0.48985 -0.03472 " pathEditMode="relative" rAng="0" ptsTypes="AA">
                                      <p:cBhvr>
                                        <p:cTn id="8" dur="2000" fill="hold"/>
                                        <p:tgtEl>
                                          <p:spTgt spid="7"/>
                                        </p:tgtEl>
                                        <p:attrNameLst>
                                          <p:attrName>ppt_x</p:attrName>
                                          <p:attrName>ppt_y</p:attrName>
                                        </p:attrNameLst>
                                      </p:cBhvr>
                                      <p:rCtr x="-24492" y="-1736"/>
                                    </p:animMotion>
                                  </p:childTnLst>
                                </p:cTn>
                              </p:par>
                              <p:par>
                                <p:cTn id="9" presetID="42" presetClass="path" presetSubtype="0" accel="50000" decel="50000" fill="hold" nodeType="withEffect">
                                  <p:stCondLst>
                                    <p:cond delay="0"/>
                                  </p:stCondLst>
                                  <p:childTnLst>
                                    <p:animMotion origin="layout" path="M 2.91667E-6 -4.44444E-6 L 0.44179 0.04098 " pathEditMode="relative" rAng="0" ptsTypes="AA">
                                      <p:cBhvr>
                                        <p:cTn id="10" dur="2000" fill="hold"/>
                                        <p:tgtEl>
                                          <p:spTgt spid="19"/>
                                        </p:tgtEl>
                                        <p:attrNameLst>
                                          <p:attrName>ppt_x</p:attrName>
                                          <p:attrName>ppt_y</p:attrName>
                                        </p:attrNameLst>
                                      </p:cBhvr>
                                      <p:rCtr x="22083" y="2037"/>
                                    </p:animMotion>
                                  </p:childTnLst>
                                </p:cTn>
                              </p:par>
                              <p:par>
                                <p:cTn id="11" presetID="6" presetClass="emph" presetSubtype="0" fill="hold" nodeType="withEffect">
                                  <p:stCondLst>
                                    <p:cond delay="0"/>
                                  </p:stCondLst>
                                  <p:childTnLst>
                                    <p:animScale>
                                      <p:cBhvr>
                                        <p:cTn id="12" dur="2000" fill="hold"/>
                                        <p:tgtEl>
                                          <p:spTgt spid="13"/>
                                        </p:tgtEl>
                                      </p:cBhvr>
                                      <p:by x="75000" y="75000"/>
                                    </p:animScale>
                                  </p:childTnLst>
                                </p:cTn>
                              </p:par>
                              <p:par>
                                <p:cTn id="13" presetID="10" presetClass="exit" presetSubtype="0" fill="hold" grpId="0"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3248"/>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Benders’ Decomposition</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sp>
        <p:nvSpPr>
          <p:cNvPr id="6" name="文本框 5">
            <a:extLst>
              <a:ext uri="{FF2B5EF4-FFF2-40B4-BE49-F238E27FC236}">
                <a16:creationId xmlns:a16="http://schemas.microsoft.com/office/drawing/2014/main" id="{AE8563C5-36A3-45CC-A665-C992A05E9D8B}"/>
              </a:ext>
            </a:extLst>
          </p:cNvPr>
          <p:cNvSpPr txBox="1"/>
          <p:nvPr/>
        </p:nvSpPr>
        <p:spPr>
          <a:xfrm>
            <a:off x="7041030" y="2763652"/>
            <a:ext cx="65" cy="276999"/>
          </a:xfrm>
          <a:prstGeom prst="rect">
            <a:avLst/>
          </a:prstGeom>
          <a:noFill/>
        </p:spPr>
        <p:txBody>
          <a:bodyPr wrap="none" lIns="0" tIns="0" rIns="0" bIns="0" rtlCol="0">
            <a:spAutoFit/>
          </a:bodyPr>
          <a:lstStyle/>
          <a:p>
            <a:endParaRPr lang="zh-CN" altLang="en-US"/>
          </a:p>
        </p:txBody>
      </p:sp>
      <p:sp>
        <p:nvSpPr>
          <p:cNvPr id="16" name="TextBox 3">
            <a:extLst>
              <a:ext uri="{FF2B5EF4-FFF2-40B4-BE49-F238E27FC236}">
                <a16:creationId xmlns:a16="http://schemas.microsoft.com/office/drawing/2014/main" id="{AC843DA7-5CDD-4317-A733-20CAB76348CA}"/>
              </a:ext>
            </a:extLst>
          </p:cNvPr>
          <p:cNvSpPr txBox="1"/>
          <p:nvPr/>
        </p:nvSpPr>
        <p:spPr>
          <a:xfrm>
            <a:off x="152784" y="1388052"/>
            <a:ext cx="7427277" cy="523220"/>
          </a:xfrm>
          <a:prstGeom prst="rect">
            <a:avLst/>
          </a:prstGeom>
          <a:noFill/>
        </p:spPr>
        <p:txBody>
          <a:bodyPr wrap="square" lIns="91440" tIns="45720" rIns="91440" bIns="45720" rtlCol="0" anchor="t">
            <a:spAutoFit/>
          </a:bodyPr>
          <a:lstStyle/>
          <a:p>
            <a:r>
              <a:rPr lang="en-US" sz="2800" b="1" dirty="0">
                <a:solidFill>
                  <a:srgbClr val="54585A"/>
                </a:solidFill>
                <a:latin typeface="Times"/>
                <a:cs typeface="Times"/>
              </a:rPr>
              <a:t>Continue:</a:t>
            </a:r>
          </a:p>
        </p:txBody>
      </p:sp>
      <p:sp>
        <p:nvSpPr>
          <p:cNvPr id="10" name="文本框 9">
            <a:extLst>
              <a:ext uri="{FF2B5EF4-FFF2-40B4-BE49-F238E27FC236}">
                <a16:creationId xmlns:a16="http://schemas.microsoft.com/office/drawing/2014/main" id="{3195C32C-CE89-4340-8F5D-9890034311AE}"/>
              </a:ext>
            </a:extLst>
          </p:cNvPr>
          <p:cNvSpPr txBox="1"/>
          <p:nvPr/>
        </p:nvSpPr>
        <p:spPr>
          <a:xfrm>
            <a:off x="7041030" y="2763652"/>
            <a:ext cx="65" cy="276999"/>
          </a:xfrm>
          <a:prstGeom prst="rect">
            <a:avLst/>
          </a:prstGeom>
          <a:noFill/>
        </p:spPr>
        <p:txBody>
          <a:bodyPr wrap="none" lIns="0" tIns="0" rIns="0" bIns="0" rtlCol="0">
            <a:spAutoFit/>
          </a:bodyPr>
          <a:lstStyle/>
          <a:p>
            <a:endParaRPr lang="zh-CN" altLang="en-US"/>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22</a:t>
            </a:fld>
            <a:endParaRPr lang="zh-CN" altLang="en-US"/>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pic>
        <p:nvPicPr>
          <p:cNvPr id="19" name="Picture 18" descr="\begin{align*}&#10;\max_{\mathbf{x}} \quad &amp;  \mathbf{c}^{\intercal}\mathbf{x} + z_{LP}(\mathbf{x})\\&#10;\textrm{s.t.} \quad &amp; \left(\mathbf{b}-\mathbf{A}\mathbf{x}\right)^{\intercal}u^{k}\geq z_{LP}(\mathbf{x}) \quad \textrm{for}\ k \in K\\&#10; &amp; \left(\mathbf{b}-\mathbf{A}\mathbf{x}\right)^{\intercal}r^{j}\geq 0 \quad \textrm{for}\ j \in J\\&#10; &amp; z_{LP}(\mathbf{x}) \in \mathbb{R},\ \mathbf{x} \in \mathbf{X},\ \mathbf{x} \in \left\{0,1\right\}^{n}&#10;\end{align*}">
            <a:extLst>
              <a:ext uri="{FF2B5EF4-FFF2-40B4-BE49-F238E27FC236}">
                <a16:creationId xmlns:a16="http://schemas.microsoft.com/office/drawing/2014/main" id="{46DF2CDC-9B88-4813-AEB4-C088CAC931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0604" y="2082447"/>
            <a:ext cx="5235396" cy="1755334"/>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FD1F2CD-E8B9-4340-B58F-9086A90322C2}"/>
                  </a:ext>
                </a:extLst>
              </p:cNvPr>
              <p:cNvSpPr txBox="1"/>
              <p:nvPr/>
            </p:nvSpPr>
            <p:spPr>
              <a:xfrm>
                <a:off x="772193" y="3967611"/>
                <a:ext cx="3239090" cy="369332"/>
              </a:xfrm>
              <a:prstGeom prst="rect">
                <a:avLst/>
              </a:prstGeom>
              <a:noFill/>
            </p:spPr>
            <p:txBody>
              <a:bodyPr wrap="square">
                <a:spAutoFit/>
              </a:bodyPr>
              <a:lstStyle/>
              <a:p>
                <a:r>
                  <a:rPr lang="en-US" dirty="0">
                    <a:latin typeface="Arial Nova" panose="020B0504020202020204" pitchFamily="34" charset="0"/>
                    <a:cs typeface="Arial" panose="020B0604020202020204" pitchFamily="34" charset="0"/>
                  </a:rPr>
                  <a:t>Replace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𝐿𝑃</m:t>
                        </m:r>
                      </m:sub>
                    </m:sSub>
                    <m:d>
                      <m:dPr>
                        <m:ctrlPr>
                          <a:rPr lang="en-US" b="0" i="1" smtClean="0">
                            <a:latin typeface="Cambria Math" panose="02040503050406030204" pitchFamily="18" charset="0"/>
                          </a:rPr>
                        </m:ctrlPr>
                      </m:dPr>
                      <m:e>
                        <m:r>
                          <a:rPr lang="en-US" b="1" i="0" smtClean="0">
                            <a:latin typeface="Cambria Math" panose="02040503050406030204" pitchFamily="18" charset="0"/>
                          </a:rPr>
                          <m:t>𝐱</m:t>
                        </m:r>
                      </m:e>
                    </m:d>
                  </m:oMath>
                </a14:m>
                <a:r>
                  <a:rPr lang="en-US" dirty="0">
                    <a:latin typeface="Arial Nova" panose="020B0504020202020204" pitchFamily="34" charset="0"/>
                    <a:cs typeface="Arial" panose="020B0604020202020204" pitchFamily="34" charset="0"/>
                  </a:rPr>
                  <a:t> with </a:t>
                </a:r>
                <a:r>
                  <a:rPr lang="en-US" altLang="zh-CN" dirty="0">
                    <a:latin typeface="Arial Nova" panose="020B0504020202020204" pitchFamily="34" charset="0"/>
                    <a:cs typeface="Arial" panose="020B0604020202020204" pitchFamily="34" charset="0"/>
                  </a:rPr>
                  <a:t>symbol </a:t>
                </a:r>
                <a14:m>
                  <m:oMath xmlns:m="http://schemas.openxmlformats.org/officeDocument/2006/math">
                    <m:r>
                      <a:rPr lang="en-US" b="0" i="1" smtClean="0">
                        <a:latin typeface="Cambria Math" panose="02040503050406030204" pitchFamily="18" charset="0"/>
                      </a:rPr>
                      <m:t>𝑡</m:t>
                    </m:r>
                  </m:oMath>
                </a14:m>
                <a:r>
                  <a:rPr lang="en-US" dirty="0">
                    <a:latin typeface="Arial Nova" panose="020B0504020202020204" pitchFamily="34" charset="0"/>
                    <a:cs typeface="Arial" panose="020B0604020202020204" pitchFamily="34" charset="0"/>
                  </a:rPr>
                  <a:t>    </a:t>
                </a:r>
                <a:endParaRPr lang="en-US" dirty="0">
                  <a:latin typeface="Arial Nova" panose="020B0504020202020204" pitchFamily="34" charset="0"/>
                </a:endParaRPr>
              </a:p>
            </p:txBody>
          </p:sp>
        </mc:Choice>
        <mc:Fallback xmlns="">
          <p:sp>
            <p:nvSpPr>
              <p:cNvPr id="32" name="TextBox 31">
                <a:extLst>
                  <a:ext uri="{FF2B5EF4-FFF2-40B4-BE49-F238E27FC236}">
                    <a16:creationId xmlns:a16="http://schemas.microsoft.com/office/drawing/2014/main" id="{6FD1F2CD-E8B9-4340-B58F-9086A90322C2}"/>
                  </a:ext>
                </a:extLst>
              </p:cNvPr>
              <p:cNvSpPr txBox="1">
                <a:spLocks noRot="1" noChangeAspect="1" noMove="1" noResize="1" noEditPoints="1" noAdjustHandles="1" noChangeArrowheads="1" noChangeShapeType="1" noTextEdit="1"/>
              </p:cNvSpPr>
              <p:nvPr/>
            </p:nvSpPr>
            <p:spPr>
              <a:xfrm>
                <a:off x="772193" y="3967611"/>
                <a:ext cx="3239090" cy="369332"/>
              </a:xfrm>
              <a:prstGeom prst="rect">
                <a:avLst/>
              </a:prstGeom>
              <a:blipFill>
                <a:blip r:embed="rId8"/>
                <a:stretch>
                  <a:fillRect l="-1695" t="-8333" b="-28333"/>
                </a:stretch>
              </a:blipFill>
            </p:spPr>
            <p:txBody>
              <a:bodyPr/>
              <a:lstStyle/>
              <a:p>
                <a:r>
                  <a:rPr lang="en-US">
                    <a:noFill/>
                  </a:rPr>
                  <a:t> </a:t>
                </a:r>
              </a:p>
            </p:txBody>
          </p:sp>
        </mc:Fallback>
      </mc:AlternateContent>
      <p:pic>
        <p:nvPicPr>
          <p:cNvPr id="27" name="Picture 26" descr="\begin{align*}&#10;\max_{\mathbf{x},\ t} \quad &amp;  \mathbf{c}^{\intercal}\mathbf{x} + t\\&#10;\textrm{s.t.} \quad &amp; \left(\mathbf{b}-\mathbf{A}\mathbf{x}\right)^{\intercal}u^{k}\geq t \quad \textrm{for}\ k \in K\\&#10; &amp; \left(\mathbf{b}-\mathbf{A}\mathbf{x}\right)^{\intercal}r^{j}\geq 0 \quad \textrm{for}\ j \in J\\&#10; &amp; t \in \mathbb{R},\ \mathbf{x} \in \mathbf{X},\ \mathbf{x} \in \left\{0,1\right\}^{n}&#10;\end{align*}">
            <a:extLst>
              <a:ext uri="{FF2B5EF4-FFF2-40B4-BE49-F238E27FC236}">
                <a16:creationId xmlns:a16="http://schemas.microsoft.com/office/drawing/2014/main" id="{FAD111E3-087D-445D-B0F2-49A709E443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94535" y="4529533"/>
            <a:ext cx="3895570" cy="1536239"/>
          </a:xfrm>
          <a:prstGeom prst="rect">
            <a:avLst/>
          </a:prstGeom>
        </p:spPr>
      </p:pic>
      <p:pic>
        <p:nvPicPr>
          <p:cNvPr id="37" name="Picture 36" descr="\begin{align*}&#10;\min_{\mathbf{u}} \quad &amp; \left(\mathbf{b} -\mathbf{A}\mathbf{x}\right)^{\intercal}\mathbf{u} \\&#10;\textrm{s.t.} \quad &amp; \mathbf{G}^{\intercal} \mathbf{u} \geq \mathbf{h} \\&#10;&amp; \mathbf{u} \in \mathbb{R}^{m}_{+}\\&#10;\end{align*}">
            <a:extLst>
              <a:ext uri="{FF2B5EF4-FFF2-40B4-BE49-F238E27FC236}">
                <a16:creationId xmlns:a16="http://schemas.microsoft.com/office/drawing/2014/main" id="{91896460-3B5C-4E9A-AF50-8B4C940051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0618" y="4698913"/>
            <a:ext cx="2306762" cy="1297554"/>
          </a:xfrm>
          <a:prstGeom prst="rect">
            <a:avLst/>
          </a:prstGeom>
        </p:spPr>
      </p:pic>
      <p:sp>
        <p:nvSpPr>
          <p:cNvPr id="38" name="TextBox 37">
            <a:extLst>
              <a:ext uri="{FF2B5EF4-FFF2-40B4-BE49-F238E27FC236}">
                <a16:creationId xmlns:a16="http://schemas.microsoft.com/office/drawing/2014/main" id="{FEEA9A9D-47AF-4453-A311-9B19340983B6}"/>
              </a:ext>
            </a:extLst>
          </p:cNvPr>
          <p:cNvSpPr txBox="1"/>
          <p:nvPr/>
        </p:nvSpPr>
        <p:spPr>
          <a:xfrm>
            <a:off x="1882125" y="6252777"/>
            <a:ext cx="1896245" cy="369332"/>
          </a:xfrm>
          <a:prstGeom prst="rect">
            <a:avLst/>
          </a:prstGeom>
          <a:noFill/>
        </p:spPr>
        <p:txBody>
          <a:bodyPr wrap="square">
            <a:spAutoFit/>
          </a:bodyPr>
          <a:lstStyle/>
          <a:p>
            <a:r>
              <a:rPr lang="en-US" dirty="0">
                <a:latin typeface="Arial Nova" panose="020B0504020202020204" pitchFamily="34" charset="0"/>
                <a:cs typeface="Arial" panose="020B0604020202020204" pitchFamily="34" charset="0"/>
              </a:rPr>
              <a:t>Master Problem</a:t>
            </a:r>
            <a:endParaRPr lang="en-US" dirty="0">
              <a:latin typeface="Arial Nova" panose="020B0504020202020204" pitchFamily="34" charset="0"/>
            </a:endParaRPr>
          </a:p>
        </p:txBody>
      </p:sp>
      <p:sp>
        <p:nvSpPr>
          <p:cNvPr id="40" name="TextBox 39">
            <a:extLst>
              <a:ext uri="{FF2B5EF4-FFF2-40B4-BE49-F238E27FC236}">
                <a16:creationId xmlns:a16="http://schemas.microsoft.com/office/drawing/2014/main" id="{48888F39-06F6-48DC-8079-D29F2BFD7F73}"/>
              </a:ext>
            </a:extLst>
          </p:cNvPr>
          <p:cNvSpPr txBox="1"/>
          <p:nvPr/>
        </p:nvSpPr>
        <p:spPr>
          <a:xfrm>
            <a:off x="8218439" y="6169580"/>
            <a:ext cx="1958941" cy="369332"/>
          </a:xfrm>
          <a:prstGeom prst="rect">
            <a:avLst/>
          </a:prstGeom>
          <a:noFill/>
        </p:spPr>
        <p:txBody>
          <a:bodyPr wrap="square">
            <a:spAutoFit/>
          </a:bodyPr>
          <a:lstStyle/>
          <a:p>
            <a:pPr algn="ctr"/>
            <a:r>
              <a:rPr lang="en-US" dirty="0">
                <a:latin typeface="Arial Nova" panose="020B0504020202020204" pitchFamily="34" charset="0"/>
                <a:cs typeface="Arial" panose="020B0604020202020204" pitchFamily="34" charset="0"/>
              </a:rPr>
              <a:t>Subproblem</a:t>
            </a:r>
            <a:endParaRPr lang="en-US" dirty="0">
              <a:latin typeface="Arial Nova" panose="020B0504020202020204" pitchFamily="34" charset="0"/>
            </a:endParaRPr>
          </a:p>
        </p:txBody>
      </p:sp>
      <p:sp>
        <p:nvSpPr>
          <p:cNvPr id="43" name="TextBox 42">
            <a:extLst>
              <a:ext uri="{FF2B5EF4-FFF2-40B4-BE49-F238E27FC236}">
                <a16:creationId xmlns:a16="http://schemas.microsoft.com/office/drawing/2014/main" id="{0AB32B58-ED77-4CF5-8455-893016A051D5}"/>
              </a:ext>
            </a:extLst>
          </p:cNvPr>
          <p:cNvSpPr txBox="1"/>
          <p:nvPr/>
        </p:nvSpPr>
        <p:spPr>
          <a:xfrm>
            <a:off x="5320861" y="5497128"/>
            <a:ext cx="2194168" cy="923330"/>
          </a:xfrm>
          <a:prstGeom prst="rect">
            <a:avLst/>
          </a:prstGeom>
          <a:noFill/>
        </p:spPr>
        <p:txBody>
          <a:bodyPr wrap="square" rtlCol="0">
            <a:spAutoFit/>
          </a:bodyPr>
          <a:lstStyle/>
          <a:p>
            <a:pPr algn="ctr"/>
            <a:r>
              <a:rPr lang="en-US" dirty="0"/>
              <a:t>Feasible region Q</a:t>
            </a:r>
          </a:p>
          <a:p>
            <a:pPr algn="ctr"/>
            <a:r>
              <a:rPr lang="en-US" dirty="0"/>
              <a:t>Either extreme ray or point</a:t>
            </a:r>
          </a:p>
        </p:txBody>
      </p:sp>
      <p:grpSp>
        <p:nvGrpSpPr>
          <p:cNvPr id="5" name="Group 4">
            <a:extLst>
              <a:ext uri="{FF2B5EF4-FFF2-40B4-BE49-F238E27FC236}">
                <a16:creationId xmlns:a16="http://schemas.microsoft.com/office/drawing/2014/main" id="{8E54802F-F469-4566-82E2-73025465962A}"/>
              </a:ext>
            </a:extLst>
          </p:cNvPr>
          <p:cNvGrpSpPr/>
          <p:nvPr/>
        </p:nvGrpSpPr>
        <p:grpSpPr>
          <a:xfrm>
            <a:off x="5239408" y="5160517"/>
            <a:ext cx="2400518" cy="330869"/>
            <a:chOff x="5239408" y="5160517"/>
            <a:chExt cx="2400518" cy="330869"/>
          </a:xfrm>
        </p:grpSpPr>
        <p:cxnSp>
          <p:nvCxnSpPr>
            <p:cNvPr id="42" name="Straight Arrow Connector 41">
              <a:extLst>
                <a:ext uri="{FF2B5EF4-FFF2-40B4-BE49-F238E27FC236}">
                  <a16:creationId xmlns:a16="http://schemas.microsoft.com/office/drawing/2014/main" id="{AC13D5C7-2842-445E-B321-9814987F448B}"/>
                </a:ext>
              </a:extLst>
            </p:cNvPr>
            <p:cNvCxnSpPr>
              <a:cxnSpLocks/>
            </p:cNvCxnSpPr>
            <p:nvPr/>
          </p:nvCxnSpPr>
          <p:spPr>
            <a:xfrm flipH="1">
              <a:off x="5239471" y="5491386"/>
              <a:ext cx="240045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DF6BF612-0BE3-438E-B472-779347CB48C9}"/>
                </a:ext>
              </a:extLst>
            </p:cNvPr>
            <p:cNvCxnSpPr>
              <a:cxnSpLocks/>
            </p:cNvCxnSpPr>
            <p:nvPr/>
          </p:nvCxnSpPr>
          <p:spPr>
            <a:xfrm>
              <a:off x="5239408" y="5160517"/>
              <a:ext cx="24004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46C6BC8-AE36-4075-BDAC-E36062CB7380}"/>
                  </a:ext>
                </a:extLst>
              </p:cNvPr>
              <p:cNvSpPr txBox="1"/>
              <p:nvPr/>
            </p:nvSpPr>
            <p:spPr>
              <a:xfrm>
                <a:off x="5538014" y="4791185"/>
                <a:ext cx="1705075" cy="369332"/>
              </a:xfrm>
              <a:prstGeom prst="rect">
                <a:avLst/>
              </a:prstGeom>
              <a:noFill/>
            </p:spPr>
            <p:txBody>
              <a:bodyPr wrap="square" rtlCol="0">
                <a:spAutoFit/>
              </a:bodyPr>
              <a:lstStyle/>
              <a:p>
                <a:pPr algn="ctr"/>
                <a:r>
                  <a:rPr lang="en-US" dirty="0"/>
                  <a:t>solution </a:t>
                </a:r>
                <a14:m>
                  <m:oMath xmlns:m="http://schemas.openxmlformats.org/officeDocument/2006/math">
                    <m:r>
                      <a:rPr lang="en-US" b="1" i="0" smtClean="0">
                        <a:latin typeface="Cambria Math" panose="02040503050406030204" pitchFamily="18" charset="0"/>
                      </a:rPr>
                      <m:t>𝐱</m:t>
                    </m:r>
                  </m:oMath>
                </a14:m>
                <a:endParaRPr lang="en-US" dirty="0"/>
              </a:p>
            </p:txBody>
          </p:sp>
        </mc:Choice>
        <mc:Fallback xmlns="">
          <p:sp>
            <p:nvSpPr>
              <p:cNvPr id="46" name="TextBox 45">
                <a:extLst>
                  <a:ext uri="{FF2B5EF4-FFF2-40B4-BE49-F238E27FC236}">
                    <a16:creationId xmlns:a16="http://schemas.microsoft.com/office/drawing/2014/main" id="{F46C6BC8-AE36-4075-BDAC-E36062CB7380}"/>
                  </a:ext>
                </a:extLst>
              </p:cNvPr>
              <p:cNvSpPr txBox="1">
                <a:spLocks noRot="1" noChangeAspect="1" noMove="1" noResize="1" noEditPoints="1" noAdjustHandles="1" noChangeArrowheads="1" noChangeShapeType="1" noTextEdit="1"/>
              </p:cNvSpPr>
              <p:nvPr/>
            </p:nvSpPr>
            <p:spPr>
              <a:xfrm>
                <a:off x="5538014" y="4791185"/>
                <a:ext cx="1705075" cy="369332"/>
              </a:xfrm>
              <a:prstGeom prst="rect">
                <a:avLst/>
              </a:prstGeom>
              <a:blipFill>
                <a:blip r:embed="rId11"/>
                <a:stretch>
                  <a:fillRect t="-9836" b="-24590"/>
                </a:stretch>
              </a:blipFill>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E991B75E-E40B-4C3E-BDB9-DE6F6028E7C3}"/>
              </a:ext>
            </a:extLst>
          </p:cNvPr>
          <p:cNvGrpSpPr/>
          <p:nvPr/>
        </p:nvGrpSpPr>
        <p:grpSpPr>
          <a:xfrm>
            <a:off x="7041030" y="1753649"/>
            <a:ext cx="3487429" cy="2213962"/>
            <a:chOff x="1663541" y="1470381"/>
            <a:chExt cx="3487429" cy="2213962"/>
          </a:xfrm>
        </p:grpSpPr>
        <p:pic>
          <p:nvPicPr>
            <p:cNvPr id="49" name="Picture 48">
              <a:extLst>
                <a:ext uri="{FF2B5EF4-FFF2-40B4-BE49-F238E27FC236}">
                  <a16:creationId xmlns:a16="http://schemas.microsoft.com/office/drawing/2014/main" id="{E7110688-D852-40E9-A115-A3023E56D26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63541" y="1470381"/>
              <a:ext cx="3487429" cy="1961679"/>
            </a:xfrm>
            <a:prstGeom prst="rect">
              <a:avLst/>
            </a:prstGeom>
          </p:spPr>
        </p:pic>
        <p:sp>
          <p:nvSpPr>
            <p:cNvPr id="50" name="Rectangle 49">
              <a:extLst>
                <a:ext uri="{FF2B5EF4-FFF2-40B4-BE49-F238E27FC236}">
                  <a16:creationId xmlns:a16="http://schemas.microsoft.com/office/drawing/2014/main" id="{AAB8FB5A-3C01-4110-89A5-7F63B64145F7}"/>
                </a:ext>
              </a:extLst>
            </p:cNvPr>
            <p:cNvSpPr/>
            <p:nvPr/>
          </p:nvSpPr>
          <p:spPr>
            <a:xfrm>
              <a:off x="2784189" y="2313771"/>
              <a:ext cx="2270236" cy="972655"/>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16A4488-0FF0-46B3-A019-73B4F87F121F}"/>
                    </a:ext>
                  </a:extLst>
                </p:cNvPr>
                <p:cNvSpPr txBox="1"/>
                <p:nvPr/>
              </p:nvSpPr>
              <p:spPr>
                <a:xfrm>
                  <a:off x="2931883" y="3315011"/>
                  <a:ext cx="2075912" cy="369332"/>
                </a:xfrm>
                <a:prstGeom prst="rect">
                  <a:avLst/>
                </a:prstGeom>
                <a:noFill/>
              </p:spPr>
              <p:txBody>
                <a:bodyPr wrap="square">
                  <a:spAutoFit/>
                </a:bodyPr>
                <a:lstStyle/>
                <a:p>
                  <a:r>
                    <a:rPr lang="en-US" dirty="0"/>
                    <a:t>Feasible Region </a:t>
                  </a:r>
                  <a14:m>
                    <m:oMath xmlns:m="http://schemas.openxmlformats.org/officeDocument/2006/math">
                      <m:r>
                        <m:rPr>
                          <m:sty m:val="p"/>
                        </m:rPr>
                        <a:rPr lang="en-US" b="0" i="0" smtClean="0">
                          <a:latin typeface="Cambria Math" panose="02040503050406030204" pitchFamily="18" charset="0"/>
                        </a:rPr>
                        <m:t>Q</m:t>
                      </m:r>
                    </m:oMath>
                  </a14:m>
                  <a:endParaRPr lang="en-US" dirty="0"/>
                </a:p>
              </p:txBody>
            </p:sp>
          </mc:Choice>
          <mc:Fallback xmlns="">
            <p:sp>
              <p:nvSpPr>
                <p:cNvPr id="33" name="TextBox 32">
                  <a:extLst>
                    <a:ext uri="{FF2B5EF4-FFF2-40B4-BE49-F238E27FC236}">
                      <a16:creationId xmlns:a16="http://schemas.microsoft.com/office/drawing/2014/main" id="{640FC0E4-63C8-423F-9C4D-F3C0A8661235}"/>
                    </a:ext>
                  </a:extLst>
                </p:cNvPr>
                <p:cNvSpPr txBox="1">
                  <a:spLocks noRot="1" noChangeAspect="1" noMove="1" noResize="1" noEditPoints="1" noAdjustHandles="1" noChangeArrowheads="1" noChangeShapeType="1" noTextEdit="1"/>
                </p:cNvSpPr>
                <p:nvPr/>
              </p:nvSpPr>
              <p:spPr>
                <a:xfrm>
                  <a:off x="2931883" y="3315011"/>
                  <a:ext cx="2075912" cy="369332"/>
                </a:xfrm>
                <a:prstGeom prst="rect">
                  <a:avLst/>
                </a:prstGeom>
                <a:blipFill>
                  <a:blip r:embed="rId7"/>
                  <a:stretch>
                    <a:fillRect l="-2647" t="-10000" b="-2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1919274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egin{align*}&#10;\max_{\mathbf{x},\ t} \quad &amp;  \mathbf{c}^{\intercal}\mathbf{x} + t\\&#10;\textrm{s.t.} \quad &amp; \left(\mathbf{b}-\mathbf{A}\mathbf{x}\right)^{\intercal}u^{k}\geq t \quad \textrm{for}\ k \in K\\&#10; &amp; \left(\mathbf{b}-\mathbf{A}\mathbf{x}\right)^{\intercal}r^{j}\geq 0 \quad \textrm{for}\ j \in J\\&#10; &amp; t \in \mathbb{R},\ \mathbf{x} \in \mathbf{X},\ \mathbf{x} \in \left\{0,1\right\}^{n}&#10;\end{align*}">
            <a:extLst>
              <a:ext uri="{FF2B5EF4-FFF2-40B4-BE49-F238E27FC236}">
                <a16:creationId xmlns:a16="http://schemas.microsoft.com/office/drawing/2014/main" id="{FAD111E3-087D-445D-B0F2-49A709E443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9200" y="1459182"/>
            <a:ext cx="3895570" cy="1536239"/>
          </a:xfrm>
          <a:prstGeom prst="rect">
            <a:avLst/>
          </a:prstGeom>
        </p:spPr>
      </p:pic>
      <p:sp>
        <p:nvSpPr>
          <p:cNvPr id="14" name="矩形 13">
            <a:extLst>
              <a:ext uri="{FF2B5EF4-FFF2-40B4-BE49-F238E27FC236}">
                <a16:creationId xmlns:a16="http://schemas.microsoft.com/office/drawing/2014/main" id="{D5CBBB5A-75E9-47B3-99E3-3BB721EAC76B}"/>
              </a:ext>
            </a:extLst>
          </p:cNvPr>
          <p:cNvSpPr/>
          <p:nvPr/>
        </p:nvSpPr>
        <p:spPr>
          <a:xfrm>
            <a:off x="0" y="1313248"/>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Benders’ Decomposition</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sp>
        <p:nvSpPr>
          <p:cNvPr id="16" name="TextBox 3">
            <a:extLst>
              <a:ext uri="{FF2B5EF4-FFF2-40B4-BE49-F238E27FC236}">
                <a16:creationId xmlns:a16="http://schemas.microsoft.com/office/drawing/2014/main" id="{AC843DA7-5CDD-4317-A733-20CAB76348CA}"/>
              </a:ext>
            </a:extLst>
          </p:cNvPr>
          <p:cNvSpPr txBox="1"/>
          <p:nvPr/>
        </p:nvSpPr>
        <p:spPr>
          <a:xfrm>
            <a:off x="152785" y="1388052"/>
            <a:ext cx="6964112" cy="523220"/>
          </a:xfrm>
          <a:prstGeom prst="rect">
            <a:avLst/>
          </a:prstGeom>
          <a:noFill/>
        </p:spPr>
        <p:txBody>
          <a:bodyPr wrap="square" lIns="91440" tIns="45720" rIns="91440" bIns="45720" rtlCol="0" anchor="t">
            <a:spAutoFit/>
          </a:bodyPr>
          <a:lstStyle/>
          <a:p>
            <a:r>
              <a:rPr lang="en-US" sz="2800" b="1" dirty="0">
                <a:solidFill>
                  <a:srgbClr val="54585A"/>
                </a:solidFill>
                <a:latin typeface="Times"/>
                <a:cs typeface="Times"/>
              </a:rPr>
              <a:t>Algorithm:</a:t>
            </a:r>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23</a:t>
            </a:fld>
            <a:endParaRPr lang="zh-CN" altLang="en-US"/>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38" name="TextBox 37">
            <a:extLst>
              <a:ext uri="{FF2B5EF4-FFF2-40B4-BE49-F238E27FC236}">
                <a16:creationId xmlns:a16="http://schemas.microsoft.com/office/drawing/2014/main" id="{FEEA9A9D-47AF-4453-A311-9B19340983B6}"/>
              </a:ext>
            </a:extLst>
          </p:cNvPr>
          <p:cNvSpPr txBox="1"/>
          <p:nvPr/>
        </p:nvSpPr>
        <p:spPr>
          <a:xfrm>
            <a:off x="9528525" y="1405809"/>
            <a:ext cx="1896245" cy="369332"/>
          </a:xfrm>
          <a:prstGeom prst="rect">
            <a:avLst/>
          </a:prstGeom>
          <a:noFill/>
        </p:spPr>
        <p:txBody>
          <a:bodyPr wrap="square">
            <a:spAutoFit/>
          </a:bodyPr>
          <a:lstStyle/>
          <a:p>
            <a:r>
              <a:rPr lang="en-US" dirty="0">
                <a:latin typeface="Arial Nova" panose="020B0504020202020204" pitchFamily="34" charset="0"/>
                <a:cs typeface="Arial" panose="020B0604020202020204" pitchFamily="34" charset="0"/>
              </a:rPr>
              <a:t>Master Problem</a:t>
            </a:r>
            <a:endParaRPr lang="en-US" dirty="0">
              <a:latin typeface="Arial Nova" panose="020B0504020202020204" pitchFamily="34" charset="0"/>
            </a:endParaRPr>
          </a:p>
        </p:txBody>
      </p:sp>
      <p:pic>
        <p:nvPicPr>
          <p:cNvPr id="37" name="Picture 36" descr="\begin{align*}&#10;\min_{\mathbf{u}} \quad &amp; \left(\mathbf{b} -\mathbf{A}\mathbf{x}\right)^{\intercal}\mathbf{u} \\&#10;\textrm{s.t.} \quad &amp; \mathbf{G}^{\intercal} \mathbf{u} \geq \mathbf{h} \\&#10;&amp; \mathbf{u} \in \mathbb{R}^{m}_{+}\\&#10;\end{align*}">
            <a:extLst>
              <a:ext uri="{FF2B5EF4-FFF2-40B4-BE49-F238E27FC236}">
                <a16:creationId xmlns:a16="http://schemas.microsoft.com/office/drawing/2014/main" id="{91896460-3B5C-4E9A-AF50-8B4C940051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2624" y="4655145"/>
            <a:ext cx="2306762" cy="1297554"/>
          </a:xfrm>
          <a:prstGeom prst="rect">
            <a:avLst/>
          </a:prstGeom>
        </p:spPr>
      </p:pic>
      <p:sp>
        <p:nvSpPr>
          <p:cNvPr id="40" name="TextBox 39">
            <a:extLst>
              <a:ext uri="{FF2B5EF4-FFF2-40B4-BE49-F238E27FC236}">
                <a16:creationId xmlns:a16="http://schemas.microsoft.com/office/drawing/2014/main" id="{48888F39-06F6-48DC-8079-D29F2BFD7F73}"/>
              </a:ext>
            </a:extLst>
          </p:cNvPr>
          <p:cNvSpPr txBox="1"/>
          <p:nvPr/>
        </p:nvSpPr>
        <p:spPr>
          <a:xfrm>
            <a:off x="8750548" y="6093505"/>
            <a:ext cx="1958941" cy="369332"/>
          </a:xfrm>
          <a:prstGeom prst="rect">
            <a:avLst/>
          </a:prstGeom>
          <a:noFill/>
        </p:spPr>
        <p:txBody>
          <a:bodyPr wrap="square">
            <a:spAutoFit/>
          </a:bodyPr>
          <a:lstStyle/>
          <a:p>
            <a:r>
              <a:rPr lang="en-US" dirty="0">
                <a:latin typeface="Arial Nova" panose="020B0504020202020204" pitchFamily="34" charset="0"/>
                <a:cs typeface="Arial" panose="020B0604020202020204" pitchFamily="34" charset="0"/>
              </a:rPr>
              <a:t>Subproblem</a:t>
            </a:r>
            <a:endParaRPr lang="en-US" dirty="0">
              <a:latin typeface="Arial Nova" panose="020B0504020202020204" pitchFamily="34" charset="0"/>
            </a:endParaRPr>
          </a:p>
        </p:txBody>
      </p:sp>
      <p:sp>
        <p:nvSpPr>
          <p:cNvPr id="43" name="TextBox 42">
            <a:extLst>
              <a:ext uri="{FF2B5EF4-FFF2-40B4-BE49-F238E27FC236}">
                <a16:creationId xmlns:a16="http://schemas.microsoft.com/office/drawing/2014/main" id="{0AB32B58-ED77-4CF5-8455-893016A051D5}"/>
              </a:ext>
            </a:extLst>
          </p:cNvPr>
          <p:cNvSpPr txBox="1"/>
          <p:nvPr/>
        </p:nvSpPr>
        <p:spPr>
          <a:xfrm>
            <a:off x="7225759" y="3352867"/>
            <a:ext cx="2194168" cy="923330"/>
          </a:xfrm>
          <a:prstGeom prst="rect">
            <a:avLst/>
          </a:prstGeom>
          <a:noFill/>
        </p:spPr>
        <p:txBody>
          <a:bodyPr wrap="square" rtlCol="0">
            <a:spAutoFit/>
          </a:bodyPr>
          <a:lstStyle/>
          <a:p>
            <a:pPr algn="ctr"/>
            <a:r>
              <a:rPr lang="en-US" dirty="0"/>
              <a:t>Feasible region Q</a:t>
            </a:r>
          </a:p>
          <a:p>
            <a:pPr algn="ctr"/>
            <a:r>
              <a:rPr lang="en-US" dirty="0"/>
              <a:t>Either extreme ray or point</a:t>
            </a:r>
          </a:p>
        </p:txBody>
      </p:sp>
      <p:grpSp>
        <p:nvGrpSpPr>
          <p:cNvPr id="5" name="Group 4">
            <a:extLst>
              <a:ext uri="{FF2B5EF4-FFF2-40B4-BE49-F238E27FC236}">
                <a16:creationId xmlns:a16="http://schemas.microsoft.com/office/drawing/2014/main" id="{C654852C-675E-458E-9041-BE18BD3B8EE7}"/>
              </a:ext>
            </a:extLst>
          </p:cNvPr>
          <p:cNvGrpSpPr/>
          <p:nvPr/>
        </p:nvGrpSpPr>
        <p:grpSpPr>
          <a:xfrm>
            <a:off x="9419928" y="3080527"/>
            <a:ext cx="275785" cy="1440038"/>
            <a:chOff x="9512860" y="2974224"/>
            <a:chExt cx="275785" cy="2448004"/>
          </a:xfrm>
        </p:grpSpPr>
        <p:cxnSp>
          <p:nvCxnSpPr>
            <p:cNvPr id="42" name="Straight Arrow Connector 41">
              <a:extLst>
                <a:ext uri="{FF2B5EF4-FFF2-40B4-BE49-F238E27FC236}">
                  <a16:creationId xmlns:a16="http://schemas.microsoft.com/office/drawing/2014/main" id="{AC13D5C7-2842-445E-B321-9814987F448B}"/>
                </a:ext>
              </a:extLst>
            </p:cNvPr>
            <p:cNvCxnSpPr>
              <a:cxnSpLocks/>
            </p:cNvCxnSpPr>
            <p:nvPr/>
          </p:nvCxnSpPr>
          <p:spPr>
            <a:xfrm rot="5400000" flipH="1">
              <a:off x="8312632" y="4174452"/>
              <a:ext cx="240045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DF6BF612-0BE3-438E-B472-779347CB48C9}"/>
                </a:ext>
              </a:extLst>
            </p:cNvPr>
            <p:cNvCxnSpPr>
              <a:cxnSpLocks/>
            </p:cNvCxnSpPr>
            <p:nvPr/>
          </p:nvCxnSpPr>
          <p:spPr>
            <a:xfrm rot="5400000">
              <a:off x="8588418" y="4222001"/>
              <a:ext cx="24004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46C6BC8-AE36-4075-BDAC-E36062CB7380}"/>
                  </a:ext>
                </a:extLst>
              </p:cNvPr>
              <p:cNvSpPr txBox="1"/>
              <p:nvPr/>
            </p:nvSpPr>
            <p:spPr>
              <a:xfrm>
                <a:off x="9856952" y="3652831"/>
                <a:ext cx="1705075" cy="369332"/>
              </a:xfrm>
              <a:prstGeom prst="rect">
                <a:avLst/>
              </a:prstGeom>
              <a:noFill/>
            </p:spPr>
            <p:txBody>
              <a:bodyPr wrap="square" rtlCol="0">
                <a:spAutoFit/>
              </a:bodyPr>
              <a:lstStyle/>
              <a:p>
                <a:pPr algn="ctr"/>
                <a:r>
                  <a:rPr lang="en-US" dirty="0"/>
                  <a:t>solution </a:t>
                </a:r>
                <a14:m>
                  <m:oMath xmlns:m="http://schemas.openxmlformats.org/officeDocument/2006/math">
                    <m:r>
                      <a:rPr lang="en-US" b="1" i="0" smtClean="0">
                        <a:latin typeface="Cambria Math" panose="02040503050406030204" pitchFamily="18" charset="0"/>
                      </a:rPr>
                      <m:t>𝐱</m:t>
                    </m:r>
                  </m:oMath>
                </a14:m>
                <a:endParaRPr lang="en-US" dirty="0"/>
              </a:p>
            </p:txBody>
          </p:sp>
        </mc:Choice>
        <mc:Fallback xmlns="">
          <p:sp>
            <p:nvSpPr>
              <p:cNvPr id="46" name="TextBox 45">
                <a:extLst>
                  <a:ext uri="{FF2B5EF4-FFF2-40B4-BE49-F238E27FC236}">
                    <a16:creationId xmlns:a16="http://schemas.microsoft.com/office/drawing/2014/main" id="{F46C6BC8-AE36-4075-BDAC-E36062CB7380}"/>
                  </a:ext>
                </a:extLst>
              </p:cNvPr>
              <p:cNvSpPr txBox="1">
                <a:spLocks noRot="1" noChangeAspect="1" noMove="1" noResize="1" noEditPoints="1" noAdjustHandles="1" noChangeArrowheads="1" noChangeShapeType="1" noTextEdit="1"/>
              </p:cNvSpPr>
              <p:nvPr/>
            </p:nvSpPr>
            <p:spPr>
              <a:xfrm>
                <a:off x="9856952" y="3652831"/>
                <a:ext cx="1705075" cy="369332"/>
              </a:xfrm>
              <a:prstGeom prst="rect">
                <a:avLst/>
              </a:prstGeom>
              <a:blipFill>
                <a:blip r:embed="rId8"/>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8EFD73-29DD-4A39-B4DD-EEB571841CE9}"/>
                  </a:ext>
                </a:extLst>
              </p:cNvPr>
              <p:cNvSpPr txBox="1"/>
              <p:nvPr/>
            </p:nvSpPr>
            <p:spPr>
              <a:xfrm>
                <a:off x="303836" y="2020552"/>
                <a:ext cx="6964113" cy="4443973"/>
              </a:xfrm>
              <a:prstGeom prst="rect">
                <a:avLst/>
              </a:prstGeom>
              <a:noFill/>
            </p:spPr>
            <p:txBody>
              <a:bodyPr wrap="square" rtlCol="0">
                <a:spAutoFit/>
              </a:bodyPr>
              <a:lstStyle/>
              <a:p>
                <a:pPr marL="342900" indent="-342900">
                  <a:lnSpc>
                    <a:spcPct val="130000"/>
                  </a:lnSpc>
                  <a:buFont typeface="+mj-lt"/>
                  <a:buAutoNum type="arabicParenR"/>
                </a:pPr>
                <a:r>
                  <a:rPr lang="en-US" dirty="0">
                    <a:latin typeface="Arial Nova" panose="020B0504020202020204" pitchFamily="34" charset="0"/>
                  </a:rPr>
                  <a:t>Determine (possibly empty) initial sets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𝐾</m:t>
                        </m:r>
                      </m:e>
                    </m:acc>
                  </m:oMath>
                </a14:m>
                <a:r>
                  <a:rPr lang="en-US" dirty="0">
                    <a:latin typeface="Arial Nova" panose="020B0504020202020204" pitchFamily="34" charset="0"/>
                  </a:rPr>
                  <a:t> of extreme points and </a:t>
                </a:r>
                <a14:m>
                  <m:oMath xmlns:m="http://schemas.openxmlformats.org/officeDocument/2006/math">
                    <m:acc>
                      <m:accPr>
                        <m:chr m:val="̂"/>
                        <m:ctrlPr>
                          <a:rPr lang="en-US" i="1">
                            <a:latin typeface="Cambria Math" panose="02040503050406030204" pitchFamily="18" charset="0"/>
                          </a:rPr>
                        </m:ctrlPr>
                      </m:accPr>
                      <m:e>
                        <m:r>
                          <m:rPr>
                            <m:nor/>
                          </m:rPr>
                          <a:rPr lang="en-US" b="0" i="1" smtClean="0">
                            <a:latin typeface="Arial Nova Cond" panose="020B0506020202020204" pitchFamily="34" charset="0"/>
                          </a:rPr>
                          <m:t>J</m:t>
                        </m:r>
                      </m:e>
                    </m:acc>
                    <m:r>
                      <a:rPr lang="en-US" i="1">
                        <a:latin typeface="Cambria Math" panose="02040503050406030204" pitchFamily="18" charset="0"/>
                      </a:rPr>
                      <m:t> </m:t>
                    </m:r>
                  </m:oMath>
                </a14:m>
                <a:r>
                  <a:rPr lang="en-US" dirty="0">
                    <a:latin typeface="Arial Nova" panose="020B0504020202020204" pitchFamily="34" charset="0"/>
                  </a:rPr>
                  <a:t>of extreme rays of Q.</a:t>
                </a:r>
              </a:p>
              <a:p>
                <a:pPr marL="342900" indent="-342900">
                  <a:lnSpc>
                    <a:spcPct val="130000"/>
                  </a:lnSpc>
                  <a:buFont typeface="+mj-lt"/>
                  <a:buAutoNum type="arabicParenR"/>
                </a:pPr>
                <a:r>
                  <a:rPr lang="en-US" dirty="0">
                    <a:latin typeface="Arial Nova" panose="020B0504020202020204" pitchFamily="34" charset="0"/>
                  </a:rPr>
                  <a:t>Solve problem (6), the relaxation of the Benders reformulation. Obtain solution </a:t>
                </a:r>
                <a14:m>
                  <m:oMath xmlns:m="http://schemas.openxmlformats.org/officeDocument/2006/math">
                    <m:acc>
                      <m:accPr>
                        <m:chr m:val="̅"/>
                        <m:ctrlPr>
                          <a:rPr lang="en-US" i="1" smtClean="0">
                            <a:latin typeface="Cambria Math" panose="02040503050406030204" pitchFamily="18" charset="0"/>
                          </a:rPr>
                        </m:ctrlPr>
                      </m:accPr>
                      <m:e>
                        <m:r>
                          <a:rPr lang="en-US" b="1" i="1">
                            <a:latin typeface="Cambria Math" panose="02040503050406030204" pitchFamily="18" charset="0"/>
                          </a:rPr>
                          <m:t>𝒙</m:t>
                        </m:r>
                      </m:e>
                    </m:acc>
                  </m:oMath>
                </a14:m>
                <a:r>
                  <a:rPr lang="en-US" dirty="0">
                    <a:latin typeface="Arial Nova" panose="020B0504020202020204" pitchFamily="34" charset="0"/>
                  </a:rPr>
                  <a:t> and corresponding </a:t>
                </a:r>
                <a14:m>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𝑡</m:t>
                        </m:r>
                      </m:e>
                    </m:acc>
                  </m:oMath>
                </a14:m>
                <a:r>
                  <a:rPr lang="en-US" dirty="0">
                    <a:latin typeface="Arial Nova" panose="020B0504020202020204" pitchFamily="34" charset="0"/>
                  </a:rPr>
                  <a:t>.</a:t>
                </a:r>
              </a:p>
              <a:p>
                <a:pPr marL="342900" indent="-342900">
                  <a:lnSpc>
                    <a:spcPct val="130000"/>
                  </a:lnSpc>
                  <a:buFont typeface="+mj-lt"/>
                  <a:buAutoNum type="arabicParenR"/>
                </a:pPr>
                <a:r>
                  <a:rPr lang="en-US" dirty="0">
                    <a:latin typeface="Arial Nova" panose="020B0504020202020204" pitchFamily="34" charset="0"/>
                  </a:rPr>
                  <a:t>Determine </a:t>
                </a:r>
                <a14:m>
                  <m:oMath xmlns:m="http://schemas.openxmlformats.org/officeDocument/2006/math">
                    <m:sSub>
                      <m:sSubPr>
                        <m:ctrlPr>
                          <a:rPr lang="en-US" b="1" i="1" smtClean="0">
                            <a:latin typeface="Cambria Math" panose="02040503050406030204" pitchFamily="18" charset="0"/>
                          </a:rPr>
                        </m:ctrlPr>
                      </m:sSubPr>
                      <m:e>
                        <m:r>
                          <m:rPr>
                            <m:sty m:val="p"/>
                          </m:rPr>
                          <a:rPr lang="en-US" b="0" i="0" smtClean="0">
                            <a:latin typeface="Cambria Math" panose="02040503050406030204" pitchFamily="18" charset="0"/>
                          </a:rPr>
                          <m:t>z</m:t>
                        </m:r>
                      </m:e>
                      <m:sub>
                        <m:r>
                          <m:rPr>
                            <m:sty m:val="p"/>
                          </m:rPr>
                          <a:rPr lang="en-US" b="0" i="0" smtClean="0">
                            <a:latin typeface="Cambria Math" panose="02040503050406030204" pitchFamily="18" charset="0"/>
                          </a:rPr>
                          <m:t>LP</m:t>
                        </m:r>
                      </m:sub>
                    </m:sSub>
                    <m:r>
                      <a:rPr lang="en-US" b="1" i="0" smtClean="0">
                        <a:latin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rPr>
                          <m:t>𝒙</m:t>
                        </m:r>
                      </m:e>
                    </m:acc>
                    <m:r>
                      <a:rPr lang="en-US" b="1" i="0" smtClean="0">
                        <a:latin typeface="Cambria Math" panose="02040503050406030204" pitchFamily="18" charset="0"/>
                      </a:rPr>
                      <m:t>)</m:t>
                    </m:r>
                    <m:r>
                      <a:rPr lang="en-US" b="1" i="1" smtClean="0">
                        <a:latin typeface="Cambria Math" panose="02040503050406030204" pitchFamily="18" charset="0"/>
                      </a:rPr>
                      <m:t> </m:t>
                    </m:r>
                  </m:oMath>
                </a14:m>
                <a:r>
                  <a:rPr lang="en-US" dirty="0">
                    <a:latin typeface="Arial Nova" panose="020B0504020202020204" pitchFamily="34" charset="0"/>
                  </a:rPr>
                  <a:t>by solving the dual (3) of the subproblem.</a:t>
                </a:r>
              </a:p>
              <a:p>
                <a:pPr marL="342900" indent="-342900">
                  <a:lnSpc>
                    <a:spcPct val="130000"/>
                  </a:lnSpc>
                  <a:buFont typeface="+mj-lt"/>
                  <a:buAutoNum type="arabicParenR"/>
                </a:pPr>
                <a:r>
                  <a:rPr lang="en-US" dirty="0">
                    <a:latin typeface="Arial Nova" panose="020B0504020202020204" pitchFamily="34" charset="0"/>
                  </a:rPr>
                  <a:t>If </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𝑧</m:t>
                            </m:r>
                          </m:e>
                        </m:acc>
                      </m:e>
                      <m:sub>
                        <m:r>
                          <a:rPr lang="en-US" b="0" i="1" smtClean="0">
                            <a:latin typeface="Cambria Math" panose="02040503050406030204" pitchFamily="18" charset="0"/>
                          </a:rPr>
                          <m:t>𝐿𝑃</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oMath>
                </a14:m>
                <a:r>
                  <a:rPr lang="en-US" dirty="0">
                    <a:latin typeface="Arial Nova" panose="020B0504020202020204" pitchFamily="34" charset="0"/>
                  </a:rPr>
                  <a:t>, an extreme ray of Q has been found. Add the extreme ray to </a:t>
                </a:r>
                <a14:m>
                  <m:oMath xmlns:m="http://schemas.openxmlformats.org/officeDocument/2006/math">
                    <m:acc>
                      <m:accPr>
                        <m:chr m:val="̂"/>
                        <m:ctrlPr>
                          <a:rPr lang="en-US" i="1">
                            <a:latin typeface="Cambria Math" panose="02040503050406030204" pitchFamily="18" charset="0"/>
                          </a:rPr>
                        </m:ctrlPr>
                      </m:accPr>
                      <m:e>
                        <m:r>
                          <m:rPr>
                            <m:nor/>
                          </m:rPr>
                          <a:rPr lang="en-US" i="1">
                            <a:latin typeface="Arial Nova Cond" panose="020B0506020202020204" pitchFamily="34" charset="0"/>
                          </a:rPr>
                          <m:t>J</m:t>
                        </m:r>
                      </m:e>
                    </m:acc>
                  </m:oMath>
                </a14:m>
                <a:r>
                  <a:rPr lang="en-US" dirty="0">
                    <a:latin typeface="Arial Nova" panose="020B0504020202020204" pitchFamily="34" charset="0"/>
                  </a:rPr>
                  <a:t> and return to Step 2. (Feasibility Cuts).</a:t>
                </a:r>
              </a:p>
              <a:p>
                <a:pPr marL="342900" indent="-342900">
                  <a:lnSpc>
                    <a:spcPct val="130000"/>
                  </a:lnSpc>
                  <a:buFont typeface="+mj-lt"/>
                  <a:buAutoNum type="arabicParenR"/>
                </a:pPr>
                <a:r>
                  <a:rPr lang="en-US" dirty="0">
                    <a:latin typeface="Arial Nova" panose="020B0504020202020204" pitchFamily="34" charset="0"/>
                  </a:rPr>
                  <a:t>If </a:t>
                </a:r>
                <a14:m>
                  <m:oMath xmlns:m="http://schemas.openxmlformats.org/officeDocument/2006/math">
                    <m:sSub>
                      <m:sSubPr>
                        <m:ctrlPr>
                          <a:rPr lang="en-US" b="1" i="1" smtClean="0">
                            <a:latin typeface="Cambria Math" panose="02040503050406030204" pitchFamily="18" charset="0"/>
                          </a:rPr>
                        </m:ctrlPr>
                      </m:sSubPr>
                      <m:e>
                        <m:r>
                          <m:rPr>
                            <m:sty m:val="p"/>
                          </m:rPr>
                          <a:rPr lang="en-US" b="0" i="0" smtClean="0">
                            <a:latin typeface="Cambria Math" panose="02040503050406030204" pitchFamily="18" charset="0"/>
                          </a:rPr>
                          <m:t>z</m:t>
                        </m:r>
                      </m:e>
                      <m:sub>
                        <m:r>
                          <m:rPr>
                            <m:sty m:val="p"/>
                          </m:rPr>
                          <a:rPr lang="en-US" b="0" i="0" smtClean="0">
                            <a:latin typeface="Cambria Math" panose="02040503050406030204" pitchFamily="18" charset="0"/>
                          </a:rPr>
                          <m:t>LP</m:t>
                        </m:r>
                      </m:sub>
                    </m:sSub>
                    <m:d>
                      <m:dPr>
                        <m:ctrlPr>
                          <a:rPr lang="en-US" b="1" i="1" smtClean="0">
                            <a:latin typeface="Cambria Math" panose="02040503050406030204" pitchFamily="18" charset="0"/>
                          </a:rPr>
                        </m:ctrlPr>
                      </m:dPr>
                      <m:e>
                        <m:acc>
                          <m:accPr>
                            <m:chr m:val="̅"/>
                            <m:ctrlPr>
                              <a:rPr lang="en-US" b="1" i="1">
                                <a:latin typeface="Cambria Math" panose="02040503050406030204" pitchFamily="18" charset="0"/>
                              </a:rPr>
                            </m:ctrlPr>
                          </m:accPr>
                          <m:e>
                            <m:r>
                              <a:rPr lang="en-US" b="1" i="1">
                                <a:latin typeface="Cambria Math" panose="02040503050406030204" pitchFamily="18" charset="0"/>
                              </a:rPr>
                              <m:t>𝒙</m:t>
                            </m:r>
                          </m:e>
                        </m:acc>
                      </m:e>
                    </m:d>
                    <m:r>
                      <a:rPr lang="en-US" b="1" i="0" smtClean="0">
                        <a:latin typeface="Cambria Math" panose="02040503050406030204" pitchFamily="18" charset="0"/>
                      </a:rPr>
                      <m:t>&lt;</m:t>
                    </m:r>
                    <m:acc>
                      <m:accPr>
                        <m:chr m:val="̅"/>
                        <m:ctrlPr>
                          <a:rPr lang="en-US" i="1">
                            <a:latin typeface="Cambria Math" panose="02040503050406030204" pitchFamily="18" charset="0"/>
                          </a:rPr>
                        </m:ctrlPr>
                      </m:accPr>
                      <m:e>
                        <m:r>
                          <a:rPr lang="en-US" i="1">
                            <a:latin typeface="Cambria Math" panose="02040503050406030204" pitchFamily="18" charset="0"/>
                          </a:rPr>
                          <m:t>𝑡</m:t>
                        </m:r>
                      </m:e>
                    </m:acc>
                  </m:oMath>
                </a14:m>
                <a:r>
                  <a:rPr lang="en-US" dirty="0">
                    <a:latin typeface="Arial Nova" panose="020B0504020202020204" pitchFamily="34" charset="0"/>
                  </a:rPr>
                  <a:t> and finite, Add the extreme point of Q to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𝐾</m:t>
                        </m:r>
                      </m:e>
                    </m:acc>
                  </m:oMath>
                </a14:m>
                <a:r>
                  <a:rPr lang="en-US" dirty="0">
                    <a:latin typeface="Arial Nova" panose="020B0504020202020204" pitchFamily="34" charset="0"/>
                  </a:rPr>
                  <a:t> and return to Step 2. (Optimality Cuts)</a:t>
                </a:r>
              </a:p>
              <a:p>
                <a:pPr marL="342900" indent="-342900">
                  <a:lnSpc>
                    <a:spcPct val="130000"/>
                  </a:lnSpc>
                  <a:buFont typeface="+mj-lt"/>
                  <a:buAutoNum type="arabicParenR"/>
                </a:pPr>
                <a:r>
                  <a:rPr lang="en-US" dirty="0">
                    <a:latin typeface="Arial Nova" panose="020B0504020202020204" pitchFamily="34" charset="0"/>
                  </a:rPr>
                  <a:t>If </a:t>
                </a:r>
                <a14:m>
                  <m:oMath xmlns:m="http://schemas.openxmlformats.org/officeDocument/2006/math">
                    <m:sSub>
                      <m:sSubPr>
                        <m:ctrlPr>
                          <a:rPr lang="en-US" b="1" i="1" smtClean="0">
                            <a:latin typeface="Cambria Math" panose="02040503050406030204" pitchFamily="18" charset="0"/>
                          </a:rPr>
                        </m:ctrlPr>
                      </m:sSubPr>
                      <m:e>
                        <m:r>
                          <m:rPr>
                            <m:sty m:val="p"/>
                          </m:rPr>
                          <a:rPr lang="en-US" b="0" i="0" smtClean="0">
                            <a:latin typeface="Cambria Math" panose="02040503050406030204" pitchFamily="18" charset="0"/>
                          </a:rPr>
                          <m:t>z</m:t>
                        </m:r>
                      </m:e>
                      <m:sub>
                        <m:r>
                          <m:rPr>
                            <m:sty m:val="p"/>
                          </m:rPr>
                          <a:rPr lang="en-US" b="0" i="0" smtClean="0">
                            <a:latin typeface="Cambria Math" panose="02040503050406030204" pitchFamily="18" charset="0"/>
                          </a:rPr>
                          <m:t>LP</m:t>
                        </m:r>
                      </m:sub>
                    </m:sSub>
                    <m:d>
                      <m:dPr>
                        <m:ctrlPr>
                          <a:rPr lang="en-US" b="1" i="1" smtClean="0">
                            <a:latin typeface="Cambria Math" panose="02040503050406030204" pitchFamily="18" charset="0"/>
                          </a:rPr>
                        </m:ctrlPr>
                      </m:dPr>
                      <m:e>
                        <m:acc>
                          <m:accPr>
                            <m:chr m:val="̅"/>
                            <m:ctrlPr>
                              <a:rPr lang="en-US" b="1" i="1">
                                <a:latin typeface="Cambria Math" panose="02040503050406030204" pitchFamily="18" charset="0"/>
                              </a:rPr>
                            </m:ctrlPr>
                          </m:accPr>
                          <m:e>
                            <m:r>
                              <a:rPr lang="en-US" b="1" i="1">
                                <a:latin typeface="Cambria Math" panose="02040503050406030204" pitchFamily="18" charset="0"/>
                              </a:rPr>
                              <m:t>𝒙</m:t>
                            </m:r>
                          </m:e>
                        </m:acc>
                      </m:e>
                    </m:d>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𝑡</m:t>
                        </m:r>
                      </m:e>
                    </m:acc>
                  </m:oMath>
                </a14:m>
                <a:r>
                  <a:rPr lang="en-US" dirty="0">
                    <a:latin typeface="Arial Nova" panose="020B0504020202020204" pitchFamily="34" charset="0"/>
                  </a:rPr>
                  <a:t> then </a:t>
                </a:r>
                <a14:m>
                  <m:oMath xmlns:m="http://schemas.openxmlformats.org/officeDocument/2006/math">
                    <m:acc>
                      <m:accPr>
                        <m:chr m:val="̅"/>
                        <m:ctrlPr>
                          <a:rPr lang="en-US" i="1">
                            <a:latin typeface="Cambria Math" panose="02040503050406030204" pitchFamily="18" charset="0"/>
                          </a:rPr>
                        </m:ctrlPr>
                      </m:accPr>
                      <m:e>
                        <m:r>
                          <a:rPr lang="en-US" b="1" i="1">
                            <a:latin typeface="Cambria Math" panose="02040503050406030204" pitchFamily="18" charset="0"/>
                          </a:rPr>
                          <m:t>𝒙</m:t>
                        </m:r>
                      </m:e>
                    </m:acc>
                  </m:oMath>
                </a14:m>
                <a:r>
                  <a:rPr lang="en-US" dirty="0">
                    <a:latin typeface="Arial Nova" panose="020B0504020202020204" pitchFamily="34" charset="0"/>
                  </a:rPr>
                  <a:t> solves the original mixed integer program (1), with optimal y equal to the solution to the primal subproblem (2) with </a:t>
                </a:r>
                <a14:m>
                  <m:oMath xmlns:m="http://schemas.openxmlformats.org/officeDocument/2006/math">
                    <m:r>
                      <a:rPr lang="en-US" b="1" i="1" smtClean="0">
                        <a:latin typeface="Cambria Math" panose="02040503050406030204" pitchFamily="18" charset="0"/>
                      </a:rPr>
                      <m:t>𝒙</m:t>
                    </m:r>
                    <m:r>
                      <a:rPr lang="en-US" b="0" i="0" smtClean="0">
                        <a:latin typeface="Cambria Math" panose="02040503050406030204" pitchFamily="18" charset="0"/>
                      </a:rPr>
                      <m:t>=</m:t>
                    </m:r>
                    <m:acc>
                      <m:accPr>
                        <m:chr m:val="̅"/>
                        <m:ctrlPr>
                          <a:rPr lang="en-US" i="1">
                            <a:latin typeface="Cambria Math" panose="02040503050406030204" pitchFamily="18" charset="0"/>
                          </a:rPr>
                        </m:ctrlPr>
                      </m:accPr>
                      <m:e>
                        <m:r>
                          <a:rPr lang="en-US" b="1" i="1">
                            <a:latin typeface="Cambria Math" panose="02040503050406030204" pitchFamily="18" charset="0"/>
                          </a:rPr>
                          <m:t>𝒙</m:t>
                        </m:r>
                      </m:e>
                    </m:acc>
                  </m:oMath>
                </a14:m>
                <a:r>
                  <a:rPr lang="en-US" dirty="0">
                    <a:latin typeface="Arial Nova" panose="020B0504020202020204" pitchFamily="34" charset="0"/>
                  </a:rPr>
                  <a:t> .</a:t>
                </a:r>
              </a:p>
            </p:txBody>
          </p:sp>
        </mc:Choice>
        <mc:Fallback xmlns="">
          <p:sp>
            <p:nvSpPr>
              <p:cNvPr id="11" name="TextBox 10">
                <a:extLst>
                  <a:ext uri="{FF2B5EF4-FFF2-40B4-BE49-F238E27FC236}">
                    <a16:creationId xmlns:a16="http://schemas.microsoft.com/office/drawing/2014/main" id="{958EFD73-29DD-4A39-B4DD-EEB571841CE9}"/>
                  </a:ext>
                </a:extLst>
              </p:cNvPr>
              <p:cNvSpPr txBox="1">
                <a:spLocks noRot="1" noChangeAspect="1" noMove="1" noResize="1" noEditPoints="1" noAdjustHandles="1" noChangeArrowheads="1" noChangeShapeType="1" noTextEdit="1"/>
              </p:cNvSpPr>
              <p:nvPr/>
            </p:nvSpPr>
            <p:spPr>
              <a:xfrm>
                <a:off x="303836" y="2020552"/>
                <a:ext cx="6964113" cy="4443973"/>
              </a:xfrm>
              <a:prstGeom prst="rect">
                <a:avLst/>
              </a:prstGeom>
              <a:blipFill>
                <a:blip r:embed="rId9"/>
                <a:stretch>
                  <a:fillRect l="-788" b="-1235"/>
                </a:stretch>
              </a:blipFill>
            </p:spPr>
            <p:txBody>
              <a:bodyPr/>
              <a:lstStyle/>
              <a:p>
                <a:r>
                  <a:rPr lang="en-US">
                    <a:noFill/>
                  </a:rPr>
                  <a:t> </a:t>
                </a:r>
              </a:p>
            </p:txBody>
          </p:sp>
        </mc:Fallback>
      </mc:AlternateContent>
    </p:spTree>
    <p:extLst>
      <p:ext uri="{BB962C8B-B14F-4D97-AF65-F5344CB8AC3E}">
        <p14:creationId xmlns:p14="http://schemas.microsoft.com/office/powerpoint/2010/main" val="28108099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灯片编号占位符 20">
            <a:extLst>
              <a:ext uri="{FF2B5EF4-FFF2-40B4-BE49-F238E27FC236}">
                <a16:creationId xmlns:a16="http://schemas.microsoft.com/office/drawing/2014/main" id="{9A165C4E-DDC7-4354-A9AB-3646442FAB5E}"/>
              </a:ext>
            </a:extLst>
          </p:cNvPr>
          <p:cNvSpPr>
            <a:spLocks noGrp="1"/>
          </p:cNvSpPr>
          <p:nvPr>
            <p:ph type="sldNum" sz="quarter" idx="12"/>
          </p:nvPr>
        </p:nvSpPr>
        <p:spPr/>
        <p:txBody>
          <a:bodyPr/>
          <a:lstStyle/>
          <a:p>
            <a:fld id="{4D444E36-6F87-4C87-9BF2-76A30906C8F4}" type="slidenum">
              <a:rPr lang="zh-CN" altLang="en-US" smtClean="0"/>
              <a:t>24</a:t>
            </a:fld>
            <a:endParaRPr lang="zh-CN" altLang="en-US" dirty="0"/>
          </a:p>
        </p:txBody>
      </p:sp>
      <p:pic>
        <p:nvPicPr>
          <p:cNvPr id="13" name="Picture 12" descr="\begin{align*}&#10;\max_{\mathbf{x},\ t} \quad &amp;  \mathbf{c}^{\intercal}\mathbf{x} + t\\&#10;\textrm{s.t.} \quad &amp; \left(\mathbf{b}-\mathbf{A}\mathbf{x}\right)^{\intercal}u^{k}\geq t \quad \textrm{for}\ k \in K\\&#10; &amp; \left(\mathbf{b}-\mathbf{A}\mathbf{x}\right)^{\intercal}r^{j}\geq 0 \quad \textrm{for}\ j \in J\\&#10; &amp; t \in \mathbb{R},\ \mathbf{x} \in \mathbf{X},\ \mathbf{x} \in \left\{0,1\right\}^{n}&#10;\end{align*}">
            <a:extLst>
              <a:ext uri="{FF2B5EF4-FFF2-40B4-BE49-F238E27FC236}">
                <a16:creationId xmlns:a16="http://schemas.microsoft.com/office/drawing/2014/main" id="{678FFC2A-68D8-46C1-92C5-795CCE3C0A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6981" y="1879920"/>
            <a:ext cx="3895570" cy="1536239"/>
          </a:xfrm>
          <a:prstGeom prst="rect">
            <a:avLst/>
          </a:prstGeom>
        </p:spPr>
      </p:pic>
      <p:pic>
        <p:nvPicPr>
          <p:cNvPr id="15" name="Picture 14" descr="\begin{align*}&#10;\min_{\mathbf{u}} \quad &amp; \left(\mathbf{b} -\mathbf{A}\mathbf{x}\right)^{\intercal}\mathbf{u} \\&#10;\textrm{s.t.} \quad &amp; \mathbf{G}^{\intercal} \mathbf{u} \geq \mathbf{h} \\&#10;&amp; \mathbf{u} \in \mathbb{R}^{m}_{+}\\&#10;\end{align*}">
            <a:extLst>
              <a:ext uri="{FF2B5EF4-FFF2-40B4-BE49-F238E27FC236}">
                <a16:creationId xmlns:a16="http://schemas.microsoft.com/office/drawing/2014/main" id="{ECBC90DB-F7A3-4B45-8679-B9514F045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064" y="2049299"/>
            <a:ext cx="2306762" cy="1297554"/>
          </a:xfrm>
          <a:prstGeom prst="rect">
            <a:avLst/>
          </a:prstGeom>
        </p:spPr>
      </p:pic>
      <p:sp>
        <p:nvSpPr>
          <p:cNvPr id="16" name="TextBox 15">
            <a:extLst>
              <a:ext uri="{FF2B5EF4-FFF2-40B4-BE49-F238E27FC236}">
                <a16:creationId xmlns:a16="http://schemas.microsoft.com/office/drawing/2014/main" id="{F9D55AC6-3A86-4FEC-930C-CAE415928117}"/>
              </a:ext>
            </a:extLst>
          </p:cNvPr>
          <p:cNvSpPr txBox="1"/>
          <p:nvPr/>
        </p:nvSpPr>
        <p:spPr>
          <a:xfrm>
            <a:off x="2194571" y="3603163"/>
            <a:ext cx="1896245" cy="369332"/>
          </a:xfrm>
          <a:prstGeom prst="rect">
            <a:avLst/>
          </a:prstGeom>
          <a:noFill/>
        </p:spPr>
        <p:txBody>
          <a:bodyPr wrap="square">
            <a:spAutoFit/>
          </a:bodyPr>
          <a:lstStyle/>
          <a:p>
            <a:r>
              <a:rPr lang="en-US">
                <a:solidFill>
                  <a:srgbClr val="7030A0"/>
                </a:solidFill>
                <a:latin typeface="Arial Nova" panose="020B0504020202020204" pitchFamily="34" charset="0"/>
                <a:cs typeface="Arial" panose="020B0604020202020204" pitchFamily="34" charset="0"/>
              </a:rPr>
              <a:t>Master Problem </a:t>
            </a:r>
            <a:endParaRPr lang="en-US" dirty="0">
              <a:solidFill>
                <a:srgbClr val="7030A0"/>
              </a:solidFill>
              <a:latin typeface="Arial Nova" panose="020B0504020202020204" pitchFamily="34" charset="0"/>
            </a:endParaRPr>
          </a:p>
        </p:txBody>
      </p:sp>
      <p:sp>
        <p:nvSpPr>
          <p:cNvPr id="17" name="TextBox 16">
            <a:extLst>
              <a:ext uri="{FF2B5EF4-FFF2-40B4-BE49-F238E27FC236}">
                <a16:creationId xmlns:a16="http://schemas.microsoft.com/office/drawing/2014/main" id="{554EC960-95B5-4291-9766-6C192085C5EA}"/>
              </a:ext>
            </a:extLst>
          </p:cNvPr>
          <p:cNvSpPr txBox="1"/>
          <p:nvPr/>
        </p:nvSpPr>
        <p:spPr>
          <a:xfrm>
            <a:off x="8726077" y="3603163"/>
            <a:ext cx="1958941" cy="369332"/>
          </a:xfrm>
          <a:prstGeom prst="rect">
            <a:avLst/>
          </a:prstGeom>
          <a:noFill/>
        </p:spPr>
        <p:txBody>
          <a:bodyPr wrap="square">
            <a:spAutoFit/>
          </a:bodyPr>
          <a:lstStyle/>
          <a:p>
            <a:r>
              <a:rPr lang="en-US" dirty="0">
                <a:latin typeface="Arial Nova" panose="020B0504020202020204" pitchFamily="34" charset="0"/>
                <a:cs typeface="Arial" panose="020B0604020202020204" pitchFamily="34" charset="0"/>
              </a:rPr>
              <a:t>Subproblem</a:t>
            </a:r>
            <a:endParaRPr lang="en-US" dirty="0">
              <a:latin typeface="Arial Nova" panose="020B0504020202020204" pitchFamily="34" charset="0"/>
            </a:endParaRPr>
          </a:p>
        </p:txBody>
      </p:sp>
      <p:grpSp>
        <p:nvGrpSpPr>
          <p:cNvPr id="18" name="Group 17">
            <a:extLst>
              <a:ext uri="{FF2B5EF4-FFF2-40B4-BE49-F238E27FC236}">
                <a16:creationId xmlns:a16="http://schemas.microsoft.com/office/drawing/2014/main" id="{89677D11-78C4-40F6-A0B6-22689E0645FF}"/>
              </a:ext>
            </a:extLst>
          </p:cNvPr>
          <p:cNvGrpSpPr/>
          <p:nvPr/>
        </p:nvGrpSpPr>
        <p:grpSpPr>
          <a:xfrm>
            <a:off x="5551854" y="2141571"/>
            <a:ext cx="2400518" cy="1629273"/>
            <a:chOff x="5239408" y="4791185"/>
            <a:chExt cx="2400518" cy="1629273"/>
          </a:xfrm>
        </p:grpSpPr>
        <p:grpSp>
          <p:nvGrpSpPr>
            <p:cNvPr id="19" name="Group 18">
              <a:extLst>
                <a:ext uri="{FF2B5EF4-FFF2-40B4-BE49-F238E27FC236}">
                  <a16:creationId xmlns:a16="http://schemas.microsoft.com/office/drawing/2014/main" id="{406EA987-4AF5-4B01-B12B-94706824E7E5}"/>
                </a:ext>
              </a:extLst>
            </p:cNvPr>
            <p:cNvGrpSpPr/>
            <p:nvPr/>
          </p:nvGrpSpPr>
          <p:grpSpPr>
            <a:xfrm>
              <a:off x="5239471" y="5491386"/>
              <a:ext cx="2400455" cy="929072"/>
              <a:chOff x="6123963" y="5739087"/>
              <a:chExt cx="1995047" cy="929072"/>
            </a:xfrm>
          </p:grpSpPr>
          <p:cxnSp>
            <p:nvCxnSpPr>
              <p:cNvPr id="28" name="Straight Arrow Connector 27">
                <a:extLst>
                  <a:ext uri="{FF2B5EF4-FFF2-40B4-BE49-F238E27FC236}">
                    <a16:creationId xmlns:a16="http://schemas.microsoft.com/office/drawing/2014/main" id="{44CD04DF-4574-44D4-A622-54DD84F436E9}"/>
                  </a:ext>
                </a:extLst>
              </p:cNvPr>
              <p:cNvCxnSpPr>
                <a:cxnSpLocks/>
              </p:cNvCxnSpPr>
              <p:nvPr/>
            </p:nvCxnSpPr>
            <p:spPr>
              <a:xfrm flipH="1">
                <a:off x="6123963" y="5739087"/>
                <a:ext cx="199504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EE3BB4FF-7777-479B-829A-88973E4F6F28}"/>
                  </a:ext>
                </a:extLst>
              </p:cNvPr>
              <p:cNvSpPr txBox="1"/>
              <p:nvPr/>
            </p:nvSpPr>
            <p:spPr>
              <a:xfrm>
                <a:off x="6191607" y="5744829"/>
                <a:ext cx="1823599" cy="923330"/>
              </a:xfrm>
              <a:prstGeom prst="rect">
                <a:avLst/>
              </a:prstGeom>
              <a:noFill/>
            </p:spPr>
            <p:txBody>
              <a:bodyPr wrap="square" rtlCol="0">
                <a:spAutoFit/>
              </a:bodyPr>
              <a:lstStyle/>
              <a:p>
                <a:pPr algn="ctr"/>
                <a:r>
                  <a:rPr lang="en-US" dirty="0"/>
                  <a:t>Feasible region Q</a:t>
                </a:r>
              </a:p>
              <a:p>
                <a:pPr algn="ctr"/>
                <a:r>
                  <a:rPr lang="en-US" dirty="0"/>
                  <a:t>Either an extreme ray or a point</a:t>
                </a:r>
              </a:p>
            </p:txBody>
          </p:sp>
        </p:grpSp>
        <p:grpSp>
          <p:nvGrpSpPr>
            <p:cNvPr id="20" name="Group 19">
              <a:extLst>
                <a:ext uri="{FF2B5EF4-FFF2-40B4-BE49-F238E27FC236}">
                  <a16:creationId xmlns:a16="http://schemas.microsoft.com/office/drawing/2014/main" id="{0970D2AA-FC2D-4850-B859-61A47D0F0532}"/>
                </a:ext>
              </a:extLst>
            </p:cNvPr>
            <p:cNvGrpSpPr/>
            <p:nvPr/>
          </p:nvGrpSpPr>
          <p:grpSpPr>
            <a:xfrm>
              <a:off x="5239408" y="4791185"/>
              <a:ext cx="2400454" cy="369332"/>
              <a:chOff x="6175348" y="5480506"/>
              <a:chExt cx="2002601" cy="369332"/>
            </a:xfrm>
          </p:grpSpPr>
          <p:cxnSp>
            <p:nvCxnSpPr>
              <p:cNvPr id="26" name="Straight Arrow Connector 25">
                <a:extLst>
                  <a:ext uri="{FF2B5EF4-FFF2-40B4-BE49-F238E27FC236}">
                    <a16:creationId xmlns:a16="http://schemas.microsoft.com/office/drawing/2014/main" id="{592C0F8E-F93A-430C-A0BF-2801A0B05AB3}"/>
                  </a:ext>
                </a:extLst>
              </p:cNvPr>
              <p:cNvCxnSpPr>
                <a:cxnSpLocks/>
              </p:cNvCxnSpPr>
              <p:nvPr/>
            </p:nvCxnSpPr>
            <p:spPr>
              <a:xfrm>
                <a:off x="6175348" y="5849838"/>
                <a:ext cx="200260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23D2CF6-98F0-4A2E-95FC-85B57684A410}"/>
                      </a:ext>
                    </a:extLst>
                  </p:cNvPr>
                  <p:cNvSpPr txBox="1"/>
                  <p:nvPr/>
                </p:nvSpPr>
                <p:spPr>
                  <a:xfrm>
                    <a:off x="6424463" y="5480506"/>
                    <a:ext cx="1422475" cy="369332"/>
                  </a:xfrm>
                  <a:prstGeom prst="rect">
                    <a:avLst/>
                  </a:prstGeom>
                  <a:noFill/>
                </p:spPr>
                <p:txBody>
                  <a:bodyPr wrap="square" rtlCol="0">
                    <a:spAutoFit/>
                  </a:bodyPr>
                  <a:lstStyle/>
                  <a:p>
                    <a:pPr algn="ctr"/>
                    <a:r>
                      <a:rPr lang="en-US" dirty="0"/>
                      <a:t>solution </a:t>
                    </a:r>
                    <a14:m>
                      <m:oMath xmlns:m="http://schemas.openxmlformats.org/officeDocument/2006/math">
                        <m:r>
                          <a:rPr lang="en-US" b="1" i="0" smtClean="0">
                            <a:latin typeface="Cambria Math" panose="02040503050406030204" pitchFamily="18" charset="0"/>
                          </a:rPr>
                          <m:t>𝐱</m:t>
                        </m:r>
                      </m:oMath>
                    </a14:m>
                    <a:endParaRPr lang="en-US" dirty="0"/>
                  </a:p>
                </p:txBody>
              </p:sp>
            </mc:Choice>
            <mc:Fallback xmlns="">
              <p:sp>
                <p:nvSpPr>
                  <p:cNvPr id="46" name="TextBox 45">
                    <a:extLst>
                      <a:ext uri="{FF2B5EF4-FFF2-40B4-BE49-F238E27FC236}">
                        <a16:creationId xmlns:a16="http://schemas.microsoft.com/office/drawing/2014/main" id="{F46C6BC8-AE36-4075-BDAC-E36062CB7380}"/>
                      </a:ext>
                    </a:extLst>
                  </p:cNvPr>
                  <p:cNvSpPr txBox="1">
                    <a:spLocks noRot="1" noChangeAspect="1" noMove="1" noResize="1" noEditPoints="1" noAdjustHandles="1" noChangeArrowheads="1" noChangeShapeType="1" noTextEdit="1"/>
                  </p:cNvSpPr>
                  <p:nvPr/>
                </p:nvSpPr>
                <p:spPr>
                  <a:xfrm>
                    <a:off x="6424463" y="5480506"/>
                    <a:ext cx="1422475" cy="369332"/>
                  </a:xfrm>
                  <a:prstGeom prst="rect">
                    <a:avLst/>
                  </a:prstGeom>
                  <a:blipFill>
                    <a:blip r:embed="rId11"/>
                    <a:stretch>
                      <a:fillRect t="-9836" b="-24590"/>
                    </a:stretch>
                  </a:blipFill>
                </p:spPr>
                <p:txBody>
                  <a:bodyPr/>
                  <a:lstStyle/>
                  <a:p>
                    <a:r>
                      <a:rPr lang="en-US">
                        <a:noFill/>
                      </a:rPr>
                      <a:t> </a:t>
                    </a:r>
                  </a:p>
                </p:txBody>
              </p:sp>
            </mc:Fallback>
          </mc:AlternateContent>
        </p:grpSp>
      </p:grpSp>
      <p:sp>
        <p:nvSpPr>
          <p:cNvPr id="30" name="TextBox 29">
            <a:extLst>
              <a:ext uri="{FF2B5EF4-FFF2-40B4-BE49-F238E27FC236}">
                <a16:creationId xmlns:a16="http://schemas.microsoft.com/office/drawing/2014/main" id="{72694562-07F1-4229-8886-7179306E01DB}"/>
              </a:ext>
            </a:extLst>
          </p:cNvPr>
          <p:cNvSpPr txBox="1"/>
          <p:nvPr/>
        </p:nvSpPr>
        <p:spPr>
          <a:xfrm>
            <a:off x="693451" y="1475663"/>
            <a:ext cx="4610069" cy="369332"/>
          </a:xfrm>
          <a:prstGeom prst="rect">
            <a:avLst/>
          </a:prstGeom>
          <a:noFill/>
        </p:spPr>
        <p:txBody>
          <a:bodyPr wrap="square">
            <a:spAutoFit/>
          </a:bodyPr>
          <a:lstStyle/>
          <a:p>
            <a:r>
              <a:rPr lang="en-US" dirty="0"/>
              <a:t>Classical Benders’ Decomposition (CBD)</a:t>
            </a:r>
          </a:p>
        </p:txBody>
      </p:sp>
      <p:sp>
        <p:nvSpPr>
          <p:cNvPr id="31" name="TextBox 30">
            <a:extLst>
              <a:ext uri="{FF2B5EF4-FFF2-40B4-BE49-F238E27FC236}">
                <a16:creationId xmlns:a16="http://schemas.microsoft.com/office/drawing/2014/main" id="{31EF0D0F-98AD-44A7-8832-701EFEB2AAD5}"/>
              </a:ext>
            </a:extLst>
          </p:cNvPr>
          <p:cNvSpPr txBox="1"/>
          <p:nvPr/>
        </p:nvSpPr>
        <p:spPr>
          <a:xfrm>
            <a:off x="678038" y="4151814"/>
            <a:ext cx="5856084" cy="369332"/>
          </a:xfrm>
          <a:prstGeom prst="rect">
            <a:avLst/>
          </a:prstGeom>
          <a:noFill/>
        </p:spPr>
        <p:txBody>
          <a:bodyPr wrap="square">
            <a:spAutoFit/>
          </a:bodyPr>
          <a:lstStyle/>
          <a:p>
            <a:r>
              <a:rPr lang="en-US" altLang="zh-CN" dirty="0"/>
              <a:t>QUBO (Quadratic Unconstrained Binary Optimization)</a:t>
            </a:r>
            <a:endParaRPr lang="en-US" dirty="0"/>
          </a:p>
        </p:txBody>
      </p:sp>
      <p:pic>
        <p:nvPicPr>
          <p:cNvPr id="32" name="Picture 31">
            <a:extLst>
              <a:ext uri="{FF2B5EF4-FFF2-40B4-BE49-F238E27FC236}">
                <a16:creationId xmlns:a16="http://schemas.microsoft.com/office/drawing/2014/main" id="{96238B94-ED3D-4A7C-B135-F266F62F5C8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806814" y="4721402"/>
            <a:ext cx="5364480" cy="851787"/>
          </a:xfrm>
          <a:prstGeom prst="rect">
            <a:avLst/>
          </a:prstGeom>
        </p:spPr>
      </p:pic>
      <mc:AlternateContent xmlns:mc="http://schemas.openxmlformats.org/markup-compatibility/2006" xmlns:a14="http://schemas.microsoft.com/office/drawing/2010/main">
        <mc:Choice Requires="a14">
          <p:sp>
            <p:nvSpPr>
              <p:cNvPr id="33" name="Rectangle 1">
                <a:extLst>
                  <a:ext uri="{FF2B5EF4-FFF2-40B4-BE49-F238E27FC236}">
                    <a16:creationId xmlns:a16="http://schemas.microsoft.com/office/drawing/2014/main" id="{CF739ABB-E3BF-4954-B2F9-7DE065504117}"/>
                  </a:ext>
                </a:extLst>
              </p:cNvPr>
              <p:cNvSpPr>
                <a:spLocks noChangeArrowheads="1"/>
              </p:cNvSpPr>
              <p:nvPr/>
            </p:nvSpPr>
            <p:spPr bwMode="auto">
              <a:xfrm>
                <a:off x="1561012" y="5613405"/>
                <a:ext cx="5856084" cy="477438"/>
              </a:xfrm>
              <a:prstGeom prst="rect">
                <a:avLst/>
              </a:prstGeom>
              <a:solidFill>
                <a:srgbClr val="CCECF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 xmlns:m="http://schemas.openxmlformats.org/officeDocument/2006/math">
                    <m:sSub>
                      <m:sSubPr>
                        <m:ctrlPr>
                          <a:rPr lang="en-US" altLang="en-US" sz="2000" i="1" smtClean="0">
                            <a:latin typeface="Cambria Math" panose="02040503050406030204" pitchFamily="18" charset="0"/>
                            <a:ea typeface="Lato"/>
                            <a:cs typeface="Times New Roman" panose="02020603050405020304" pitchFamily="18" charset="0"/>
                          </a:rPr>
                        </m:ctrlPr>
                      </m:sSubPr>
                      <m:e>
                        <m:r>
                          <m:rPr>
                            <m:nor/>
                          </m:rPr>
                          <a:rPr lang="en-US" altLang="en-US" sz="2000" b="1" dirty="0">
                            <a:latin typeface="HGSMinchoB" panose="02020800000000000000" pitchFamily="18" charset="-128"/>
                            <a:ea typeface="HGSMinchoB" panose="02020800000000000000" pitchFamily="18" charset="-128"/>
                            <a:cs typeface="Posterama" panose="020B0502040204020203" pitchFamily="34" charset="0"/>
                          </a:rPr>
                          <m:t>Q</m:t>
                        </m:r>
                      </m:e>
                      <m:sub>
                        <m:r>
                          <m:rPr>
                            <m:nor/>
                          </m:rPr>
                          <a:rPr lang="en-US" altLang="en-US" sz="2000" b="0" i="0" smtClean="0">
                            <a:latin typeface="Calisto MT" panose="02040603050505030304" pitchFamily="18" charset="0"/>
                            <a:ea typeface="Lato"/>
                            <a:cs typeface="Times New Roman" panose="02020603050405020304" pitchFamily="18" charset="0"/>
                          </a:rPr>
                          <m:t>obj</m:t>
                        </m:r>
                      </m:sub>
                    </m:sSub>
                  </m:oMath>
                </a14:m>
                <a:r>
                  <a:rPr lang="en-US" altLang="en-US" sz="2000" dirty="0">
                    <a:latin typeface="Times New Roman" panose="02020603050405020304" pitchFamily="18" charset="0"/>
                    <a:ea typeface="Lato"/>
                    <a:cs typeface="Times New Roman" panose="02020603050405020304" pitchFamily="18" charset="0"/>
                  </a:rPr>
                  <a:t>:  </a:t>
                </a:r>
                <a:r>
                  <a:rPr lang="en-US" altLang="en-US" sz="2000" dirty="0">
                    <a:latin typeface="Arial Nova Cond Light" panose="020B0306020202020204" pitchFamily="34" charset="0"/>
                    <a:ea typeface="Lato"/>
                    <a:cs typeface="Times New Roman" panose="02020603050405020304" pitchFamily="18" charset="0"/>
                  </a:rPr>
                  <a:t>Upper triangular matrix	</a:t>
                </a:r>
                <a:r>
                  <a:rPr lang="en-US" altLang="en-US" sz="2000" dirty="0">
                    <a:ea typeface="Lato"/>
                    <a:cs typeface="Times New Roman" panose="02020603050405020304" pitchFamily="18" charset="0"/>
                  </a:rPr>
                  <a:t> </a:t>
                </a:r>
                <a14:m>
                  <m:oMath xmlns:m="http://schemas.openxmlformats.org/officeDocument/2006/math">
                    <m:sSub>
                      <m:sSubPr>
                        <m:ctrlPr>
                          <a:rPr lang="en-US" altLang="en-US" sz="2000" i="1">
                            <a:latin typeface="Cambria Math" panose="02040503050406030204" pitchFamily="18" charset="0"/>
                            <a:ea typeface="Lato"/>
                            <a:cs typeface="Times New Roman" panose="02020603050405020304" pitchFamily="18" charset="0"/>
                          </a:rPr>
                        </m:ctrlPr>
                      </m:sSubPr>
                      <m:e>
                        <m:r>
                          <a:rPr lang="en-US" altLang="en-US" sz="2000" b="1" i="1" dirty="0">
                            <a:latin typeface="Cambria Math" panose="02040503050406030204" pitchFamily="18" charset="0"/>
                            <a:ea typeface="HGSMinchoB" panose="02020800000000000000" pitchFamily="18" charset="-128"/>
                            <a:cs typeface="Posterama" panose="020B0502040204020203" pitchFamily="34" charset="0"/>
                          </a:rPr>
                          <m:t>𝒙</m:t>
                        </m:r>
                      </m:e>
                      <m:sub>
                        <m:r>
                          <m:rPr>
                            <m:nor/>
                          </m:rPr>
                          <a:rPr lang="en-US" sz="2000" i="1" dirty="0">
                            <a:latin typeface="Bell MT" panose="02020503060305020303" pitchFamily="18" charset="0"/>
                            <a:cs typeface="Arial" panose="020B0604020202020204" pitchFamily="34" charset="0"/>
                          </a:rPr>
                          <m:t>i</m:t>
                        </m:r>
                        <m:r>
                          <a:rPr lang="en-US" sz="2000" i="1" dirty="0">
                            <a:latin typeface="Cambria Math" panose="02040503050406030204" pitchFamily="18" charset="0"/>
                            <a:cs typeface="Arial" panose="020B0604020202020204" pitchFamily="34" charset="0"/>
                          </a:rPr>
                          <m:t> </m:t>
                        </m:r>
                      </m:sub>
                    </m:sSub>
                  </m:oMath>
                </a14:m>
                <a:r>
                  <a:rPr lang="en-US" altLang="en-US" sz="2000" dirty="0">
                    <a:latin typeface="Times New Roman" panose="02020603050405020304" pitchFamily="18" charset="0"/>
                    <a:ea typeface="Lato"/>
                    <a:cs typeface="Times New Roman" panose="02020603050405020304" pitchFamily="18" charset="0"/>
                  </a:rPr>
                  <a:t> :  </a:t>
                </a:r>
                <a:r>
                  <a:rPr lang="en-US" altLang="en-US" sz="2000" dirty="0">
                    <a:latin typeface="Arial Nova Cond Light" panose="020B0306020202020204" pitchFamily="34" charset="0"/>
                    <a:ea typeface="Lato"/>
                    <a:cs typeface="Times New Roman" panose="02020603050405020304" pitchFamily="18" charset="0"/>
                  </a:rPr>
                  <a:t>Binary variable</a:t>
                </a:r>
                <a:endParaRPr kumimoji="0" lang="en-US" altLang="en-US" sz="2000" b="0" i="0" u="none" strike="noStrike" cap="none" normalizeH="0" baseline="0" dirty="0">
                  <a:ln>
                    <a:noFill/>
                  </a:ln>
                  <a:effectLst/>
                  <a:latin typeface="Arial Nova Cond Light" panose="020B0306020202020204" pitchFamily="34" charset="0"/>
                  <a:ea typeface="Lato"/>
                  <a:cs typeface="Times New Roman" panose="02020603050405020304" pitchFamily="18" charset="0"/>
                </a:endParaRPr>
              </a:p>
            </p:txBody>
          </p:sp>
        </mc:Choice>
        <mc:Fallback xmlns="">
          <p:sp>
            <p:nvSpPr>
              <p:cNvPr id="33" name="Rectangle 1">
                <a:extLst>
                  <a:ext uri="{FF2B5EF4-FFF2-40B4-BE49-F238E27FC236}">
                    <a16:creationId xmlns:a16="http://schemas.microsoft.com/office/drawing/2014/main" id="{CF739ABB-E3BF-4954-B2F9-7DE065504117}"/>
                  </a:ext>
                </a:extLst>
              </p:cNvPr>
              <p:cNvSpPr>
                <a:spLocks noRot="1" noChangeAspect="1" noMove="1" noResize="1" noEditPoints="1" noAdjustHandles="1" noChangeArrowheads="1" noChangeShapeType="1" noTextEdit="1"/>
              </p:cNvSpPr>
              <p:nvPr/>
            </p:nvSpPr>
            <p:spPr bwMode="auto">
              <a:xfrm>
                <a:off x="1561012" y="5613405"/>
                <a:ext cx="5856084" cy="477438"/>
              </a:xfrm>
              <a:prstGeom prst="rect">
                <a:avLst/>
              </a:prstGeom>
              <a:blipFill>
                <a:blip r:embed="rId13"/>
                <a:stretch>
                  <a:fillRect l="-416" t="-6410" b="-1666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D7B9C8B-A5A6-48A0-A9D1-BC00B789C108}"/>
                  </a:ext>
                </a:extLst>
              </p:cNvPr>
              <p:cNvSpPr txBox="1"/>
              <p:nvPr/>
            </p:nvSpPr>
            <p:spPr>
              <a:xfrm>
                <a:off x="7666763" y="4117923"/>
                <a:ext cx="3572738" cy="2000356"/>
              </a:xfrm>
              <a:prstGeom prst="rect">
                <a:avLst/>
              </a:prstGeom>
              <a:noFill/>
            </p:spPr>
            <p:txBody>
              <a:bodyPr wrap="square">
                <a:spAutoFit/>
              </a:bodyPr>
              <a:lstStyle/>
              <a:p>
                <a:pPr>
                  <a:lnSpc>
                    <a:spcPct val="150000"/>
                  </a:lnSpc>
                </a:pPr>
                <a:r>
                  <a:rPr lang="en-US" altLang="zh-CN" b="1" dirty="0">
                    <a:solidFill>
                      <a:srgbClr val="7030A0"/>
                    </a:solidFill>
                  </a:rPr>
                  <a:t>Master</a:t>
                </a:r>
                <a:r>
                  <a:rPr lang="en-US" b="1" dirty="0">
                    <a:solidFill>
                      <a:srgbClr val="7030A0"/>
                    </a:solidFill>
                  </a:rPr>
                  <a:t> problem</a:t>
                </a:r>
                <a:r>
                  <a:rPr lang="en-US" dirty="0">
                    <a:solidFill>
                      <a:srgbClr val="7030A0"/>
                    </a:solidFill>
                  </a:rPr>
                  <a:t> </a:t>
                </a:r>
                <a:r>
                  <a:rPr lang="en-US" dirty="0"/>
                  <a:t>of the </a:t>
                </a:r>
                <a:r>
                  <a:rPr lang="en-US" b="1" dirty="0"/>
                  <a:t>CBD</a:t>
                </a:r>
                <a:r>
                  <a:rPr lang="en-US" dirty="0"/>
                  <a:t> is</a:t>
                </a:r>
              </a:p>
              <a:p>
                <a:pPr>
                  <a:lnSpc>
                    <a:spcPct val="150000"/>
                  </a:lnSpc>
                </a:pPr>
                <a:r>
                  <a:rPr lang="en-US" b="1" dirty="0"/>
                  <a:t>one</a:t>
                </a:r>
                <a:r>
                  <a:rPr lang="en-US" dirty="0"/>
                  <a:t> step </a:t>
                </a:r>
                <a:r>
                  <a:rPr lang="en-US" b="1" dirty="0"/>
                  <a:t>away</a:t>
                </a:r>
                <a:r>
                  <a:rPr lang="en-US" dirty="0"/>
                  <a:t> from </a:t>
                </a:r>
              </a:p>
              <a:p>
                <a:pPr>
                  <a:lnSpc>
                    <a:spcPct val="150000"/>
                  </a:lnSpc>
                </a:pPr>
                <a:r>
                  <a:rPr lang="en-US" dirty="0"/>
                  <a:t>pure </a:t>
                </a:r>
                <a:r>
                  <a:rPr lang="en-US" b="1" dirty="0"/>
                  <a:t>ILP </a:t>
                </a:r>
                <a:r>
                  <a:rPr lang="en-US" sz="1050" dirty="0"/>
                  <a:t>(Integer-linear programming)</a:t>
                </a:r>
                <a:r>
                  <a:rPr lang="en-US" dirty="0"/>
                  <a:t>.</a:t>
                </a:r>
              </a:p>
              <a:p>
                <a:r>
                  <a:rPr lang="en-US" dirty="0"/>
                  <a:t>The </a:t>
                </a:r>
                <a:r>
                  <a:rPr lang="en-US" b="1" dirty="0"/>
                  <a:t>last</a:t>
                </a:r>
                <a:r>
                  <a:rPr lang="en-US" dirty="0"/>
                  <a:t> barrier is the scalar  </a:t>
                </a:r>
                <a14:m>
                  <m:oMath xmlns:m="http://schemas.openxmlformats.org/officeDocument/2006/math">
                    <m:r>
                      <a:rPr lang="en-US" altLang="zh-CN" sz="4400" b="0" i="1" smtClean="0">
                        <a:latin typeface="Cambria Math" panose="02040503050406030204" pitchFamily="18" charset="0"/>
                        <a:cs typeface="Times"/>
                      </a:rPr>
                      <m:t>𝑡</m:t>
                    </m:r>
                  </m:oMath>
                </a14:m>
                <a:r>
                  <a:rPr lang="en-US" dirty="0">
                    <a:solidFill>
                      <a:schemeClr val="tx1"/>
                    </a:solidFill>
                  </a:rPr>
                  <a:t>.</a:t>
                </a:r>
              </a:p>
            </p:txBody>
          </p:sp>
        </mc:Choice>
        <mc:Fallback xmlns="">
          <p:sp>
            <p:nvSpPr>
              <p:cNvPr id="34" name="TextBox 33">
                <a:extLst>
                  <a:ext uri="{FF2B5EF4-FFF2-40B4-BE49-F238E27FC236}">
                    <a16:creationId xmlns:a16="http://schemas.microsoft.com/office/drawing/2014/main" id="{9D7B9C8B-A5A6-48A0-A9D1-BC00B789C108}"/>
                  </a:ext>
                </a:extLst>
              </p:cNvPr>
              <p:cNvSpPr txBox="1">
                <a:spLocks noRot="1" noChangeAspect="1" noMove="1" noResize="1" noEditPoints="1" noAdjustHandles="1" noChangeArrowheads="1" noChangeShapeType="1" noTextEdit="1"/>
              </p:cNvSpPr>
              <p:nvPr/>
            </p:nvSpPr>
            <p:spPr>
              <a:xfrm>
                <a:off x="7666763" y="4117923"/>
                <a:ext cx="3572738" cy="2000356"/>
              </a:xfrm>
              <a:prstGeom prst="rect">
                <a:avLst/>
              </a:prstGeom>
              <a:blipFill>
                <a:blip r:embed="rId14"/>
                <a:stretch>
                  <a:fillRect l="-1536" b="-915"/>
                </a:stretch>
              </a:blipFill>
            </p:spPr>
            <p:txBody>
              <a:bodyPr/>
              <a:lstStyle/>
              <a:p>
                <a:r>
                  <a:rPr lang="en-US">
                    <a:noFill/>
                  </a:rPr>
                  <a:t> </a:t>
                </a:r>
              </a:p>
            </p:txBody>
          </p:sp>
        </mc:Fallback>
      </mc:AlternateContent>
      <p:sp>
        <p:nvSpPr>
          <p:cNvPr id="14" name="矩形 13">
            <a:extLst>
              <a:ext uri="{FF2B5EF4-FFF2-40B4-BE49-F238E27FC236}">
                <a16:creationId xmlns:a16="http://schemas.microsoft.com/office/drawing/2014/main" id="{D5CBBB5A-75E9-47B3-99E3-3BB721EAC76B}"/>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91650" y="-342359"/>
            <a:ext cx="2100350" cy="2000332"/>
          </a:xfrm>
          <a:prstGeom prst="rect">
            <a:avLst/>
          </a:prstGeom>
        </p:spPr>
      </p:pic>
      <p:sp>
        <p:nvSpPr>
          <p:cNvPr id="5" name="TextBox 2">
            <a:extLst>
              <a:ext uri="{FF2B5EF4-FFF2-40B4-BE49-F238E27FC236}">
                <a16:creationId xmlns:a16="http://schemas.microsoft.com/office/drawing/2014/main" id="{935D3F6E-20C0-4486-9D8B-FC8AAD707F15}"/>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pPr algn="ctr"/>
            <a:r>
              <a:rPr lang="en-US" sz="2400" dirty="0">
                <a:solidFill>
                  <a:schemeClr val="bg1"/>
                </a:solidFill>
                <a:latin typeface="Impact"/>
              </a:rPr>
              <a:t>Hybrid Quantum Benders' Decomposition for Mixed-integer Linear Programming</a:t>
            </a:r>
          </a:p>
        </p:txBody>
      </p:sp>
      <p:pic>
        <p:nvPicPr>
          <p:cNvPr id="99" name="Picture 98" descr="engineering-cullen-college-of-engineering-primary-white.png">
            <a:extLst>
              <a:ext uri="{FF2B5EF4-FFF2-40B4-BE49-F238E27FC236}">
                <a16:creationId xmlns:a16="http://schemas.microsoft.com/office/drawing/2014/main" id="{483216C5-C69A-40AA-9CD3-05474CACBB3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00" name="TextBox 99">
            <a:extLst>
              <a:ext uri="{FF2B5EF4-FFF2-40B4-BE49-F238E27FC236}">
                <a16:creationId xmlns:a16="http://schemas.microsoft.com/office/drawing/2014/main" id="{20272F5A-53E4-4736-A951-63A1E68FD638}"/>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01" name="菱形 2">
            <a:extLst>
              <a:ext uri="{FF2B5EF4-FFF2-40B4-BE49-F238E27FC236}">
                <a16:creationId xmlns:a16="http://schemas.microsoft.com/office/drawing/2014/main" id="{DA603B59-D36B-43BF-8E8C-050140BD34D0}"/>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spTree>
    <p:extLst>
      <p:ext uri="{BB962C8B-B14F-4D97-AF65-F5344CB8AC3E}">
        <p14:creationId xmlns:p14="http://schemas.microsoft.com/office/powerpoint/2010/main" val="4890587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灯片编号占位符 20">
            <a:extLst>
              <a:ext uri="{FF2B5EF4-FFF2-40B4-BE49-F238E27FC236}">
                <a16:creationId xmlns:a16="http://schemas.microsoft.com/office/drawing/2014/main" id="{9A165C4E-DDC7-4354-A9AB-3646442FAB5E}"/>
              </a:ext>
            </a:extLst>
          </p:cNvPr>
          <p:cNvSpPr>
            <a:spLocks noGrp="1"/>
          </p:cNvSpPr>
          <p:nvPr>
            <p:ph type="sldNum" sz="quarter" idx="12"/>
          </p:nvPr>
        </p:nvSpPr>
        <p:spPr/>
        <p:txBody>
          <a:bodyPr/>
          <a:lstStyle/>
          <a:p>
            <a:fld id="{4D444E36-6F87-4C87-9BF2-76A30906C8F4}" type="slidenum">
              <a:rPr lang="zh-CN" altLang="en-US" smtClean="0"/>
              <a:t>25</a:t>
            </a:fld>
            <a:endParaRPr lang="zh-CN" altLang="en-US" dirty="0"/>
          </a:p>
        </p:txBody>
      </p:sp>
      <p:pic>
        <p:nvPicPr>
          <p:cNvPr id="12" name="Picture 11" descr="\begin{align*}&#10;\max_{\mathbf{x},\ t} \quad &amp;  \mathbf{c}^{\intercal}\mathbf{x} + t\\&#10;\textrm{s.t.} \quad &amp; \left(\mathbf{b}-\mathbf{A}\mathbf{x}\right)^{\intercal}u^{k}\geq t \quad \textrm{for}\ k \in K\\&#10; &amp; \left(\mathbf{b}-\mathbf{A}\mathbf{x}\right)^{\intercal}r^{j}\geq 0 \quad \textrm{for}\ j \in J\\&#10; &amp; t \in \mathbb{R},\ \mathbf{x} \in \mathbf{X}&#10;\end{align*}">
            <a:extLst>
              <a:ext uri="{FF2B5EF4-FFF2-40B4-BE49-F238E27FC236}">
                <a16:creationId xmlns:a16="http://schemas.microsoft.com/office/drawing/2014/main" id="{07C51782-2ED8-4C61-8196-A9EEF5C1BE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8215" y="1929453"/>
            <a:ext cx="3895570" cy="1512467"/>
          </a:xfrm>
          <a:prstGeom prst="rect">
            <a:avLst/>
          </a:prstGeom>
        </p:spPr>
      </p:pic>
      <p:sp>
        <p:nvSpPr>
          <p:cNvPr id="15" name="TextBox 14">
            <a:extLst>
              <a:ext uri="{FF2B5EF4-FFF2-40B4-BE49-F238E27FC236}">
                <a16:creationId xmlns:a16="http://schemas.microsoft.com/office/drawing/2014/main" id="{DDE5E595-253F-4078-BC46-A98377A6C83A}"/>
              </a:ext>
            </a:extLst>
          </p:cNvPr>
          <p:cNvSpPr txBox="1"/>
          <p:nvPr/>
        </p:nvSpPr>
        <p:spPr>
          <a:xfrm>
            <a:off x="3334685" y="1513311"/>
            <a:ext cx="5333969" cy="369332"/>
          </a:xfrm>
          <a:prstGeom prst="rect">
            <a:avLst/>
          </a:prstGeom>
          <a:noFill/>
        </p:spPr>
        <p:txBody>
          <a:bodyPr wrap="square">
            <a:spAutoFit/>
          </a:bodyPr>
          <a:lstStyle/>
          <a:p>
            <a:r>
              <a:rPr lang="en-US" dirty="0"/>
              <a:t>Classical Benders’ Decomposition </a:t>
            </a:r>
            <a:r>
              <a:rPr lang="en-US" dirty="0">
                <a:solidFill>
                  <a:srgbClr val="7030A0"/>
                </a:solidFill>
                <a:latin typeface="Arial Nova" panose="020B0504020202020204" pitchFamily="34" charset="0"/>
                <a:cs typeface="Arial" panose="020B0604020202020204" pitchFamily="34" charset="0"/>
              </a:rPr>
              <a:t>Master Problem </a:t>
            </a:r>
            <a:r>
              <a:rPr lang="en-US" dirty="0"/>
              <a:t>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DFB7A85-1BA6-4C8E-94F7-E65098D30725}"/>
                  </a:ext>
                </a:extLst>
              </p:cNvPr>
              <p:cNvSpPr txBox="1"/>
              <p:nvPr/>
            </p:nvSpPr>
            <p:spPr>
              <a:xfrm>
                <a:off x="758190" y="3485620"/>
                <a:ext cx="10675620" cy="857992"/>
              </a:xfrm>
              <a:prstGeom prst="rect">
                <a:avLst/>
              </a:prstGeom>
              <a:noFill/>
            </p:spPr>
            <p:txBody>
              <a:bodyPr wrap="square">
                <a:spAutoFit/>
              </a:bodyPr>
              <a:lstStyle/>
              <a:p>
                <a:pPr>
                  <a:lnSpc>
                    <a:spcPct val="110000"/>
                  </a:lnSpc>
                </a:pPr>
                <a:r>
                  <a:rPr lang="en-US" dirty="0"/>
                  <a:t>In order to reformulate the master problem into the QUBO formulation, </a:t>
                </a:r>
              </a:p>
              <a:p>
                <a:pPr>
                  <a:lnSpc>
                    <a:spcPct val="180000"/>
                  </a:lnSpc>
                </a:pPr>
                <a:r>
                  <a:rPr lang="en-US" dirty="0"/>
                  <a:t>We use a </a:t>
                </a:r>
                <a:r>
                  <a:rPr lang="en-US" b="1" dirty="0"/>
                  <a:t>binary</a:t>
                </a:r>
                <a:r>
                  <a:rPr lang="en-US" dirty="0"/>
                  <a:t> vector </a:t>
                </a:r>
                <a14:m>
                  <m:oMath xmlns:m="http://schemas.openxmlformats.org/officeDocument/2006/math">
                    <m:r>
                      <a:rPr lang="en-US" altLang="zh-CN" b="1" i="0" smtClean="0">
                        <a:latin typeface="Cambria Math" panose="02040503050406030204" pitchFamily="18" charset="0"/>
                        <a:cs typeface="Times"/>
                      </a:rPr>
                      <m:t>𝐰</m:t>
                    </m:r>
                    <m:r>
                      <a:rPr lang="en-US" altLang="zh-CN" i="1">
                        <a:latin typeface="Cambria Math" panose="02040503050406030204" pitchFamily="18" charset="0"/>
                        <a:cs typeface="Times"/>
                      </a:rPr>
                      <m:t> </m:t>
                    </m:r>
                  </m:oMath>
                </a14:m>
                <a:r>
                  <a:rPr lang="en-US" dirty="0"/>
                  <a:t>with length of </a:t>
                </a:r>
                <a14:m>
                  <m:oMath xmlns:m="http://schemas.openxmlformats.org/officeDocument/2006/math">
                    <m:r>
                      <a:rPr lang="en-US" altLang="zh-CN" b="0" i="1" smtClean="0">
                        <a:solidFill>
                          <a:schemeClr val="tx1"/>
                        </a:solidFill>
                        <a:latin typeface="Cambria Math" panose="02040503050406030204" pitchFamily="18" charset="0"/>
                        <a:cs typeface="Times"/>
                      </a:rPr>
                      <m:t>𝑀</m:t>
                    </m:r>
                    <m:r>
                      <a:rPr lang="en-US" altLang="zh-CN" b="0" i="1" smtClean="0">
                        <a:solidFill>
                          <a:schemeClr val="tx1"/>
                        </a:solidFill>
                        <a:latin typeface="Cambria Math" panose="02040503050406030204" pitchFamily="18" charset="0"/>
                        <a:cs typeface="Times"/>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𝑚</m:t>
                            </m:r>
                          </m:e>
                        </m:acc>
                      </m:e>
                      <m:sub>
                        <m:r>
                          <a:rPr lang="en-US">
                            <a:latin typeface="Cambria Math" panose="02040503050406030204" pitchFamily="18" charset="0"/>
                          </a:rPr>
                          <m:t>+</m:t>
                        </m:r>
                      </m:sub>
                    </m:sSub>
                    <m:r>
                      <a:rPr lang="en-US" altLang="zh-CN" b="0" i="1" smtClean="0">
                        <a:solidFill>
                          <a:schemeClr val="tx1"/>
                        </a:solidFill>
                        <a:latin typeface="Cambria Math" panose="02040503050406030204" pitchFamily="18" charset="0"/>
                        <a:cs typeface="Times"/>
                      </a:rPr>
                      <m:t>+</m:t>
                    </m:r>
                    <m:bar>
                      <m:barPr>
                        <m:ctrlPr>
                          <a:rPr lang="en-US" i="1">
                            <a:latin typeface="Cambria Math" panose="02040503050406030204" pitchFamily="18" charset="0"/>
                          </a:rPr>
                        </m:ctrlPr>
                      </m:barPr>
                      <m:e>
                        <m:r>
                          <a:rPr lang="en-US" i="1">
                            <a:latin typeface="Cambria Math" panose="02040503050406030204" pitchFamily="18" charset="0"/>
                          </a:rPr>
                          <m:t>𝑚</m:t>
                        </m:r>
                      </m:e>
                    </m:bar>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m:t>
                        </m:r>
                      </m:sub>
                    </m:sSub>
                    <m:r>
                      <a:rPr lang="en-US" i="1">
                        <a:latin typeface="Cambria Math" panose="02040503050406030204" pitchFamily="18" charset="0"/>
                      </a:rPr>
                      <m:t>+1</m:t>
                    </m:r>
                  </m:oMath>
                </a14:m>
                <a:r>
                  <a:rPr lang="en-US" dirty="0"/>
                  <a:t> bits to replace the continuous variable 𝑡. </a:t>
                </a:r>
              </a:p>
            </p:txBody>
          </p:sp>
        </mc:Choice>
        <mc:Fallback xmlns="">
          <p:sp>
            <p:nvSpPr>
              <p:cNvPr id="16" name="TextBox 15">
                <a:extLst>
                  <a:ext uri="{FF2B5EF4-FFF2-40B4-BE49-F238E27FC236}">
                    <a16:creationId xmlns:a16="http://schemas.microsoft.com/office/drawing/2014/main" id="{0DFB7A85-1BA6-4C8E-94F7-E65098D30725}"/>
                  </a:ext>
                </a:extLst>
              </p:cNvPr>
              <p:cNvSpPr txBox="1">
                <a:spLocks noRot="1" noChangeAspect="1" noMove="1" noResize="1" noEditPoints="1" noAdjustHandles="1" noChangeArrowheads="1" noChangeShapeType="1" noTextEdit="1"/>
              </p:cNvSpPr>
              <p:nvPr/>
            </p:nvSpPr>
            <p:spPr>
              <a:xfrm>
                <a:off x="758190" y="3485620"/>
                <a:ext cx="10675620" cy="857992"/>
              </a:xfrm>
              <a:prstGeom prst="rect">
                <a:avLst/>
              </a:prstGeom>
              <a:blipFill>
                <a:blip r:embed="rId4"/>
                <a:stretch>
                  <a:fillRect l="-457" t="-2837" b="-9220"/>
                </a:stretch>
              </a:blipFill>
            </p:spPr>
            <p:txBody>
              <a:bodyPr/>
              <a:lstStyle/>
              <a:p>
                <a:r>
                  <a:rPr lang="en-US">
                    <a:noFill/>
                  </a:rPr>
                  <a:t> </a:t>
                </a:r>
              </a:p>
            </p:txBody>
          </p:sp>
        </mc:Fallback>
      </mc:AlternateContent>
      <p:pic>
        <p:nvPicPr>
          <p:cNvPr id="19" name="Picture 18" descr="\begin{equation}&#10;    \begin{aligned}&#10;        t  &amp;=  \sum^{\bar{m}_{+}}_{i = - \underline{m}} 2^{i}w_{i+\underline{m}} - \sum^{\bar{m}_{-}}_{j = 0} 2^{j}w_{j+ \left(1 + \underline{m} + \bar{m}_{+}\right) } \\&#10;        &amp;= \bar{t}\left(\mathbf{w}\right) \\&#10;    \end{aligned}&#10;\end{equation}">
            <a:extLst>
              <a:ext uri="{FF2B5EF4-FFF2-40B4-BE49-F238E27FC236}">
                <a16:creationId xmlns:a16="http://schemas.microsoft.com/office/drawing/2014/main" id="{B376DD50-0FBC-47BF-A4B8-ADB17CA68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6204" y="4593542"/>
            <a:ext cx="4905880" cy="1444014"/>
          </a:xfrm>
          <a:prstGeom prst="rect">
            <a:avLst/>
          </a:prstGeom>
        </p:spPr>
      </p:pic>
      <mc:AlternateContent xmlns:mc="http://schemas.openxmlformats.org/markup-compatibility/2006" xmlns:a14="http://schemas.microsoft.com/office/drawing/2010/main">
        <mc:Choice Requires="a14">
          <p:graphicFrame>
            <p:nvGraphicFramePr>
              <p:cNvPr id="101" name="Table 101">
                <a:extLst>
                  <a:ext uri="{FF2B5EF4-FFF2-40B4-BE49-F238E27FC236}">
                    <a16:creationId xmlns:a16="http://schemas.microsoft.com/office/drawing/2014/main" id="{944F5518-ADF2-4F88-A306-FC3249D1EF7D}"/>
                  </a:ext>
                </a:extLst>
              </p:cNvPr>
              <p:cNvGraphicFramePr>
                <a:graphicFrameLocks noGrp="1"/>
              </p:cNvGraphicFramePr>
              <p:nvPr/>
            </p:nvGraphicFramePr>
            <p:xfrm>
              <a:off x="6771263" y="4755383"/>
              <a:ext cx="4433613" cy="1120331"/>
            </p:xfrm>
            <a:graphic>
              <a:graphicData uri="http://schemas.openxmlformats.org/drawingml/2006/table">
                <a:tbl>
                  <a:tblPr firstRow="1" bandRow="1">
                    <a:tableStyleId>{5940675A-B579-460E-94D1-54222C63F5DA}</a:tableStyleId>
                  </a:tblPr>
                  <a:tblGrid>
                    <a:gridCol w="947797">
                      <a:extLst>
                        <a:ext uri="{9D8B030D-6E8A-4147-A177-3AD203B41FA5}">
                          <a16:colId xmlns:a16="http://schemas.microsoft.com/office/drawing/2014/main" val="2647012875"/>
                        </a:ext>
                      </a:extLst>
                    </a:gridCol>
                    <a:gridCol w="3485816">
                      <a:extLst>
                        <a:ext uri="{9D8B030D-6E8A-4147-A177-3AD203B41FA5}">
                          <a16:colId xmlns:a16="http://schemas.microsoft.com/office/drawing/2014/main" val="2153954538"/>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a:latin typeface="Cambria Math" panose="02040503050406030204" pitchFamily="18" charset="0"/>
                                          </a:rPr>
                                          <m:t>𝑚</m:t>
                                        </m:r>
                                      </m:e>
                                    </m:acc>
                                  </m:e>
                                  <m:sub>
                                    <m:r>
                                      <a:rPr lang="en-US">
                                        <a:latin typeface="Cambria Math" panose="02040503050406030204" pitchFamily="18" charset="0"/>
                                      </a:rPr>
                                      <m:t>+</m:t>
                                    </m:r>
                                  </m:sub>
                                </m:sSub>
                              </m:oMath>
                            </m:oMathPara>
                          </a14:m>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a:t>
                          </a:r>
                          <a:r>
                            <a:rPr lang="en-US" dirty="0"/>
                            <a:t> of bits of </a:t>
                          </a:r>
                          <a14:m>
                            <m:oMath xmlns:m="http://schemas.openxmlformats.org/officeDocument/2006/math">
                              <m:r>
                                <m:rPr>
                                  <m:nor/>
                                </m:rPr>
                                <a:rPr lang="en-US">
                                  <a:latin typeface="Plantagenet Cherokee" panose="02020602070100000000" pitchFamily="18" charset="0"/>
                                </a:rPr>
                                <m:t>ℕ</m:t>
                              </m:r>
                            </m:oMath>
                          </a14:m>
                          <a:r>
                            <a:rPr lang="en-US" dirty="0"/>
                            <a:t> part.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076597"/>
                      </a:ext>
                    </a:extLst>
                  </a:tr>
                  <a:tr h="370840">
                    <a:tc>
                      <a:txBody>
                        <a:bodyPr/>
                        <a:lstStyle/>
                        <a:p>
                          <a:pPr/>
                          <a14:m>
                            <m:oMathPara xmlns:m="http://schemas.openxmlformats.org/officeDocument/2006/math">
                              <m:oMathParaPr>
                                <m:jc m:val="centerGroup"/>
                              </m:oMathParaPr>
                              <m:oMath xmlns:m="http://schemas.openxmlformats.org/officeDocument/2006/math">
                                <m:bar>
                                  <m:barPr>
                                    <m:ctrlPr>
                                      <a:rPr lang="en-US" sz="1800" i="1" smtClean="0">
                                        <a:latin typeface="Cambria Math" panose="02040503050406030204" pitchFamily="18" charset="0"/>
                                      </a:rPr>
                                    </m:ctrlPr>
                                  </m:barPr>
                                  <m:e>
                                    <m:r>
                                      <a:rPr lang="en-US" sz="1800" b="0" i="1" smtClean="0">
                                        <a:latin typeface="Cambria Math" panose="02040503050406030204" pitchFamily="18" charset="0"/>
                                      </a:rPr>
                                      <m:t>𝑚</m:t>
                                    </m:r>
                                  </m:e>
                                </m:bar>
                              </m:oMath>
                            </m:oMathPara>
                          </a14:m>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 </a:t>
                          </a:r>
                          <a:r>
                            <a:rPr lang="en-US" sz="1800" b="1" dirty="0"/>
                            <a:t>#</a:t>
                          </a:r>
                          <a:r>
                            <a:rPr lang="en-US" sz="1800" dirty="0"/>
                            <a:t> of bits of the decimal part.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987357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𝑚</m:t>
                                        </m:r>
                                      </m:e>
                                    </m:acc>
                                  </m:e>
                                  <m:sub>
                                    <m:r>
                                      <a:rPr lang="en-US" sz="1800" b="0" i="1" smtClean="0">
                                        <a:latin typeface="Cambria Math" panose="02040503050406030204" pitchFamily="18" charset="0"/>
                                      </a:rPr>
                                      <m:t>−</m:t>
                                    </m:r>
                                  </m:sub>
                                </m:sSub>
                                <m:r>
                                  <a:rPr lang="en-US" sz="1800" b="0" i="1" smtClean="0">
                                    <a:latin typeface="Cambria Math" panose="02040503050406030204" pitchFamily="18" charset="0"/>
                                  </a:rPr>
                                  <m:t>+1</m:t>
                                </m:r>
                              </m:oMath>
                            </m:oMathPara>
                          </a14:m>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latin typeface="Cambria Math" panose="02040503050406030204" pitchFamily="18" charset="0"/>
                                </a:rPr>
                                <m:t>:</m:t>
                              </m:r>
                            </m:oMath>
                          </a14:m>
                          <a:r>
                            <a:rPr lang="en-US" sz="1800" dirty="0"/>
                            <a:t> </a:t>
                          </a:r>
                          <a:r>
                            <a:rPr lang="en-US" b="1" dirty="0"/>
                            <a:t>#</a:t>
                          </a:r>
                          <a:r>
                            <a:rPr lang="en-US" dirty="0"/>
                            <a:t> of bits of </a:t>
                          </a:r>
                          <a14:m>
                            <m:oMath xmlns:m="http://schemas.openxmlformats.org/officeDocument/2006/math">
                              <m:sSub>
                                <m:sSubPr>
                                  <m:ctrlPr>
                                    <a:rPr lang="en-US" i="1" smtClean="0">
                                      <a:latin typeface="Cambria Math" panose="02040503050406030204" pitchFamily="18" charset="0"/>
                                    </a:rPr>
                                  </m:ctrlPr>
                                </m:sSubPr>
                                <m:e>
                                  <m:r>
                                    <m:rPr>
                                      <m:nor/>
                                    </m:rPr>
                                    <a:rPr lang="en-US">
                                      <a:latin typeface="Plantagenet Cherokee" panose="02020602070100000000" pitchFamily="18" charset="0"/>
                                    </a:rPr>
                                    <m:t>ℤ</m:t>
                                  </m:r>
                                </m:e>
                                <m:sub>
                                  <m:r>
                                    <a:rPr lang="en-US" b="0" i="1" smtClean="0">
                                      <a:latin typeface="Cambria Math" panose="02040503050406030204" pitchFamily="18" charset="0"/>
                                    </a:rPr>
                                    <m:t>−</m:t>
                                  </m:r>
                                </m:sub>
                              </m:sSub>
                            </m:oMath>
                          </a14:m>
                          <a:r>
                            <a:rPr lang="en-US" dirty="0"/>
                            <a:t> part.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4187079"/>
                      </a:ext>
                    </a:extLst>
                  </a:tr>
                </a:tbl>
              </a:graphicData>
            </a:graphic>
          </p:graphicFrame>
        </mc:Choice>
        <mc:Fallback xmlns="">
          <p:graphicFrame>
            <p:nvGraphicFramePr>
              <p:cNvPr id="101" name="Table 101">
                <a:extLst>
                  <a:ext uri="{FF2B5EF4-FFF2-40B4-BE49-F238E27FC236}">
                    <a16:creationId xmlns:a16="http://schemas.microsoft.com/office/drawing/2014/main" id="{944F5518-ADF2-4F88-A306-FC3249D1EF7D}"/>
                  </a:ext>
                </a:extLst>
              </p:cNvPr>
              <p:cNvGraphicFramePr>
                <a:graphicFrameLocks noGrp="1"/>
              </p:cNvGraphicFramePr>
              <p:nvPr>
                <p:extLst>
                  <p:ext uri="{D42A27DB-BD31-4B8C-83A1-F6EECF244321}">
                    <p14:modId xmlns:p14="http://schemas.microsoft.com/office/powerpoint/2010/main" val="2128884758"/>
                  </p:ext>
                </p:extLst>
              </p:nvPr>
            </p:nvGraphicFramePr>
            <p:xfrm>
              <a:off x="6771263" y="4755383"/>
              <a:ext cx="4433613" cy="1120331"/>
            </p:xfrm>
            <a:graphic>
              <a:graphicData uri="http://schemas.openxmlformats.org/drawingml/2006/table">
                <a:tbl>
                  <a:tblPr firstRow="1" bandRow="1">
                    <a:tableStyleId>{5940675A-B579-460E-94D1-54222C63F5DA}</a:tableStyleId>
                  </a:tblPr>
                  <a:tblGrid>
                    <a:gridCol w="947797">
                      <a:extLst>
                        <a:ext uri="{9D8B030D-6E8A-4147-A177-3AD203B41FA5}">
                          <a16:colId xmlns:a16="http://schemas.microsoft.com/office/drawing/2014/main" val="2647012875"/>
                        </a:ext>
                      </a:extLst>
                    </a:gridCol>
                    <a:gridCol w="3485816">
                      <a:extLst>
                        <a:ext uri="{9D8B030D-6E8A-4147-A177-3AD203B41FA5}">
                          <a16:colId xmlns:a16="http://schemas.microsoft.com/office/drawing/2014/main" val="2153954538"/>
                        </a:ext>
                      </a:extLst>
                    </a:gridCol>
                  </a:tblGrid>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8197" r="-367308" b="-226230"/>
                          </a:stretch>
                        </a:blip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l="-27225" t="-8197" b="-226230"/>
                          </a:stretch>
                        </a:blipFill>
                      </a:tcPr>
                    </a:tc>
                    <a:extLst>
                      <a:ext uri="{0D108BD9-81ED-4DB2-BD59-A6C34878D82A}">
                        <a16:rowId xmlns:a16="http://schemas.microsoft.com/office/drawing/2014/main" val="3839076597"/>
                      </a:ext>
                    </a:extLst>
                  </a:tr>
                  <a:tr h="378651">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106452" r="-367308" b="-12258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 </a:t>
                          </a:r>
                          <a:r>
                            <a:rPr lang="en-US" sz="1800" b="1" dirty="0"/>
                            <a:t>#</a:t>
                          </a:r>
                          <a:r>
                            <a:rPr lang="en-US" sz="1800" dirty="0"/>
                            <a:t> of bits of the decimal part.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9873578"/>
                      </a:ext>
                    </a:extLst>
                  </a:tr>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209836" r="-367308" b="-24590"/>
                          </a:stretch>
                        </a:blip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l="-27225" t="-209836" b="-24590"/>
                          </a:stretch>
                        </a:blipFill>
                      </a:tcPr>
                    </a:tc>
                    <a:extLst>
                      <a:ext uri="{0D108BD9-81ED-4DB2-BD59-A6C34878D82A}">
                        <a16:rowId xmlns:a16="http://schemas.microsoft.com/office/drawing/2014/main" val="2044187079"/>
                      </a:ext>
                    </a:extLst>
                  </a:tr>
                </a:tbl>
              </a:graphicData>
            </a:graphic>
          </p:graphicFrame>
        </mc:Fallback>
      </mc:AlternateContent>
      <p:grpSp>
        <p:nvGrpSpPr>
          <p:cNvPr id="102" name="Group 101">
            <a:extLst>
              <a:ext uri="{FF2B5EF4-FFF2-40B4-BE49-F238E27FC236}">
                <a16:creationId xmlns:a16="http://schemas.microsoft.com/office/drawing/2014/main" id="{923A48E1-B403-47C7-8E11-8CA5F4C52DE9}"/>
              </a:ext>
            </a:extLst>
          </p:cNvPr>
          <p:cNvGrpSpPr/>
          <p:nvPr/>
        </p:nvGrpSpPr>
        <p:grpSpPr>
          <a:xfrm>
            <a:off x="0" y="-342359"/>
            <a:ext cx="12192000" cy="2000332"/>
            <a:chOff x="0" y="-342359"/>
            <a:chExt cx="12192000" cy="2000332"/>
          </a:xfrm>
        </p:grpSpPr>
        <p:sp>
          <p:nvSpPr>
            <p:cNvPr id="103" name="矩形 13">
              <a:extLst>
                <a:ext uri="{FF2B5EF4-FFF2-40B4-BE49-F238E27FC236}">
                  <a16:creationId xmlns:a16="http://schemas.microsoft.com/office/drawing/2014/main" id="{1572943F-F99D-4776-B87F-8B1DD635907A}"/>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3">
              <a:extLst>
                <a:ext uri="{FF2B5EF4-FFF2-40B4-BE49-F238E27FC236}">
                  <a16:creationId xmlns:a16="http://schemas.microsoft.com/office/drawing/2014/main" id="{7DF441EB-6D88-46D7-AB53-FFA5A6E3F5C6}"/>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105" name="图形 8">
              <a:extLst>
                <a:ext uri="{FF2B5EF4-FFF2-40B4-BE49-F238E27FC236}">
                  <a16:creationId xmlns:a16="http://schemas.microsoft.com/office/drawing/2014/main" id="{247B0C4D-852E-48BD-B31B-5455024D4F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91650" y="-342359"/>
              <a:ext cx="2100350" cy="2000332"/>
            </a:xfrm>
            <a:prstGeom prst="rect">
              <a:avLst/>
            </a:prstGeom>
          </p:spPr>
        </p:pic>
        <p:sp>
          <p:nvSpPr>
            <p:cNvPr id="106" name="TextBox 2">
              <a:extLst>
                <a:ext uri="{FF2B5EF4-FFF2-40B4-BE49-F238E27FC236}">
                  <a16:creationId xmlns:a16="http://schemas.microsoft.com/office/drawing/2014/main" id="{EBA243D9-958A-4A5E-9675-6D77E2F20938}"/>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pPr algn="ctr"/>
              <a:r>
                <a:rPr lang="en-US" sz="2400" dirty="0">
                  <a:solidFill>
                    <a:schemeClr val="bg1"/>
                  </a:solidFill>
                  <a:latin typeface="Impact"/>
                </a:rPr>
                <a:t>Hybrid Quantum Benders' Decomposition for Mixed-integer Linear Programming</a:t>
              </a:r>
            </a:p>
          </p:txBody>
        </p:sp>
        <p:pic>
          <p:nvPicPr>
            <p:cNvPr id="107" name="Picture 106" descr="engineering-cullen-college-of-engineering-primary-white.png">
              <a:extLst>
                <a:ext uri="{FF2B5EF4-FFF2-40B4-BE49-F238E27FC236}">
                  <a16:creationId xmlns:a16="http://schemas.microsoft.com/office/drawing/2014/main" id="{F5EBB3ED-AE0A-436F-B86C-504120E55B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08" name="TextBox 107">
              <a:extLst>
                <a:ext uri="{FF2B5EF4-FFF2-40B4-BE49-F238E27FC236}">
                  <a16:creationId xmlns:a16="http://schemas.microsoft.com/office/drawing/2014/main" id="{BB528307-D943-4E37-B038-484048711020}"/>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09" name="菱形 2">
              <a:extLst>
                <a:ext uri="{FF2B5EF4-FFF2-40B4-BE49-F238E27FC236}">
                  <a16:creationId xmlns:a16="http://schemas.microsoft.com/office/drawing/2014/main" id="{EC2C839F-77C1-47B5-89FE-2EC0AF2FEDE2}"/>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grpSp>
    </p:spTree>
    <p:extLst>
      <p:ext uri="{BB962C8B-B14F-4D97-AF65-F5344CB8AC3E}">
        <p14:creationId xmlns:p14="http://schemas.microsoft.com/office/powerpoint/2010/main" val="9236883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egin{align*}&#10;\max_{\mathbf{x},\ t} \quad &amp;  \mathbf{c}^{\intercal}\mathbf{x} + t\\&#10;\textrm{s.t.} \quad &amp; \left(\mathbf{b}-\mathbf{A}\mathbf{x}\right)^{\intercal}u^{k}\geq t \quad \textrm{for}\ k \in K\\&#10; &amp; \left(\mathbf{b}-\mathbf{A}\mathbf{x}\right)^{\intercal}r^{j}\geq 0 \quad \textrm{for}\ j \in J\\&#10; &amp; t \in \mathbb{R},\ \mathbf{x} \in \mathbf{X}&#10;\end{align*}">
            <a:extLst>
              <a:ext uri="{FF2B5EF4-FFF2-40B4-BE49-F238E27FC236}">
                <a16:creationId xmlns:a16="http://schemas.microsoft.com/office/drawing/2014/main" id="{07C51782-2ED8-4C61-8196-A9EEF5C1BE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1183" y="2431746"/>
            <a:ext cx="3594550" cy="1395595"/>
          </a:xfrm>
          <a:prstGeom prst="rect">
            <a:avLst/>
          </a:prstGeom>
        </p:spPr>
      </p:pic>
      <p:sp>
        <p:nvSpPr>
          <p:cNvPr id="15" name="TextBox 14">
            <a:extLst>
              <a:ext uri="{FF2B5EF4-FFF2-40B4-BE49-F238E27FC236}">
                <a16:creationId xmlns:a16="http://schemas.microsoft.com/office/drawing/2014/main" id="{DDE5E595-253F-4078-BC46-A98377A6C83A}"/>
              </a:ext>
            </a:extLst>
          </p:cNvPr>
          <p:cNvSpPr txBox="1"/>
          <p:nvPr/>
        </p:nvSpPr>
        <p:spPr>
          <a:xfrm>
            <a:off x="351456" y="1750538"/>
            <a:ext cx="5333969" cy="369332"/>
          </a:xfrm>
          <a:prstGeom prst="rect">
            <a:avLst/>
          </a:prstGeom>
          <a:noFill/>
        </p:spPr>
        <p:txBody>
          <a:bodyPr wrap="square">
            <a:spAutoFit/>
          </a:bodyPr>
          <a:lstStyle/>
          <a:p>
            <a:r>
              <a:rPr lang="en-US" dirty="0"/>
              <a:t>Classical Benders’ Decomposition </a:t>
            </a:r>
            <a:r>
              <a:rPr lang="en-US" dirty="0">
                <a:solidFill>
                  <a:srgbClr val="7030A0"/>
                </a:solidFill>
                <a:latin typeface="Arial Nova" panose="020B0504020202020204" pitchFamily="34" charset="0"/>
                <a:cs typeface="Arial" panose="020B0604020202020204" pitchFamily="34" charset="0"/>
              </a:rPr>
              <a:t>Master Problem </a:t>
            </a:r>
            <a:endParaRPr lang="en-US" dirty="0"/>
          </a:p>
        </p:txBody>
      </p:sp>
      <p:pic>
        <p:nvPicPr>
          <p:cNvPr id="13" name="Picture 12" descr="\begin{equation} &#10;    \begin{aligned} &#10;        \max_{\mathbf{x},\mathbf{w}} \quad &amp; c^{\intercal} \mathbf{x} + \sum^{\bar{m}_{+}}_{i = -\underline{m}} 2^{i}w_{i+\underline{m}} - \sum^{\bar{m}_{-}}_{j = 0} 2^{j}w_{j +\left( 1 + \underline{m} + \bar{m}_{+} \right) }\\&#10;        \textrm{s.t.} \quad &amp;  \left(b-A\mathbf{x}\right)^{\intercal} u^{k} \geq \bar{t}\left(\mathbf{w}\right), \quad \textrm{for} \ k \in \hat{K},\\&#10;          &amp;  \left(b-A\mathbf{x}\right)^{\intercal} r^{j} \geq 0, \quad \textrm{for} \ j \in \hat{J},\\&#10;          &amp; \mathbf{x} \in X ,\quad \mathbf{x} \in \left\{0,1\right\}^{n},   \\&#10;          &amp; \mathbf{w} \in W ,\quad \mathbf{w} \in \left\{0,1\right\}^{M} .  \\&#10;    \end{aligned}&#10;\end{equation}">
            <a:extLst>
              <a:ext uri="{FF2B5EF4-FFF2-40B4-BE49-F238E27FC236}">
                <a16:creationId xmlns:a16="http://schemas.microsoft.com/office/drawing/2014/main" id="{55B84AFF-2161-4B1B-84D8-6AFE87611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81015" y="2177937"/>
            <a:ext cx="4595078" cy="2141943"/>
          </a:xfrm>
          <a:prstGeom prst="rect">
            <a:avLst/>
          </a:prstGeom>
        </p:spPr>
      </p:pic>
      <p:sp>
        <p:nvSpPr>
          <p:cNvPr id="24" name="TextBox 23">
            <a:extLst>
              <a:ext uri="{FF2B5EF4-FFF2-40B4-BE49-F238E27FC236}">
                <a16:creationId xmlns:a16="http://schemas.microsoft.com/office/drawing/2014/main" id="{5008DAFD-F03D-450C-8A49-12C546443CF8}"/>
              </a:ext>
            </a:extLst>
          </p:cNvPr>
          <p:cNvSpPr txBox="1"/>
          <p:nvPr/>
        </p:nvSpPr>
        <p:spPr>
          <a:xfrm>
            <a:off x="6506575" y="1754563"/>
            <a:ext cx="5333969" cy="369332"/>
          </a:xfrm>
          <a:prstGeom prst="rect">
            <a:avLst/>
          </a:prstGeom>
          <a:noFill/>
        </p:spPr>
        <p:txBody>
          <a:bodyPr wrap="square">
            <a:spAutoFit/>
          </a:bodyPr>
          <a:lstStyle/>
          <a:p>
            <a:r>
              <a:rPr lang="en-US" dirty="0"/>
              <a:t>Alternative Benders’ Decomposition Subproblem</a:t>
            </a:r>
          </a:p>
        </p:txBody>
      </p:sp>
      <p:cxnSp>
        <p:nvCxnSpPr>
          <p:cNvPr id="25" name="Straight Arrow Connector 24">
            <a:extLst>
              <a:ext uri="{FF2B5EF4-FFF2-40B4-BE49-F238E27FC236}">
                <a16:creationId xmlns:a16="http://schemas.microsoft.com/office/drawing/2014/main" id="{4B220210-04A8-4A89-8758-5A524E09480D}"/>
              </a:ext>
            </a:extLst>
          </p:cNvPr>
          <p:cNvCxnSpPr>
            <a:cxnSpLocks/>
          </p:cNvCxnSpPr>
          <p:nvPr/>
        </p:nvCxnSpPr>
        <p:spPr>
          <a:xfrm>
            <a:off x="4899292" y="3248908"/>
            <a:ext cx="189288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976BCF3-F375-4386-99B5-EF17CB45188C}"/>
                  </a:ext>
                </a:extLst>
              </p:cNvPr>
              <p:cNvSpPr txBox="1"/>
              <p:nvPr/>
            </p:nvSpPr>
            <p:spPr>
              <a:xfrm>
                <a:off x="4817471" y="3252933"/>
                <a:ext cx="1974707" cy="369332"/>
              </a:xfrm>
              <a:prstGeom prst="rect">
                <a:avLst/>
              </a:prstGeom>
              <a:noFill/>
            </p:spPr>
            <p:txBody>
              <a:bodyPr wrap="square" rtlCol="0">
                <a:spAutoFit/>
              </a:bodyPr>
              <a:lstStyle/>
              <a:p>
                <a:pPr algn="ctr"/>
                <a:r>
                  <a:rPr lang="en-US" dirty="0"/>
                  <a:t> </a:t>
                </a:r>
                <a14:m>
                  <m:oMath xmlns:m="http://schemas.openxmlformats.org/officeDocument/2006/math">
                    <m:r>
                      <a:rPr lang="en-US" b="0" i="1" smtClean="0">
                        <a:latin typeface="Cambria Math" panose="02040503050406030204" pitchFamily="18" charset="0"/>
                      </a:rPr>
                      <m:t>𝑡</m:t>
                    </m:r>
                  </m:oMath>
                </a14:m>
                <a:r>
                  <a:rPr lang="en-US" i="1" dirty="0"/>
                  <a:t> </a:t>
                </a:r>
                <a:r>
                  <a:rPr lang="en-US" dirty="0"/>
                  <a:t>reformulation</a:t>
                </a:r>
              </a:p>
            </p:txBody>
          </p:sp>
        </mc:Choice>
        <mc:Fallback xmlns="">
          <p:sp>
            <p:nvSpPr>
              <p:cNvPr id="27" name="TextBox 26">
                <a:extLst>
                  <a:ext uri="{FF2B5EF4-FFF2-40B4-BE49-F238E27FC236}">
                    <a16:creationId xmlns:a16="http://schemas.microsoft.com/office/drawing/2014/main" id="{4976BCF3-F375-4386-99B5-EF17CB45188C}"/>
                  </a:ext>
                </a:extLst>
              </p:cNvPr>
              <p:cNvSpPr txBox="1">
                <a:spLocks noRot="1" noChangeAspect="1" noMove="1" noResize="1" noEditPoints="1" noAdjustHandles="1" noChangeArrowheads="1" noChangeShapeType="1" noTextEdit="1"/>
              </p:cNvSpPr>
              <p:nvPr/>
            </p:nvSpPr>
            <p:spPr>
              <a:xfrm>
                <a:off x="4817471" y="3252933"/>
                <a:ext cx="1974707" cy="369332"/>
              </a:xfrm>
              <a:prstGeom prst="rect">
                <a:avLst/>
              </a:prstGeom>
              <a:blipFill>
                <a:blip r:embed="rId5"/>
                <a:stretch>
                  <a:fillRect t="-10000" b="-2666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DE15BEC9-3A1E-4BD7-BECE-8E3425305DC4}"/>
              </a:ext>
            </a:extLst>
          </p:cNvPr>
          <p:cNvSpPr txBox="1"/>
          <p:nvPr/>
        </p:nvSpPr>
        <p:spPr>
          <a:xfrm>
            <a:off x="2082178" y="4631228"/>
            <a:ext cx="716280" cy="369332"/>
          </a:xfrm>
          <a:prstGeom prst="rect">
            <a:avLst/>
          </a:prstGeom>
          <a:noFill/>
        </p:spPr>
        <p:txBody>
          <a:bodyPr wrap="square">
            <a:spAutoFit/>
          </a:bodyPr>
          <a:lstStyle/>
          <a:p>
            <a:r>
              <a:rPr lang="en-US" b="1" dirty="0"/>
              <a:t>MILP</a:t>
            </a:r>
          </a:p>
        </p:txBody>
      </p:sp>
      <p:sp>
        <p:nvSpPr>
          <p:cNvPr id="32" name="TextBox 31">
            <a:extLst>
              <a:ext uri="{FF2B5EF4-FFF2-40B4-BE49-F238E27FC236}">
                <a16:creationId xmlns:a16="http://schemas.microsoft.com/office/drawing/2014/main" id="{A4526468-C0F5-4908-9779-B1F669EC4863}"/>
              </a:ext>
            </a:extLst>
          </p:cNvPr>
          <p:cNvSpPr txBox="1"/>
          <p:nvPr/>
        </p:nvSpPr>
        <p:spPr>
          <a:xfrm>
            <a:off x="8485841" y="4558588"/>
            <a:ext cx="1623981" cy="369332"/>
          </a:xfrm>
          <a:prstGeom prst="rect">
            <a:avLst/>
          </a:prstGeom>
          <a:noFill/>
        </p:spPr>
        <p:txBody>
          <a:bodyPr wrap="square">
            <a:spAutoFit/>
          </a:bodyPr>
          <a:lstStyle/>
          <a:p>
            <a:pPr algn="ctr"/>
            <a:r>
              <a:rPr lang="en-US" b="1" dirty="0"/>
              <a:t>Pure ILP</a:t>
            </a:r>
          </a:p>
        </p:txBody>
      </p:sp>
      <p:sp>
        <p:nvSpPr>
          <p:cNvPr id="34" name="TextBox 33">
            <a:extLst>
              <a:ext uri="{FF2B5EF4-FFF2-40B4-BE49-F238E27FC236}">
                <a16:creationId xmlns:a16="http://schemas.microsoft.com/office/drawing/2014/main" id="{C57F64EA-D1A3-478B-B181-AF1CB46C24EB}"/>
              </a:ext>
            </a:extLst>
          </p:cNvPr>
          <p:cNvSpPr txBox="1"/>
          <p:nvPr/>
        </p:nvSpPr>
        <p:spPr>
          <a:xfrm>
            <a:off x="3731882" y="5537408"/>
            <a:ext cx="4720590" cy="461665"/>
          </a:xfrm>
          <a:prstGeom prst="rect">
            <a:avLst/>
          </a:prstGeom>
          <a:noFill/>
        </p:spPr>
        <p:txBody>
          <a:bodyPr wrap="square">
            <a:spAutoFit/>
          </a:bodyPr>
          <a:lstStyle/>
          <a:p>
            <a:pPr algn="ctr"/>
            <a:r>
              <a:rPr lang="en-US" altLang="zh-CN" sz="2400" b="1" dirty="0"/>
              <a:t>QUBO can be applied now.</a:t>
            </a:r>
            <a:endParaRPr lang="en-US" sz="2400" b="1" dirty="0"/>
          </a:p>
        </p:txBody>
      </p:sp>
      <p:sp>
        <p:nvSpPr>
          <p:cNvPr id="85" name="灯片编号占位符 20">
            <a:extLst>
              <a:ext uri="{FF2B5EF4-FFF2-40B4-BE49-F238E27FC236}">
                <a16:creationId xmlns:a16="http://schemas.microsoft.com/office/drawing/2014/main" id="{0632DC52-A104-4980-A0F9-C41BEBE6B26A}"/>
              </a:ext>
            </a:extLst>
          </p:cNvPr>
          <p:cNvSpPr>
            <a:spLocks noGrp="1"/>
          </p:cNvSpPr>
          <p:nvPr>
            <p:ph type="sldNum" sz="quarter" idx="12"/>
          </p:nvPr>
        </p:nvSpPr>
        <p:spPr>
          <a:xfrm>
            <a:off x="8610600" y="6356350"/>
            <a:ext cx="2743200" cy="365125"/>
          </a:xfrm>
        </p:spPr>
        <p:txBody>
          <a:bodyPr/>
          <a:lstStyle/>
          <a:p>
            <a:fld id="{4D444E36-6F87-4C87-9BF2-76A30906C8F4}" type="slidenum">
              <a:rPr lang="zh-CN" altLang="en-US" smtClean="0"/>
              <a:t>26</a:t>
            </a:fld>
            <a:endParaRPr lang="zh-CN" altLang="en-US" dirty="0"/>
          </a:p>
        </p:txBody>
      </p:sp>
      <p:grpSp>
        <p:nvGrpSpPr>
          <p:cNvPr id="86" name="Group 85">
            <a:extLst>
              <a:ext uri="{FF2B5EF4-FFF2-40B4-BE49-F238E27FC236}">
                <a16:creationId xmlns:a16="http://schemas.microsoft.com/office/drawing/2014/main" id="{85615DC4-C447-43E1-8FC2-B661755068FC}"/>
              </a:ext>
            </a:extLst>
          </p:cNvPr>
          <p:cNvGrpSpPr/>
          <p:nvPr/>
        </p:nvGrpSpPr>
        <p:grpSpPr>
          <a:xfrm>
            <a:off x="0" y="-342359"/>
            <a:ext cx="12192000" cy="2000332"/>
            <a:chOff x="0" y="-342359"/>
            <a:chExt cx="12192000" cy="2000332"/>
          </a:xfrm>
        </p:grpSpPr>
        <p:sp>
          <p:nvSpPr>
            <p:cNvPr id="87" name="矩形 13">
              <a:extLst>
                <a:ext uri="{FF2B5EF4-FFF2-40B4-BE49-F238E27FC236}">
                  <a16:creationId xmlns:a16="http://schemas.microsoft.com/office/drawing/2014/main" id="{617939FC-F936-4D74-A254-1C0621265B95}"/>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3">
              <a:extLst>
                <a:ext uri="{FF2B5EF4-FFF2-40B4-BE49-F238E27FC236}">
                  <a16:creationId xmlns:a16="http://schemas.microsoft.com/office/drawing/2014/main" id="{2054839B-0723-4EA3-9AFB-126C44EFCF02}"/>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89" name="图形 8">
              <a:extLst>
                <a:ext uri="{FF2B5EF4-FFF2-40B4-BE49-F238E27FC236}">
                  <a16:creationId xmlns:a16="http://schemas.microsoft.com/office/drawing/2014/main" id="{38B09C5C-78F0-4B9C-A622-8D89CF7A00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91650" y="-342359"/>
              <a:ext cx="2100350" cy="2000332"/>
            </a:xfrm>
            <a:prstGeom prst="rect">
              <a:avLst/>
            </a:prstGeom>
          </p:spPr>
        </p:pic>
        <p:sp>
          <p:nvSpPr>
            <p:cNvPr id="90" name="TextBox 2">
              <a:extLst>
                <a:ext uri="{FF2B5EF4-FFF2-40B4-BE49-F238E27FC236}">
                  <a16:creationId xmlns:a16="http://schemas.microsoft.com/office/drawing/2014/main" id="{3310EFA2-4AB1-4F5B-A172-5D9D2B674854}"/>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r>
                <a:rPr lang="en-US" sz="2400" dirty="0">
                  <a:solidFill>
                    <a:schemeClr val="bg1"/>
                  </a:solidFill>
                  <a:latin typeface="Impact"/>
                </a:rPr>
                <a:t>Hybrid Quantum Benders' Decomposition for Mixed-integer Linear Programming</a:t>
              </a:r>
            </a:p>
          </p:txBody>
        </p:sp>
        <p:pic>
          <p:nvPicPr>
            <p:cNvPr id="91" name="Picture 90" descr="engineering-cullen-college-of-engineering-primary-white.png">
              <a:extLst>
                <a:ext uri="{FF2B5EF4-FFF2-40B4-BE49-F238E27FC236}">
                  <a16:creationId xmlns:a16="http://schemas.microsoft.com/office/drawing/2014/main" id="{74193A6E-5378-4006-A650-6E677DE94E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92" name="TextBox 91">
              <a:extLst>
                <a:ext uri="{FF2B5EF4-FFF2-40B4-BE49-F238E27FC236}">
                  <a16:creationId xmlns:a16="http://schemas.microsoft.com/office/drawing/2014/main" id="{C4AD2C84-1FE3-441E-AC4F-735C1096CACE}"/>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93" name="菱形 2">
              <a:extLst>
                <a:ext uri="{FF2B5EF4-FFF2-40B4-BE49-F238E27FC236}">
                  <a16:creationId xmlns:a16="http://schemas.microsoft.com/office/drawing/2014/main" id="{7BD7F06E-0586-4A10-BF89-ACD9B47564C9}"/>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grpSp>
    </p:spTree>
    <p:extLst>
      <p:ext uri="{BB962C8B-B14F-4D97-AF65-F5344CB8AC3E}">
        <p14:creationId xmlns:p14="http://schemas.microsoft.com/office/powerpoint/2010/main" val="15987450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19AB1803-8C54-4BF8-9390-7214E5EB077B}"/>
              </a:ext>
            </a:extLst>
          </p:cNvPr>
          <p:cNvSpPr txBox="1"/>
          <p:nvPr/>
        </p:nvSpPr>
        <p:spPr>
          <a:xfrm>
            <a:off x="392792" y="1577278"/>
            <a:ext cx="6075244" cy="646331"/>
          </a:xfrm>
          <a:prstGeom prst="rect">
            <a:avLst/>
          </a:prstGeom>
          <a:noFill/>
        </p:spPr>
        <p:txBody>
          <a:bodyPr wrap="square">
            <a:spAutoFit/>
          </a:bodyPr>
          <a:lstStyle/>
          <a:p>
            <a:r>
              <a:rPr lang="en-US" dirty="0"/>
              <a:t>Hybrid Quantum Benders’ Decomposition </a:t>
            </a:r>
            <a:r>
              <a:rPr lang="en-US" dirty="0">
                <a:solidFill>
                  <a:srgbClr val="7030A0"/>
                </a:solidFill>
                <a:latin typeface="Arial Nova" panose="020B0504020202020204" pitchFamily="34" charset="0"/>
                <a:cs typeface="Arial" panose="020B0604020202020204" pitchFamily="34" charset="0"/>
              </a:rPr>
              <a:t>Master Problem </a:t>
            </a:r>
            <a:endParaRPr lang="en-US" dirty="0"/>
          </a:p>
          <a:p>
            <a:r>
              <a:rPr lang="en-US" dirty="0"/>
              <a:t> </a:t>
            </a:r>
          </a:p>
        </p:txBody>
      </p:sp>
      <p:pic>
        <p:nvPicPr>
          <p:cNvPr id="13" name="Picture 12" descr="\begin{equation} &#10;    \begin{aligned} &#10;        \max_{\mathbf{x},\mathbf{w}} \quad &amp; c^{\intercal} \mathbf{x} + \sum^{\bar{m}_{+}}_{i = -\underline{m}} 2^{i}w_{i+\underline{m}} - \sum^{\bar{m}_{-}}_{j = 0} 2^{j}w_{j +\left( 1 + \underline{m} + \bar{m}_{+} \right) }\\&#10;        \textrm{s.t.} \quad &amp;  \left(b-A\mathbf{x}\right)^{\intercal} u^{k} \geq \bar{t}\left(\mathbf{w}\right), \quad \textrm{for} \ k \in \hat{K},\\&#10;          &amp;  \left(b-A\mathbf{x}\right)^{\intercal} r^{j} \geq 0, \quad \textrm{for} \ j \in \hat{J},\\&#10;          &amp; \mathbf{x} \in X ,\quad \mathbf{x} \in \left\{0,1\right\}^{n},   \\&#10;          &amp; \mathbf{w} \in W ,\quad \mathbf{w} \in \left\{0,1\right\}^{M} .  \\&#10;    \end{aligned}&#10;\end{equation}">
            <a:extLst>
              <a:ext uri="{FF2B5EF4-FFF2-40B4-BE49-F238E27FC236}">
                <a16:creationId xmlns:a16="http://schemas.microsoft.com/office/drawing/2014/main" id="{55B84AFF-2161-4B1B-84D8-6AFE87611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7232" y="2000652"/>
            <a:ext cx="4595078" cy="2141943"/>
          </a:xfrm>
          <a:prstGeom prst="rect">
            <a:avLst/>
          </a:prstGeom>
        </p:spPr>
      </p:pic>
      <p:sp>
        <p:nvSpPr>
          <p:cNvPr id="24" name="TextBox 23">
            <a:extLst>
              <a:ext uri="{FF2B5EF4-FFF2-40B4-BE49-F238E27FC236}">
                <a16:creationId xmlns:a16="http://schemas.microsoft.com/office/drawing/2014/main" id="{5008DAFD-F03D-450C-8A49-12C546443CF8}"/>
              </a:ext>
            </a:extLst>
          </p:cNvPr>
          <p:cNvSpPr txBox="1"/>
          <p:nvPr/>
        </p:nvSpPr>
        <p:spPr>
          <a:xfrm>
            <a:off x="392792" y="1577278"/>
            <a:ext cx="5581288" cy="646331"/>
          </a:xfrm>
          <a:prstGeom prst="rect">
            <a:avLst/>
          </a:prstGeom>
          <a:noFill/>
        </p:spPr>
        <p:txBody>
          <a:bodyPr wrap="square">
            <a:spAutoFit/>
          </a:bodyPr>
          <a:lstStyle/>
          <a:p>
            <a:r>
              <a:rPr lang="en-US" dirty="0"/>
              <a:t>Alternative Benders’ Decomposition</a:t>
            </a:r>
            <a:r>
              <a:rPr lang="en-US" dirty="0">
                <a:solidFill>
                  <a:srgbClr val="7030A0"/>
                </a:solidFill>
                <a:latin typeface="Arial Nova" panose="020B0504020202020204" pitchFamily="34" charset="0"/>
                <a:cs typeface="Arial" panose="020B0604020202020204" pitchFamily="34" charset="0"/>
              </a:rPr>
              <a:t> Master Problem </a:t>
            </a:r>
            <a:endParaRPr lang="en-US" dirty="0"/>
          </a:p>
          <a:p>
            <a:r>
              <a:rPr lang="en-US" dirty="0"/>
              <a:t> </a:t>
            </a:r>
          </a:p>
        </p:txBody>
      </p:sp>
      <p:pic>
        <p:nvPicPr>
          <p:cNvPr id="36" name="Picture 35">
            <a:extLst>
              <a:ext uri="{FF2B5EF4-FFF2-40B4-BE49-F238E27FC236}">
                <a16:creationId xmlns:a16="http://schemas.microsoft.com/office/drawing/2014/main" id="{BEA8062C-D86E-46E8-BACD-71757C9481A2}"/>
              </a:ext>
            </a:extLst>
          </p:cNvPr>
          <p:cNvPicPr>
            <a:picLocks noChangeAspect="1"/>
          </p:cNvPicPr>
          <p:nvPr/>
        </p:nvPicPr>
        <p:blipFill>
          <a:blip r:embed="rId4"/>
          <a:stretch>
            <a:fillRect/>
          </a:stretch>
        </p:blipFill>
        <p:spPr>
          <a:xfrm>
            <a:off x="6468036" y="1468762"/>
            <a:ext cx="4525572" cy="3009653"/>
          </a:xfrm>
          <a:prstGeom prst="rect">
            <a:avLst/>
          </a:prstGeom>
        </p:spPr>
      </p:pic>
      <p:sp>
        <p:nvSpPr>
          <p:cNvPr id="38" name="TextBox 37">
            <a:extLst>
              <a:ext uri="{FF2B5EF4-FFF2-40B4-BE49-F238E27FC236}">
                <a16:creationId xmlns:a16="http://schemas.microsoft.com/office/drawing/2014/main" id="{A835E47F-C7BE-455E-A596-F6046754F412}"/>
              </a:ext>
            </a:extLst>
          </p:cNvPr>
          <p:cNvSpPr txBox="1"/>
          <p:nvPr/>
        </p:nvSpPr>
        <p:spPr>
          <a:xfrm>
            <a:off x="862084" y="4565969"/>
            <a:ext cx="2493046" cy="369332"/>
          </a:xfrm>
          <a:prstGeom prst="rect">
            <a:avLst/>
          </a:prstGeom>
          <a:noFill/>
        </p:spPr>
        <p:txBody>
          <a:bodyPr wrap="square">
            <a:spAutoFit/>
          </a:bodyPr>
          <a:lstStyle/>
          <a:p>
            <a:r>
              <a:rPr lang="en-US" dirty="0"/>
              <a:t>1) Objective Function:</a:t>
            </a:r>
          </a:p>
        </p:txBody>
      </p:sp>
      <p:pic>
        <p:nvPicPr>
          <p:cNvPr id="44" name="Picture 43" descr="\begin{equation} &#10;    \begin{aligned} &#10;    c^{\intercal} \mathbf{x} + \sum^{\bar{m}_{+}}_{i = -\underline{m}} 2^{i}w_{i+\underline{m}} - \sum^{\bar{m}_{-}}_{j = 0} 2^{j}w_{j + \left(1 + \underline{m} + \bar{m}_{+} \right) }  &#10;    \Rightarrow &amp; \ \mathbf{Q}_{obj} = \mathbf{x}^{\intercal}\textrm{diag}\left( c \right)\mathbf{x} + \sum^{\bar{m}_{+}}_{i = -\underline{m}}w_{i+\underline{m} }2^{i} w_{i+\underline{m}} - \sum^{\bar{m}_{-}}_{j = 0} w_{j +\left( 1 + \underline{m} + \bar{m}_{+} \right)} 2^{j}w_{j +\left( 1 + \underline{m} + \bar{m}_{+}\right) }.&#10;    \end{aligned}&#10;\end{equation}">
            <a:extLst>
              <a:ext uri="{FF2B5EF4-FFF2-40B4-BE49-F238E27FC236}">
                <a16:creationId xmlns:a16="http://schemas.microsoft.com/office/drawing/2014/main" id="{B061554E-AD7E-4837-9082-139281E8B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52" y="5087746"/>
            <a:ext cx="11169896" cy="909276"/>
          </a:xfrm>
          <a:prstGeom prst="rect">
            <a:avLst/>
          </a:prstGeom>
        </p:spPr>
      </p:pic>
      <p:sp>
        <p:nvSpPr>
          <p:cNvPr id="115" name="灯片编号占位符 20">
            <a:extLst>
              <a:ext uri="{FF2B5EF4-FFF2-40B4-BE49-F238E27FC236}">
                <a16:creationId xmlns:a16="http://schemas.microsoft.com/office/drawing/2014/main" id="{D0E011A6-C6E3-4557-B90C-520911E1DC6D}"/>
              </a:ext>
            </a:extLst>
          </p:cNvPr>
          <p:cNvSpPr>
            <a:spLocks noGrp="1"/>
          </p:cNvSpPr>
          <p:nvPr>
            <p:ph type="sldNum" sz="quarter" idx="12"/>
          </p:nvPr>
        </p:nvSpPr>
        <p:spPr>
          <a:xfrm>
            <a:off x="8610600" y="6356350"/>
            <a:ext cx="2743200" cy="365125"/>
          </a:xfrm>
        </p:spPr>
        <p:txBody>
          <a:bodyPr/>
          <a:lstStyle/>
          <a:p>
            <a:fld id="{4D444E36-6F87-4C87-9BF2-76A30906C8F4}" type="slidenum">
              <a:rPr lang="zh-CN" altLang="en-US" smtClean="0"/>
              <a:t>27</a:t>
            </a:fld>
            <a:endParaRPr lang="zh-CN" altLang="en-US" dirty="0"/>
          </a:p>
        </p:txBody>
      </p:sp>
      <p:grpSp>
        <p:nvGrpSpPr>
          <p:cNvPr id="124" name="Group 123">
            <a:extLst>
              <a:ext uri="{FF2B5EF4-FFF2-40B4-BE49-F238E27FC236}">
                <a16:creationId xmlns:a16="http://schemas.microsoft.com/office/drawing/2014/main" id="{7F09B92D-067F-4B3A-93B4-71D854FCF5F9}"/>
              </a:ext>
            </a:extLst>
          </p:cNvPr>
          <p:cNvGrpSpPr/>
          <p:nvPr/>
        </p:nvGrpSpPr>
        <p:grpSpPr>
          <a:xfrm>
            <a:off x="0" y="-342359"/>
            <a:ext cx="12192000" cy="2000332"/>
            <a:chOff x="0" y="-342359"/>
            <a:chExt cx="12192000" cy="2000332"/>
          </a:xfrm>
        </p:grpSpPr>
        <p:sp>
          <p:nvSpPr>
            <p:cNvPr id="125" name="矩形 13">
              <a:extLst>
                <a:ext uri="{FF2B5EF4-FFF2-40B4-BE49-F238E27FC236}">
                  <a16:creationId xmlns:a16="http://schemas.microsoft.com/office/drawing/2014/main" id="{8F745330-276F-40C4-8416-70DE77BC7FD5}"/>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3">
              <a:extLst>
                <a:ext uri="{FF2B5EF4-FFF2-40B4-BE49-F238E27FC236}">
                  <a16:creationId xmlns:a16="http://schemas.microsoft.com/office/drawing/2014/main" id="{0D8700BC-4100-4D61-93CF-10E7A2056AE5}"/>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127" name="图形 8">
              <a:extLst>
                <a:ext uri="{FF2B5EF4-FFF2-40B4-BE49-F238E27FC236}">
                  <a16:creationId xmlns:a16="http://schemas.microsoft.com/office/drawing/2014/main" id="{F6A5077A-3B10-44BC-9A1E-36A1D325AA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91650" y="-342359"/>
              <a:ext cx="2100350" cy="2000332"/>
            </a:xfrm>
            <a:prstGeom prst="rect">
              <a:avLst/>
            </a:prstGeom>
          </p:spPr>
        </p:pic>
        <p:sp>
          <p:nvSpPr>
            <p:cNvPr id="128" name="TextBox 2">
              <a:extLst>
                <a:ext uri="{FF2B5EF4-FFF2-40B4-BE49-F238E27FC236}">
                  <a16:creationId xmlns:a16="http://schemas.microsoft.com/office/drawing/2014/main" id="{349B1558-7EDF-42FC-96E1-8EC0F3FA5970}"/>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r>
                <a:rPr lang="en-US" sz="2400" dirty="0">
                  <a:solidFill>
                    <a:schemeClr val="bg1"/>
                  </a:solidFill>
                  <a:latin typeface="Impact"/>
                </a:rPr>
                <a:t>Hybrid Quantum Benders' Decomposition for Mixed-integer Linear Programming</a:t>
              </a:r>
            </a:p>
          </p:txBody>
        </p:sp>
        <p:pic>
          <p:nvPicPr>
            <p:cNvPr id="129" name="Picture 128" descr="engineering-cullen-college-of-engineering-primary-white.png">
              <a:extLst>
                <a:ext uri="{FF2B5EF4-FFF2-40B4-BE49-F238E27FC236}">
                  <a16:creationId xmlns:a16="http://schemas.microsoft.com/office/drawing/2014/main" id="{D4ACD7AB-EEB8-4C6A-8611-F8464D62B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30" name="TextBox 129">
              <a:extLst>
                <a:ext uri="{FF2B5EF4-FFF2-40B4-BE49-F238E27FC236}">
                  <a16:creationId xmlns:a16="http://schemas.microsoft.com/office/drawing/2014/main" id="{58E242AA-AAF5-4768-9EA3-F1C5F0149313}"/>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31" name="菱形 2">
              <a:extLst>
                <a:ext uri="{FF2B5EF4-FFF2-40B4-BE49-F238E27FC236}">
                  <a16:creationId xmlns:a16="http://schemas.microsoft.com/office/drawing/2014/main" id="{0D4FE592-B508-4D78-BA0F-277418ABEADC}"/>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grpSp>
    </p:spTree>
    <p:extLst>
      <p:ext uri="{BB962C8B-B14F-4D97-AF65-F5344CB8AC3E}">
        <p14:creationId xmlns:p14="http://schemas.microsoft.com/office/powerpoint/2010/main" val="42308929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egin{equation} &#10;    \begin{aligned} &#10;        \max_{\mathbf{x},\mathbf{w}} \quad &amp; c^{\intercal} \mathbf{x} + \sum^{\bar{m}_{+}}_{i = -\underline{m}} 2^{i}w_{i+\underline{m}} - \sum^{\bar{m}_{-}}_{j = 0} 2^{j}w_{j +\left( 1 + \underline{m} + \bar{m}_{+} \right) }\\&#10;        \textrm{s.t.} \quad &amp;  \left(b-A\mathbf{x}\right)^{\intercal} u^{k} \geq \bar{t}\left(\mathbf{w}\right), \quad \textrm{for} \ k \in \hat{K},\\&#10;          &amp;  \left(b-A\mathbf{x}\right)^{\intercal} r^{j} \geq 0, \quad \textrm{for} \ j \in \hat{J},\\&#10;          &amp; \mathbf{x} \in X ,\quad \mathbf{x} \in \left\{0,1\right\}^{n},   \\&#10;          &amp; \mathbf{w} \in W ,\quad \mathbf{w} \in \left\{0,1\right\}^{M} .  \\&#10;    \end{aligned}&#10;\end{equation}">
            <a:extLst>
              <a:ext uri="{FF2B5EF4-FFF2-40B4-BE49-F238E27FC236}">
                <a16:creationId xmlns:a16="http://schemas.microsoft.com/office/drawing/2014/main" id="{55B84AFF-2161-4B1B-84D8-6AFE87611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433" y="2881572"/>
            <a:ext cx="5081339" cy="2368608"/>
          </a:xfrm>
          <a:prstGeom prst="rect">
            <a:avLst/>
          </a:prstGeom>
        </p:spPr>
      </p:pic>
      <p:sp>
        <p:nvSpPr>
          <p:cNvPr id="24" name="TextBox 23">
            <a:extLst>
              <a:ext uri="{FF2B5EF4-FFF2-40B4-BE49-F238E27FC236}">
                <a16:creationId xmlns:a16="http://schemas.microsoft.com/office/drawing/2014/main" id="{5008DAFD-F03D-450C-8A49-12C546443CF8}"/>
              </a:ext>
            </a:extLst>
          </p:cNvPr>
          <p:cNvSpPr txBox="1"/>
          <p:nvPr/>
        </p:nvSpPr>
        <p:spPr>
          <a:xfrm>
            <a:off x="474433" y="1876870"/>
            <a:ext cx="5621567" cy="735714"/>
          </a:xfrm>
          <a:prstGeom prst="rect">
            <a:avLst/>
          </a:prstGeom>
          <a:noFill/>
        </p:spPr>
        <p:txBody>
          <a:bodyPr wrap="square">
            <a:spAutoFit/>
          </a:bodyPr>
          <a:lstStyle/>
          <a:p>
            <a:pPr>
              <a:lnSpc>
                <a:spcPct val="120000"/>
              </a:lnSpc>
            </a:pPr>
            <a:r>
              <a:rPr lang="en-US" b="1" dirty="0"/>
              <a:t>Hybrid Quantum Benders’ Decomposition </a:t>
            </a:r>
          </a:p>
          <a:p>
            <a:pPr>
              <a:lnSpc>
                <a:spcPct val="120000"/>
              </a:lnSpc>
            </a:pPr>
            <a:r>
              <a:rPr lang="en-US" b="1" dirty="0">
                <a:solidFill>
                  <a:srgbClr val="7030A0"/>
                </a:solidFill>
              </a:rPr>
              <a:t>Master Problem </a:t>
            </a:r>
          </a:p>
        </p:txBody>
      </p:sp>
      <p:sp>
        <p:nvSpPr>
          <p:cNvPr id="38" name="TextBox 37">
            <a:extLst>
              <a:ext uri="{FF2B5EF4-FFF2-40B4-BE49-F238E27FC236}">
                <a16:creationId xmlns:a16="http://schemas.microsoft.com/office/drawing/2014/main" id="{A835E47F-C7BE-455E-A596-F6046754F412}"/>
              </a:ext>
            </a:extLst>
          </p:cNvPr>
          <p:cNvSpPr txBox="1"/>
          <p:nvPr/>
        </p:nvSpPr>
        <p:spPr>
          <a:xfrm>
            <a:off x="5759466" y="1386599"/>
            <a:ext cx="2493046" cy="369332"/>
          </a:xfrm>
          <a:prstGeom prst="rect">
            <a:avLst/>
          </a:prstGeom>
          <a:noFill/>
        </p:spPr>
        <p:txBody>
          <a:bodyPr wrap="square">
            <a:spAutoFit/>
          </a:bodyPr>
          <a:lstStyle/>
          <a:p>
            <a:r>
              <a:rPr lang="en-US" dirty="0"/>
              <a:t>2) Optimality Cuts</a:t>
            </a:r>
            <a:r>
              <a:rPr lang="zh-CN" altLang="en-US" dirty="0"/>
              <a:t>：</a:t>
            </a:r>
            <a:endParaRPr lang="en-US" dirty="0"/>
          </a:p>
        </p:txBody>
      </p:sp>
      <p:pic>
        <p:nvPicPr>
          <p:cNvPr id="3" name="Picture 2">
            <a:extLst>
              <a:ext uri="{FF2B5EF4-FFF2-40B4-BE49-F238E27FC236}">
                <a16:creationId xmlns:a16="http://schemas.microsoft.com/office/drawing/2014/main" id="{68391DB5-95D0-47E6-B4CF-735B23C2F8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7265" y="1906362"/>
            <a:ext cx="4923697" cy="1840293"/>
          </a:xfrm>
          <a:prstGeom prst="rect">
            <a:avLst/>
          </a:prstGeom>
        </p:spPr>
      </p:pic>
      <p:sp>
        <p:nvSpPr>
          <p:cNvPr id="15" name="TextBox 14">
            <a:extLst>
              <a:ext uri="{FF2B5EF4-FFF2-40B4-BE49-F238E27FC236}">
                <a16:creationId xmlns:a16="http://schemas.microsoft.com/office/drawing/2014/main" id="{A5B7842F-2313-47DC-98C8-77EE0CD2C7CA}"/>
              </a:ext>
            </a:extLst>
          </p:cNvPr>
          <p:cNvSpPr txBox="1"/>
          <p:nvPr/>
        </p:nvSpPr>
        <p:spPr>
          <a:xfrm>
            <a:off x="5759466" y="3910213"/>
            <a:ext cx="2493046" cy="369332"/>
          </a:xfrm>
          <a:prstGeom prst="rect">
            <a:avLst/>
          </a:prstGeom>
          <a:noFill/>
        </p:spPr>
        <p:txBody>
          <a:bodyPr wrap="square">
            <a:spAutoFit/>
          </a:bodyPr>
          <a:lstStyle/>
          <a:p>
            <a:r>
              <a:rPr lang="en-US" dirty="0"/>
              <a:t>3) Feasibility Cuts</a:t>
            </a:r>
            <a:r>
              <a:rPr lang="zh-CN" altLang="en-US" dirty="0"/>
              <a:t>：</a:t>
            </a:r>
            <a:endParaRPr lang="en-US" dirty="0"/>
          </a:p>
        </p:txBody>
      </p:sp>
      <p:pic>
        <p:nvPicPr>
          <p:cNvPr id="11" name="Picture 10" descr="\begin{equation*} &#10;    \begin{aligned} &#10;    &amp;\left(r^{j}\right)^{\intercal}A\mathbf{x} \leq b^{\intercal} r^{j}, \quad \textrm{for} \ j \in \hat{J}.\\&#10;        \Rightarrow &amp; P_{j}\left( \left(r^{j}\right)^{\intercal}A\mathbf{x} + \sum_{l = 0}^{\bar{l}^{J}} 2^{l} s^{J}_{kl} - b^{\intercal} r^{j} \right)^{2},\\&#10;        \textrm{where} \   &amp;\bar{l}^{J} = \left \lceil \log_{2}\left(b^{\intercal} r^{j} - \min_{\mathbf{x}}\left(  \left(r^{j}\right)^{\intercal}A\mathbf{x}\right)\right)\right\rceil&#10;    \end{aligned}&#10;\end{equation*}">
            <a:extLst>
              <a:ext uri="{FF2B5EF4-FFF2-40B4-BE49-F238E27FC236}">
                <a16:creationId xmlns:a16="http://schemas.microsoft.com/office/drawing/2014/main" id="{D1D1839E-2DE6-4E79-828E-0CBC4F302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265" y="4412977"/>
            <a:ext cx="4923697" cy="2116848"/>
          </a:xfrm>
          <a:prstGeom prst="rect">
            <a:avLst/>
          </a:prstGeom>
        </p:spPr>
      </p:pic>
      <p:sp>
        <p:nvSpPr>
          <p:cNvPr id="90" name="灯片编号占位符 20">
            <a:extLst>
              <a:ext uri="{FF2B5EF4-FFF2-40B4-BE49-F238E27FC236}">
                <a16:creationId xmlns:a16="http://schemas.microsoft.com/office/drawing/2014/main" id="{7D043ABC-CE5E-4718-9472-CE11A250F5EF}"/>
              </a:ext>
            </a:extLst>
          </p:cNvPr>
          <p:cNvSpPr>
            <a:spLocks noGrp="1"/>
          </p:cNvSpPr>
          <p:nvPr>
            <p:ph type="sldNum" sz="quarter" idx="12"/>
          </p:nvPr>
        </p:nvSpPr>
        <p:spPr>
          <a:xfrm>
            <a:off x="8610600" y="6356350"/>
            <a:ext cx="2743200" cy="365125"/>
          </a:xfrm>
        </p:spPr>
        <p:txBody>
          <a:bodyPr/>
          <a:lstStyle/>
          <a:p>
            <a:fld id="{4D444E36-6F87-4C87-9BF2-76A30906C8F4}" type="slidenum">
              <a:rPr lang="zh-CN" altLang="en-US" smtClean="0"/>
              <a:t>28</a:t>
            </a:fld>
            <a:endParaRPr lang="zh-CN" altLang="en-US" dirty="0"/>
          </a:p>
        </p:txBody>
      </p:sp>
      <p:grpSp>
        <p:nvGrpSpPr>
          <p:cNvPr id="91" name="Group 90">
            <a:extLst>
              <a:ext uri="{FF2B5EF4-FFF2-40B4-BE49-F238E27FC236}">
                <a16:creationId xmlns:a16="http://schemas.microsoft.com/office/drawing/2014/main" id="{EEA864F3-3BA6-40ED-8D15-6434FD757B9C}"/>
              </a:ext>
            </a:extLst>
          </p:cNvPr>
          <p:cNvGrpSpPr/>
          <p:nvPr/>
        </p:nvGrpSpPr>
        <p:grpSpPr>
          <a:xfrm>
            <a:off x="0" y="-342359"/>
            <a:ext cx="12192000" cy="2000332"/>
            <a:chOff x="0" y="-342359"/>
            <a:chExt cx="12192000" cy="2000332"/>
          </a:xfrm>
        </p:grpSpPr>
        <p:sp>
          <p:nvSpPr>
            <p:cNvPr id="92" name="矩形 13">
              <a:extLst>
                <a:ext uri="{FF2B5EF4-FFF2-40B4-BE49-F238E27FC236}">
                  <a16:creationId xmlns:a16="http://schemas.microsoft.com/office/drawing/2014/main" id="{4C1BA060-8D6D-42A4-A355-F989FDCF165B}"/>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3">
              <a:extLst>
                <a:ext uri="{FF2B5EF4-FFF2-40B4-BE49-F238E27FC236}">
                  <a16:creationId xmlns:a16="http://schemas.microsoft.com/office/drawing/2014/main" id="{CB8A2B25-917A-4020-A1A0-69D3B75293DA}"/>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94" name="图形 8">
              <a:extLst>
                <a:ext uri="{FF2B5EF4-FFF2-40B4-BE49-F238E27FC236}">
                  <a16:creationId xmlns:a16="http://schemas.microsoft.com/office/drawing/2014/main" id="{F8498188-7B3D-4D40-A97A-4E58A13E63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91650" y="-342359"/>
              <a:ext cx="2100350" cy="2000332"/>
            </a:xfrm>
            <a:prstGeom prst="rect">
              <a:avLst/>
            </a:prstGeom>
          </p:spPr>
        </p:pic>
        <p:sp>
          <p:nvSpPr>
            <p:cNvPr id="95" name="TextBox 2">
              <a:extLst>
                <a:ext uri="{FF2B5EF4-FFF2-40B4-BE49-F238E27FC236}">
                  <a16:creationId xmlns:a16="http://schemas.microsoft.com/office/drawing/2014/main" id="{555B9F98-50F5-42BB-AAF5-30053964C4B1}"/>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r>
                <a:rPr lang="en-US" sz="2400" dirty="0">
                  <a:solidFill>
                    <a:schemeClr val="bg1"/>
                  </a:solidFill>
                  <a:latin typeface="Impact"/>
                </a:rPr>
                <a:t>Hybrid Quantum Benders' Decomposition for Mixed-integer Linear Programming</a:t>
              </a:r>
            </a:p>
          </p:txBody>
        </p:sp>
        <p:pic>
          <p:nvPicPr>
            <p:cNvPr id="96" name="Picture 95" descr="engineering-cullen-college-of-engineering-primary-white.png">
              <a:extLst>
                <a:ext uri="{FF2B5EF4-FFF2-40B4-BE49-F238E27FC236}">
                  <a16:creationId xmlns:a16="http://schemas.microsoft.com/office/drawing/2014/main" id="{05C04FEA-0FE1-40E2-AD5D-0AD1B23495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97" name="TextBox 96">
              <a:extLst>
                <a:ext uri="{FF2B5EF4-FFF2-40B4-BE49-F238E27FC236}">
                  <a16:creationId xmlns:a16="http://schemas.microsoft.com/office/drawing/2014/main" id="{00C99333-ED38-429E-A34E-E8E80826FA63}"/>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98" name="菱形 2">
              <a:extLst>
                <a:ext uri="{FF2B5EF4-FFF2-40B4-BE49-F238E27FC236}">
                  <a16:creationId xmlns:a16="http://schemas.microsoft.com/office/drawing/2014/main" id="{DB197F08-1345-42C4-B91D-3E6ACCA9CBAB}"/>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grpSp>
      <p:cxnSp>
        <p:nvCxnSpPr>
          <p:cNvPr id="4" name="Straight Arrow Connector 3">
            <a:extLst>
              <a:ext uri="{FF2B5EF4-FFF2-40B4-BE49-F238E27FC236}">
                <a16:creationId xmlns:a16="http://schemas.microsoft.com/office/drawing/2014/main" id="{D3327129-9BA5-4CE9-6C29-0D7D396A1557}"/>
              </a:ext>
            </a:extLst>
          </p:cNvPr>
          <p:cNvCxnSpPr/>
          <p:nvPr/>
        </p:nvCxnSpPr>
        <p:spPr>
          <a:xfrm flipV="1">
            <a:off x="5006715" y="1657973"/>
            <a:ext cx="1089285" cy="2252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3B27116-9E73-E1AC-2163-98CB74BB4B0E}"/>
              </a:ext>
            </a:extLst>
          </p:cNvPr>
          <p:cNvCxnSpPr>
            <a:endCxn id="15" idx="1"/>
          </p:cNvCxnSpPr>
          <p:nvPr/>
        </p:nvCxnSpPr>
        <p:spPr>
          <a:xfrm flipV="1">
            <a:off x="4377128" y="4094879"/>
            <a:ext cx="1382338" cy="318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1752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descr="Shape&#10;&#10;Description automatically generated with medium confidence">
            <a:extLst>
              <a:ext uri="{FF2B5EF4-FFF2-40B4-BE49-F238E27FC236}">
                <a16:creationId xmlns:a16="http://schemas.microsoft.com/office/drawing/2014/main" id="{ED592C92-7767-4551-B96A-4F8DDBA04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48" y="1863578"/>
            <a:ext cx="1985011" cy="394074"/>
          </a:xfrm>
          <a:prstGeom prst="rect">
            <a:avLst/>
          </a:prstGeom>
        </p:spPr>
      </p:pic>
      <p:sp>
        <p:nvSpPr>
          <p:cNvPr id="24" name="TextBox 23">
            <a:extLst>
              <a:ext uri="{FF2B5EF4-FFF2-40B4-BE49-F238E27FC236}">
                <a16:creationId xmlns:a16="http://schemas.microsoft.com/office/drawing/2014/main" id="{5008DAFD-F03D-450C-8A49-12C546443CF8}"/>
              </a:ext>
            </a:extLst>
          </p:cNvPr>
          <p:cNvSpPr txBox="1"/>
          <p:nvPr/>
        </p:nvSpPr>
        <p:spPr>
          <a:xfrm>
            <a:off x="566024" y="1619921"/>
            <a:ext cx="5621567" cy="646331"/>
          </a:xfrm>
          <a:prstGeom prst="rect">
            <a:avLst/>
          </a:prstGeom>
          <a:noFill/>
        </p:spPr>
        <p:txBody>
          <a:bodyPr wrap="square">
            <a:spAutoFit/>
          </a:bodyPr>
          <a:lstStyle/>
          <a:p>
            <a:r>
              <a:rPr lang="en-US" b="1" dirty="0"/>
              <a:t>Hybrid Quantum Benders' Decomposition for Mixed-integer Linear Programming</a:t>
            </a:r>
          </a:p>
        </p:txBody>
      </p:sp>
      <p:pic>
        <p:nvPicPr>
          <p:cNvPr id="6" name="Picture 5" descr="Diagram, text&#10;&#10;Description automatically generated with medium confidence">
            <a:extLst>
              <a:ext uri="{FF2B5EF4-FFF2-40B4-BE49-F238E27FC236}">
                <a16:creationId xmlns:a16="http://schemas.microsoft.com/office/drawing/2014/main" id="{37D7E007-CB8A-4673-9076-7F0EB412F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17" y="2533863"/>
            <a:ext cx="5303783" cy="3592441"/>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A4EA8862-0257-45DD-BB4C-033271921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3848" y="1863074"/>
            <a:ext cx="1688308" cy="394074"/>
          </a:xfrm>
          <a:prstGeom prst="rect">
            <a:avLst/>
          </a:prstGeom>
        </p:spPr>
      </p:pic>
      <p:pic>
        <p:nvPicPr>
          <p:cNvPr id="16" name="Picture 15" descr="\begin{align}&#10;\mathbf{Q}_{\text{QUBO}} &amp;= \mathbf{x}^{\intercal} \text{diag}(c)\mathbf{x}\\&#10;&amp;\quad + \sum^{\bar{m}_{+}}_{i = -\underline{m}}w_{i+\underline{m} }2^{i} w_{i+\underline{m}} - \sum^{\bar{m}_{-}}_{j = 0} w_{j +\left( 1 + \underline{m} + \bar{m}_{+} \right)} 2^{j}w_{j +\left( 1 + \underline{m} + \bar{m}_{+}\right) }\\&#10;&amp;\quad + \sum_{k \in K}P_{k}\left( \bar{t}\left(\mathbf{w}\right) + \left(u^{k}\right)^{\intercal}A\mathbf{x} + \sum_{l = -\underline{m}}^{\bar{l}^{K}} 2^{l} s^{K}_{kl} - b^{\intercal} u^{k} \right)^{2} \\&#10;&amp;\quad + \sum_{j \in J}P_{j}\left( \left(r^{j}\right)^{\intercal}A\mathbf{x} + \sum_{l = 0}^{\bar{l}^{J}} 2^{l} s^{J}_{kl} - b^{\intercal} r^{j} \right)^{2}&#10;\end{align}">
            <a:extLst>
              <a:ext uri="{FF2B5EF4-FFF2-40B4-BE49-F238E27FC236}">
                <a16:creationId xmlns:a16="http://schemas.microsoft.com/office/drawing/2014/main" id="{B209A5E8-7FE9-42F7-90D1-5B19131D7D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93309" y="3600049"/>
            <a:ext cx="5456110" cy="2667401"/>
          </a:xfrm>
          <a:prstGeom prst="rect">
            <a:avLst/>
          </a:prstGeom>
        </p:spPr>
      </p:pic>
      <p:pic>
        <p:nvPicPr>
          <p:cNvPr id="19" name="Picture 18" descr="f(\mathbf{x}^{\prime}) = {\mathbf{x}^{\prime}}^{\intercal} \mathbf{Q}_{\textrm{QUBO}} \mathbf{x}^{\prime}">
            <a:extLst>
              <a:ext uri="{FF2B5EF4-FFF2-40B4-BE49-F238E27FC236}">
                <a16:creationId xmlns:a16="http://schemas.microsoft.com/office/drawing/2014/main" id="{A8ADF2DD-D25F-48CE-B3C1-8BAEE59F9E8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52440" y="2646811"/>
            <a:ext cx="3473450" cy="563575"/>
          </a:xfrm>
          <a:prstGeom prst="rect">
            <a:avLst/>
          </a:prstGeom>
        </p:spPr>
      </p:pic>
      <p:grpSp>
        <p:nvGrpSpPr>
          <p:cNvPr id="102" name="Group 101">
            <a:extLst>
              <a:ext uri="{FF2B5EF4-FFF2-40B4-BE49-F238E27FC236}">
                <a16:creationId xmlns:a16="http://schemas.microsoft.com/office/drawing/2014/main" id="{7EC63907-F418-4107-93BF-6EA61E12E8F7}"/>
              </a:ext>
            </a:extLst>
          </p:cNvPr>
          <p:cNvGrpSpPr/>
          <p:nvPr/>
        </p:nvGrpSpPr>
        <p:grpSpPr>
          <a:xfrm>
            <a:off x="0" y="-342359"/>
            <a:ext cx="12192000" cy="2000332"/>
            <a:chOff x="0" y="-342359"/>
            <a:chExt cx="12192000" cy="2000332"/>
          </a:xfrm>
        </p:grpSpPr>
        <p:sp>
          <p:nvSpPr>
            <p:cNvPr id="103" name="矩形 13">
              <a:extLst>
                <a:ext uri="{FF2B5EF4-FFF2-40B4-BE49-F238E27FC236}">
                  <a16:creationId xmlns:a16="http://schemas.microsoft.com/office/drawing/2014/main" id="{F38AE389-E148-46C9-A4D3-3FFDEDE3A41C}"/>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3">
              <a:extLst>
                <a:ext uri="{FF2B5EF4-FFF2-40B4-BE49-F238E27FC236}">
                  <a16:creationId xmlns:a16="http://schemas.microsoft.com/office/drawing/2014/main" id="{519FE741-3FD1-4883-917C-C86A51F85AC0}"/>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105" name="图形 8">
              <a:extLst>
                <a:ext uri="{FF2B5EF4-FFF2-40B4-BE49-F238E27FC236}">
                  <a16:creationId xmlns:a16="http://schemas.microsoft.com/office/drawing/2014/main" id="{877ACEC6-B15B-4849-9DF2-31F626502B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1650" y="-342359"/>
              <a:ext cx="2100350" cy="2000332"/>
            </a:xfrm>
            <a:prstGeom prst="rect">
              <a:avLst/>
            </a:prstGeom>
          </p:spPr>
        </p:pic>
        <p:sp>
          <p:nvSpPr>
            <p:cNvPr id="106" name="TextBox 2">
              <a:extLst>
                <a:ext uri="{FF2B5EF4-FFF2-40B4-BE49-F238E27FC236}">
                  <a16:creationId xmlns:a16="http://schemas.microsoft.com/office/drawing/2014/main" id="{CD7BE6C8-5822-45E8-8B9C-1B9D8095320D}"/>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r>
                <a:rPr lang="en-US" sz="2400" dirty="0">
                  <a:solidFill>
                    <a:schemeClr val="bg1"/>
                  </a:solidFill>
                  <a:latin typeface="Impact"/>
                </a:rPr>
                <a:t>Hybrid Quantum Benders' Decomposition for Mixed-integer Linear Programming</a:t>
              </a:r>
            </a:p>
          </p:txBody>
        </p:sp>
        <p:pic>
          <p:nvPicPr>
            <p:cNvPr id="107" name="Picture 106" descr="engineering-cullen-college-of-engineering-primary-white.png">
              <a:extLst>
                <a:ext uri="{FF2B5EF4-FFF2-40B4-BE49-F238E27FC236}">
                  <a16:creationId xmlns:a16="http://schemas.microsoft.com/office/drawing/2014/main" id="{299A73F2-3C85-4466-8FDE-BFE5C36AB1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08" name="TextBox 107">
              <a:extLst>
                <a:ext uri="{FF2B5EF4-FFF2-40B4-BE49-F238E27FC236}">
                  <a16:creationId xmlns:a16="http://schemas.microsoft.com/office/drawing/2014/main" id="{37B5F0E2-4E8D-463F-9133-B02F84FBCE9D}"/>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09" name="菱形 2">
              <a:extLst>
                <a:ext uri="{FF2B5EF4-FFF2-40B4-BE49-F238E27FC236}">
                  <a16:creationId xmlns:a16="http://schemas.microsoft.com/office/drawing/2014/main" id="{399EED55-C388-4924-8AFF-E03AE6AC7C7E}"/>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grpSp>
      <p:sp>
        <p:nvSpPr>
          <p:cNvPr id="110" name="灯片编号占位符 20">
            <a:extLst>
              <a:ext uri="{FF2B5EF4-FFF2-40B4-BE49-F238E27FC236}">
                <a16:creationId xmlns:a16="http://schemas.microsoft.com/office/drawing/2014/main" id="{5E6A4E2E-CC0A-4DEC-84EA-1AB14C5BE9F0}"/>
              </a:ext>
            </a:extLst>
          </p:cNvPr>
          <p:cNvSpPr>
            <a:spLocks noGrp="1"/>
          </p:cNvSpPr>
          <p:nvPr>
            <p:ph type="sldNum" sz="quarter" idx="12"/>
          </p:nvPr>
        </p:nvSpPr>
        <p:spPr>
          <a:xfrm>
            <a:off x="8610600" y="6356350"/>
            <a:ext cx="2743200" cy="365125"/>
          </a:xfrm>
        </p:spPr>
        <p:txBody>
          <a:bodyPr/>
          <a:lstStyle/>
          <a:p>
            <a:fld id="{4D444E36-6F87-4C87-9BF2-76A30906C8F4}" type="slidenum">
              <a:rPr lang="zh-CN" altLang="en-US" smtClean="0"/>
              <a:t>29</a:t>
            </a:fld>
            <a:endParaRPr lang="zh-CN" altLang="en-US" dirty="0"/>
          </a:p>
        </p:txBody>
      </p:sp>
      <p:sp>
        <p:nvSpPr>
          <p:cNvPr id="4" name="Action Button: Blank 3" descr="cpu&#10;">
            <a:hlinkClick r:id="" action="ppaction://noaction" highlightClick="1"/>
            <a:extLst>
              <a:ext uri="{FF2B5EF4-FFF2-40B4-BE49-F238E27FC236}">
                <a16:creationId xmlns:a16="http://schemas.microsoft.com/office/drawing/2014/main" id="{83823F5D-A40C-4913-BB8E-CB0A92F7FFB3}"/>
              </a:ext>
            </a:extLst>
          </p:cNvPr>
          <p:cNvSpPr/>
          <p:nvPr/>
        </p:nvSpPr>
        <p:spPr>
          <a:xfrm>
            <a:off x="4887648" y="4774131"/>
            <a:ext cx="587141" cy="60639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Blank 22">
            <a:hlinkClick r:id="" action="ppaction://noaction" highlightClick="1"/>
            <a:extLst>
              <a:ext uri="{FF2B5EF4-FFF2-40B4-BE49-F238E27FC236}">
                <a16:creationId xmlns:a16="http://schemas.microsoft.com/office/drawing/2014/main" id="{16863170-2973-4524-A1B4-B0BBEF7DF874}"/>
              </a:ext>
            </a:extLst>
          </p:cNvPr>
          <p:cNvSpPr/>
          <p:nvPr/>
        </p:nvSpPr>
        <p:spPr>
          <a:xfrm>
            <a:off x="1145693" y="3210386"/>
            <a:ext cx="557740" cy="52180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0269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3FB310-8635-4456-8BB2-5CF602C3290C}"/>
              </a:ext>
            </a:extLst>
          </p:cNvPr>
          <p:cNvPicPr>
            <a:picLocks noChangeAspect="1"/>
          </p:cNvPicPr>
          <p:nvPr/>
        </p:nvPicPr>
        <p:blipFill>
          <a:blip r:embed="rId2"/>
          <a:stretch>
            <a:fillRect/>
          </a:stretch>
        </p:blipFill>
        <p:spPr>
          <a:xfrm>
            <a:off x="0" y="-41184"/>
            <a:ext cx="12192000" cy="1278243"/>
          </a:xfrm>
          <a:prstGeom prst="rect">
            <a:avLst/>
          </a:prstGeom>
        </p:spPr>
      </p:pic>
      <p:pic>
        <p:nvPicPr>
          <p:cNvPr id="30722" name="Picture 2" descr="See the source image">
            <a:extLst>
              <a:ext uri="{FF2B5EF4-FFF2-40B4-BE49-F238E27FC236}">
                <a16:creationId xmlns:a16="http://schemas.microsoft.com/office/drawing/2014/main" id="{80D2DA24-61A6-4BF4-BEA2-5D7229079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83"/>
          <a:stretch/>
        </p:blipFill>
        <p:spPr bwMode="auto">
          <a:xfrm>
            <a:off x="495281" y="3557369"/>
            <a:ext cx="2624328" cy="246372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EE382D02-C84C-4DAB-AACD-822D046F1FAC}"/>
              </a:ext>
            </a:extLst>
          </p:cNvPr>
          <p:cNvSpPr/>
          <p:nvPr/>
        </p:nvSpPr>
        <p:spPr>
          <a:xfrm>
            <a:off x="1488250" y="2177621"/>
            <a:ext cx="4643120" cy="1379749"/>
          </a:xfrm>
          <a:prstGeom prst="wedgeEllipseCallout">
            <a:avLst>
              <a:gd name="adj1" fmla="val -33087"/>
              <a:gd name="adj2" fmla="val 61764"/>
            </a:avLst>
          </a:prstGeom>
          <a:solidFill>
            <a:schemeClr val="accent5">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1" name="TextBox 20">
            <a:extLst>
              <a:ext uri="{FF2B5EF4-FFF2-40B4-BE49-F238E27FC236}">
                <a16:creationId xmlns:a16="http://schemas.microsoft.com/office/drawing/2014/main" id="{1C148F13-18D4-494A-A9B3-0D6256A55311}"/>
              </a:ext>
            </a:extLst>
          </p:cNvPr>
          <p:cNvSpPr txBox="1"/>
          <p:nvPr/>
        </p:nvSpPr>
        <p:spPr>
          <a:xfrm>
            <a:off x="1510291" y="185582"/>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Quantum Computing</a:t>
            </a:r>
          </a:p>
        </p:txBody>
      </p:sp>
      <p:sp>
        <p:nvSpPr>
          <p:cNvPr id="2" name="Slide Number Placeholder 1">
            <a:extLst>
              <a:ext uri="{FF2B5EF4-FFF2-40B4-BE49-F238E27FC236}">
                <a16:creationId xmlns:a16="http://schemas.microsoft.com/office/drawing/2014/main" id="{12ABB64A-F193-444B-970B-347840BF3355}"/>
              </a:ext>
            </a:extLst>
          </p:cNvPr>
          <p:cNvSpPr>
            <a:spLocks noGrp="1"/>
          </p:cNvSpPr>
          <p:nvPr>
            <p:ph type="sldNum" sz="quarter" idx="12"/>
          </p:nvPr>
        </p:nvSpPr>
        <p:spPr/>
        <p:txBody>
          <a:bodyPr/>
          <a:lstStyle/>
          <a:p>
            <a:fld id="{4D930033-B2FC-4609-BC0E-7900D15FB984}" type="slidenum">
              <a:rPr lang="en-US" smtClean="0"/>
              <a:t>3</a:t>
            </a:fld>
            <a:endParaRPr lang="en-US"/>
          </a:p>
        </p:txBody>
      </p:sp>
      <p:sp>
        <p:nvSpPr>
          <p:cNvPr id="6" name="TextBox 5">
            <a:extLst>
              <a:ext uri="{FF2B5EF4-FFF2-40B4-BE49-F238E27FC236}">
                <a16:creationId xmlns:a16="http://schemas.microsoft.com/office/drawing/2014/main" id="{F2A83EF4-1180-443B-9C35-443632DE6251}"/>
              </a:ext>
            </a:extLst>
          </p:cNvPr>
          <p:cNvSpPr txBox="1"/>
          <p:nvPr/>
        </p:nvSpPr>
        <p:spPr>
          <a:xfrm>
            <a:off x="325120" y="1535113"/>
            <a:ext cx="3769360" cy="523220"/>
          </a:xfrm>
          <a:prstGeom prst="rect">
            <a:avLst/>
          </a:prstGeom>
          <a:noFill/>
        </p:spPr>
        <p:txBody>
          <a:bodyPr wrap="square">
            <a:spAutoFit/>
          </a:bodyPr>
          <a:lstStyle/>
          <a:p>
            <a:r>
              <a:rPr lang="en-US" sz="2800" b="1" i="0" dirty="0">
                <a:solidFill>
                  <a:srgbClr val="111111"/>
                </a:solidFill>
                <a:effectLst/>
                <a:cs typeface="Times New Roman" panose="02020603050405020304" pitchFamily="18" charset="0"/>
              </a:rPr>
              <a:t>Started in the 1980s</a:t>
            </a:r>
            <a:endParaRPr lang="en-US" sz="2800" b="1" dirty="0">
              <a:cs typeface="Times New Roman" panose="02020603050405020304" pitchFamily="18" charset="0"/>
            </a:endParaRPr>
          </a:p>
        </p:txBody>
      </p:sp>
      <p:sp>
        <p:nvSpPr>
          <p:cNvPr id="4" name="TextBox 3">
            <a:extLst>
              <a:ext uri="{FF2B5EF4-FFF2-40B4-BE49-F238E27FC236}">
                <a16:creationId xmlns:a16="http://schemas.microsoft.com/office/drawing/2014/main" id="{E8B065CD-24A8-4B19-B6A6-E42266DEDB74}"/>
              </a:ext>
            </a:extLst>
          </p:cNvPr>
          <p:cNvSpPr txBox="1"/>
          <p:nvPr/>
        </p:nvSpPr>
        <p:spPr>
          <a:xfrm>
            <a:off x="1807445" y="2440767"/>
            <a:ext cx="4196080"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Maybe we need to use quantum mechanics in our computers.</a:t>
            </a:r>
          </a:p>
        </p:txBody>
      </p:sp>
      <p:sp>
        <p:nvSpPr>
          <p:cNvPr id="11" name="TextBox 10">
            <a:extLst>
              <a:ext uri="{FF2B5EF4-FFF2-40B4-BE49-F238E27FC236}">
                <a16:creationId xmlns:a16="http://schemas.microsoft.com/office/drawing/2014/main" id="{0BE73CCF-F4F2-4B15-BF6A-353307590190}"/>
              </a:ext>
            </a:extLst>
          </p:cNvPr>
          <p:cNvSpPr txBox="1"/>
          <p:nvPr/>
        </p:nvSpPr>
        <p:spPr>
          <a:xfrm>
            <a:off x="1093705" y="6161633"/>
            <a:ext cx="1427480"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Feynman</a:t>
            </a:r>
            <a:endParaRPr lang="en-US" sz="2000" b="1" dirty="0"/>
          </a:p>
        </p:txBody>
      </p:sp>
      <p:sp>
        <p:nvSpPr>
          <p:cNvPr id="8" name="TextBox 7">
            <a:extLst>
              <a:ext uri="{FF2B5EF4-FFF2-40B4-BE49-F238E27FC236}">
                <a16:creationId xmlns:a16="http://schemas.microsoft.com/office/drawing/2014/main" id="{C920A865-CF1A-4983-A46E-63E78FDC363D}"/>
              </a:ext>
            </a:extLst>
          </p:cNvPr>
          <p:cNvSpPr txBox="1"/>
          <p:nvPr/>
        </p:nvSpPr>
        <p:spPr>
          <a:xfrm>
            <a:off x="8026400" y="1557106"/>
            <a:ext cx="3911600" cy="523220"/>
          </a:xfrm>
          <a:prstGeom prst="rect">
            <a:avLst/>
          </a:prstGeom>
          <a:noFill/>
        </p:spPr>
        <p:txBody>
          <a:bodyPr wrap="square" rtlCol="0">
            <a:spAutoFit/>
          </a:bodyPr>
          <a:lstStyle/>
          <a:p>
            <a:r>
              <a:rPr lang="en-US" sz="2800" b="1" dirty="0"/>
              <a:t>Quantum Computer</a:t>
            </a:r>
          </a:p>
        </p:txBody>
      </p:sp>
      <p:sp>
        <p:nvSpPr>
          <p:cNvPr id="13" name="Arrow: Right 12">
            <a:extLst>
              <a:ext uri="{FF2B5EF4-FFF2-40B4-BE49-F238E27FC236}">
                <a16:creationId xmlns:a16="http://schemas.microsoft.com/office/drawing/2014/main" id="{BE1C2AB7-F5AC-480B-A81F-8BB1EBDBA241}"/>
              </a:ext>
            </a:extLst>
          </p:cNvPr>
          <p:cNvSpPr/>
          <p:nvPr/>
        </p:nvSpPr>
        <p:spPr>
          <a:xfrm flipV="1">
            <a:off x="3477206" y="4333498"/>
            <a:ext cx="3842039" cy="788761"/>
          </a:xfrm>
          <a:prstGeom prst="rightArrow">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sp>
        <p:nvSpPr>
          <p:cNvPr id="14" name="TextBox 13">
            <a:extLst>
              <a:ext uri="{FF2B5EF4-FFF2-40B4-BE49-F238E27FC236}">
                <a16:creationId xmlns:a16="http://schemas.microsoft.com/office/drawing/2014/main" id="{D462A239-68B3-4BBD-BC5E-831AB1DBEA38}"/>
              </a:ext>
            </a:extLst>
          </p:cNvPr>
          <p:cNvSpPr txBox="1"/>
          <p:nvPr/>
        </p:nvSpPr>
        <p:spPr>
          <a:xfrm>
            <a:off x="3809810" y="4976006"/>
            <a:ext cx="2909335"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Many years later …</a:t>
            </a:r>
            <a:endParaRPr lang="en-US" sz="2000" b="1" dirty="0"/>
          </a:p>
        </p:txBody>
      </p:sp>
      <p:pic>
        <p:nvPicPr>
          <p:cNvPr id="30724" name="Picture 4" descr="See the source image">
            <a:extLst>
              <a:ext uri="{FF2B5EF4-FFF2-40B4-BE49-F238E27FC236}">
                <a16:creationId xmlns:a16="http://schemas.microsoft.com/office/drawing/2014/main" id="{41284ECD-11DF-4E66-931A-2B790D035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714" y="2313474"/>
            <a:ext cx="1462005" cy="2975434"/>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See the source image">
            <a:extLst>
              <a:ext uri="{FF2B5EF4-FFF2-40B4-BE49-F238E27FC236}">
                <a16:creationId xmlns:a16="http://schemas.microsoft.com/office/drawing/2014/main" id="{93951882-27EB-4790-B412-FAD3511C5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825" y="2313474"/>
            <a:ext cx="2426750" cy="13518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D16E29-3D4A-4A4C-82AE-4DFF7659810E}"/>
              </a:ext>
            </a:extLst>
          </p:cNvPr>
          <p:cNvSpPr txBox="1"/>
          <p:nvPr/>
        </p:nvSpPr>
        <p:spPr>
          <a:xfrm>
            <a:off x="10400766" y="5386522"/>
            <a:ext cx="657108"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a:t>
            </a:r>
            <a:endParaRPr lang="en-US" sz="2800" b="1" dirty="0"/>
          </a:p>
        </p:txBody>
      </p:sp>
      <p:pic>
        <p:nvPicPr>
          <p:cNvPr id="30730" name="Picture 10" descr="See the source image">
            <a:extLst>
              <a:ext uri="{FF2B5EF4-FFF2-40B4-BE49-F238E27FC236}">
                <a16:creationId xmlns:a16="http://schemas.microsoft.com/office/drawing/2014/main" id="{D9C4136C-8D05-4D6E-B5AB-1FA442DFCB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13" t="5499" r="17770" b="5212"/>
          <a:stretch/>
        </p:blipFill>
        <p:spPr bwMode="auto">
          <a:xfrm>
            <a:off x="7572824" y="3890394"/>
            <a:ext cx="2579567" cy="246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09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08DAFD-F03D-450C-8A49-12C546443CF8}"/>
              </a:ext>
            </a:extLst>
          </p:cNvPr>
          <p:cNvSpPr txBox="1"/>
          <p:nvPr/>
        </p:nvSpPr>
        <p:spPr>
          <a:xfrm>
            <a:off x="566024" y="1619921"/>
            <a:ext cx="5924717" cy="369332"/>
          </a:xfrm>
          <a:prstGeom prst="rect">
            <a:avLst/>
          </a:prstGeom>
          <a:noFill/>
        </p:spPr>
        <p:txBody>
          <a:bodyPr wrap="square">
            <a:spAutoFit/>
          </a:bodyPr>
          <a:lstStyle/>
          <a:p>
            <a:r>
              <a:rPr lang="en-US" b="1" dirty="0"/>
              <a:t>Hybrid Quantum Benders' Decomposition Algorithm</a:t>
            </a:r>
          </a:p>
        </p:txBody>
      </p:sp>
      <p:pic>
        <p:nvPicPr>
          <p:cNvPr id="6" name="Picture 5" descr="Diagram, text&#10;&#10;Description automatically generated with medium confidence">
            <a:extLst>
              <a:ext uri="{FF2B5EF4-FFF2-40B4-BE49-F238E27FC236}">
                <a16:creationId xmlns:a16="http://schemas.microsoft.com/office/drawing/2014/main" id="{37D7E007-CB8A-4673-9076-7F0EB412F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01" y="2323210"/>
            <a:ext cx="5303783" cy="3592441"/>
          </a:xfrm>
          <a:prstGeom prst="rect">
            <a:avLst/>
          </a:prstGeom>
        </p:spPr>
      </p:pic>
      <p:grpSp>
        <p:nvGrpSpPr>
          <p:cNvPr id="102" name="Group 101">
            <a:extLst>
              <a:ext uri="{FF2B5EF4-FFF2-40B4-BE49-F238E27FC236}">
                <a16:creationId xmlns:a16="http://schemas.microsoft.com/office/drawing/2014/main" id="{7EC63907-F418-4107-93BF-6EA61E12E8F7}"/>
              </a:ext>
            </a:extLst>
          </p:cNvPr>
          <p:cNvGrpSpPr/>
          <p:nvPr/>
        </p:nvGrpSpPr>
        <p:grpSpPr>
          <a:xfrm>
            <a:off x="0" y="-342359"/>
            <a:ext cx="12192000" cy="2000332"/>
            <a:chOff x="0" y="-342359"/>
            <a:chExt cx="12192000" cy="2000332"/>
          </a:xfrm>
        </p:grpSpPr>
        <p:sp>
          <p:nvSpPr>
            <p:cNvPr id="103" name="矩形 13">
              <a:extLst>
                <a:ext uri="{FF2B5EF4-FFF2-40B4-BE49-F238E27FC236}">
                  <a16:creationId xmlns:a16="http://schemas.microsoft.com/office/drawing/2014/main" id="{F38AE389-E148-46C9-A4D3-3FFDEDE3A41C}"/>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3">
              <a:extLst>
                <a:ext uri="{FF2B5EF4-FFF2-40B4-BE49-F238E27FC236}">
                  <a16:creationId xmlns:a16="http://schemas.microsoft.com/office/drawing/2014/main" id="{519FE741-3FD1-4883-917C-C86A51F85AC0}"/>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105" name="图形 8">
              <a:extLst>
                <a:ext uri="{FF2B5EF4-FFF2-40B4-BE49-F238E27FC236}">
                  <a16:creationId xmlns:a16="http://schemas.microsoft.com/office/drawing/2014/main" id="{877ACEC6-B15B-4849-9DF2-31F626502B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1650" y="-342359"/>
              <a:ext cx="2100350" cy="2000332"/>
            </a:xfrm>
            <a:prstGeom prst="rect">
              <a:avLst/>
            </a:prstGeom>
          </p:spPr>
        </p:pic>
        <p:sp>
          <p:nvSpPr>
            <p:cNvPr id="106" name="TextBox 2">
              <a:extLst>
                <a:ext uri="{FF2B5EF4-FFF2-40B4-BE49-F238E27FC236}">
                  <a16:creationId xmlns:a16="http://schemas.microsoft.com/office/drawing/2014/main" id="{CD7BE6C8-5822-45E8-8B9C-1B9D8095320D}"/>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r>
                <a:rPr lang="en-US" sz="2400" dirty="0">
                  <a:solidFill>
                    <a:schemeClr val="bg1"/>
                  </a:solidFill>
                  <a:latin typeface="Impact"/>
                </a:rPr>
                <a:t>Hybrid Quantum Benders' Decomposition for Mixed-integer Linear Programming</a:t>
              </a:r>
            </a:p>
          </p:txBody>
        </p:sp>
        <p:pic>
          <p:nvPicPr>
            <p:cNvPr id="107" name="Picture 106" descr="engineering-cullen-college-of-engineering-primary-white.png">
              <a:extLst>
                <a:ext uri="{FF2B5EF4-FFF2-40B4-BE49-F238E27FC236}">
                  <a16:creationId xmlns:a16="http://schemas.microsoft.com/office/drawing/2014/main" id="{299A73F2-3C85-4466-8FDE-BFE5C36AB1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08" name="TextBox 107">
              <a:extLst>
                <a:ext uri="{FF2B5EF4-FFF2-40B4-BE49-F238E27FC236}">
                  <a16:creationId xmlns:a16="http://schemas.microsoft.com/office/drawing/2014/main" id="{37B5F0E2-4E8D-463F-9133-B02F84FBCE9D}"/>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09" name="菱形 2">
              <a:extLst>
                <a:ext uri="{FF2B5EF4-FFF2-40B4-BE49-F238E27FC236}">
                  <a16:creationId xmlns:a16="http://schemas.microsoft.com/office/drawing/2014/main" id="{399EED55-C388-4924-8AFF-E03AE6AC7C7E}"/>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grpSp>
      <p:sp>
        <p:nvSpPr>
          <p:cNvPr id="110" name="灯片编号占位符 20">
            <a:extLst>
              <a:ext uri="{FF2B5EF4-FFF2-40B4-BE49-F238E27FC236}">
                <a16:creationId xmlns:a16="http://schemas.microsoft.com/office/drawing/2014/main" id="{5E6A4E2E-CC0A-4DEC-84EA-1AB14C5BE9F0}"/>
              </a:ext>
            </a:extLst>
          </p:cNvPr>
          <p:cNvSpPr>
            <a:spLocks noGrp="1"/>
          </p:cNvSpPr>
          <p:nvPr>
            <p:ph type="sldNum" sz="quarter" idx="12"/>
          </p:nvPr>
        </p:nvSpPr>
        <p:spPr>
          <a:xfrm>
            <a:off x="8610600" y="6356350"/>
            <a:ext cx="2743200" cy="365125"/>
          </a:xfrm>
        </p:spPr>
        <p:txBody>
          <a:bodyPr/>
          <a:lstStyle/>
          <a:p>
            <a:fld id="{4D444E36-6F87-4C87-9BF2-76A30906C8F4}" type="slidenum">
              <a:rPr lang="zh-CN" altLang="en-US" smtClean="0"/>
              <a:t>30</a:t>
            </a:fld>
            <a:endParaRPr lang="zh-CN" altLang="en-US" dirty="0"/>
          </a:p>
        </p:txBody>
      </p:sp>
      <p:pic>
        <p:nvPicPr>
          <p:cNvPr id="17" name="Picture 16" descr="\begin{align*}&#10;\min_{\mathbf{u}} \quad &amp; \left(\mathbf{b} -\mathbf{A}\mathbf{x}\right)^{\intercal}\mathbf{u} \\&#10;\textrm{s.t.} \quad &amp; \mathbf{G}^{\intercal} \mathbf{u} \geq \mathbf{h} \\&#10;&amp; \mathbf{u} \in \mathbb{R}^{m}_{+}\\&#10;\end{align*}">
            <a:extLst>
              <a:ext uri="{FF2B5EF4-FFF2-40B4-BE49-F238E27FC236}">
                <a16:creationId xmlns:a16="http://schemas.microsoft.com/office/drawing/2014/main" id="{7E4A1DE1-2765-4EFC-858D-439B2FAD38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195" y="5213402"/>
            <a:ext cx="1349187" cy="758918"/>
          </a:xfrm>
          <a:prstGeom prst="rect">
            <a:avLst/>
          </a:prstGeom>
        </p:spPr>
      </p:pic>
      <p:pic>
        <p:nvPicPr>
          <p:cNvPr id="18" name="Picture 17" descr="\begin{align*}&#10;\max_{\mathbf{x},\ t} \quad &amp;  \mathbf{c}^{\intercal}\mathbf{x} + t\\&#10;\textrm{s.t.} \quad &amp; \left(\mathbf{b}-\mathbf{A}\mathbf{x}\right)^{\intercal}u^{k}\geq t \quad \textrm{for}\ k \in K\\&#10; &amp; \left(\mathbf{b}-\mathbf{A}\mathbf{x}\right)^{\intercal}r^{j}\geq 0 \quad \textrm{for}\ j \in J\\&#10; &amp; t \in \mathbb{R},\ \mathbf{x} \in \mathbf{X},\ \mathbf{x} \in \left\{0,1\right\}^{n}&#10;\end{align*}">
            <a:extLst>
              <a:ext uri="{FF2B5EF4-FFF2-40B4-BE49-F238E27FC236}">
                <a16:creationId xmlns:a16="http://schemas.microsoft.com/office/drawing/2014/main" id="{08B0C9DC-65F5-4AFF-8485-2073EA342D6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97471" y="2244258"/>
            <a:ext cx="2216589" cy="874124"/>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82BC861-1B53-4CF6-B241-7B3F278F0C00}"/>
                  </a:ext>
                </a:extLst>
              </p:cNvPr>
              <p:cNvSpPr txBox="1"/>
              <p:nvPr/>
            </p:nvSpPr>
            <p:spPr>
              <a:xfrm>
                <a:off x="5047831" y="5912446"/>
                <a:ext cx="1331546" cy="50687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en-US" sz="1200" i="1" dirty="0" smtClean="0">
                              <a:latin typeface="Cambria Math" panose="02040503050406030204" pitchFamily="18" charset="0"/>
                              <a:cs typeface="Adobe Devanagari" panose="02040503050201020203" pitchFamily="18" charset="0"/>
                            </a:rPr>
                          </m:ctrlPr>
                        </m:barPr>
                        <m:e>
                          <m:r>
                            <a:rPr lang="en-US" sz="1200" i="1" dirty="0">
                              <a:latin typeface="Cambria Math" panose="02040503050406030204" pitchFamily="18" charset="0"/>
                              <a:cs typeface="Adobe Devanagari" panose="02040503050201020203" pitchFamily="18" charset="0"/>
                            </a:rPr>
                            <m:t>𝑡</m:t>
                          </m:r>
                        </m:e>
                      </m:bar>
                      <m:r>
                        <a:rPr lang="en-US" sz="1200" b="0" i="1" dirty="0" smtClean="0">
                          <a:latin typeface="Cambria Math" panose="02040503050406030204" pitchFamily="18" charset="0"/>
                          <a:cs typeface="Adobe Devanagari" panose="02040503050201020203" pitchFamily="18" charset="0"/>
                        </a:rPr>
                        <m:t>=</m:t>
                      </m:r>
                      <m:sSup>
                        <m:sSupPr>
                          <m:ctrlPr>
                            <a:rPr lang="en-US" sz="1200" b="0" i="1" smtClean="0">
                              <a:latin typeface="Cambria Math" panose="02040503050406030204" pitchFamily="18" charset="0"/>
                            </a:rPr>
                          </m:ctrlPr>
                        </m:sSupPr>
                        <m:e>
                          <m:r>
                            <a:rPr lang="en-US" sz="1200" i="1">
                              <a:latin typeface="Cambria Math" panose="02040503050406030204" pitchFamily="18" charset="0"/>
                            </a:rPr>
                            <m:t>(</m:t>
                          </m:r>
                          <m:r>
                            <a:rPr lang="en-US" sz="1200" b="1">
                              <a:latin typeface="Cambria Math" panose="02040503050406030204" pitchFamily="18" charset="0"/>
                            </a:rPr>
                            <m:t>𝐛</m:t>
                          </m:r>
                          <m:r>
                            <a:rPr lang="en-US" sz="1200" b="1">
                              <a:latin typeface="Cambria Math" panose="02040503050406030204" pitchFamily="18" charset="0"/>
                            </a:rPr>
                            <m:t>−</m:t>
                          </m:r>
                          <m:r>
                            <a:rPr lang="en-US" sz="1200" b="1">
                              <a:latin typeface="Cambria Math" panose="02040503050406030204" pitchFamily="18" charset="0"/>
                            </a:rPr>
                            <m:t>𝐀𝐱</m:t>
                          </m:r>
                          <m:r>
                            <a:rPr lang="en-US" sz="1200" i="1">
                              <a:latin typeface="Cambria Math" panose="02040503050406030204" pitchFamily="18" charset="0"/>
                            </a:rPr>
                            <m:t>)</m:t>
                          </m:r>
                        </m:e>
                        <m:sup>
                          <m:r>
                            <m:rPr>
                              <m:nor/>
                            </m:rPr>
                            <a:rPr lang="en-US" sz="1200" b="0" i="0" smtClean="0">
                              <a:latin typeface="Corbel Light" panose="020B0303020204020204" pitchFamily="34" charset="0"/>
                            </a:rPr>
                            <m:t>T</m:t>
                          </m:r>
                        </m:sup>
                      </m:sSup>
                      <m:r>
                        <a:rPr lang="en-US" sz="1200" b="1" i="0">
                          <a:latin typeface="Cambria Math" panose="02040503050406030204" pitchFamily="18" charset="0"/>
                        </a:rPr>
                        <m:t>𝐮</m:t>
                      </m:r>
                    </m:oMath>
                  </m:oMathPara>
                </a14:m>
                <a:br>
                  <a:rPr lang="en-US" sz="1600" i="1" dirty="0">
                    <a:latin typeface="Cambria Math" panose="02040503050406030204" pitchFamily="18" charset="0"/>
                  </a:rPr>
                </a:br>
                <a14:m>
                  <m:oMath xmlns:m="http://schemas.openxmlformats.org/officeDocument/2006/math">
                    <m:sSup>
                      <m:sSupPr>
                        <m:ctrlPr>
                          <a:rPr lang="en-US" sz="1200" i="1" smtClean="0">
                            <a:latin typeface="Cambria Math" panose="02040503050406030204" pitchFamily="18" charset="0"/>
                          </a:rPr>
                        </m:ctrlPr>
                      </m:sSupPr>
                      <m:e>
                        <m:r>
                          <a:rPr lang="en-US" sz="1200" b="0" i="1" smtClean="0">
                            <a:latin typeface="Cambria Math" panose="02040503050406030204" pitchFamily="18" charset="0"/>
                          </a:rPr>
                          <m:t>𝑢</m:t>
                        </m:r>
                      </m:e>
                      <m:sup>
                        <m:r>
                          <a:rPr lang="en-US" sz="1200" b="0" i="1" smtClean="0">
                            <a:latin typeface="Cambria Math" panose="02040503050406030204" pitchFamily="18" charset="0"/>
                          </a:rPr>
                          <m:t>𝑘</m:t>
                        </m:r>
                      </m:sup>
                    </m:sSup>
                  </m:oMath>
                </a14:m>
                <a:r>
                  <a:rPr lang="en-US" sz="1200" dirty="0"/>
                  <a:t> or </a:t>
                </a:r>
                <a14:m>
                  <m:oMath xmlns:m="http://schemas.openxmlformats.org/officeDocument/2006/math">
                    <m:sSup>
                      <m:sSupPr>
                        <m:ctrlPr>
                          <a:rPr lang="en-US" sz="1200" i="1">
                            <a:latin typeface="Cambria Math" panose="02040503050406030204" pitchFamily="18" charset="0"/>
                          </a:rPr>
                        </m:ctrlPr>
                      </m:sSupPr>
                      <m:e>
                        <m:r>
                          <a:rPr lang="en-US" sz="1200" b="0" i="1" smtClean="0">
                            <a:latin typeface="Cambria Math" panose="02040503050406030204" pitchFamily="18" charset="0"/>
                          </a:rPr>
                          <m:t>𝑟</m:t>
                        </m:r>
                      </m:e>
                      <m:sup>
                        <m:r>
                          <a:rPr lang="en-US" sz="1200" i="1">
                            <a:latin typeface="Cambria Math" panose="02040503050406030204" pitchFamily="18" charset="0"/>
                          </a:rPr>
                          <m:t>𝑘</m:t>
                        </m:r>
                      </m:sup>
                    </m:sSup>
                  </m:oMath>
                </a14:m>
                <a:endParaRPr lang="en-US" sz="1600" dirty="0"/>
              </a:p>
            </p:txBody>
          </p:sp>
        </mc:Choice>
        <mc:Fallback xmlns="">
          <p:sp>
            <p:nvSpPr>
              <p:cNvPr id="2" name="TextBox 1">
                <a:extLst>
                  <a:ext uri="{FF2B5EF4-FFF2-40B4-BE49-F238E27FC236}">
                    <a16:creationId xmlns:a16="http://schemas.microsoft.com/office/drawing/2014/main" id="{082BC861-1B53-4CF6-B241-7B3F278F0C00}"/>
                  </a:ext>
                </a:extLst>
              </p:cNvPr>
              <p:cNvSpPr txBox="1">
                <a:spLocks noRot="1" noChangeAspect="1" noMove="1" noResize="1" noEditPoints="1" noAdjustHandles="1" noChangeArrowheads="1" noChangeShapeType="1" noTextEdit="1"/>
              </p:cNvSpPr>
              <p:nvPr/>
            </p:nvSpPr>
            <p:spPr>
              <a:xfrm>
                <a:off x="5047831" y="5912446"/>
                <a:ext cx="1331546" cy="506870"/>
              </a:xfrm>
              <a:prstGeom prst="rect">
                <a:avLst/>
              </a:prstGeom>
              <a:blipFill>
                <a:blip r:embed="rId9"/>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8474AC1-2B52-4B17-8A83-0090598F9E0C}"/>
                  </a:ext>
                </a:extLst>
              </p:cNvPr>
              <p:cNvSpPr txBox="1"/>
              <p:nvPr/>
            </p:nvSpPr>
            <p:spPr>
              <a:xfrm>
                <a:off x="1384137" y="1896441"/>
                <a:ext cx="464419" cy="374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𝐱</m:t>
                      </m:r>
                    </m:oMath>
                  </m:oMathPara>
                </a14:m>
                <a:endParaRPr lang="en-US" b="1" dirty="0"/>
              </a:p>
            </p:txBody>
          </p:sp>
        </mc:Choice>
        <mc:Fallback xmlns="">
          <p:sp>
            <p:nvSpPr>
              <p:cNvPr id="21" name="TextBox 20">
                <a:extLst>
                  <a:ext uri="{FF2B5EF4-FFF2-40B4-BE49-F238E27FC236}">
                    <a16:creationId xmlns:a16="http://schemas.microsoft.com/office/drawing/2014/main" id="{38474AC1-2B52-4B17-8A83-0090598F9E0C}"/>
                  </a:ext>
                </a:extLst>
              </p:cNvPr>
              <p:cNvSpPr txBox="1">
                <a:spLocks noRot="1" noChangeAspect="1" noMove="1" noResize="1" noEditPoints="1" noAdjustHandles="1" noChangeArrowheads="1" noChangeShapeType="1" noTextEdit="1"/>
              </p:cNvSpPr>
              <p:nvPr/>
            </p:nvSpPr>
            <p:spPr>
              <a:xfrm>
                <a:off x="1384137" y="1896441"/>
                <a:ext cx="464419" cy="374270"/>
              </a:xfrm>
              <a:prstGeom prst="rect">
                <a:avLst/>
              </a:prstGeom>
              <a:blipFill>
                <a:blip r:embed="rId10"/>
                <a:stretch>
                  <a:fillRect/>
                </a:stretch>
              </a:blipFill>
            </p:spPr>
            <p:txBody>
              <a:bodyPr/>
              <a:lstStyle/>
              <a:p>
                <a:r>
                  <a:rPr lang="en-US">
                    <a:noFill/>
                  </a:rPr>
                  <a:t> </a:t>
                </a:r>
              </a:p>
            </p:txBody>
          </p:sp>
        </mc:Fallback>
      </mc:AlternateContent>
      <p:sp>
        <p:nvSpPr>
          <p:cNvPr id="4" name="Action Button: Blank 3" descr="cpu&#10;">
            <a:hlinkClick r:id="" action="ppaction://noaction" highlightClick="1"/>
            <a:extLst>
              <a:ext uri="{FF2B5EF4-FFF2-40B4-BE49-F238E27FC236}">
                <a16:creationId xmlns:a16="http://schemas.microsoft.com/office/drawing/2014/main" id="{83823F5D-A40C-4913-BB8E-CB0A92F7FFB3}"/>
              </a:ext>
            </a:extLst>
          </p:cNvPr>
          <p:cNvSpPr/>
          <p:nvPr/>
        </p:nvSpPr>
        <p:spPr>
          <a:xfrm>
            <a:off x="5079432" y="4563478"/>
            <a:ext cx="587141" cy="60639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Blank 22">
            <a:hlinkClick r:id="" action="ppaction://noaction" highlightClick="1"/>
            <a:extLst>
              <a:ext uri="{FF2B5EF4-FFF2-40B4-BE49-F238E27FC236}">
                <a16:creationId xmlns:a16="http://schemas.microsoft.com/office/drawing/2014/main" id="{16863170-2973-4524-A1B4-B0BBEF7DF874}"/>
              </a:ext>
            </a:extLst>
          </p:cNvPr>
          <p:cNvSpPr/>
          <p:nvPr/>
        </p:nvSpPr>
        <p:spPr>
          <a:xfrm>
            <a:off x="1337477" y="2999733"/>
            <a:ext cx="557740" cy="52180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ED7694B-9EA4-445F-9AB1-91F1AA938730}"/>
                  </a:ext>
                </a:extLst>
              </p:cNvPr>
              <p:cNvSpPr txBox="1"/>
              <p:nvPr/>
            </p:nvSpPr>
            <p:spPr>
              <a:xfrm>
                <a:off x="2125584" y="2999733"/>
                <a:ext cx="971887" cy="414537"/>
              </a:xfrm>
              <a:prstGeom prst="rect">
                <a:avLst/>
              </a:prstGeom>
              <a:noFill/>
            </p:spPr>
            <p:txBody>
              <a:bodyPr wrap="square">
                <a:spAutoFit/>
              </a:bodyPr>
              <a:lstStyle/>
              <a:p>
                <a:r>
                  <a:rPr lang="en-US" sz="2000" b="0" i="1" dirty="0">
                    <a:latin typeface="Adobe Devanagari" panose="02040503050201020203" pitchFamily="18" charset="0"/>
                    <a:cs typeface="Adobe Devanagari" panose="02040503050201020203" pitchFamily="18" charset="0"/>
                  </a:rPr>
                  <a:t> </a:t>
                </a:r>
                <a14:m>
                  <m:oMath xmlns:m="http://schemas.openxmlformats.org/officeDocument/2006/math">
                    <m:bar>
                      <m:barPr>
                        <m:ctrlPr>
                          <a:rPr lang="en-US" sz="2000" b="0" i="1" dirty="0" smtClean="0">
                            <a:latin typeface="Cambria Math" panose="02040503050406030204" pitchFamily="18" charset="0"/>
                            <a:cs typeface="Adobe Devanagari" panose="02040503050201020203" pitchFamily="18" charset="0"/>
                          </a:rPr>
                        </m:ctrlPr>
                      </m:barPr>
                      <m:e>
                        <m:r>
                          <a:rPr lang="en-US" sz="2000" b="0" i="1" dirty="0" smtClean="0">
                            <a:latin typeface="Cambria Math" panose="02040503050406030204" pitchFamily="18" charset="0"/>
                            <a:cs typeface="Adobe Devanagari" panose="02040503050201020203" pitchFamily="18" charset="0"/>
                          </a:rPr>
                          <m:t>𝑡</m:t>
                        </m:r>
                      </m:e>
                    </m:bar>
                    <m:r>
                      <a:rPr lang="en-US" sz="2000" b="0" i="1" dirty="0" smtClean="0">
                        <a:latin typeface="Cambria Math" panose="02040503050406030204" pitchFamily="18" charset="0"/>
                        <a:cs typeface="Adobe Devanagari" panose="02040503050201020203" pitchFamily="18" charset="0"/>
                      </a:rPr>
                      <m:t>=</m:t>
                    </m:r>
                    <m:acc>
                      <m:accPr>
                        <m:chr m:val="̅"/>
                        <m:ctrlPr>
                          <a:rPr lang="en-US" sz="2000" b="0" i="1" dirty="0" smtClean="0">
                            <a:latin typeface="Cambria Math" panose="02040503050406030204" pitchFamily="18" charset="0"/>
                            <a:cs typeface="Adobe Devanagari" panose="02040503050201020203" pitchFamily="18" charset="0"/>
                          </a:rPr>
                        </m:ctrlPr>
                      </m:accPr>
                      <m:e>
                        <m:r>
                          <a:rPr lang="en-US" sz="2000" b="0" i="1" dirty="0" smtClean="0">
                            <a:latin typeface="Cambria Math" panose="02040503050406030204" pitchFamily="18" charset="0"/>
                            <a:cs typeface="Adobe Devanagari" panose="02040503050201020203" pitchFamily="18" charset="0"/>
                          </a:rPr>
                          <m:t>𝑡</m:t>
                        </m:r>
                      </m:e>
                    </m:acc>
                  </m:oMath>
                </a14:m>
                <a:r>
                  <a:rPr lang="en-US" sz="2000" dirty="0"/>
                  <a:t> ?</a:t>
                </a:r>
              </a:p>
            </p:txBody>
          </p:sp>
        </mc:Choice>
        <mc:Fallback xmlns="">
          <p:sp>
            <p:nvSpPr>
              <p:cNvPr id="25" name="TextBox 24">
                <a:extLst>
                  <a:ext uri="{FF2B5EF4-FFF2-40B4-BE49-F238E27FC236}">
                    <a16:creationId xmlns:a16="http://schemas.microsoft.com/office/drawing/2014/main" id="{0ED7694B-9EA4-445F-9AB1-91F1AA938730}"/>
                  </a:ext>
                </a:extLst>
              </p:cNvPr>
              <p:cNvSpPr txBox="1">
                <a:spLocks noRot="1" noChangeAspect="1" noMove="1" noResize="1" noEditPoints="1" noAdjustHandles="1" noChangeArrowheads="1" noChangeShapeType="1" noTextEdit="1"/>
              </p:cNvSpPr>
              <p:nvPr/>
            </p:nvSpPr>
            <p:spPr>
              <a:xfrm>
                <a:off x="2125584" y="2999733"/>
                <a:ext cx="971887" cy="414537"/>
              </a:xfrm>
              <a:prstGeom prst="rect">
                <a:avLst/>
              </a:prstGeom>
              <a:blipFill>
                <a:blip r:embed="rId11"/>
                <a:stretch>
                  <a:fillRect t="-11765" r="-10692" b="-17647"/>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9B7AADEB-DB08-4D82-9F6D-0210E0E7C2C6}"/>
              </a:ext>
            </a:extLst>
          </p:cNvPr>
          <p:cNvPicPr>
            <a:picLocks noChangeAspect="1"/>
          </p:cNvPicPr>
          <p:nvPr/>
        </p:nvPicPr>
        <p:blipFill>
          <a:blip r:embed="rId12"/>
          <a:stretch>
            <a:fillRect/>
          </a:stretch>
        </p:blipFill>
        <p:spPr>
          <a:xfrm>
            <a:off x="6733726" y="1317052"/>
            <a:ext cx="4541573" cy="5304908"/>
          </a:xfrm>
          <a:prstGeom prst="rect">
            <a:avLst/>
          </a:prstGeom>
        </p:spPr>
      </p:pic>
      <p:sp>
        <p:nvSpPr>
          <p:cNvPr id="29" name="灯片编号占位符 20">
            <a:extLst>
              <a:ext uri="{FF2B5EF4-FFF2-40B4-BE49-F238E27FC236}">
                <a16:creationId xmlns:a16="http://schemas.microsoft.com/office/drawing/2014/main" id="{8DEEEC2E-678F-444B-A47B-2E4188BD91D6}"/>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444E36-6F87-4C87-9BF2-76A30906C8F4}" type="slidenum">
              <a:rPr lang="zh-CN" altLang="en-US" smtClean="0"/>
              <a:pPr/>
              <a:t>30</a:t>
            </a:fld>
            <a:endParaRPr lang="zh-CN" altLang="en-US" dirty="0"/>
          </a:p>
        </p:txBody>
      </p:sp>
    </p:spTree>
    <p:extLst>
      <p:ext uri="{BB962C8B-B14F-4D97-AF65-F5344CB8AC3E}">
        <p14:creationId xmlns:p14="http://schemas.microsoft.com/office/powerpoint/2010/main" val="36070120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0" presetClass="path" presetSubtype="0" accel="50000" decel="50000" fill="hold" grpId="1" nodeType="afterEffect">
                                  <p:stCondLst>
                                    <p:cond delay="0"/>
                                  </p:stCondLst>
                                  <p:childTnLst>
                                    <p:animMotion origin="layout" path="M 2.08333E-7 -4.07407E-6 L -0.20365 -4.07407E-6 C -0.29479 -4.07407E-6 -0.40638 -0.11967 -0.40638 -0.2162 L -0.40638 -0.43032 " pathEditMode="relative" rAng="0" ptsTypes="AAAA">
                                      <p:cBhvr>
                                        <p:cTn id="10" dur="2000" fill="hold"/>
                                        <p:tgtEl>
                                          <p:spTgt spid="2"/>
                                        </p:tgtEl>
                                        <p:attrNameLst>
                                          <p:attrName>ppt_x</p:attrName>
                                          <p:attrName>ppt_y</p:attrName>
                                        </p:attrNameLst>
                                      </p:cBhvr>
                                      <p:rCtr x="-20326" y="-21528"/>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500"/>
                            </p:stCondLst>
                            <p:childTnLst>
                              <p:par>
                                <p:cTn id="22" presetID="32" presetClass="emph" presetSubtype="0" fill="hold" grpId="1" nodeType="afterEffect">
                                  <p:stCondLst>
                                    <p:cond delay="0"/>
                                  </p:stCondLst>
                                  <p:childTnLst>
                                    <p:animRot by="120000">
                                      <p:cBhvr>
                                        <p:cTn id="23" dur="180" fill="hold">
                                          <p:stCondLst>
                                            <p:cond delay="0"/>
                                          </p:stCondLst>
                                        </p:cTn>
                                        <p:tgtEl>
                                          <p:spTgt spid="25"/>
                                        </p:tgtEl>
                                        <p:attrNameLst>
                                          <p:attrName>r</p:attrName>
                                        </p:attrNameLst>
                                      </p:cBhvr>
                                    </p:animRot>
                                    <p:animRot by="-240000">
                                      <p:cBhvr>
                                        <p:cTn id="24" dur="360" fill="hold">
                                          <p:stCondLst>
                                            <p:cond delay="360"/>
                                          </p:stCondLst>
                                        </p:cTn>
                                        <p:tgtEl>
                                          <p:spTgt spid="25"/>
                                        </p:tgtEl>
                                        <p:attrNameLst>
                                          <p:attrName>r</p:attrName>
                                        </p:attrNameLst>
                                      </p:cBhvr>
                                    </p:animRot>
                                    <p:animRot by="240000">
                                      <p:cBhvr>
                                        <p:cTn id="25" dur="360" fill="hold">
                                          <p:stCondLst>
                                            <p:cond delay="720"/>
                                          </p:stCondLst>
                                        </p:cTn>
                                        <p:tgtEl>
                                          <p:spTgt spid="25"/>
                                        </p:tgtEl>
                                        <p:attrNameLst>
                                          <p:attrName>r</p:attrName>
                                        </p:attrNameLst>
                                      </p:cBhvr>
                                    </p:animRot>
                                    <p:animRot by="-240000">
                                      <p:cBhvr>
                                        <p:cTn id="26" dur="360" fill="hold">
                                          <p:stCondLst>
                                            <p:cond delay="1080"/>
                                          </p:stCondLst>
                                        </p:cTn>
                                        <p:tgtEl>
                                          <p:spTgt spid="25"/>
                                        </p:tgtEl>
                                        <p:attrNameLst>
                                          <p:attrName>r</p:attrName>
                                        </p:attrNameLst>
                                      </p:cBhvr>
                                    </p:animRot>
                                    <p:animRot by="120000">
                                      <p:cBhvr>
                                        <p:cTn id="27" dur="360" fill="hold">
                                          <p:stCondLst>
                                            <p:cond delay="1440"/>
                                          </p:stCondLst>
                                        </p:cTn>
                                        <p:tgtEl>
                                          <p:spTgt spid="25"/>
                                        </p:tgtEl>
                                        <p:attrNameLst>
                                          <p:attrName>r</p:attrName>
                                        </p:attrNameLst>
                                      </p:cBhvr>
                                    </p:animRot>
                                  </p:childTnLst>
                                </p:cTn>
                              </p:par>
                            </p:childTnLst>
                          </p:cTn>
                        </p:par>
                        <p:par>
                          <p:cTn id="28" fill="hold">
                            <p:stCondLst>
                              <p:cond delay="2300"/>
                            </p:stCondLst>
                            <p:childTnLst>
                              <p:par>
                                <p:cTn id="29" presetID="10" presetClass="exit" presetSubtype="0" fill="hold" grpId="2" nodeType="after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par>
                          <p:cTn id="32" fill="hold">
                            <p:stCondLst>
                              <p:cond delay="28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3300"/>
                            </p:stCondLst>
                            <p:childTnLst>
                              <p:par>
                                <p:cTn id="37" presetID="50" presetClass="path" presetSubtype="0" accel="50000" decel="50000" fill="hold" grpId="1" nodeType="afterEffect">
                                  <p:stCondLst>
                                    <p:cond delay="0"/>
                                  </p:stCondLst>
                                  <p:childTnLst>
                                    <p:animMotion origin="layout" path="M -2.08333E-6 -3.7037E-6 L 0.1862 -3.7037E-6 C 0.2694 -3.7037E-6 0.37253 0.11204 0.37253 0.20278 L 0.37253 0.40625 " pathEditMode="relative" rAng="0" ptsTypes="AAAA">
                                      <p:cBhvr>
                                        <p:cTn id="38" dur="2000" fill="hold"/>
                                        <p:tgtEl>
                                          <p:spTgt spid="21"/>
                                        </p:tgtEl>
                                        <p:attrNameLst>
                                          <p:attrName>ppt_x</p:attrName>
                                          <p:attrName>ppt_y</p:attrName>
                                        </p:attrNameLst>
                                      </p:cBhvr>
                                      <p:rCtr x="18620" y="20301"/>
                                    </p:animMotion>
                                  </p:childTnLst>
                                </p:cTn>
                              </p:par>
                            </p:childTnLst>
                          </p:cTn>
                        </p:par>
                        <p:par>
                          <p:cTn id="39" fill="hold">
                            <p:stCondLst>
                              <p:cond delay="5300"/>
                            </p:stCondLst>
                            <p:childTnLst>
                              <p:par>
                                <p:cTn id="40" presetID="10" presetClass="exit" presetSubtype="0" fill="hold" grpId="2" nodeType="after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p:bldP spid="2" grpId="1"/>
      <p:bldP spid="2" grpId="2"/>
      <p:bldP spid="21" grpId="0"/>
      <p:bldP spid="21" grpId="1"/>
      <p:bldP spid="21" grpId="2"/>
      <p:bldP spid="25" grpId="0"/>
      <p:bldP spid="25" grpId="1"/>
      <p:bldP spid="25"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A9FB401-4C20-40A2-914C-F0C0924B838A}"/>
              </a:ext>
            </a:extLst>
          </p:cNvPr>
          <p:cNvSpPr txBox="1"/>
          <p:nvPr/>
        </p:nvSpPr>
        <p:spPr>
          <a:xfrm>
            <a:off x="0" y="1364425"/>
            <a:ext cx="6146681" cy="369332"/>
          </a:xfrm>
          <a:prstGeom prst="rect">
            <a:avLst/>
          </a:prstGeom>
          <a:noFill/>
        </p:spPr>
        <p:txBody>
          <a:bodyPr wrap="square">
            <a:spAutoFit/>
          </a:bodyPr>
          <a:lstStyle/>
          <a:p>
            <a:r>
              <a:rPr lang="en-US" b="1" dirty="0"/>
              <a:t>Hybrid Quantum</a:t>
            </a:r>
            <a:r>
              <a:rPr lang="en-US" altLang="zh-CN" b="1" dirty="0"/>
              <a:t> </a:t>
            </a:r>
            <a:r>
              <a:rPr lang="en-US" b="1" dirty="0"/>
              <a:t>Benders’ Decomposition Algorithm</a:t>
            </a:r>
          </a:p>
        </p:txBody>
      </p:sp>
      <p:pic>
        <p:nvPicPr>
          <p:cNvPr id="10" name="Picture 9" descr="A picture containing graphical user interface&#10;&#10;Description automatically generated">
            <a:extLst>
              <a:ext uri="{FF2B5EF4-FFF2-40B4-BE49-F238E27FC236}">
                <a16:creationId xmlns:a16="http://schemas.microsoft.com/office/drawing/2014/main" id="{C009A5C1-0C60-42E8-8EC6-E23387538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075" y="1970848"/>
            <a:ext cx="7200900" cy="3614852"/>
          </a:xfrm>
          <a:prstGeom prst="rect">
            <a:avLst/>
          </a:prstGeom>
          <a:ln>
            <a:solidFill>
              <a:schemeClr val="tx1"/>
            </a:solidFill>
          </a:ln>
        </p:spPr>
      </p:pic>
      <p:grpSp>
        <p:nvGrpSpPr>
          <p:cNvPr id="25" name="Group 24">
            <a:extLst>
              <a:ext uri="{FF2B5EF4-FFF2-40B4-BE49-F238E27FC236}">
                <a16:creationId xmlns:a16="http://schemas.microsoft.com/office/drawing/2014/main" id="{0E9BCE91-E114-448B-A3DA-5127D58E2FC5}"/>
              </a:ext>
            </a:extLst>
          </p:cNvPr>
          <p:cNvGrpSpPr/>
          <p:nvPr/>
        </p:nvGrpSpPr>
        <p:grpSpPr>
          <a:xfrm>
            <a:off x="201885" y="1914976"/>
            <a:ext cx="4461555" cy="3091426"/>
            <a:chOff x="201885" y="2586224"/>
            <a:chExt cx="4461555" cy="3091426"/>
          </a:xfrm>
        </p:grpSpPr>
        <p:pic>
          <p:nvPicPr>
            <p:cNvPr id="17" name="Picture 16" descr="\begin{equation*}&#10;A = &#10;\begin{bmatrix}&#10;0 &amp; 0 \\&#10;0 &amp; 0 \\&#10;0 &amp; 0 \\&#10;0 &amp; 0 \\&#10;-1 &amp; -1 \\&#10;-1 &amp; 0 \\&#10;-1 &amp; 0 \\&#10;0 &amp; -1 \\&#10;0 &amp; -1 \\&#10;\end{bmatrix}&#10;,\&#10;G = &#10;\begin{bmatrix}&#10;1 &amp; 0 &amp; 1 &amp; 0 \\&#10;1 &amp; 0 &amp; 0 &amp; 1 \\&#10;0 &amp; 1 &amp; 1 &amp; 0 \\&#10;0 &amp; 1 &amp; 0 &amp; 1 \\&#10;0 &amp; 0 &amp; 0 &amp; 0 \\&#10;1 &amp; 0 &amp; 0 &amp; 0 \\&#10;0 &amp; 1 &amp; 0 &amp; 0 \\&#10;0 &amp; 0 &amp; 1 &amp; 0 \\&#10;0 &amp; 0 &amp; 0 &amp; 1 \\&#10;\end{bmatrix}&#10;,\&#10;b = &#10;\begin{bmatrix}&#10;1 \\&#10;1 \\&#10;1 \\&#10;1 \\&#10;-1 \\&#10;0 \\&#10;0 \\&#10;0 \\&#10;0 \\&#10;\end{bmatrix},&#10;\end{equation*}">
              <a:extLst>
                <a:ext uri="{FF2B5EF4-FFF2-40B4-BE49-F238E27FC236}">
                  <a16:creationId xmlns:a16="http://schemas.microsoft.com/office/drawing/2014/main" id="{0F7800BB-B27D-449C-BD37-4BAEFEC05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885" y="2586224"/>
              <a:ext cx="4461555" cy="2595584"/>
            </a:xfrm>
            <a:prstGeom prst="rect">
              <a:avLst/>
            </a:prstGeom>
          </p:spPr>
        </p:pic>
        <p:pic>
          <p:nvPicPr>
            <p:cNvPr id="20" name="Picture 19">
              <a:extLst>
                <a:ext uri="{FF2B5EF4-FFF2-40B4-BE49-F238E27FC236}">
                  <a16:creationId xmlns:a16="http://schemas.microsoft.com/office/drawing/2014/main" id="{5D9AD00F-C8E9-4890-BBD1-1D7E39251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74" y="5308318"/>
              <a:ext cx="4416176" cy="369332"/>
            </a:xfrm>
            <a:prstGeom prst="rect">
              <a:avLst/>
            </a:prstGeom>
          </p:spPr>
        </p:pic>
      </p:grpSp>
      <p:sp>
        <p:nvSpPr>
          <p:cNvPr id="26" name="TextBox 25">
            <a:extLst>
              <a:ext uri="{FF2B5EF4-FFF2-40B4-BE49-F238E27FC236}">
                <a16:creationId xmlns:a16="http://schemas.microsoft.com/office/drawing/2014/main" id="{36B1EF28-AF89-4A48-B4E5-12BB115B86AE}"/>
              </a:ext>
            </a:extLst>
          </p:cNvPr>
          <p:cNvSpPr txBox="1"/>
          <p:nvPr/>
        </p:nvSpPr>
        <p:spPr>
          <a:xfrm>
            <a:off x="4812075" y="1634747"/>
            <a:ext cx="8168477" cy="338554"/>
          </a:xfrm>
          <a:prstGeom prst="rect">
            <a:avLst/>
          </a:prstGeom>
          <a:noFill/>
        </p:spPr>
        <p:txBody>
          <a:bodyPr wrap="square">
            <a:spAutoFit/>
          </a:bodyPr>
          <a:lstStyle/>
          <a:p>
            <a:pPr>
              <a:lnSpc>
                <a:spcPct val="100000"/>
              </a:lnSpc>
            </a:pPr>
            <a:r>
              <a:rPr lang="en-US" sz="1600" dirty="0">
                <a:latin typeface="Arial Nova" panose="020B0504020202020204" pitchFamily="34" charset="0"/>
                <a:cs typeface="Times New Roman" panose="02020603050405020304" pitchFamily="18" charset="0"/>
              </a:rPr>
              <a:t>D-Wave hybrid solver: use classical computation to assist quantum annealing.</a:t>
            </a:r>
          </a:p>
        </p:txBody>
      </p:sp>
      <p:sp>
        <p:nvSpPr>
          <p:cNvPr id="97" name="矩形 13">
            <a:extLst>
              <a:ext uri="{FF2B5EF4-FFF2-40B4-BE49-F238E27FC236}">
                <a16:creationId xmlns:a16="http://schemas.microsoft.com/office/drawing/2014/main" id="{8DEB7A58-B6D7-4A1B-AB72-71D5E75AD9D8}"/>
              </a:ext>
            </a:extLst>
          </p:cNvPr>
          <p:cNvSpPr/>
          <p:nvPr/>
        </p:nvSpPr>
        <p:spPr>
          <a:xfrm>
            <a:off x="0" y="1315616"/>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3">
            <a:extLst>
              <a:ext uri="{FF2B5EF4-FFF2-40B4-BE49-F238E27FC236}">
                <a16:creationId xmlns:a16="http://schemas.microsoft.com/office/drawing/2014/main" id="{CC41E8CE-96E7-4EFD-80B3-EEE15A7661A7}"/>
              </a:ext>
            </a:extLst>
          </p:cNvPr>
          <p:cNvSpPr/>
          <p:nvPr/>
        </p:nvSpPr>
        <p:spPr>
          <a:xfrm>
            <a:off x="0" y="0"/>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102E"/>
              </a:solidFill>
            </a:endParaRPr>
          </a:p>
        </p:txBody>
      </p:sp>
      <p:pic>
        <p:nvPicPr>
          <p:cNvPr id="99" name="图形 8">
            <a:extLst>
              <a:ext uri="{FF2B5EF4-FFF2-40B4-BE49-F238E27FC236}">
                <a16:creationId xmlns:a16="http://schemas.microsoft.com/office/drawing/2014/main" id="{01C4586A-C8CD-4F6F-90ED-84E1FE2D3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91650" y="-342359"/>
            <a:ext cx="2100350" cy="2000332"/>
          </a:xfrm>
          <a:prstGeom prst="rect">
            <a:avLst/>
          </a:prstGeom>
        </p:spPr>
      </p:pic>
      <p:sp>
        <p:nvSpPr>
          <p:cNvPr id="100" name="TextBox 2">
            <a:extLst>
              <a:ext uri="{FF2B5EF4-FFF2-40B4-BE49-F238E27FC236}">
                <a16:creationId xmlns:a16="http://schemas.microsoft.com/office/drawing/2014/main" id="{81DA5C4B-7DCF-474B-9F10-10D57F594670}"/>
              </a:ext>
            </a:extLst>
          </p:cNvPr>
          <p:cNvSpPr txBox="1"/>
          <p:nvPr/>
        </p:nvSpPr>
        <p:spPr>
          <a:xfrm>
            <a:off x="1267470" y="242660"/>
            <a:ext cx="5790209" cy="830997"/>
          </a:xfrm>
          <a:prstGeom prst="rect">
            <a:avLst/>
          </a:prstGeom>
          <a:noFill/>
        </p:spPr>
        <p:txBody>
          <a:bodyPr wrap="square" lIns="91440" tIns="45720" rIns="91440" bIns="45720" rtlCol="0" anchor="t">
            <a:spAutoFit/>
          </a:bodyPr>
          <a:lstStyle/>
          <a:p>
            <a:r>
              <a:rPr lang="en-US" sz="2400" dirty="0">
                <a:solidFill>
                  <a:schemeClr val="bg1"/>
                </a:solidFill>
                <a:latin typeface="Impact"/>
              </a:rPr>
              <a:t>Hybrid Quantum Benders' Decomposition for Mixed-integer Linear Programming</a:t>
            </a:r>
          </a:p>
        </p:txBody>
      </p:sp>
      <p:pic>
        <p:nvPicPr>
          <p:cNvPr id="101" name="Picture 100" descr="engineering-cullen-college-of-engineering-primary-white.png">
            <a:extLst>
              <a:ext uri="{FF2B5EF4-FFF2-40B4-BE49-F238E27FC236}">
                <a16:creationId xmlns:a16="http://schemas.microsoft.com/office/drawing/2014/main" id="{C33B658E-FBC9-47F6-B3EA-1BDBE10ADD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02" name="TextBox 101">
            <a:extLst>
              <a:ext uri="{FF2B5EF4-FFF2-40B4-BE49-F238E27FC236}">
                <a16:creationId xmlns:a16="http://schemas.microsoft.com/office/drawing/2014/main" id="{8D54963C-BD25-4136-885E-47E5A6CF0CB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03" name="菱形 2">
            <a:extLst>
              <a:ext uri="{FF2B5EF4-FFF2-40B4-BE49-F238E27FC236}">
                <a16:creationId xmlns:a16="http://schemas.microsoft.com/office/drawing/2014/main" id="{88DDD052-0E4A-4F59-B28F-46EDFEE13C60}"/>
              </a:ext>
            </a:extLst>
          </p:cNvPr>
          <p:cNvSpPr/>
          <p:nvPr/>
        </p:nvSpPr>
        <p:spPr>
          <a:xfrm>
            <a:off x="186060"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2</a:t>
            </a:r>
            <a:endParaRPr lang="zh-CN" altLang="en-US" sz="3200" dirty="0">
              <a:solidFill>
                <a:srgbClr val="D90000"/>
              </a:solidFill>
              <a:latin typeface="Impact"/>
            </a:endParaRPr>
          </a:p>
        </p:txBody>
      </p:sp>
      <p:sp>
        <p:nvSpPr>
          <p:cNvPr id="104" name="灯片编号占位符 20">
            <a:extLst>
              <a:ext uri="{FF2B5EF4-FFF2-40B4-BE49-F238E27FC236}">
                <a16:creationId xmlns:a16="http://schemas.microsoft.com/office/drawing/2014/main" id="{2908124C-944A-44BC-9E36-75A953FCD829}"/>
              </a:ext>
            </a:extLst>
          </p:cNvPr>
          <p:cNvSpPr>
            <a:spLocks noGrp="1"/>
          </p:cNvSpPr>
          <p:nvPr>
            <p:ph type="sldNum" sz="quarter" idx="12"/>
          </p:nvPr>
        </p:nvSpPr>
        <p:spPr>
          <a:xfrm>
            <a:off x="8610600" y="6356350"/>
            <a:ext cx="2743200" cy="365125"/>
          </a:xfrm>
        </p:spPr>
        <p:txBody>
          <a:bodyPr/>
          <a:lstStyle/>
          <a:p>
            <a:fld id="{4D444E36-6F87-4C87-9BF2-76A30906C8F4}" type="slidenum">
              <a:rPr lang="zh-CN" altLang="en-US" smtClean="0"/>
              <a:t>31</a:t>
            </a:fld>
            <a:endParaRPr lang="zh-CN" altLang="en-US" dirty="0"/>
          </a:p>
        </p:txBody>
      </p:sp>
      <p:sp>
        <p:nvSpPr>
          <p:cNvPr id="19" name="TextBox 18">
            <a:extLst>
              <a:ext uri="{FF2B5EF4-FFF2-40B4-BE49-F238E27FC236}">
                <a16:creationId xmlns:a16="http://schemas.microsoft.com/office/drawing/2014/main" id="{6744376F-55E1-6906-B4ED-A67578CAF85A}"/>
              </a:ext>
            </a:extLst>
          </p:cNvPr>
          <p:cNvSpPr txBox="1"/>
          <p:nvPr/>
        </p:nvSpPr>
        <p:spPr>
          <a:xfrm>
            <a:off x="466654" y="5605269"/>
            <a:ext cx="10720065" cy="646331"/>
          </a:xfrm>
          <a:prstGeom prst="rect">
            <a:avLst/>
          </a:prstGeom>
          <a:noFill/>
        </p:spPr>
        <p:txBody>
          <a:bodyPr wrap="square">
            <a:spAutoFit/>
          </a:bodyPr>
          <a:lstStyle/>
          <a:p>
            <a:r>
              <a:rPr lang="en-US" dirty="0" err="1"/>
              <a:t>Zhongqi</a:t>
            </a:r>
            <a:r>
              <a:rPr lang="en-US" dirty="0"/>
              <a:t> Zhao, Lei Fan, and Zhu Han, ``Hybrid Quantum Benders' Decomposition For Mixed-integer Linear Programming,"  IEEE Wireless Communications and Networking Conference (WCNC), Austin, TX, April 2022.</a:t>
            </a:r>
          </a:p>
        </p:txBody>
      </p:sp>
      <p:sp>
        <p:nvSpPr>
          <p:cNvPr id="3" name="TextBox 2">
            <a:extLst>
              <a:ext uri="{FF2B5EF4-FFF2-40B4-BE49-F238E27FC236}">
                <a16:creationId xmlns:a16="http://schemas.microsoft.com/office/drawing/2014/main" id="{07493A27-D883-97F3-B2CA-980D3B0B6032}"/>
              </a:ext>
            </a:extLst>
          </p:cNvPr>
          <p:cNvSpPr txBox="1"/>
          <p:nvPr/>
        </p:nvSpPr>
        <p:spPr>
          <a:xfrm>
            <a:off x="466654" y="6207152"/>
            <a:ext cx="11009359" cy="646331"/>
          </a:xfrm>
          <a:prstGeom prst="rect">
            <a:avLst/>
          </a:prstGeom>
          <a:noFill/>
        </p:spPr>
        <p:txBody>
          <a:bodyPr wrap="square">
            <a:spAutoFit/>
          </a:bodyPr>
          <a:lstStyle/>
          <a:p>
            <a:r>
              <a:rPr lang="en-US" dirty="0"/>
              <a:t>Lei Fan and Zhu Han, ``Hybrid Quantum-Classical Computing for Future Network Optimization," IEEE Network, special issue on Quantum Communications and Networking.</a:t>
            </a:r>
          </a:p>
        </p:txBody>
      </p:sp>
    </p:spTree>
    <p:extLst>
      <p:ext uri="{BB962C8B-B14F-4D97-AF65-F5344CB8AC3E}">
        <p14:creationId xmlns:p14="http://schemas.microsoft.com/office/powerpoint/2010/main" val="3819388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986173D-D8B7-4026-B9B9-A3E17D5B32F9}"/>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07744" y="189277"/>
            <a:ext cx="6543040" cy="769441"/>
          </a:xfrm>
          <a:prstGeom prst="rect">
            <a:avLst/>
          </a:prstGeom>
          <a:noFill/>
        </p:spPr>
        <p:txBody>
          <a:bodyPr wrap="square">
            <a:spAutoFit/>
          </a:bodyPr>
          <a:lstStyle/>
          <a:p>
            <a:pPr>
              <a:buNone/>
            </a:pPr>
            <a:r>
              <a:rPr lang="en-US" altLang="zh-CN" sz="4400" b="1" dirty="0">
                <a:solidFill>
                  <a:schemeClr val="bg1"/>
                </a:solidFill>
                <a:effectLst>
                  <a:outerShdw blurRad="38100" dist="38100" dir="2700000" algn="tl">
                    <a:srgbClr val="000000">
                      <a:alpha val="43137"/>
                    </a:srgbClr>
                  </a:outerShdw>
                </a:effectLst>
                <a:latin typeface="Bookman Old Style" panose="02050604050505020204" pitchFamily="18" charset="0"/>
              </a:rPr>
              <a:t>Outline</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fld id="{4D930033-B2FC-4609-BC0E-7900D15FB984}" type="slidenum">
              <a:rPr lang="en-US" smtClean="0"/>
              <a:t>32</a:t>
            </a:fld>
            <a:endParaRPr lang="en-US"/>
          </a:p>
        </p:txBody>
      </p:sp>
      <p:sp>
        <p:nvSpPr>
          <p:cNvPr id="33" name="Content Placeholder 5">
            <a:extLst>
              <a:ext uri="{FF2B5EF4-FFF2-40B4-BE49-F238E27FC236}">
                <a16:creationId xmlns:a16="http://schemas.microsoft.com/office/drawing/2014/main" id="{9402847C-D745-5E88-1A1F-25022AEDD26F}"/>
              </a:ext>
            </a:extLst>
          </p:cNvPr>
          <p:cNvSpPr>
            <a:spLocks noGrp="1"/>
          </p:cNvSpPr>
          <p:nvPr>
            <p:ph idx="1"/>
          </p:nvPr>
        </p:nvSpPr>
        <p:spPr>
          <a:xfrm>
            <a:off x="1095022" y="1600200"/>
            <a:ext cx="9708444" cy="4756150"/>
          </a:xfrm>
        </p:spPr>
        <p:txBody>
          <a:bodyPr>
            <a:normAutofit fontScale="92500" lnSpcReduction="10000"/>
          </a:bodyPr>
          <a:lstStyle/>
          <a:p>
            <a:r>
              <a:rPr lang="en-US" sz="3200" dirty="0"/>
              <a:t>Motivation and </a:t>
            </a:r>
            <a:r>
              <a:rPr lang="en-US" altLang="zh-CN" sz="3200" dirty="0"/>
              <a:t>Quantum Computing Basics</a:t>
            </a:r>
          </a:p>
          <a:p>
            <a:r>
              <a:rPr lang="en-US" sz="3200" dirty="0"/>
              <a:t>Quantum Annealing</a:t>
            </a:r>
          </a:p>
          <a:p>
            <a:pPr lvl="1"/>
            <a:r>
              <a:rPr lang="en-US" sz="2800" dirty="0"/>
              <a:t>Quadratic unconstrained binary optimization (QUBO)</a:t>
            </a:r>
          </a:p>
          <a:p>
            <a:r>
              <a:rPr lang="en-US" altLang="zh-CN" sz="3200" dirty="0"/>
              <a:t>Hybrid Quantum Benders' Decomposition</a:t>
            </a:r>
            <a:endParaRPr lang="en-US" sz="3200" dirty="0">
              <a:hlinkClick r:id="rId3">
                <a:extLst>
                  <a:ext uri="{A12FA001-AC4F-418D-AE19-62706E023703}">
                    <ahyp:hlinkClr xmlns:ahyp="http://schemas.microsoft.com/office/drawing/2018/hyperlinkcolor" val="tx"/>
                  </a:ext>
                </a:extLst>
              </a:hlinkClick>
            </a:endParaRPr>
          </a:p>
          <a:p>
            <a:pPr lvl="1"/>
            <a:r>
              <a:rPr lang="en-US" sz="2800" dirty="0"/>
              <a:t>Benders Decomposition Basics</a:t>
            </a:r>
          </a:p>
          <a:p>
            <a:pPr lvl="1"/>
            <a:r>
              <a:rPr lang="en-US" sz="2800" dirty="0"/>
              <a:t>Quantum and Class Computing Bender Decomposition</a:t>
            </a:r>
          </a:p>
          <a:p>
            <a:r>
              <a:rPr lang="en-US" sz="3200" dirty="0"/>
              <a:t>Applications</a:t>
            </a:r>
          </a:p>
          <a:p>
            <a:pPr lvl="1"/>
            <a:r>
              <a:rPr lang="en-US" sz="2800" dirty="0">
                <a:solidFill>
                  <a:srgbClr val="FF0000"/>
                </a:solidFill>
                <a:latin typeface="Times New Roman" panose="02020603050405020304" pitchFamily="18" charset="0"/>
                <a:cs typeface="Times New Roman" panose="02020603050405020304" pitchFamily="18" charset="0"/>
              </a:rPr>
              <a:t>Optimization Problems in Wireless Networks </a:t>
            </a:r>
          </a:p>
          <a:p>
            <a:pPr lvl="1"/>
            <a:r>
              <a:rPr lang="en-US" sz="2800" dirty="0">
                <a:latin typeface="Times"/>
                <a:cs typeface="Times"/>
              </a:rPr>
              <a:t>Feature Selection for Machine Learning</a:t>
            </a:r>
          </a:p>
          <a:p>
            <a:pPr lvl="1"/>
            <a:r>
              <a:rPr lang="en-US" sz="2800" dirty="0">
                <a:latin typeface="Times"/>
                <a:cs typeface="Times"/>
              </a:rPr>
              <a:t>Cable-Routing Problem in Solar Power Plants</a:t>
            </a:r>
            <a:endParaRPr lang="en-US" altLang="zh-CN" sz="2800" dirty="0"/>
          </a:p>
          <a:p>
            <a:r>
              <a:rPr lang="en-US" sz="3200" dirty="0"/>
              <a:t>Conclusions</a:t>
            </a:r>
          </a:p>
        </p:txBody>
      </p:sp>
    </p:spTree>
    <p:extLst>
      <p:ext uri="{BB962C8B-B14F-4D97-AF65-F5344CB8AC3E}">
        <p14:creationId xmlns:p14="http://schemas.microsoft.com/office/powerpoint/2010/main" val="2681110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1ABD83-2C62-45DD-B536-8ABBE9340B9C}"/>
              </a:ext>
            </a:extLst>
          </p:cNvPr>
          <p:cNvSpPr>
            <a:spLocks noGrp="1"/>
          </p:cNvSpPr>
          <p:nvPr>
            <p:ph type="sldNum" sz="quarter" idx="12"/>
          </p:nvPr>
        </p:nvSpPr>
        <p:spPr/>
        <p:txBody>
          <a:bodyPr/>
          <a:lstStyle/>
          <a:p>
            <a:fld id="{4D930033-B2FC-4609-BC0E-7900D15FB984}" type="slidenum">
              <a:rPr lang="en-US" smtClean="0"/>
              <a:t>33</a:t>
            </a:fld>
            <a:endParaRPr lang="en-US"/>
          </a:p>
        </p:txBody>
      </p:sp>
      <p:sp>
        <p:nvSpPr>
          <p:cNvPr id="11" name="Rectangle 10">
            <a:extLst>
              <a:ext uri="{FF2B5EF4-FFF2-40B4-BE49-F238E27FC236}">
                <a16:creationId xmlns:a16="http://schemas.microsoft.com/office/drawing/2014/main" id="{5D4B7A66-3832-48E3-9FC3-39C44921759D}"/>
              </a:ext>
            </a:extLst>
          </p:cNvPr>
          <p:cNvSpPr/>
          <p:nvPr/>
        </p:nvSpPr>
        <p:spPr>
          <a:xfrm>
            <a:off x="6413897" y="2238915"/>
            <a:ext cx="5825964" cy="3637984"/>
          </a:xfrm>
          <a:prstGeom prst="rect">
            <a:avLst/>
          </a:prstGeom>
        </p:spPr>
        <p:txBody>
          <a:bodyPr wrap="square">
            <a:spAutoFit/>
          </a:bodyPr>
          <a:lstStyle/>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Vast service chains;</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VNF scheduling problem: </a:t>
            </a:r>
          </a:p>
          <a:p>
            <a:pPr>
              <a:lnSpc>
                <a:spcPct val="150000"/>
              </a:lnSpc>
            </a:pPr>
            <a:r>
              <a:rPr 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to deploy VMs to process VNFs;</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Delay minimization;</a:t>
            </a:r>
          </a:p>
          <a:p>
            <a:pPr marL="285750" indent="-285750">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2675329-4502-4683-9143-FDB2913E13EB}"/>
              </a:ext>
            </a:extLst>
          </p:cNvPr>
          <p:cNvPicPr>
            <a:picLocks noChangeAspect="1"/>
          </p:cNvPicPr>
          <p:nvPr/>
        </p:nvPicPr>
        <p:blipFill>
          <a:blip r:embed="rId2"/>
          <a:stretch>
            <a:fillRect/>
          </a:stretch>
        </p:blipFill>
        <p:spPr>
          <a:xfrm>
            <a:off x="0" y="-41184"/>
            <a:ext cx="12192000" cy="1278243"/>
          </a:xfrm>
          <a:prstGeom prst="rect">
            <a:avLst/>
          </a:prstGeom>
        </p:spPr>
      </p:pic>
      <p:sp>
        <p:nvSpPr>
          <p:cNvPr id="9" name="TextBox 8">
            <a:extLst>
              <a:ext uri="{FF2B5EF4-FFF2-40B4-BE49-F238E27FC236}">
                <a16:creationId xmlns:a16="http://schemas.microsoft.com/office/drawing/2014/main" id="{AFF58F08-9959-46D9-B6C2-AD25DA9EC7EF}"/>
              </a:ext>
            </a:extLst>
          </p:cNvPr>
          <p:cNvSpPr txBox="1"/>
          <p:nvPr/>
        </p:nvSpPr>
        <p:spPr>
          <a:xfrm>
            <a:off x="1427728" y="294095"/>
            <a:ext cx="7925785" cy="615553"/>
          </a:xfrm>
          <a:prstGeom prst="rect">
            <a:avLst/>
          </a:prstGeom>
          <a:noFill/>
        </p:spPr>
        <p:txBody>
          <a:bodyPr wrap="square">
            <a:spAutoFit/>
          </a:bodyPr>
          <a:lstStyle/>
          <a:p>
            <a:pPr>
              <a:buNone/>
            </a:pPr>
            <a:r>
              <a:rPr lang="en-US" sz="3400" b="1" dirty="0">
                <a:solidFill>
                  <a:schemeClr val="bg1"/>
                </a:solidFill>
                <a:effectLst>
                  <a:outerShdw blurRad="38100" dist="38100" dir="2700000" algn="tl">
                    <a:srgbClr val="000000">
                      <a:alpha val="43137"/>
                    </a:srgbClr>
                  </a:outerShdw>
                </a:effectLst>
                <a:latin typeface="Bookman Old Style" panose="02050604050505020204" pitchFamily="18" charset="0"/>
              </a:rPr>
              <a:t>Network Function Virtualization</a:t>
            </a:r>
          </a:p>
        </p:txBody>
      </p:sp>
      <p:pic>
        <p:nvPicPr>
          <p:cNvPr id="12" name="Picture 11" descr="Diagram&#10;&#10;Description automatically generated">
            <a:extLst>
              <a:ext uri="{FF2B5EF4-FFF2-40B4-BE49-F238E27FC236}">
                <a16:creationId xmlns:a16="http://schemas.microsoft.com/office/drawing/2014/main" id="{38FD1756-1C58-4384-9EC2-FA30D33B7A2D}"/>
              </a:ext>
            </a:extLst>
          </p:cNvPr>
          <p:cNvPicPr>
            <a:picLocks noChangeAspect="1"/>
          </p:cNvPicPr>
          <p:nvPr/>
        </p:nvPicPr>
        <p:blipFill>
          <a:blip r:embed="rId3"/>
          <a:stretch>
            <a:fillRect/>
          </a:stretch>
        </p:blipFill>
        <p:spPr>
          <a:xfrm>
            <a:off x="489177" y="2084694"/>
            <a:ext cx="5606823" cy="4308184"/>
          </a:xfrm>
          <a:prstGeom prst="rect">
            <a:avLst/>
          </a:prstGeom>
        </p:spPr>
      </p:pic>
      <p:sp>
        <p:nvSpPr>
          <p:cNvPr id="13" name="Rectangle 12">
            <a:extLst>
              <a:ext uri="{FF2B5EF4-FFF2-40B4-BE49-F238E27FC236}">
                <a16:creationId xmlns:a16="http://schemas.microsoft.com/office/drawing/2014/main" id="{1F0EE026-42A1-488F-ABCF-9FDE45769DFB}"/>
              </a:ext>
            </a:extLst>
          </p:cNvPr>
          <p:cNvSpPr/>
          <p:nvPr/>
        </p:nvSpPr>
        <p:spPr>
          <a:xfrm>
            <a:off x="146756" y="1244927"/>
            <a:ext cx="11740444" cy="496867"/>
          </a:xfrm>
          <a:prstGeom prst="rect">
            <a:avLst/>
          </a:prstGeom>
        </p:spPr>
        <p:txBody>
          <a:bodyPr wrap="square">
            <a:spAutoFit/>
          </a:bodyPr>
          <a:lstStyle/>
          <a:p>
            <a:pPr algn="ctr">
              <a:lnSpc>
                <a:spcPct val="120000"/>
              </a:lnSpc>
            </a:pPr>
            <a:r>
              <a:rPr lang="en-US" sz="2400" dirty="0">
                <a:latin typeface="Times New Roman" panose="02020603050405020304" pitchFamily="18" charset="0"/>
                <a:cs typeface="Times New Roman" panose="02020603050405020304" pitchFamily="18" charset="0"/>
              </a:rPr>
              <a:t>NFV reduces the difficulty of hardware configuration, improve the flexibility of a network. </a:t>
            </a:r>
          </a:p>
        </p:txBody>
      </p:sp>
    </p:spTree>
    <p:extLst>
      <p:ext uri="{BB962C8B-B14F-4D97-AF65-F5344CB8AC3E}">
        <p14:creationId xmlns:p14="http://schemas.microsoft.com/office/powerpoint/2010/main" val="2713032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A8C99B9-3DB4-4227-B9A0-41FFF6A0D134}"/>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19169" y="194460"/>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System Model</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a:extLst>
              <a:ext uri="{FF2B5EF4-FFF2-40B4-BE49-F238E27FC236}">
                <a16:creationId xmlns:a16="http://schemas.microsoft.com/office/drawing/2014/main" id="{BEF402F3-65D0-491B-8D13-2D53E28A4A82}"/>
              </a:ext>
            </a:extLst>
          </p:cNvPr>
          <p:cNvSpPr>
            <a:spLocks noGrp="1"/>
          </p:cNvSpPr>
          <p:nvPr>
            <p:ph type="sldNum" sz="quarter" idx="12"/>
          </p:nvPr>
        </p:nvSpPr>
        <p:spPr/>
        <p:txBody>
          <a:bodyPr/>
          <a:lstStyle/>
          <a:p>
            <a:fld id="{4D930033-B2FC-4609-BC0E-7900D15FB984}" type="slidenum">
              <a:rPr lang="en-US" smtClean="0"/>
              <a:t>34</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9EE0EB2-9B9B-46B4-9F70-1D8A8C28ADDF}"/>
                  </a:ext>
                </a:extLst>
              </p:cNvPr>
              <p:cNvSpPr>
                <a:spLocks noGrp="1"/>
              </p:cNvSpPr>
              <p:nvPr>
                <p:ph idx="1"/>
              </p:nvPr>
            </p:nvSpPr>
            <p:spPr>
              <a:xfrm>
                <a:off x="1108536" y="1649412"/>
                <a:ext cx="8096872" cy="992185"/>
              </a:xfrm>
            </p:spPr>
            <p:txBody>
              <a:bodyPr>
                <a:noAutofit/>
              </a:bodyPr>
              <a:lstStyle/>
              <a:p>
                <a:pPr>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  All hardware is located in a data center </a:t>
                </a:r>
                <a:r>
                  <a:rPr lang="en-US" sz="2000" dirty="0">
                    <a:solidFill>
                      <a:srgbClr val="FF0000"/>
                    </a:solidFill>
                    <a:latin typeface="Times New Roman" panose="02020603050405020304" pitchFamily="18" charset="0"/>
                    <a:cs typeface="Times New Roman" panose="02020603050405020304" pitchFamily="18" charset="0"/>
                  </a:rPr>
                  <a:t>---- Neglect the transmission delay</a:t>
                </a:r>
                <a:endParaRPr lang="en-US" sz="200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𝑇</m:t>
                        </m:r>
                      </m:e>
                      <m:sub>
                        <m:r>
                          <a:rPr lang="en-US" sz="2000" i="1">
                            <a:latin typeface="Cambria Math" panose="02040503050406030204" pitchFamily="18" charset="0"/>
                          </a:rPr>
                          <m:t>𝑖𝑗𝑚</m:t>
                        </m:r>
                      </m:sub>
                    </m:sSub>
                    <m:r>
                      <a:rPr lang="en-US" sz="2000" i="1">
                        <a:latin typeface="Cambria Math" panose="02040503050406030204" pitchFamily="18" charset="0"/>
                      </a:rPr>
                      <m:t> </m:t>
                    </m:r>
                  </m:oMath>
                </a14:m>
                <a:r>
                  <a:rPr lang="en-US" sz="2000" dirty="0">
                    <a:latin typeface="Times New Roman" panose="02020603050405020304" pitchFamily="18" charset="0"/>
                    <a:cs typeface="Times New Roman" panose="02020603050405020304" pitchFamily="18" charset="0"/>
                  </a:rPr>
                  <a:t>: the minimum integer that is equal to or larger than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m:t>
                        </m:r>
                        <m:r>
                          <a:rPr lang="en-US" sz="2000" i="1">
                            <a:latin typeface="Cambria Math" panose="02040503050406030204" pitchFamily="18" charset="0"/>
                          </a:rPr>
                          <m:t>𝑡</m:t>
                        </m:r>
                      </m:e>
                      <m:sub>
                        <m:r>
                          <a:rPr lang="en-US" sz="2000" i="1">
                            <a:latin typeface="Cambria Math" panose="02040503050406030204" pitchFamily="18" charset="0"/>
                          </a:rPr>
                          <m:t>𝑖𝑗𝑚</m:t>
                        </m:r>
                      </m:sub>
                    </m:sSub>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r>
                      <a:rPr lang="en-US" sz="2000" b="0" i="1" smtClean="0">
                        <a:latin typeface="Cambria Math" panose="02040503050406030204" pitchFamily="18" charset="0"/>
                        <a:ea typeface="Cambria Math" panose="02040503050406030204" pitchFamily="18" charset="0"/>
                      </a:rPr>
                      <m:t>)</m:t>
                    </m:r>
                    <m:r>
                      <a:rPr lang="en-US" sz="2000" b="0" i="0" smtClean="0">
                        <a:latin typeface="Cambria Math" panose="02040503050406030204" pitchFamily="18" charset="0"/>
                        <a:ea typeface="Cambria Math" panose="02040503050406030204" pitchFamily="18" charset="0"/>
                      </a:rPr>
                      <m:t>.</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5" name="Content Placeholder 2">
                <a:extLst>
                  <a:ext uri="{FF2B5EF4-FFF2-40B4-BE49-F238E27FC236}">
                    <a16:creationId xmlns:a16="http://schemas.microsoft.com/office/drawing/2014/main" id="{09EE0EB2-9B9B-46B4-9F70-1D8A8C28ADDF}"/>
                  </a:ext>
                </a:extLst>
              </p:cNvPr>
              <p:cNvSpPr>
                <a:spLocks noGrp="1" noRot="1" noChangeAspect="1" noMove="1" noResize="1" noEditPoints="1" noAdjustHandles="1" noChangeArrowheads="1" noChangeShapeType="1" noTextEdit="1"/>
              </p:cNvSpPr>
              <p:nvPr>
                <p:ph idx="1"/>
              </p:nvPr>
            </p:nvSpPr>
            <p:spPr>
              <a:xfrm>
                <a:off x="1108536" y="1649412"/>
                <a:ext cx="8096872" cy="992185"/>
              </a:xfrm>
              <a:blipFill>
                <a:blip r:embed="rId3"/>
                <a:stretch>
                  <a:fillRect l="-753" t="-6790" r="-37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0017221-673A-4990-9D3E-BC2203FB646B}"/>
              </a:ext>
            </a:extLst>
          </p:cNvPr>
          <p:cNvPicPr>
            <a:picLocks noChangeAspect="1"/>
          </p:cNvPicPr>
          <p:nvPr/>
        </p:nvPicPr>
        <p:blipFill>
          <a:blip r:embed="rId4"/>
          <a:stretch>
            <a:fillRect/>
          </a:stretch>
        </p:blipFill>
        <p:spPr>
          <a:xfrm>
            <a:off x="1931163" y="3375806"/>
            <a:ext cx="3139612" cy="228811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949D570F-E9CA-4E58-A3A2-34483D0CB861}"/>
              </a:ext>
            </a:extLst>
          </p:cNvPr>
          <p:cNvPicPr>
            <a:picLocks noChangeAspect="1"/>
          </p:cNvPicPr>
          <p:nvPr/>
        </p:nvPicPr>
        <p:blipFill rotWithShape="1">
          <a:blip r:embed="rId5"/>
          <a:srcRect r="9440"/>
          <a:stretch/>
        </p:blipFill>
        <p:spPr>
          <a:xfrm>
            <a:off x="5644337" y="3267258"/>
            <a:ext cx="4296505" cy="2687729"/>
          </a:xfrm>
          <a:prstGeom prst="rect">
            <a:avLst/>
          </a:prstGeom>
        </p:spPr>
      </p:pic>
      <p:sp>
        <p:nvSpPr>
          <p:cNvPr id="8" name="Rectangle 7">
            <a:extLst>
              <a:ext uri="{FF2B5EF4-FFF2-40B4-BE49-F238E27FC236}">
                <a16:creationId xmlns:a16="http://schemas.microsoft.com/office/drawing/2014/main" id="{F0D5DA1B-526E-45E4-AC4B-D8C45B076611}"/>
              </a:ext>
            </a:extLst>
          </p:cNvPr>
          <p:cNvSpPr/>
          <p:nvPr/>
        </p:nvSpPr>
        <p:spPr>
          <a:xfrm>
            <a:off x="2526425" y="6059860"/>
            <a:ext cx="1937897" cy="369332"/>
          </a:xfrm>
          <a:prstGeom prst="rect">
            <a:avLst/>
          </a:prstGeom>
          <a:solidFill>
            <a:srgbClr val="CCECFF"/>
          </a:solidFill>
        </p:spPr>
        <p:txBody>
          <a:bodyPr wrap="square">
            <a:spAutoFit/>
          </a:bodyPr>
          <a:lstStyle/>
          <a:p>
            <a:pPr algn="ctr"/>
            <a:r>
              <a:rPr lang="en-US" dirty="0">
                <a:latin typeface="Times New Roman" panose="02020603050405020304" pitchFamily="18" charset="0"/>
                <a:cs typeface="Times New Roman" panose="02020603050405020304" pitchFamily="18" charset="0"/>
              </a:rPr>
              <a:t>A NFV network</a:t>
            </a:r>
          </a:p>
        </p:txBody>
      </p:sp>
      <p:sp>
        <p:nvSpPr>
          <p:cNvPr id="9" name="Rectangle 8">
            <a:extLst>
              <a:ext uri="{FF2B5EF4-FFF2-40B4-BE49-F238E27FC236}">
                <a16:creationId xmlns:a16="http://schemas.microsoft.com/office/drawing/2014/main" id="{41DDE1B9-1A9D-4F7B-B9DF-D2EB19E17509}"/>
              </a:ext>
            </a:extLst>
          </p:cNvPr>
          <p:cNvSpPr/>
          <p:nvPr/>
        </p:nvSpPr>
        <p:spPr>
          <a:xfrm>
            <a:off x="5660248" y="6071119"/>
            <a:ext cx="4029753" cy="369332"/>
          </a:xfrm>
          <a:prstGeom prst="rect">
            <a:avLst/>
          </a:prstGeom>
          <a:solidFill>
            <a:srgbClr val="CCECFF"/>
          </a:solidFill>
        </p:spPr>
        <p:txBody>
          <a:bodyPr wrap="square">
            <a:spAutoFit/>
          </a:bodyPr>
          <a:lstStyle/>
          <a:p>
            <a:pPr algn="ctr"/>
            <a:r>
              <a:rPr lang="en-US" dirty="0">
                <a:latin typeface="Times New Roman" panose="02020603050405020304" pitchFamily="18" charset="0"/>
                <a:cs typeface="Times New Roman" panose="02020603050405020304" pitchFamily="18" charset="0"/>
              </a:rPr>
              <a:t>A possible arrangement of service chains</a:t>
            </a:r>
          </a:p>
        </p:txBody>
      </p:sp>
      <p:sp>
        <p:nvSpPr>
          <p:cNvPr id="10" name="Content Placeholder 2">
            <a:extLst>
              <a:ext uri="{FF2B5EF4-FFF2-40B4-BE49-F238E27FC236}">
                <a16:creationId xmlns:a16="http://schemas.microsoft.com/office/drawing/2014/main" id="{2ABA6DB3-D856-4104-A1A3-009FF293EF15}"/>
              </a:ext>
            </a:extLst>
          </p:cNvPr>
          <p:cNvSpPr txBox="1">
            <a:spLocks/>
          </p:cNvSpPr>
          <p:nvPr/>
        </p:nvSpPr>
        <p:spPr>
          <a:xfrm>
            <a:off x="1108536" y="2614150"/>
            <a:ext cx="1543118" cy="46834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Example</a:t>
            </a:r>
          </a:p>
        </p:txBody>
      </p:sp>
    </p:spTree>
    <p:extLst>
      <p:ext uri="{BB962C8B-B14F-4D97-AF65-F5344CB8AC3E}">
        <p14:creationId xmlns:p14="http://schemas.microsoft.com/office/powerpoint/2010/main" val="2205543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4FC5CD3-F20A-4056-A778-E07755DCFD90}"/>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19169" y="194460"/>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Problem Formulation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a:extLst>
              <a:ext uri="{FF2B5EF4-FFF2-40B4-BE49-F238E27FC236}">
                <a16:creationId xmlns:a16="http://schemas.microsoft.com/office/drawing/2014/main" id="{D12C41F7-18AD-4C25-8ED3-BBBC7C16F53D}"/>
              </a:ext>
            </a:extLst>
          </p:cNvPr>
          <p:cNvSpPr>
            <a:spLocks noGrp="1"/>
          </p:cNvSpPr>
          <p:nvPr>
            <p:ph type="sldNum" sz="quarter" idx="12"/>
          </p:nvPr>
        </p:nvSpPr>
        <p:spPr/>
        <p:txBody>
          <a:bodyPr/>
          <a:lstStyle/>
          <a:p>
            <a:fld id="{4D930033-B2FC-4609-BC0E-7900D15FB984}" type="slidenum">
              <a:rPr lang="en-US" smtClean="0"/>
              <a:t>35</a:t>
            </a:fld>
            <a:endParaRPr lang="en-US"/>
          </a:p>
        </p:txBody>
      </p:sp>
      <mc:AlternateContent xmlns:mc="http://schemas.openxmlformats.org/markup-compatibility/2006" xmlns:a14="http://schemas.microsoft.com/office/drawing/2010/main">
        <mc:Choice Requires="a14">
          <p:graphicFrame>
            <p:nvGraphicFramePr>
              <p:cNvPr id="26" name="Table 26">
                <a:extLst>
                  <a:ext uri="{FF2B5EF4-FFF2-40B4-BE49-F238E27FC236}">
                    <a16:creationId xmlns:a16="http://schemas.microsoft.com/office/drawing/2014/main" id="{71A07F5C-17D3-4672-A08A-ACF356ACF096}"/>
                  </a:ext>
                </a:extLst>
              </p:cNvPr>
              <p:cNvGraphicFramePr>
                <a:graphicFrameLocks noGrp="1"/>
              </p:cNvGraphicFramePr>
              <p:nvPr>
                <p:extLst>
                  <p:ext uri="{D42A27DB-BD31-4B8C-83A1-F6EECF244321}">
                    <p14:modId xmlns:p14="http://schemas.microsoft.com/office/powerpoint/2010/main" val="1883437348"/>
                  </p:ext>
                </p:extLst>
              </p:nvPr>
            </p:nvGraphicFramePr>
            <p:xfrm>
              <a:off x="1623858" y="2330447"/>
              <a:ext cx="8898469" cy="2223772"/>
            </p:xfrm>
            <a:graphic>
              <a:graphicData uri="http://schemas.openxmlformats.org/drawingml/2006/table">
                <a:tbl>
                  <a:tblPr firstRow="1" bandRow="1">
                    <a:tableStyleId>{5C22544A-7EE6-4342-B048-85BDC9FD1C3A}</a:tableStyleId>
                  </a:tblPr>
                  <a:tblGrid>
                    <a:gridCol w="869820">
                      <a:extLst>
                        <a:ext uri="{9D8B030D-6E8A-4147-A177-3AD203B41FA5}">
                          <a16:colId xmlns:a16="http://schemas.microsoft.com/office/drawing/2014/main" val="2388644847"/>
                        </a:ext>
                      </a:extLst>
                    </a:gridCol>
                    <a:gridCol w="8028649">
                      <a:extLst>
                        <a:ext uri="{9D8B030D-6E8A-4147-A177-3AD203B41FA5}">
                          <a16:colId xmlns:a16="http://schemas.microsoft.com/office/drawing/2014/main" val="3966784961"/>
                        </a:ext>
                      </a:extLst>
                    </a:gridCol>
                  </a:tblGrid>
                  <a:tr h="418495">
                    <a:tc>
                      <a:txBody>
                        <a:bodyPr/>
                        <a:lstStyle/>
                        <a:p>
                          <a:pPr algn="ct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𝑖𝑗𝑚</m:t>
                                  </m:r>
                                </m:sub>
                              </m:sSub>
                            </m:oMath>
                          </a14:m>
                          <a:r>
                            <a:rPr lang="en-US" sz="1800" dirty="0">
                              <a:solidFill>
                                <a:schemeClr val="tx1"/>
                              </a:solidFill>
                            </a:rPr>
                            <a:t> </a:t>
                          </a:r>
                          <a:endParaRPr lang="en-US" sz="1800" b="0" dirty="0">
                            <a:solidFill>
                              <a:schemeClr val="tx1"/>
                            </a:solidFill>
                          </a:endParaRPr>
                        </a:p>
                      </a:txBody>
                      <a:tcPr>
                        <a:solidFill>
                          <a:schemeClr val="tx2">
                            <a:lumMod val="20000"/>
                            <a:lumOff val="80000"/>
                            <a:alpha val="45000"/>
                          </a:schemeClr>
                        </a:solidFill>
                      </a:tcPr>
                    </a:tc>
                    <a:tc>
                      <a:txBody>
                        <a:bodyPr/>
                        <a:lstStyle/>
                        <a:p>
                          <a:r>
                            <a:rPr lang="en-US" sz="1800" b="0" dirty="0">
                              <a:solidFill>
                                <a:schemeClr val="tx1"/>
                              </a:solidFill>
                            </a:rPr>
                            <a:t>equals to 1, if VM </a:t>
                          </a:r>
                          <a14:m>
                            <m:oMath xmlns:m="http://schemas.openxmlformats.org/officeDocument/2006/math">
                              <m:r>
                                <a:rPr lang="en-US" sz="1800" b="0" i="1" smtClean="0">
                                  <a:solidFill>
                                    <a:schemeClr val="tx1"/>
                                  </a:solidFill>
                                  <a:latin typeface="Cambria Math" panose="02040503050406030204" pitchFamily="18" charset="0"/>
                                  <a:cs typeface="Times New Roman" panose="02020603050405020304" pitchFamily="18" charset="0"/>
                                </a:rPr>
                                <m:t>𝑚</m:t>
                              </m:r>
                            </m:oMath>
                          </a14:m>
                          <a:r>
                            <a:rPr lang="en-US" sz="1800" b="0" dirty="0">
                              <a:solidFill>
                                <a:schemeClr val="tx1"/>
                              </a:solidFill>
                            </a:rPr>
                            <a:t> is used to process </a:t>
                          </a:r>
                          <a14:m>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a14:m>
                          <a:r>
                            <a:rPr lang="en-US" sz="1800" b="0" dirty="0">
                              <a:solidFill>
                                <a:schemeClr val="tx1"/>
                              </a:solidFill>
                            </a:rPr>
                            <a:t>; otherwise, equals to 0</a:t>
                          </a:r>
                        </a:p>
                      </a:txBody>
                      <a:tcPr>
                        <a:solidFill>
                          <a:schemeClr val="tx2">
                            <a:lumMod val="20000"/>
                            <a:lumOff val="80000"/>
                            <a:alpha val="45000"/>
                          </a:schemeClr>
                        </a:solidFill>
                      </a:tcPr>
                    </a:tc>
                    <a:extLst>
                      <a:ext uri="{0D108BD9-81ED-4DB2-BD59-A6C34878D82A}">
                        <a16:rowId xmlns:a16="http://schemas.microsoft.com/office/drawing/2014/main" val="1123288405"/>
                      </a:ext>
                    </a:extLst>
                  </a:tr>
                  <a:tr h="418495">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i="1">
                                        <a:latin typeface="Cambria Math" panose="02040503050406030204" pitchFamily="18" charset="0"/>
                                      </a:rPr>
                                      <m:t>𝑖𝑗𝑚</m:t>
                                    </m:r>
                                    <m:r>
                                      <a:rPr lang="en-US" sz="1800" b="0" i="1" smtClean="0">
                                        <a:latin typeface="Cambria Math" panose="02040503050406030204" pitchFamily="18" charset="0"/>
                                      </a:rPr>
                                      <m:t>𝑡</m:t>
                                    </m:r>
                                  </m:sub>
                                </m:sSub>
                              </m:oMath>
                            </m:oMathPara>
                          </a14:m>
                          <a:endParaRPr lang="en-US" sz="1800" b="0" dirty="0">
                            <a:solidFill>
                              <a:schemeClr val="tx1"/>
                            </a:solidFill>
                          </a:endParaRPr>
                        </a:p>
                      </a:txBody>
                      <a:tcPr>
                        <a:solidFill>
                          <a:schemeClr val="tx2">
                            <a:lumMod val="20000"/>
                            <a:lumOff val="80000"/>
                            <a:alpha val="45000"/>
                          </a:schemeClr>
                        </a:solidFill>
                      </a:tcPr>
                    </a:tc>
                    <a:tc>
                      <a:txBody>
                        <a:bodyPr/>
                        <a:lstStyle/>
                        <a:p>
                          <a:r>
                            <a:rPr lang="en-US" sz="1800" b="0" dirty="0">
                              <a:solidFill>
                                <a:schemeClr val="tx1"/>
                              </a:solidFill>
                            </a:rPr>
                            <a:t>equals to 1, if VM </a:t>
                          </a:r>
                          <a14:m>
                            <m:oMath xmlns:m="http://schemas.openxmlformats.org/officeDocument/2006/math">
                              <m:r>
                                <a:rPr lang="en-US" sz="1800" b="0" i="1" smtClean="0">
                                  <a:latin typeface="Cambria Math" panose="02040503050406030204" pitchFamily="18" charset="0"/>
                                  <a:cs typeface="Times New Roman" panose="02020603050405020304" pitchFamily="18" charset="0"/>
                                </a:rPr>
                                <m:t>𝑚</m:t>
                              </m:r>
                            </m:oMath>
                          </a14:m>
                          <a:r>
                            <a:rPr lang="en-US" sz="1800" b="0" dirty="0">
                              <a:solidFill>
                                <a:schemeClr val="tx1"/>
                              </a:solidFill>
                            </a:rPr>
                            <a:t> is used to process </a:t>
                          </a:r>
                          <a14:m>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a14:m>
                          <a:r>
                            <a:rPr lang="en-US" sz="1800" b="0" dirty="0">
                              <a:solidFill>
                                <a:schemeClr val="tx1"/>
                              </a:solidFill>
                            </a:rPr>
                            <a:t>in the time slot </a:t>
                          </a:r>
                          <a14:m>
                            <m:oMath xmlns:m="http://schemas.openxmlformats.org/officeDocument/2006/math">
                              <m:r>
                                <a:rPr lang="en-US" sz="1800" b="0" i="1" smtClean="0">
                                  <a:solidFill>
                                    <a:schemeClr val="tx1"/>
                                  </a:solidFill>
                                  <a:latin typeface="Cambria Math" panose="02040503050406030204" pitchFamily="18" charset="0"/>
                                </a:rPr>
                                <m:t>𝑡</m:t>
                              </m:r>
                            </m:oMath>
                          </a14:m>
                          <a:r>
                            <a:rPr lang="en-US" sz="1800" b="0" dirty="0">
                              <a:solidFill>
                                <a:schemeClr val="tx1"/>
                              </a:solidFill>
                            </a:rPr>
                            <a:t> ; otherwise, equals to 0</a:t>
                          </a:r>
                        </a:p>
                      </a:txBody>
                      <a:tcPr>
                        <a:solidFill>
                          <a:schemeClr val="tx2">
                            <a:lumMod val="20000"/>
                            <a:lumOff val="80000"/>
                            <a:alpha val="45000"/>
                          </a:schemeClr>
                        </a:solidFill>
                      </a:tcPr>
                    </a:tc>
                    <a:extLst>
                      <a:ext uri="{0D108BD9-81ED-4DB2-BD59-A6C34878D82A}">
                        <a16:rowId xmlns:a16="http://schemas.microsoft.com/office/drawing/2014/main" val="2141611950"/>
                      </a:ext>
                    </a:extLst>
                  </a:tr>
                  <a:tr h="418495">
                    <a:tc>
                      <a:txBody>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𝑧</m:t>
                                    </m:r>
                                  </m:e>
                                  <m:sub>
                                    <m:r>
                                      <a:rPr lang="en-US" sz="1800" i="1">
                                        <a:latin typeface="Cambria Math" panose="02040503050406030204" pitchFamily="18" charset="0"/>
                                      </a:rPr>
                                      <m:t>𝑖𝑗𝑚𝑡</m:t>
                                    </m:r>
                                  </m:sub>
                                </m:sSub>
                              </m:oMath>
                            </m:oMathPara>
                          </a14:m>
                          <a:endParaRPr lang="en-US" sz="1800" b="0" dirty="0">
                            <a:solidFill>
                              <a:schemeClr val="tx1"/>
                            </a:solidFill>
                          </a:endParaRPr>
                        </a:p>
                      </a:txBody>
                      <a:tcPr>
                        <a:solidFill>
                          <a:schemeClr val="tx2">
                            <a:lumMod val="20000"/>
                            <a:lumOff val="80000"/>
                            <a:alpha val="45000"/>
                          </a:schemeClr>
                        </a:solidFill>
                      </a:tcPr>
                    </a:tc>
                    <a:tc>
                      <a:txBody>
                        <a:bodyPr/>
                        <a:lstStyle/>
                        <a:p>
                          <a:r>
                            <a:rPr lang="en-US" sz="1800" b="0" dirty="0">
                              <a:solidFill>
                                <a:schemeClr val="tx1"/>
                              </a:solidFill>
                            </a:rPr>
                            <a:t>equals to 1, if VM </a:t>
                          </a:r>
                          <a14:m>
                            <m:oMath xmlns:m="http://schemas.openxmlformats.org/officeDocument/2006/math">
                              <m:r>
                                <a:rPr lang="en-US" sz="1800" b="0" i="1" smtClean="0">
                                  <a:latin typeface="Cambria Math" panose="02040503050406030204" pitchFamily="18" charset="0"/>
                                  <a:cs typeface="Times New Roman" panose="02020603050405020304" pitchFamily="18" charset="0"/>
                                </a:rPr>
                                <m:t>𝑚</m:t>
                              </m:r>
                            </m:oMath>
                          </a14:m>
                          <a:r>
                            <a:rPr lang="en-US" sz="1800" b="0" dirty="0">
                              <a:solidFill>
                                <a:schemeClr val="tx1"/>
                              </a:solidFill>
                            </a:rPr>
                            <a:t> starts to process </a:t>
                          </a:r>
                          <a14:m>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a14:m>
                          <a:r>
                            <a:rPr lang="en-US" sz="1800" b="0" dirty="0">
                              <a:solidFill>
                                <a:schemeClr val="tx1"/>
                              </a:solidFill>
                            </a:rPr>
                            <a:t>at the beginning of the time slot </a:t>
                          </a:r>
                          <a14:m>
                            <m:oMath xmlns:m="http://schemas.openxmlformats.org/officeDocument/2006/math">
                              <m:r>
                                <a:rPr lang="en-US" sz="1800" b="0" i="1" smtClean="0">
                                  <a:solidFill>
                                    <a:schemeClr val="tx1"/>
                                  </a:solidFill>
                                  <a:latin typeface="Cambria Math" panose="02040503050406030204" pitchFamily="18" charset="0"/>
                                </a:rPr>
                                <m:t>𝑡</m:t>
                              </m:r>
                            </m:oMath>
                          </a14:m>
                          <a:r>
                            <a:rPr lang="en-US" sz="1800" b="0" dirty="0">
                              <a:solidFill>
                                <a:schemeClr val="tx1"/>
                              </a:solidFill>
                            </a:rPr>
                            <a:t> ; otherwise, equals to 0</a:t>
                          </a:r>
                        </a:p>
                      </a:txBody>
                      <a:tcPr>
                        <a:solidFill>
                          <a:schemeClr val="tx2">
                            <a:lumMod val="20000"/>
                            <a:lumOff val="80000"/>
                            <a:alpha val="45000"/>
                          </a:schemeClr>
                        </a:solidFill>
                      </a:tcPr>
                    </a:tc>
                    <a:extLst>
                      <a:ext uri="{0D108BD9-81ED-4DB2-BD59-A6C34878D82A}">
                        <a16:rowId xmlns:a16="http://schemas.microsoft.com/office/drawing/2014/main" val="2154796001"/>
                      </a:ext>
                    </a:extLst>
                  </a:tr>
                  <a:tr h="418495">
                    <a:tc>
                      <a:txBody>
                        <a:bodyPr/>
                        <a:lstStyle/>
                        <a:p>
                          <a:pPr algn="ct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𝑝</m:t>
                                    </m:r>
                                  </m:e>
                                  <m:sub>
                                    <m:r>
                                      <a:rPr lang="en-US" sz="1800" i="1">
                                        <a:latin typeface="Cambria Math" panose="02040503050406030204" pitchFamily="18" charset="0"/>
                                      </a:rPr>
                                      <m:t>𝑖𝑗𝑚𝑡</m:t>
                                    </m:r>
                                  </m:sub>
                                </m:sSub>
                                <m:r>
                                  <a:rPr lang="en-US" sz="1800" i="1">
                                    <a:latin typeface="Cambria Math" panose="02040503050406030204" pitchFamily="18" charset="0"/>
                                  </a:rPr>
                                  <m:t> </m:t>
                                </m:r>
                              </m:oMath>
                            </m:oMathPara>
                          </a14:m>
                          <a:endParaRPr lang="en-US" sz="1800" b="0" dirty="0">
                            <a:solidFill>
                              <a:schemeClr val="tx1"/>
                            </a:solidFill>
                          </a:endParaRPr>
                        </a:p>
                      </a:txBody>
                      <a:tcPr>
                        <a:solidFill>
                          <a:schemeClr val="tx2">
                            <a:lumMod val="20000"/>
                            <a:lumOff val="80000"/>
                            <a:alpha val="45000"/>
                          </a:schemeClr>
                        </a:solidFill>
                      </a:tcPr>
                    </a:tc>
                    <a:tc>
                      <a:txBody>
                        <a:bodyPr/>
                        <a:lstStyle/>
                        <a:p>
                          <a:r>
                            <a:rPr lang="en-US" sz="1800" b="0" dirty="0">
                              <a:solidFill>
                                <a:schemeClr val="tx1"/>
                              </a:solidFill>
                            </a:rPr>
                            <a:t>equals to 1, if VM </a:t>
                          </a:r>
                          <a14:m>
                            <m:oMath xmlns:m="http://schemas.openxmlformats.org/officeDocument/2006/math">
                              <m:r>
                                <a:rPr lang="en-US" sz="1800" b="0" i="1" smtClean="0">
                                  <a:latin typeface="Cambria Math" panose="02040503050406030204" pitchFamily="18" charset="0"/>
                                  <a:cs typeface="Times New Roman" panose="02020603050405020304" pitchFamily="18" charset="0"/>
                                </a:rPr>
                                <m:t>𝑚</m:t>
                              </m:r>
                            </m:oMath>
                          </a14:m>
                          <a:r>
                            <a:rPr lang="en-US" sz="1800" b="0" dirty="0">
                              <a:solidFill>
                                <a:schemeClr val="tx1"/>
                              </a:solidFill>
                            </a:rPr>
                            <a:t> finishes processing </a:t>
                          </a:r>
                          <a14:m>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a14:m>
                          <a:r>
                            <a:rPr lang="en-US" sz="1800" b="0" dirty="0">
                              <a:solidFill>
                                <a:schemeClr val="tx1"/>
                              </a:solidFill>
                            </a:rPr>
                            <a:t>at the beginning of the time slot </a:t>
                          </a:r>
                          <a14:m>
                            <m:oMath xmlns:m="http://schemas.openxmlformats.org/officeDocument/2006/math">
                              <m:r>
                                <a:rPr lang="en-US" sz="1800" b="0" i="1" smtClean="0">
                                  <a:solidFill>
                                    <a:schemeClr val="tx1"/>
                                  </a:solidFill>
                                  <a:latin typeface="Cambria Math" panose="02040503050406030204" pitchFamily="18" charset="0"/>
                                </a:rPr>
                                <m:t>𝑡</m:t>
                              </m:r>
                            </m:oMath>
                          </a14:m>
                          <a:r>
                            <a:rPr lang="en-US" sz="1800" b="0" dirty="0">
                              <a:solidFill>
                                <a:schemeClr val="tx1"/>
                              </a:solidFill>
                            </a:rPr>
                            <a:t> ; otherwise, equals to 0</a:t>
                          </a:r>
                        </a:p>
                      </a:txBody>
                      <a:tcPr>
                        <a:solidFill>
                          <a:schemeClr val="tx2">
                            <a:lumMod val="20000"/>
                            <a:lumOff val="80000"/>
                            <a:alpha val="45000"/>
                          </a:schemeClr>
                        </a:solidFill>
                      </a:tcPr>
                    </a:tc>
                    <a:extLst>
                      <a:ext uri="{0D108BD9-81ED-4DB2-BD59-A6C34878D82A}">
                        <a16:rowId xmlns:a16="http://schemas.microsoft.com/office/drawing/2014/main" val="2832551291"/>
                      </a:ext>
                    </a:extLst>
                  </a:tr>
                </a:tbl>
              </a:graphicData>
            </a:graphic>
          </p:graphicFrame>
        </mc:Choice>
        <mc:Fallback xmlns="">
          <p:graphicFrame>
            <p:nvGraphicFramePr>
              <p:cNvPr id="26" name="Table 26">
                <a:extLst>
                  <a:ext uri="{FF2B5EF4-FFF2-40B4-BE49-F238E27FC236}">
                    <a16:creationId xmlns:a16="http://schemas.microsoft.com/office/drawing/2014/main" id="{71A07F5C-17D3-4672-A08A-ACF356ACF096}"/>
                  </a:ext>
                </a:extLst>
              </p:cNvPr>
              <p:cNvGraphicFramePr>
                <a:graphicFrameLocks noGrp="1"/>
              </p:cNvGraphicFramePr>
              <p:nvPr>
                <p:extLst>
                  <p:ext uri="{D42A27DB-BD31-4B8C-83A1-F6EECF244321}">
                    <p14:modId xmlns:p14="http://schemas.microsoft.com/office/powerpoint/2010/main" val="1883437348"/>
                  </p:ext>
                </p:extLst>
              </p:nvPr>
            </p:nvGraphicFramePr>
            <p:xfrm>
              <a:off x="1623858" y="2330447"/>
              <a:ext cx="8898469" cy="2223772"/>
            </p:xfrm>
            <a:graphic>
              <a:graphicData uri="http://schemas.openxmlformats.org/drawingml/2006/table">
                <a:tbl>
                  <a:tblPr firstRow="1" bandRow="1">
                    <a:tableStyleId>{5C22544A-7EE6-4342-B048-85BDC9FD1C3A}</a:tableStyleId>
                  </a:tblPr>
                  <a:tblGrid>
                    <a:gridCol w="869820">
                      <a:extLst>
                        <a:ext uri="{9D8B030D-6E8A-4147-A177-3AD203B41FA5}">
                          <a16:colId xmlns:a16="http://schemas.microsoft.com/office/drawing/2014/main" val="2388644847"/>
                        </a:ext>
                      </a:extLst>
                    </a:gridCol>
                    <a:gridCol w="8028649">
                      <a:extLst>
                        <a:ext uri="{9D8B030D-6E8A-4147-A177-3AD203B41FA5}">
                          <a16:colId xmlns:a16="http://schemas.microsoft.com/office/drawing/2014/main" val="3966784961"/>
                        </a:ext>
                      </a:extLst>
                    </a:gridCol>
                  </a:tblGrid>
                  <a:tr h="418783">
                    <a:tc>
                      <a:txBody>
                        <a:bodyPr/>
                        <a:lstStyle/>
                        <a:p>
                          <a:endParaRPr lang="en-US"/>
                        </a:p>
                      </a:txBody>
                      <a:tcPr>
                        <a:blipFill>
                          <a:blip r:embed="rId3"/>
                          <a:stretch>
                            <a:fillRect l="-699" t="-1449" r="-924476" b="-452174"/>
                          </a:stretch>
                        </a:blipFill>
                      </a:tcPr>
                    </a:tc>
                    <a:tc>
                      <a:txBody>
                        <a:bodyPr/>
                        <a:lstStyle/>
                        <a:p>
                          <a:endParaRPr lang="en-US"/>
                        </a:p>
                      </a:txBody>
                      <a:tcPr>
                        <a:blipFill>
                          <a:blip r:embed="rId3"/>
                          <a:stretch>
                            <a:fillRect l="-10926" t="-1449" r="-303" b="-452174"/>
                          </a:stretch>
                        </a:blipFill>
                      </a:tcPr>
                    </a:tc>
                    <a:extLst>
                      <a:ext uri="{0D108BD9-81ED-4DB2-BD59-A6C34878D82A}">
                        <a16:rowId xmlns:a16="http://schemas.microsoft.com/office/drawing/2014/main" val="1123288405"/>
                      </a:ext>
                    </a:extLst>
                  </a:tr>
                  <a:tr h="418783">
                    <a:tc>
                      <a:txBody>
                        <a:bodyPr/>
                        <a:lstStyle/>
                        <a:p>
                          <a:endParaRPr lang="en-US"/>
                        </a:p>
                      </a:txBody>
                      <a:tcPr>
                        <a:blipFill>
                          <a:blip r:embed="rId3"/>
                          <a:stretch>
                            <a:fillRect l="-699" t="-101449" r="-924476" b="-352174"/>
                          </a:stretch>
                        </a:blipFill>
                      </a:tcPr>
                    </a:tc>
                    <a:tc>
                      <a:txBody>
                        <a:bodyPr/>
                        <a:lstStyle/>
                        <a:p>
                          <a:endParaRPr lang="en-US"/>
                        </a:p>
                      </a:txBody>
                      <a:tcPr>
                        <a:blipFill>
                          <a:blip r:embed="rId3"/>
                          <a:stretch>
                            <a:fillRect l="-10926" t="-101449" r="-303" b="-352174"/>
                          </a:stretch>
                        </a:blipFill>
                      </a:tcPr>
                    </a:tc>
                    <a:extLst>
                      <a:ext uri="{0D108BD9-81ED-4DB2-BD59-A6C34878D82A}">
                        <a16:rowId xmlns:a16="http://schemas.microsoft.com/office/drawing/2014/main" val="2141611950"/>
                      </a:ext>
                    </a:extLst>
                  </a:tr>
                  <a:tr h="693103">
                    <a:tc>
                      <a:txBody>
                        <a:bodyPr/>
                        <a:lstStyle/>
                        <a:p>
                          <a:endParaRPr lang="en-US"/>
                        </a:p>
                      </a:txBody>
                      <a:tcPr>
                        <a:blipFill>
                          <a:blip r:embed="rId3"/>
                          <a:stretch>
                            <a:fillRect l="-699" t="-121930" r="-924476" b="-113158"/>
                          </a:stretch>
                        </a:blipFill>
                      </a:tcPr>
                    </a:tc>
                    <a:tc>
                      <a:txBody>
                        <a:bodyPr/>
                        <a:lstStyle/>
                        <a:p>
                          <a:endParaRPr lang="en-US"/>
                        </a:p>
                      </a:txBody>
                      <a:tcPr>
                        <a:blipFill>
                          <a:blip r:embed="rId3"/>
                          <a:stretch>
                            <a:fillRect l="-10926" t="-121930" r="-303" b="-113158"/>
                          </a:stretch>
                        </a:blipFill>
                      </a:tcPr>
                    </a:tc>
                    <a:extLst>
                      <a:ext uri="{0D108BD9-81ED-4DB2-BD59-A6C34878D82A}">
                        <a16:rowId xmlns:a16="http://schemas.microsoft.com/office/drawing/2014/main" val="2154796001"/>
                      </a:ext>
                    </a:extLst>
                  </a:tr>
                  <a:tr h="693103">
                    <a:tc>
                      <a:txBody>
                        <a:bodyPr/>
                        <a:lstStyle/>
                        <a:p>
                          <a:endParaRPr lang="en-US"/>
                        </a:p>
                      </a:txBody>
                      <a:tcPr>
                        <a:blipFill>
                          <a:blip r:embed="rId3"/>
                          <a:stretch>
                            <a:fillRect l="-699" t="-221930" r="-924476" b="-13158"/>
                          </a:stretch>
                        </a:blipFill>
                      </a:tcPr>
                    </a:tc>
                    <a:tc>
                      <a:txBody>
                        <a:bodyPr/>
                        <a:lstStyle/>
                        <a:p>
                          <a:endParaRPr lang="en-US"/>
                        </a:p>
                      </a:txBody>
                      <a:tcPr>
                        <a:blipFill>
                          <a:blip r:embed="rId3"/>
                          <a:stretch>
                            <a:fillRect l="-10926" t="-221930" r="-303" b="-13158"/>
                          </a:stretch>
                        </a:blipFill>
                      </a:tcPr>
                    </a:tc>
                    <a:extLst>
                      <a:ext uri="{0D108BD9-81ED-4DB2-BD59-A6C34878D82A}">
                        <a16:rowId xmlns:a16="http://schemas.microsoft.com/office/drawing/2014/main" val="2832551291"/>
                      </a:ext>
                    </a:extLst>
                  </a:tr>
                </a:tbl>
              </a:graphicData>
            </a:graphic>
          </p:graphicFrame>
        </mc:Fallback>
      </mc:AlternateContent>
      <p:sp>
        <p:nvSpPr>
          <p:cNvPr id="27" name="Content Placeholder 2">
            <a:extLst>
              <a:ext uri="{FF2B5EF4-FFF2-40B4-BE49-F238E27FC236}">
                <a16:creationId xmlns:a16="http://schemas.microsoft.com/office/drawing/2014/main" id="{E276E53C-78F0-4709-89A0-5B8D217DB9D6}"/>
              </a:ext>
            </a:extLst>
          </p:cNvPr>
          <p:cNvSpPr txBox="1">
            <a:spLocks/>
          </p:cNvSpPr>
          <p:nvPr/>
        </p:nvSpPr>
        <p:spPr>
          <a:xfrm>
            <a:off x="1623858" y="1351052"/>
            <a:ext cx="1599114" cy="470435"/>
          </a:xfrm>
          <a:prstGeom prst="rect">
            <a:avLst/>
          </a:prstGeom>
          <a:solidFill>
            <a:srgbClr val="CCECFF">
              <a:alpha val="70196"/>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latin typeface="Times New Roman" panose="02020603050405020304" pitchFamily="18" charset="0"/>
                <a:cs typeface="Times New Roman" panose="02020603050405020304" pitchFamily="18" charset="0"/>
              </a:rPr>
              <a:t>ILP M</a:t>
            </a:r>
            <a:r>
              <a:rPr lang="en-US" altLang="zh-CN" sz="2400" b="1" dirty="0">
                <a:latin typeface="Times New Roman" panose="02020603050405020304" pitchFamily="18" charset="0"/>
                <a:cs typeface="Times New Roman" panose="02020603050405020304" pitchFamily="18" charset="0"/>
              </a:rPr>
              <a:t>odel</a:t>
            </a:r>
            <a:endParaRPr lang="en-US" sz="24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0" name="Table 26">
                <a:extLst>
                  <a:ext uri="{FF2B5EF4-FFF2-40B4-BE49-F238E27FC236}">
                    <a16:creationId xmlns:a16="http://schemas.microsoft.com/office/drawing/2014/main" id="{B5C03F7D-6719-41C4-97E7-B0DB0D214632}"/>
                  </a:ext>
                </a:extLst>
              </p:cNvPr>
              <p:cNvGraphicFramePr>
                <a:graphicFrameLocks noGrp="1"/>
              </p:cNvGraphicFramePr>
              <p:nvPr>
                <p:extLst>
                  <p:ext uri="{D42A27DB-BD31-4B8C-83A1-F6EECF244321}">
                    <p14:modId xmlns:p14="http://schemas.microsoft.com/office/powerpoint/2010/main" val="3431525715"/>
                  </p:ext>
                </p:extLst>
              </p:nvPr>
            </p:nvGraphicFramePr>
            <p:xfrm>
              <a:off x="1623858" y="5100001"/>
              <a:ext cx="8898469" cy="1256349"/>
            </p:xfrm>
            <a:graphic>
              <a:graphicData uri="http://schemas.openxmlformats.org/drawingml/2006/table">
                <a:tbl>
                  <a:tblPr firstRow="1" bandRow="1">
                    <a:tableStyleId>{5C22544A-7EE6-4342-B048-85BDC9FD1C3A}</a:tableStyleId>
                  </a:tblPr>
                  <a:tblGrid>
                    <a:gridCol w="1034877">
                      <a:extLst>
                        <a:ext uri="{9D8B030D-6E8A-4147-A177-3AD203B41FA5}">
                          <a16:colId xmlns:a16="http://schemas.microsoft.com/office/drawing/2014/main" val="2388644847"/>
                        </a:ext>
                      </a:extLst>
                    </a:gridCol>
                    <a:gridCol w="7863592">
                      <a:extLst>
                        <a:ext uri="{9D8B030D-6E8A-4147-A177-3AD203B41FA5}">
                          <a16:colId xmlns:a16="http://schemas.microsoft.com/office/drawing/2014/main" val="3966784961"/>
                        </a:ext>
                      </a:extLst>
                    </a:gridCol>
                  </a:tblGrid>
                  <a:tr h="418495">
                    <a:tc>
                      <a:txBody>
                        <a:bodyPr/>
                        <a:lstStyle/>
                        <a:p>
                          <a:pPr algn="ctr"/>
                          <a14:m>
                            <m:oMathPara xmlns:m="http://schemas.openxmlformats.org/officeDocument/2006/math">
                              <m:oMathParaPr>
                                <m:jc m:val="centerGroup"/>
                              </m:oMathParaPr>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m:oMathPara>
                          </a14:m>
                          <a:endParaRPr lang="en-US" sz="1800" b="0" dirty="0">
                            <a:solidFill>
                              <a:schemeClr val="tx1"/>
                            </a:solidFill>
                          </a:endParaRPr>
                        </a:p>
                      </a:txBody>
                      <a:tcPr>
                        <a:solidFill>
                          <a:schemeClr val="tx2">
                            <a:lumMod val="20000"/>
                            <a:lumOff val="80000"/>
                            <a:alpha val="45000"/>
                          </a:schemeClr>
                        </a:solidFill>
                      </a:tcPr>
                    </a:tc>
                    <a:tc>
                      <a:txBody>
                        <a:bodyPr/>
                        <a:lstStyle/>
                        <a:p>
                          <a:r>
                            <a:rPr lang="en-US" sz="1800" b="0" dirty="0">
                              <a:solidFill>
                                <a:schemeClr val="tx1"/>
                              </a:solidFill>
                            </a:rPr>
                            <a:t>the </a:t>
                          </a:r>
                          <a14:m>
                            <m:oMath xmlns:m="http://schemas.openxmlformats.org/officeDocument/2006/math">
                              <m:sSup>
                                <m:sSupPr>
                                  <m:ctrlPr>
                                    <a:rPr lang="en-US" sz="1800" b="0" i="1" dirty="0" smtClean="0">
                                      <a:solidFill>
                                        <a:schemeClr val="tx1"/>
                                      </a:solidFill>
                                      <a:latin typeface="Cambria Math" panose="02040503050406030204" pitchFamily="18" charset="0"/>
                                    </a:rPr>
                                  </m:ctrlPr>
                                </m:sSupPr>
                                <m:e>
                                  <m:r>
                                    <a:rPr lang="en-US" sz="1800" b="0" i="1" dirty="0" smtClean="0">
                                      <a:solidFill>
                                        <a:schemeClr val="tx1"/>
                                      </a:solidFill>
                                      <a:latin typeface="Cambria Math" panose="02040503050406030204" pitchFamily="18" charset="0"/>
                                    </a:rPr>
                                    <m:t>𝑗</m:t>
                                  </m:r>
                                </m:e>
                                <m:sup>
                                  <m:r>
                                    <a:rPr lang="en-US" sz="1800" b="0" i="1" dirty="0" smtClean="0">
                                      <a:solidFill>
                                        <a:schemeClr val="tx1"/>
                                      </a:solidFill>
                                      <a:latin typeface="Cambria Math" panose="02040503050406030204" pitchFamily="18" charset="0"/>
                                    </a:rPr>
                                    <m:t>𝑡h</m:t>
                                  </m:r>
                                </m:sup>
                              </m:sSup>
                            </m:oMath>
                          </a14:m>
                          <a:r>
                            <a:rPr lang="en-US" sz="1800" b="0" dirty="0">
                              <a:solidFill>
                                <a:schemeClr val="tx1"/>
                              </a:solidFill>
                            </a:rPr>
                            <a:t> function in service </a:t>
                          </a:r>
                          <a14:m>
                            <m:oMath xmlns:m="http://schemas.openxmlformats.org/officeDocument/2006/math">
                              <m:r>
                                <a:rPr lang="en-US" sz="1800" b="0" i="1" dirty="0" smtClean="0">
                                  <a:solidFill>
                                    <a:schemeClr val="tx1"/>
                                  </a:solidFill>
                                  <a:latin typeface="Cambria Math" panose="02040503050406030204" pitchFamily="18" charset="0"/>
                                </a:rPr>
                                <m:t>𝑖</m:t>
                              </m:r>
                            </m:oMath>
                          </a14:m>
                          <a:r>
                            <a:rPr lang="en-US" sz="1800" b="0" dirty="0">
                              <a:solidFill>
                                <a:schemeClr val="tx1"/>
                              </a:solidFill>
                            </a:rPr>
                            <a:t> belongs to the </a:t>
                          </a:r>
                          <a14:m>
                            <m:oMath xmlns:m="http://schemas.openxmlformats.org/officeDocument/2006/math">
                              <m:sSup>
                                <m:sSupPr>
                                  <m:ctrlPr>
                                    <a:rPr lang="en-US" sz="1800" b="0" i="1" dirty="0" smtClean="0">
                                      <a:solidFill>
                                        <a:schemeClr val="tx1"/>
                                      </a:solidFill>
                                      <a:latin typeface="Cambria Math" panose="02040503050406030204" pitchFamily="18" charset="0"/>
                                    </a:rPr>
                                  </m:ctrlPr>
                                </m:sSupPr>
                                <m:e>
                                  <m:r>
                                    <a:rPr lang="en-US" sz="1800" b="0" i="1" dirty="0" smtClean="0">
                                      <a:solidFill>
                                        <a:schemeClr val="tx1"/>
                                      </a:solidFill>
                                      <a:latin typeface="Cambria Math" panose="02040503050406030204" pitchFamily="18" charset="0"/>
                                    </a:rPr>
                                    <m:t>𝑘</m:t>
                                  </m:r>
                                </m:e>
                                <m:sup>
                                  <m:r>
                                    <a:rPr lang="en-US" sz="1800" b="0" i="1" dirty="0" smtClean="0">
                                      <a:solidFill>
                                        <a:schemeClr val="tx1"/>
                                      </a:solidFill>
                                      <a:latin typeface="Cambria Math" panose="02040503050406030204" pitchFamily="18" charset="0"/>
                                    </a:rPr>
                                    <m:t>𝑡h</m:t>
                                  </m:r>
                                </m:sup>
                              </m:sSup>
                            </m:oMath>
                          </a14:m>
                          <a:r>
                            <a:rPr lang="en-US" sz="1800" b="0" dirty="0">
                              <a:solidFill>
                                <a:schemeClr val="tx1"/>
                              </a:solidFill>
                            </a:rPr>
                            <a:t> type of functions</a:t>
                          </a:r>
                        </a:p>
                      </a:txBody>
                      <a:tcPr>
                        <a:solidFill>
                          <a:schemeClr val="tx2">
                            <a:lumMod val="20000"/>
                            <a:lumOff val="80000"/>
                            <a:alpha val="45000"/>
                          </a:schemeClr>
                        </a:solidFill>
                      </a:tcPr>
                    </a:tc>
                    <a:extLst>
                      <a:ext uri="{0D108BD9-81ED-4DB2-BD59-A6C34878D82A}">
                        <a16:rowId xmlns:a16="http://schemas.microsoft.com/office/drawing/2014/main" val="2583723767"/>
                      </a:ext>
                    </a:extLst>
                  </a:tr>
                  <a:tr h="418495">
                    <a:tc>
                      <a:txBody>
                        <a:bodyPr/>
                        <a:lstStyle/>
                        <a:p>
                          <a:pPr algn="ctr"/>
                          <a14:m>
                            <m:oMathPara xmlns:m="http://schemas.openxmlformats.org/officeDocument/2006/math">
                              <m:oMathParaPr>
                                <m:jc m:val="centerGroup"/>
                              </m:oMathParaPr>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𝑉</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m:oMathPara>
                          </a14:m>
                          <a:endParaRPr lang="en-US" sz="1800" b="0" dirty="0">
                            <a:solidFill>
                              <a:schemeClr val="tx1"/>
                            </a:solidFill>
                          </a:endParaRPr>
                        </a:p>
                      </a:txBody>
                      <a:tcPr>
                        <a:solidFill>
                          <a:schemeClr val="tx2">
                            <a:lumMod val="20000"/>
                            <a:lumOff val="80000"/>
                            <a:alpha val="45000"/>
                          </a:schemeClr>
                        </a:solidFill>
                      </a:tcPr>
                    </a:tc>
                    <a:tc>
                      <a:txBody>
                        <a:bodyPr/>
                        <a:lstStyle/>
                        <a:p>
                          <a:r>
                            <a:rPr lang="en-US" sz="1800" b="0" dirty="0">
                              <a:solidFill>
                                <a:schemeClr val="tx1"/>
                              </a:solidFill>
                            </a:rPr>
                            <a:t>the set of VMs which can serve </a:t>
                          </a:r>
                          <a14:m>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a14:m>
                          <a:endParaRPr lang="en-US" sz="1800" b="0" dirty="0">
                            <a:solidFill>
                              <a:schemeClr val="tx1"/>
                            </a:solidFill>
                          </a:endParaRPr>
                        </a:p>
                      </a:txBody>
                      <a:tcPr>
                        <a:solidFill>
                          <a:schemeClr val="tx2">
                            <a:lumMod val="20000"/>
                            <a:lumOff val="80000"/>
                            <a:alpha val="45000"/>
                          </a:schemeClr>
                        </a:solidFill>
                      </a:tcPr>
                    </a:tc>
                    <a:extLst>
                      <a:ext uri="{0D108BD9-81ED-4DB2-BD59-A6C34878D82A}">
                        <a16:rowId xmlns:a16="http://schemas.microsoft.com/office/drawing/2014/main" val="3455847456"/>
                      </a:ext>
                    </a:extLst>
                  </a:tr>
                  <a:tr h="418495">
                    <a:tc>
                      <a:txBody>
                        <a:bodyPr/>
                        <a:lstStyle/>
                        <a:p>
                          <a:pPr algn="ct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i="1">
                                      <a:latin typeface="Cambria Math" panose="02040503050406030204" pitchFamily="18" charset="0"/>
                                    </a:rPr>
                                    <m:t>𝑖𝑗𝑚</m:t>
                                  </m:r>
                                </m:sub>
                              </m:sSub>
                            </m:oMath>
                          </a14:m>
                          <a:r>
                            <a:rPr lang="en-US" sz="1800" dirty="0"/>
                            <a:t> </a:t>
                          </a:r>
                          <a:endParaRPr lang="en-US" sz="1800" b="0" dirty="0">
                            <a:solidFill>
                              <a:schemeClr val="tx1"/>
                            </a:solidFill>
                          </a:endParaRPr>
                        </a:p>
                      </a:txBody>
                      <a:tcPr>
                        <a:solidFill>
                          <a:schemeClr val="tx2">
                            <a:lumMod val="20000"/>
                            <a:lumOff val="80000"/>
                            <a:alpha val="45000"/>
                          </a:schemeClr>
                        </a:solidFill>
                      </a:tcPr>
                    </a:tc>
                    <a:tc>
                      <a:txBody>
                        <a:bodyPr/>
                        <a:lstStyle/>
                        <a:p>
                          <a:r>
                            <a:rPr lang="en-US" sz="1800" b="0" dirty="0">
                              <a:solidFill>
                                <a:schemeClr val="tx1"/>
                              </a:solidFill>
                            </a:rPr>
                            <a:t>the number of time slots occupied by processing </a:t>
                          </a:r>
                          <a14:m>
                            <m:oMath xmlns:m="http://schemas.openxmlformats.org/officeDocument/2006/math">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𝑓</m:t>
                                  </m:r>
                                </m:e>
                                <m:sub>
                                  <m:r>
                                    <a:rPr lang="en-US" sz="1800" b="0" i="1" smtClean="0">
                                      <a:solidFill>
                                        <a:schemeClr val="tx1"/>
                                      </a:solidFill>
                                      <a:latin typeface="Cambria Math" panose="02040503050406030204" pitchFamily="18" charset="0"/>
                                    </a:rPr>
                                    <m:t>𝑖𝑗</m:t>
                                  </m:r>
                                </m:sub>
                                <m:sup>
                                  <m:r>
                                    <a:rPr lang="en-US" sz="1800" b="0" i="1" smtClean="0">
                                      <a:solidFill>
                                        <a:schemeClr val="tx1"/>
                                      </a:solidFill>
                                      <a:latin typeface="Cambria Math" panose="02040503050406030204" pitchFamily="18" charset="0"/>
                                    </a:rPr>
                                    <m:t>𝑘</m:t>
                                  </m:r>
                                </m:sup>
                              </m:sSubSup>
                              <m:r>
                                <a:rPr lang="en-US" sz="1800" b="0" i="0" smtClean="0">
                                  <a:solidFill>
                                    <a:schemeClr val="tx1"/>
                                  </a:solidFill>
                                  <a:latin typeface="Cambria Math" panose="02040503050406030204" pitchFamily="18" charset="0"/>
                                </a:rPr>
                                <m:t> </m:t>
                              </m:r>
                            </m:oMath>
                          </a14:m>
                          <a:r>
                            <a:rPr lang="en-US" sz="1800" b="0" dirty="0">
                              <a:solidFill>
                                <a:schemeClr val="tx1"/>
                              </a:solidFill>
                            </a:rPr>
                            <a:t>on VM </a:t>
                          </a:r>
                          <a14:m>
                            <m:oMath xmlns:m="http://schemas.openxmlformats.org/officeDocument/2006/math">
                              <m:r>
                                <a:rPr lang="en-US" sz="1800" b="0" i="1" smtClean="0">
                                  <a:latin typeface="Cambria Math" panose="02040503050406030204" pitchFamily="18" charset="0"/>
                                  <a:cs typeface="Times New Roman" panose="02020603050405020304" pitchFamily="18" charset="0"/>
                                </a:rPr>
                                <m:t>𝑚</m:t>
                              </m:r>
                            </m:oMath>
                          </a14:m>
                          <a:endParaRPr lang="en-US" sz="1800" b="0" dirty="0">
                            <a:solidFill>
                              <a:schemeClr val="tx1"/>
                            </a:solidFill>
                          </a:endParaRPr>
                        </a:p>
                      </a:txBody>
                      <a:tcPr>
                        <a:solidFill>
                          <a:schemeClr val="tx2">
                            <a:lumMod val="20000"/>
                            <a:lumOff val="80000"/>
                            <a:alpha val="45000"/>
                          </a:schemeClr>
                        </a:solidFill>
                      </a:tcPr>
                    </a:tc>
                    <a:extLst>
                      <a:ext uri="{0D108BD9-81ED-4DB2-BD59-A6C34878D82A}">
                        <a16:rowId xmlns:a16="http://schemas.microsoft.com/office/drawing/2014/main" val="455728279"/>
                      </a:ext>
                    </a:extLst>
                  </a:tr>
                </a:tbl>
              </a:graphicData>
            </a:graphic>
          </p:graphicFrame>
        </mc:Choice>
        <mc:Fallback xmlns="">
          <p:graphicFrame>
            <p:nvGraphicFramePr>
              <p:cNvPr id="40" name="Table 26">
                <a:extLst>
                  <a:ext uri="{FF2B5EF4-FFF2-40B4-BE49-F238E27FC236}">
                    <a16:creationId xmlns:a16="http://schemas.microsoft.com/office/drawing/2014/main" id="{B5C03F7D-6719-41C4-97E7-B0DB0D214632}"/>
                  </a:ext>
                </a:extLst>
              </p:cNvPr>
              <p:cNvGraphicFramePr>
                <a:graphicFrameLocks noGrp="1"/>
              </p:cNvGraphicFramePr>
              <p:nvPr>
                <p:extLst>
                  <p:ext uri="{D42A27DB-BD31-4B8C-83A1-F6EECF244321}">
                    <p14:modId xmlns:p14="http://schemas.microsoft.com/office/powerpoint/2010/main" val="3431525715"/>
                  </p:ext>
                </p:extLst>
              </p:nvPr>
            </p:nvGraphicFramePr>
            <p:xfrm>
              <a:off x="1623858" y="5100001"/>
              <a:ext cx="8898469" cy="1256349"/>
            </p:xfrm>
            <a:graphic>
              <a:graphicData uri="http://schemas.openxmlformats.org/drawingml/2006/table">
                <a:tbl>
                  <a:tblPr firstRow="1" bandRow="1">
                    <a:tableStyleId>{5C22544A-7EE6-4342-B048-85BDC9FD1C3A}</a:tableStyleId>
                  </a:tblPr>
                  <a:tblGrid>
                    <a:gridCol w="1034877">
                      <a:extLst>
                        <a:ext uri="{9D8B030D-6E8A-4147-A177-3AD203B41FA5}">
                          <a16:colId xmlns:a16="http://schemas.microsoft.com/office/drawing/2014/main" val="2388644847"/>
                        </a:ext>
                      </a:extLst>
                    </a:gridCol>
                    <a:gridCol w="7863592">
                      <a:extLst>
                        <a:ext uri="{9D8B030D-6E8A-4147-A177-3AD203B41FA5}">
                          <a16:colId xmlns:a16="http://schemas.microsoft.com/office/drawing/2014/main" val="3966784961"/>
                        </a:ext>
                      </a:extLst>
                    </a:gridCol>
                  </a:tblGrid>
                  <a:tr h="418783">
                    <a:tc>
                      <a:txBody>
                        <a:bodyPr/>
                        <a:lstStyle/>
                        <a:p>
                          <a:endParaRPr lang="en-US"/>
                        </a:p>
                      </a:txBody>
                      <a:tcPr>
                        <a:blipFill>
                          <a:blip r:embed="rId4"/>
                          <a:stretch>
                            <a:fillRect l="-588" t="-5797" r="-761765" b="-215942"/>
                          </a:stretch>
                        </a:blipFill>
                      </a:tcPr>
                    </a:tc>
                    <a:tc>
                      <a:txBody>
                        <a:bodyPr/>
                        <a:lstStyle/>
                        <a:p>
                          <a:endParaRPr lang="en-US"/>
                        </a:p>
                      </a:txBody>
                      <a:tcPr>
                        <a:blipFill>
                          <a:blip r:embed="rId4"/>
                          <a:stretch>
                            <a:fillRect l="-13246" t="-5797" r="-310" b="-215942"/>
                          </a:stretch>
                        </a:blipFill>
                      </a:tcPr>
                    </a:tc>
                    <a:extLst>
                      <a:ext uri="{0D108BD9-81ED-4DB2-BD59-A6C34878D82A}">
                        <a16:rowId xmlns:a16="http://schemas.microsoft.com/office/drawing/2014/main" val="2583723767"/>
                      </a:ext>
                    </a:extLst>
                  </a:tr>
                  <a:tr h="418783">
                    <a:tc>
                      <a:txBody>
                        <a:bodyPr/>
                        <a:lstStyle/>
                        <a:p>
                          <a:endParaRPr lang="en-US"/>
                        </a:p>
                      </a:txBody>
                      <a:tcPr>
                        <a:blipFill>
                          <a:blip r:embed="rId4"/>
                          <a:stretch>
                            <a:fillRect l="-588" t="-105797" r="-761765" b="-115942"/>
                          </a:stretch>
                        </a:blipFill>
                      </a:tcPr>
                    </a:tc>
                    <a:tc>
                      <a:txBody>
                        <a:bodyPr/>
                        <a:lstStyle/>
                        <a:p>
                          <a:endParaRPr lang="en-US"/>
                        </a:p>
                      </a:txBody>
                      <a:tcPr>
                        <a:blipFill>
                          <a:blip r:embed="rId4"/>
                          <a:stretch>
                            <a:fillRect l="-13246" t="-105797" r="-310" b="-115942"/>
                          </a:stretch>
                        </a:blipFill>
                      </a:tcPr>
                    </a:tc>
                    <a:extLst>
                      <a:ext uri="{0D108BD9-81ED-4DB2-BD59-A6C34878D82A}">
                        <a16:rowId xmlns:a16="http://schemas.microsoft.com/office/drawing/2014/main" val="3455847456"/>
                      </a:ext>
                    </a:extLst>
                  </a:tr>
                  <a:tr h="418783">
                    <a:tc>
                      <a:txBody>
                        <a:bodyPr/>
                        <a:lstStyle/>
                        <a:p>
                          <a:endParaRPr lang="en-US"/>
                        </a:p>
                      </a:txBody>
                      <a:tcPr>
                        <a:blipFill>
                          <a:blip r:embed="rId4"/>
                          <a:stretch>
                            <a:fillRect l="-588" t="-205797" r="-761765" b="-15942"/>
                          </a:stretch>
                        </a:blipFill>
                      </a:tcPr>
                    </a:tc>
                    <a:tc>
                      <a:txBody>
                        <a:bodyPr/>
                        <a:lstStyle/>
                        <a:p>
                          <a:endParaRPr lang="en-US"/>
                        </a:p>
                      </a:txBody>
                      <a:tcPr>
                        <a:blipFill>
                          <a:blip r:embed="rId4"/>
                          <a:stretch>
                            <a:fillRect l="-13246" t="-205797" r="-310" b="-15942"/>
                          </a:stretch>
                        </a:blipFill>
                      </a:tcPr>
                    </a:tc>
                    <a:extLst>
                      <a:ext uri="{0D108BD9-81ED-4DB2-BD59-A6C34878D82A}">
                        <a16:rowId xmlns:a16="http://schemas.microsoft.com/office/drawing/2014/main" val="455728279"/>
                      </a:ext>
                    </a:extLst>
                  </a:tr>
                </a:tbl>
              </a:graphicData>
            </a:graphic>
          </p:graphicFrame>
        </mc:Fallback>
      </mc:AlternateContent>
      <p:sp>
        <p:nvSpPr>
          <p:cNvPr id="5" name="TextBox 4">
            <a:extLst>
              <a:ext uri="{FF2B5EF4-FFF2-40B4-BE49-F238E27FC236}">
                <a16:creationId xmlns:a16="http://schemas.microsoft.com/office/drawing/2014/main" id="{E5F74231-034D-49D3-9015-046E55063C97}"/>
              </a:ext>
            </a:extLst>
          </p:cNvPr>
          <p:cNvSpPr txBox="1"/>
          <p:nvPr/>
        </p:nvSpPr>
        <p:spPr>
          <a:xfrm>
            <a:off x="1592786" y="1890054"/>
            <a:ext cx="294388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Decision Variable</a:t>
            </a:r>
          </a:p>
        </p:txBody>
      </p:sp>
      <p:sp>
        <p:nvSpPr>
          <p:cNvPr id="41" name="TextBox 40">
            <a:extLst>
              <a:ext uri="{FF2B5EF4-FFF2-40B4-BE49-F238E27FC236}">
                <a16:creationId xmlns:a16="http://schemas.microsoft.com/office/drawing/2014/main" id="{A18EA244-9A23-4539-99B1-E3E6515F82AE}"/>
              </a:ext>
            </a:extLst>
          </p:cNvPr>
          <p:cNvSpPr txBox="1"/>
          <p:nvPr/>
        </p:nvSpPr>
        <p:spPr>
          <a:xfrm>
            <a:off x="1592786" y="4622550"/>
            <a:ext cx="294388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Other</a:t>
            </a:r>
          </a:p>
        </p:txBody>
      </p:sp>
    </p:spTree>
    <p:extLst>
      <p:ext uri="{BB962C8B-B14F-4D97-AF65-F5344CB8AC3E}">
        <p14:creationId xmlns:p14="http://schemas.microsoft.com/office/powerpoint/2010/main" val="3522639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2C41F7-18AD-4C25-8ED3-BBBC7C16F53D}"/>
              </a:ext>
            </a:extLst>
          </p:cNvPr>
          <p:cNvSpPr>
            <a:spLocks noGrp="1"/>
          </p:cNvSpPr>
          <p:nvPr>
            <p:ph type="sldNum" sz="quarter" idx="12"/>
          </p:nvPr>
        </p:nvSpPr>
        <p:spPr/>
        <p:txBody>
          <a:bodyPr/>
          <a:lstStyle/>
          <a:p>
            <a:fld id="{4D930033-B2FC-4609-BC0E-7900D15FB984}" type="slidenum">
              <a:rPr lang="en-US" smtClean="0"/>
              <a:t>36</a:t>
            </a:fld>
            <a:endParaRPr lang="en-US"/>
          </a:p>
        </p:txBody>
      </p:sp>
      <p:pic>
        <p:nvPicPr>
          <p:cNvPr id="14" name="Picture 13" descr="A picture containing text&#10;&#10;Description automatically generated">
            <a:extLst>
              <a:ext uri="{FF2B5EF4-FFF2-40B4-BE49-F238E27FC236}">
                <a16:creationId xmlns:a16="http://schemas.microsoft.com/office/drawing/2014/main" id="{7611A537-D55F-401B-9A98-03B2651A0C4C}"/>
              </a:ext>
            </a:extLst>
          </p:cNvPr>
          <p:cNvPicPr>
            <a:picLocks noChangeAspect="1"/>
          </p:cNvPicPr>
          <p:nvPr/>
        </p:nvPicPr>
        <p:blipFill rotWithShape="1">
          <a:blip r:embed="rId2"/>
          <a:srcRect l="17323" t="20091" b="9457"/>
          <a:stretch/>
        </p:blipFill>
        <p:spPr>
          <a:xfrm>
            <a:off x="4448081" y="1681431"/>
            <a:ext cx="3871006" cy="733562"/>
          </a:xfrm>
          <a:prstGeom prst="rect">
            <a:avLst/>
          </a:prstGeom>
        </p:spPr>
      </p:pic>
      <p:pic>
        <p:nvPicPr>
          <p:cNvPr id="15" name="Picture 14">
            <a:extLst>
              <a:ext uri="{FF2B5EF4-FFF2-40B4-BE49-F238E27FC236}">
                <a16:creationId xmlns:a16="http://schemas.microsoft.com/office/drawing/2014/main" id="{E2C2D112-B96A-424C-98AE-3236D9F22E8F}"/>
              </a:ext>
            </a:extLst>
          </p:cNvPr>
          <p:cNvPicPr>
            <a:picLocks noChangeAspect="1"/>
          </p:cNvPicPr>
          <p:nvPr/>
        </p:nvPicPr>
        <p:blipFill>
          <a:blip r:embed="rId3"/>
          <a:stretch>
            <a:fillRect/>
          </a:stretch>
        </p:blipFill>
        <p:spPr>
          <a:xfrm>
            <a:off x="3316188" y="2809313"/>
            <a:ext cx="5456788" cy="918393"/>
          </a:xfrm>
          <a:prstGeom prst="rect">
            <a:avLst/>
          </a:prstGeom>
        </p:spPr>
      </p:pic>
      <p:pic>
        <p:nvPicPr>
          <p:cNvPr id="16" name="Picture 15">
            <a:extLst>
              <a:ext uri="{FF2B5EF4-FFF2-40B4-BE49-F238E27FC236}">
                <a16:creationId xmlns:a16="http://schemas.microsoft.com/office/drawing/2014/main" id="{8068384E-3F33-46CF-82FC-CCA9CAEA0996}"/>
              </a:ext>
            </a:extLst>
          </p:cNvPr>
          <p:cNvPicPr>
            <a:picLocks noChangeAspect="1"/>
          </p:cNvPicPr>
          <p:nvPr/>
        </p:nvPicPr>
        <p:blipFill>
          <a:blip r:embed="rId4"/>
          <a:stretch>
            <a:fillRect/>
          </a:stretch>
        </p:blipFill>
        <p:spPr>
          <a:xfrm>
            <a:off x="3595730" y="4007967"/>
            <a:ext cx="4897704" cy="868333"/>
          </a:xfrm>
          <a:prstGeom prst="rect">
            <a:avLst/>
          </a:prstGeom>
        </p:spPr>
      </p:pic>
      <p:pic>
        <p:nvPicPr>
          <p:cNvPr id="17" name="Picture 16" descr="Text, letter&#10;&#10;Description automatically generated">
            <a:extLst>
              <a:ext uri="{FF2B5EF4-FFF2-40B4-BE49-F238E27FC236}">
                <a16:creationId xmlns:a16="http://schemas.microsoft.com/office/drawing/2014/main" id="{9A5542A9-13C6-4B05-8C38-0A991CFA72D6}"/>
              </a:ext>
            </a:extLst>
          </p:cNvPr>
          <p:cNvPicPr>
            <a:picLocks noChangeAspect="1"/>
          </p:cNvPicPr>
          <p:nvPr/>
        </p:nvPicPr>
        <p:blipFill rotWithShape="1">
          <a:blip r:embed="rId5"/>
          <a:srcRect l="6153"/>
          <a:stretch/>
        </p:blipFill>
        <p:spPr>
          <a:xfrm>
            <a:off x="3225975" y="5284632"/>
            <a:ext cx="5190746" cy="834169"/>
          </a:xfrm>
          <a:prstGeom prst="rect">
            <a:avLst/>
          </a:prstGeom>
        </p:spPr>
      </p:pic>
      <p:sp>
        <p:nvSpPr>
          <p:cNvPr id="19" name="Content Placeholder 2">
            <a:extLst>
              <a:ext uri="{FF2B5EF4-FFF2-40B4-BE49-F238E27FC236}">
                <a16:creationId xmlns:a16="http://schemas.microsoft.com/office/drawing/2014/main" id="{A4504AAB-C925-49A9-BC4C-27FDDB4384CB}"/>
              </a:ext>
            </a:extLst>
          </p:cNvPr>
          <p:cNvSpPr>
            <a:spLocks noGrp="1"/>
          </p:cNvSpPr>
          <p:nvPr>
            <p:ph idx="1"/>
          </p:nvPr>
        </p:nvSpPr>
        <p:spPr>
          <a:xfrm>
            <a:off x="1837940" y="2477560"/>
            <a:ext cx="8244798" cy="420624"/>
          </a:xfrm>
          <a:solidFill>
            <a:srgbClr val="CCECFF">
              <a:alpha val="70196"/>
            </a:srgbClr>
          </a:solidFill>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The objective function: minimize the total delay of all service chains in the network. </a:t>
            </a:r>
          </a:p>
        </p:txBody>
      </p:sp>
      <p:sp>
        <p:nvSpPr>
          <p:cNvPr id="22" name="Content Placeholder 2">
            <a:extLst>
              <a:ext uri="{FF2B5EF4-FFF2-40B4-BE49-F238E27FC236}">
                <a16:creationId xmlns:a16="http://schemas.microsoft.com/office/drawing/2014/main" id="{D53326E6-716E-4E38-AE9C-3A7F154CED4E}"/>
              </a:ext>
            </a:extLst>
          </p:cNvPr>
          <p:cNvSpPr txBox="1">
            <a:spLocks/>
          </p:cNvSpPr>
          <p:nvPr/>
        </p:nvSpPr>
        <p:spPr>
          <a:xfrm>
            <a:off x="1840162" y="3725068"/>
            <a:ext cx="8244798" cy="420624"/>
          </a:xfrm>
          <a:prstGeom prst="rect">
            <a:avLst/>
          </a:prstGeom>
          <a:solidFill>
            <a:srgbClr val="CCECFF">
              <a:alpha val="70196"/>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Calculate the finish time of any service chain.</a:t>
            </a:r>
          </a:p>
        </p:txBody>
      </p:sp>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8AC5F44C-1FF8-4AFA-8938-135F3EA5EB22}"/>
                  </a:ext>
                </a:extLst>
              </p:cNvPr>
              <p:cNvSpPr txBox="1">
                <a:spLocks/>
              </p:cNvSpPr>
              <p:nvPr/>
            </p:nvSpPr>
            <p:spPr>
              <a:xfrm>
                <a:off x="1840162" y="4822894"/>
                <a:ext cx="8244798" cy="420624"/>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Any function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r>
                      <a:rPr lang="en-US" sz="1800" b="0" i="0" smtClean="0">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can be processed on only one VM.</a:t>
                </a:r>
              </a:p>
            </p:txBody>
          </p:sp>
        </mc:Choice>
        <mc:Fallback xmlns="">
          <p:sp>
            <p:nvSpPr>
              <p:cNvPr id="23" name="Content Placeholder 2">
                <a:extLst>
                  <a:ext uri="{FF2B5EF4-FFF2-40B4-BE49-F238E27FC236}">
                    <a16:creationId xmlns:a16="http://schemas.microsoft.com/office/drawing/2014/main" id="{8AC5F44C-1FF8-4AFA-8938-135F3EA5EB22}"/>
                  </a:ext>
                </a:extLst>
              </p:cNvPr>
              <p:cNvSpPr txBox="1">
                <a:spLocks noRot="1" noChangeAspect="1" noMove="1" noResize="1" noEditPoints="1" noAdjustHandles="1" noChangeArrowheads="1" noChangeShapeType="1" noTextEdit="1"/>
              </p:cNvSpPr>
              <p:nvPr/>
            </p:nvSpPr>
            <p:spPr>
              <a:xfrm>
                <a:off x="1840162" y="4822894"/>
                <a:ext cx="8244798" cy="420624"/>
              </a:xfrm>
              <a:prstGeom prst="rect">
                <a:avLst/>
              </a:prstGeom>
              <a:blipFill>
                <a:blip r:embed="rId6"/>
                <a:stretch>
                  <a:fillRect l="-666" t="-2899" b="-14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9345A199-5499-401D-A9AE-A7BADA08B28F}"/>
                  </a:ext>
                </a:extLst>
              </p:cNvPr>
              <p:cNvSpPr txBox="1">
                <a:spLocks/>
              </p:cNvSpPr>
              <p:nvPr/>
            </p:nvSpPr>
            <p:spPr>
              <a:xfrm>
                <a:off x="1837940" y="6131342"/>
                <a:ext cx="8244798" cy="422826"/>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If and only if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oMath>
                </a14:m>
                <a:r>
                  <a:rPr lang="en-US" sz="1800" dirty="0"/>
                  <a:t> </a:t>
                </a:r>
                <a:r>
                  <a:rPr lang="en-US" sz="1800" dirty="0">
                    <a:latin typeface="Times New Roman" panose="02020603050405020304" pitchFamily="18" charset="0"/>
                    <a:cs typeface="Times New Roman" panose="02020603050405020304" pitchFamily="18" charset="0"/>
                  </a:rPr>
                  <a:t>is allocated to VM </a:t>
                </a:r>
                <a14:m>
                  <m:oMath xmlns:m="http://schemas.openxmlformats.org/officeDocument/2006/math">
                    <m:r>
                      <a:rPr lang="en-US" sz="1800" b="0" i="1" smtClean="0">
                        <a:latin typeface="Cambria Math" panose="02040503050406030204" pitchFamily="18" charset="0"/>
                        <a:cs typeface="Times New Roman" panose="02020603050405020304" pitchFamily="18" charset="0"/>
                      </a:rPr>
                      <m:t>𝑚</m:t>
                    </m:r>
                  </m:oMath>
                </a14:m>
                <a:r>
                  <a:rPr lang="en-US" sz="1800" dirty="0">
                    <a:latin typeface="Times New Roman" panose="02020603050405020304" pitchFamily="18" charset="0"/>
                    <a:cs typeface="Times New Roman" panose="02020603050405020304" pitchFamily="18" charset="0"/>
                  </a:rPr>
                  <a:t>, this VM can start processing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oMath>
                </a14:m>
                <a:r>
                  <a:rPr lang="en-US" sz="1800" dirty="0"/>
                  <a:t> </a:t>
                </a:r>
                <a:r>
                  <a:rPr lang="en-US" sz="1800" dirty="0">
                    <a:latin typeface="Times New Roman" panose="02020603050405020304" pitchFamily="18" charset="0"/>
                    <a:cs typeface="Times New Roman" panose="02020603050405020304" pitchFamily="18" charset="0"/>
                  </a:rPr>
                  <a:t>at some point.</a:t>
                </a:r>
              </a:p>
            </p:txBody>
          </p:sp>
        </mc:Choice>
        <mc:Fallback xmlns="">
          <p:sp>
            <p:nvSpPr>
              <p:cNvPr id="24" name="Content Placeholder 2">
                <a:extLst>
                  <a:ext uri="{FF2B5EF4-FFF2-40B4-BE49-F238E27FC236}">
                    <a16:creationId xmlns:a16="http://schemas.microsoft.com/office/drawing/2014/main" id="{9345A199-5499-401D-A9AE-A7BADA08B28F}"/>
                  </a:ext>
                </a:extLst>
              </p:cNvPr>
              <p:cNvSpPr txBox="1">
                <a:spLocks noRot="1" noChangeAspect="1" noMove="1" noResize="1" noEditPoints="1" noAdjustHandles="1" noChangeArrowheads="1" noChangeShapeType="1" noTextEdit="1"/>
              </p:cNvSpPr>
              <p:nvPr/>
            </p:nvSpPr>
            <p:spPr>
              <a:xfrm>
                <a:off x="1837940" y="6131342"/>
                <a:ext cx="8244798" cy="422826"/>
              </a:xfrm>
              <a:prstGeom prst="rect">
                <a:avLst/>
              </a:prstGeom>
              <a:blipFill>
                <a:blip r:embed="rId7"/>
                <a:stretch>
                  <a:fillRect l="-591" t="-4348" b="-14493"/>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B0BC1708-5FC6-42B1-B3F9-BCF75064661D}"/>
              </a:ext>
            </a:extLst>
          </p:cNvPr>
          <p:cNvPicPr>
            <a:picLocks noChangeAspect="1"/>
          </p:cNvPicPr>
          <p:nvPr/>
        </p:nvPicPr>
        <p:blipFill>
          <a:blip r:embed="rId8"/>
          <a:stretch>
            <a:fillRect/>
          </a:stretch>
        </p:blipFill>
        <p:spPr>
          <a:xfrm>
            <a:off x="0" y="-41184"/>
            <a:ext cx="12192000" cy="1278243"/>
          </a:xfrm>
          <a:prstGeom prst="rect">
            <a:avLst/>
          </a:prstGeom>
        </p:spPr>
      </p:pic>
      <p:sp>
        <p:nvSpPr>
          <p:cNvPr id="25" name="TextBox 24">
            <a:extLst>
              <a:ext uri="{FF2B5EF4-FFF2-40B4-BE49-F238E27FC236}">
                <a16:creationId xmlns:a16="http://schemas.microsoft.com/office/drawing/2014/main" id="{C8601D18-9B10-47B2-AF35-F5389747C5CA}"/>
              </a:ext>
            </a:extLst>
          </p:cNvPr>
          <p:cNvSpPr txBox="1"/>
          <p:nvPr/>
        </p:nvSpPr>
        <p:spPr>
          <a:xfrm>
            <a:off x="1519169" y="194460"/>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Problem Formulation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6" name="Content Placeholder 2">
            <a:extLst>
              <a:ext uri="{FF2B5EF4-FFF2-40B4-BE49-F238E27FC236}">
                <a16:creationId xmlns:a16="http://schemas.microsoft.com/office/drawing/2014/main" id="{FCDC099F-057F-4941-81D5-79208F8F14B0}"/>
              </a:ext>
            </a:extLst>
          </p:cNvPr>
          <p:cNvSpPr txBox="1">
            <a:spLocks/>
          </p:cNvSpPr>
          <p:nvPr/>
        </p:nvSpPr>
        <p:spPr>
          <a:xfrm>
            <a:off x="1623858" y="1351052"/>
            <a:ext cx="1599114" cy="470435"/>
          </a:xfrm>
          <a:prstGeom prst="rect">
            <a:avLst/>
          </a:prstGeom>
          <a:solidFill>
            <a:srgbClr val="CCECFF">
              <a:alpha val="70196"/>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latin typeface="Times New Roman" panose="02020603050405020304" pitchFamily="18" charset="0"/>
                <a:cs typeface="Times New Roman" panose="02020603050405020304" pitchFamily="18" charset="0"/>
              </a:rPr>
              <a:t>ILP M</a:t>
            </a:r>
            <a:r>
              <a:rPr lang="en-US" altLang="zh-CN" sz="2400" b="1" dirty="0">
                <a:latin typeface="Times New Roman" panose="02020603050405020304" pitchFamily="18" charset="0"/>
                <a:cs typeface="Times New Roman" panose="02020603050405020304" pitchFamily="18" charset="0"/>
              </a:rPr>
              <a:t>odel</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730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6154A0-FDB3-4588-816F-E53B9767EC3B}"/>
              </a:ext>
            </a:extLst>
          </p:cNvPr>
          <p:cNvPicPr>
            <a:picLocks noChangeAspect="1"/>
          </p:cNvPicPr>
          <p:nvPr/>
        </p:nvPicPr>
        <p:blipFill>
          <a:blip r:embed="rId2"/>
          <a:stretch>
            <a:fillRect/>
          </a:stretch>
        </p:blipFill>
        <p:spPr>
          <a:xfrm>
            <a:off x="410375" y="2489538"/>
            <a:ext cx="5149323" cy="578485"/>
          </a:xfrm>
          <a:prstGeom prst="rect">
            <a:avLst/>
          </a:prstGeom>
        </p:spPr>
      </p:pic>
      <p:pic>
        <p:nvPicPr>
          <p:cNvPr id="7" name="Picture 6">
            <a:extLst>
              <a:ext uri="{FF2B5EF4-FFF2-40B4-BE49-F238E27FC236}">
                <a16:creationId xmlns:a16="http://schemas.microsoft.com/office/drawing/2014/main" id="{49749DFB-C20A-4FCE-97CA-258635EBA810}"/>
              </a:ext>
            </a:extLst>
          </p:cNvPr>
          <p:cNvPicPr>
            <a:picLocks noChangeAspect="1"/>
          </p:cNvPicPr>
          <p:nvPr/>
        </p:nvPicPr>
        <p:blipFill>
          <a:blip r:embed="rId3"/>
          <a:stretch>
            <a:fillRect/>
          </a:stretch>
        </p:blipFill>
        <p:spPr>
          <a:xfrm>
            <a:off x="-14287" y="1139765"/>
            <a:ext cx="5559698" cy="1038974"/>
          </a:xfrm>
          <a:prstGeom prst="rect">
            <a:avLst/>
          </a:prstGeom>
        </p:spPr>
      </p:pic>
      <p:sp>
        <p:nvSpPr>
          <p:cNvPr id="2" name="Slide Number Placeholder 1">
            <a:extLst>
              <a:ext uri="{FF2B5EF4-FFF2-40B4-BE49-F238E27FC236}">
                <a16:creationId xmlns:a16="http://schemas.microsoft.com/office/drawing/2014/main" id="{634CB5E9-BCC8-4434-B77C-05ABBA42339C}"/>
              </a:ext>
            </a:extLst>
          </p:cNvPr>
          <p:cNvSpPr>
            <a:spLocks noGrp="1"/>
          </p:cNvSpPr>
          <p:nvPr>
            <p:ph type="sldNum" sz="quarter" idx="12"/>
          </p:nvPr>
        </p:nvSpPr>
        <p:spPr/>
        <p:txBody>
          <a:bodyPr/>
          <a:lstStyle/>
          <a:p>
            <a:fld id="{4D930033-B2FC-4609-BC0E-7900D15FB984}" type="slidenum">
              <a:rPr lang="en-US" smtClean="0"/>
              <a:t>37</a:t>
            </a:fld>
            <a:endParaRPr lang="en-US"/>
          </a:p>
        </p:txBody>
      </p:sp>
      <p:pic>
        <p:nvPicPr>
          <p:cNvPr id="9" name="Picture 8" descr="Text, letter&#10;&#10;Description automatically generated">
            <a:extLst>
              <a:ext uri="{FF2B5EF4-FFF2-40B4-BE49-F238E27FC236}">
                <a16:creationId xmlns:a16="http://schemas.microsoft.com/office/drawing/2014/main" id="{B13B6156-99D5-4DE4-B2D1-76A6D101098B}"/>
              </a:ext>
            </a:extLst>
          </p:cNvPr>
          <p:cNvPicPr>
            <a:picLocks noChangeAspect="1"/>
          </p:cNvPicPr>
          <p:nvPr/>
        </p:nvPicPr>
        <p:blipFill>
          <a:blip r:embed="rId4"/>
          <a:stretch>
            <a:fillRect/>
          </a:stretch>
        </p:blipFill>
        <p:spPr>
          <a:xfrm>
            <a:off x="0" y="3412988"/>
            <a:ext cx="5531124" cy="912675"/>
          </a:xfrm>
          <a:prstGeom prst="rect">
            <a:avLst/>
          </a:prstGeom>
        </p:spPr>
      </p:pic>
      <p:pic>
        <p:nvPicPr>
          <p:cNvPr id="10" name="Picture 9">
            <a:extLst>
              <a:ext uri="{FF2B5EF4-FFF2-40B4-BE49-F238E27FC236}">
                <a16:creationId xmlns:a16="http://schemas.microsoft.com/office/drawing/2014/main" id="{0CD714C7-D46C-4EE6-9DB1-81B651A1375C}"/>
              </a:ext>
            </a:extLst>
          </p:cNvPr>
          <p:cNvPicPr>
            <a:picLocks noChangeAspect="1"/>
          </p:cNvPicPr>
          <p:nvPr/>
        </p:nvPicPr>
        <p:blipFill>
          <a:blip r:embed="rId5"/>
          <a:stretch>
            <a:fillRect/>
          </a:stretch>
        </p:blipFill>
        <p:spPr>
          <a:xfrm>
            <a:off x="492350" y="4665732"/>
            <a:ext cx="5096405" cy="619190"/>
          </a:xfrm>
          <a:prstGeom prst="rect">
            <a:avLst/>
          </a:prstGeom>
        </p:spPr>
      </p:pic>
      <p:pic>
        <p:nvPicPr>
          <p:cNvPr id="11" name="Picture 10">
            <a:extLst>
              <a:ext uri="{FF2B5EF4-FFF2-40B4-BE49-F238E27FC236}">
                <a16:creationId xmlns:a16="http://schemas.microsoft.com/office/drawing/2014/main" id="{99A30C7D-4870-43F7-A94D-2057C5C4D341}"/>
              </a:ext>
            </a:extLst>
          </p:cNvPr>
          <p:cNvPicPr>
            <a:picLocks noChangeAspect="1"/>
          </p:cNvPicPr>
          <p:nvPr/>
        </p:nvPicPr>
        <p:blipFill>
          <a:blip r:embed="rId6"/>
          <a:stretch>
            <a:fillRect/>
          </a:stretch>
        </p:blipFill>
        <p:spPr>
          <a:xfrm>
            <a:off x="89972" y="5704686"/>
            <a:ext cx="5901160" cy="457641"/>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32D86A07-448E-45D0-98D9-38200EADC186}"/>
                  </a:ext>
                </a:extLst>
              </p:cNvPr>
              <p:cNvSpPr>
                <a:spLocks noGrp="1"/>
              </p:cNvSpPr>
              <p:nvPr>
                <p:ph idx="1"/>
              </p:nvPr>
            </p:nvSpPr>
            <p:spPr>
              <a:xfrm>
                <a:off x="154439" y="3091433"/>
                <a:ext cx="5772228" cy="420624"/>
              </a:xfrm>
              <a:solidFill>
                <a:srgbClr val="CCECFF">
                  <a:alpha val="70196"/>
                </a:srgbClr>
              </a:solidFill>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The relationship between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𝑖𝑗𝑚</m:t>
                        </m:r>
                      </m:sub>
                    </m:sSub>
                  </m:oMath>
                </a14:m>
                <a:r>
                  <a:rPr lang="en-US" sz="1800" dirty="0"/>
                  <a:t> </a:t>
                </a:r>
                <a:r>
                  <a:rPr lang="en-US" sz="18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𝑦</m:t>
                        </m:r>
                      </m:e>
                      <m:sub>
                        <m:r>
                          <a:rPr lang="en-US" sz="1800" i="1">
                            <a:latin typeface="Cambria Math" panose="02040503050406030204" pitchFamily="18" charset="0"/>
                          </a:rPr>
                          <m:t>𝑖𝑗𝑚</m:t>
                        </m:r>
                        <m:r>
                          <a:rPr lang="en-US" sz="1800" b="0" i="1" smtClean="0">
                            <a:latin typeface="Cambria Math" panose="02040503050406030204" pitchFamily="18" charset="0"/>
                          </a:rPr>
                          <m:t>𝑡</m:t>
                        </m:r>
                      </m:sub>
                    </m:sSub>
                  </m:oMath>
                </a14:m>
                <a:r>
                  <a:rPr lang="en-US" sz="1800" dirty="0">
                    <a:latin typeface="Times New Roman" panose="02020603050405020304" pitchFamily="18" charset="0"/>
                    <a:cs typeface="Times New Roman" panose="02020603050405020304" pitchFamily="18" charset="0"/>
                  </a:rPr>
                  <a:t>.</a:t>
                </a:r>
              </a:p>
            </p:txBody>
          </p:sp>
        </mc:Choice>
        <mc:Fallback xmlns="">
          <p:sp>
            <p:nvSpPr>
              <p:cNvPr id="14" name="Content Placeholder 2">
                <a:extLst>
                  <a:ext uri="{FF2B5EF4-FFF2-40B4-BE49-F238E27FC236}">
                    <a16:creationId xmlns:a16="http://schemas.microsoft.com/office/drawing/2014/main" id="{32D86A07-448E-45D0-98D9-38200EADC186}"/>
                  </a:ext>
                </a:extLst>
              </p:cNvPr>
              <p:cNvSpPr>
                <a:spLocks noGrp="1" noRot="1" noChangeAspect="1" noMove="1" noResize="1" noEditPoints="1" noAdjustHandles="1" noChangeArrowheads="1" noChangeShapeType="1" noTextEdit="1"/>
              </p:cNvSpPr>
              <p:nvPr>
                <p:ph idx="1"/>
              </p:nvPr>
            </p:nvSpPr>
            <p:spPr>
              <a:xfrm>
                <a:off x="154439" y="3091433"/>
                <a:ext cx="5772228" cy="420624"/>
              </a:xfrm>
              <a:blipFill>
                <a:blip r:embed="rId7"/>
                <a:stretch>
                  <a:fillRect l="-879" t="-11765"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5554E545-7472-420A-A9AE-4F111B3E29D7}"/>
                  </a:ext>
                </a:extLst>
              </p:cNvPr>
              <p:cNvSpPr txBox="1">
                <a:spLocks/>
              </p:cNvSpPr>
              <p:nvPr/>
            </p:nvSpPr>
            <p:spPr>
              <a:xfrm>
                <a:off x="-1" y="4312100"/>
                <a:ext cx="6513689" cy="420624"/>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Required total time </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𝑇</m:t>
                        </m:r>
                      </m:e>
                      <m:sub>
                        <m:r>
                          <a:rPr lang="en-US" sz="1800" i="1">
                            <a:latin typeface="Cambria Math" panose="02040503050406030204" pitchFamily="18" charset="0"/>
                          </a:rPr>
                          <m:t>𝑖𝑗𝑚</m:t>
                        </m:r>
                      </m:sub>
                    </m:sSub>
                  </m:oMath>
                </a14:m>
                <a:r>
                  <a:rPr lang="en-US" sz="1800" dirty="0"/>
                  <a:t> </a:t>
                </a:r>
                <a:r>
                  <a:rPr lang="en-US" sz="1800" dirty="0">
                    <a:latin typeface="Times New Roman" panose="02020603050405020304" pitchFamily="18" charset="0"/>
                    <a:cs typeface="Times New Roman" panose="02020603050405020304" pitchFamily="18" charset="0"/>
                  </a:rPr>
                  <a:t>for processing function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oMath>
                </a14:m>
                <a:r>
                  <a:rPr lang="en-US" sz="1800" dirty="0"/>
                  <a:t> </a:t>
                </a:r>
                <a:r>
                  <a:rPr lang="en-US" sz="1800" dirty="0">
                    <a:latin typeface="Times New Roman" panose="02020603050405020304" pitchFamily="18" charset="0"/>
                    <a:cs typeface="Times New Roman" panose="02020603050405020304" pitchFamily="18" charset="0"/>
                  </a:rPr>
                  <a:t>must be satisfied</a:t>
                </a:r>
              </a:p>
            </p:txBody>
          </p:sp>
        </mc:Choice>
        <mc:Fallback xmlns="">
          <p:sp>
            <p:nvSpPr>
              <p:cNvPr id="15" name="Content Placeholder 2">
                <a:extLst>
                  <a:ext uri="{FF2B5EF4-FFF2-40B4-BE49-F238E27FC236}">
                    <a16:creationId xmlns:a16="http://schemas.microsoft.com/office/drawing/2014/main" id="{5554E545-7472-420A-A9AE-4F111B3E29D7}"/>
                  </a:ext>
                </a:extLst>
              </p:cNvPr>
              <p:cNvSpPr txBox="1">
                <a:spLocks noRot="1" noChangeAspect="1" noMove="1" noResize="1" noEditPoints="1" noAdjustHandles="1" noChangeArrowheads="1" noChangeShapeType="1" noTextEdit="1"/>
              </p:cNvSpPr>
              <p:nvPr/>
            </p:nvSpPr>
            <p:spPr>
              <a:xfrm>
                <a:off x="-1" y="4312100"/>
                <a:ext cx="6513689" cy="420624"/>
              </a:xfrm>
              <a:prstGeom prst="rect">
                <a:avLst/>
              </a:prstGeom>
              <a:blipFill>
                <a:blip r:embed="rId8"/>
                <a:stretch>
                  <a:fillRect l="-778" r="-389"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CD642629-9F1D-46D4-B4A7-11487E22436C}"/>
                  </a:ext>
                </a:extLst>
              </p:cNvPr>
              <p:cNvSpPr txBox="1">
                <a:spLocks/>
              </p:cNvSpPr>
              <p:nvPr/>
            </p:nvSpPr>
            <p:spPr>
              <a:xfrm>
                <a:off x="154439" y="5284062"/>
                <a:ext cx="6359249" cy="420624"/>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𝑧</m:t>
                        </m:r>
                      </m:e>
                      <m:sub>
                        <m:r>
                          <a:rPr lang="en-US" sz="1800" i="1">
                            <a:latin typeface="Cambria Math" panose="02040503050406030204" pitchFamily="18" charset="0"/>
                          </a:rPr>
                          <m:t>𝑖𝑗𝑚𝑡</m:t>
                        </m:r>
                      </m:sub>
                    </m:sSub>
                    <m:r>
                      <a:rPr lang="en-US"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𝑝</m:t>
                        </m:r>
                      </m:e>
                      <m:sub>
                        <m:r>
                          <a:rPr lang="en-US" sz="1800" i="1">
                            <a:latin typeface="Cambria Math" panose="02040503050406030204" pitchFamily="18" charset="0"/>
                          </a:rPr>
                          <m:t>𝑖𝑗𝑚𝑡</m:t>
                        </m:r>
                      </m:sub>
                    </m:sSub>
                    <m:r>
                      <a:rPr lang="en-US"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cannot be equal to 1 at the same time.</a:t>
                </a:r>
              </a:p>
            </p:txBody>
          </p:sp>
        </mc:Choice>
        <mc:Fallback xmlns="">
          <p:sp>
            <p:nvSpPr>
              <p:cNvPr id="16" name="Content Placeholder 2">
                <a:extLst>
                  <a:ext uri="{FF2B5EF4-FFF2-40B4-BE49-F238E27FC236}">
                    <a16:creationId xmlns:a16="http://schemas.microsoft.com/office/drawing/2014/main" id="{CD642629-9F1D-46D4-B4A7-11487E22436C}"/>
                  </a:ext>
                </a:extLst>
              </p:cNvPr>
              <p:cNvSpPr txBox="1">
                <a:spLocks noRot="1" noChangeAspect="1" noMove="1" noResize="1" noEditPoints="1" noAdjustHandles="1" noChangeArrowheads="1" noChangeShapeType="1" noTextEdit="1"/>
              </p:cNvSpPr>
              <p:nvPr/>
            </p:nvSpPr>
            <p:spPr>
              <a:xfrm>
                <a:off x="154439" y="5284062"/>
                <a:ext cx="6359249" cy="420624"/>
              </a:xfrm>
              <a:prstGeom prst="rect">
                <a:avLst/>
              </a:prstGeom>
              <a:blipFill>
                <a:blip r:embed="rId9"/>
                <a:stretch>
                  <a:fillRect t="-8824"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973CF10C-546A-4560-BE1A-6A378F27C3FB}"/>
                  </a:ext>
                </a:extLst>
              </p:cNvPr>
              <p:cNvSpPr txBox="1">
                <a:spLocks/>
              </p:cNvSpPr>
              <p:nvPr/>
            </p:nvSpPr>
            <p:spPr>
              <a:xfrm>
                <a:off x="154440" y="6242916"/>
                <a:ext cx="6257650" cy="420624"/>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The logical relationship between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𝑖𝑗𝑚𝑡</m:t>
                        </m:r>
                      </m:sub>
                    </m:sSub>
                    <m:r>
                      <a:rPr lang="en-US" sz="1800" b="0" i="1"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a:rPr lang="en-US" sz="1800" i="1">
                            <a:latin typeface="Cambria Math" panose="02040503050406030204" pitchFamily="18" charset="0"/>
                          </a:rPr>
                          <m:t>𝑖𝑗𝑚𝑡</m:t>
                        </m:r>
                      </m:sub>
                    </m:sSub>
                    <m:r>
                      <a:rPr lang="en-US"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and</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 </m:t>
                        </m:r>
                        <m:r>
                          <a:rPr lang="en-US" sz="1800" i="1">
                            <a:latin typeface="Cambria Math" panose="02040503050406030204" pitchFamily="18" charset="0"/>
                          </a:rPr>
                          <m:t>𝑝</m:t>
                        </m:r>
                      </m:e>
                      <m:sub>
                        <m:r>
                          <a:rPr lang="en-US" sz="1800" i="1">
                            <a:latin typeface="Cambria Math" panose="02040503050406030204" pitchFamily="18" charset="0"/>
                          </a:rPr>
                          <m:t>𝑖𝑗𝑚𝑡</m:t>
                        </m:r>
                      </m:sub>
                    </m:sSub>
                    <m:r>
                      <a:rPr lang="en-US" sz="1800" b="0" i="1" smtClean="0">
                        <a:latin typeface="Cambria Math" panose="02040503050406030204" pitchFamily="18" charset="0"/>
                      </a:rPr>
                      <m:t>.</m:t>
                    </m:r>
                    <m:r>
                      <a:rPr lang="en-US" sz="1800" i="1">
                        <a:latin typeface="Cambria Math" panose="02040503050406030204" pitchFamily="18" charset="0"/>
                      </a:rPr>
                      <m:t> </m:t>
                    </m:r>
                  </m:oMath>
                </a14:m>
                <a:endParaRPr lang="en-US" sz="1800" dirty="0">
                  <a:latin typeface="Times New Roman" panose="02020603050405020304" pitchFamily="18" charset="0"/>
                  <a:cs typeface="Times New Roman" panose="02020603050405020304" pitchFamily="18" charset="0"/>
                </a:endParaRPr>
              </a:p>
            </p:txBody>
          </p:sp>
        </mc:Choice>
        <mc:Fallback xmlns="">
          <p:sp>
            <p:nvSpPr>
              <p:cNvPr id="17" name="Content Placeholder 2">
                <a:extLst>
                  <a:ext uri="{FF2B5EF4-FFF2-40B4-BE49-F238E27FC236}">
                    <a16:creationId xmlns:a16="http://schemas.microsoft.com/office/drawing/2014/main" id="{973CF10C-546A-4560-BE1A-6A378F27C3FB}"/>
                  </a:ext>
                </a:extLst>
              </p:cNvPr>
              <p:cNvSpPr txBox="1">
                <a:spLocks noRot="1" noChangeAspect="1" noMove="1" noResize="1" noEditPoints="1" noAdjustHandles="1" noChangeArrowheads="1" noChangeShapeType="1" noTextEdit="1"/>
              </p:cNvSpPr>
              <p:nvPr/>
            </p:nvSpPr>
            <p:spPr>
              <a:xfrm>
                <a:off x="154440" y="6242916"/>
                <a:ext cx="6257650" cy="420624"/>
              </a:xfrm>
              <a:prstGeom prst="rect">
                <a:avLst/>
              </a:prstGeom>
              <a:blipFill>
                <a:blip r:embed="rId10"/>
                <a:stretch>
                  <a:fillRect l="-811" t="-5882" b="-8824"/>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3001F105-C221-4EF9-9D84-DEE83D708C1A}"/>
              </a:ext>
            </a:extLst>
          </p:cNvPr>
          <p:cNvPicPr>
            <a:picLocks noChangeAspect="1"/>
          </p:cNvPicPr>
          <p:nvPr/>
        </p:nvPicPr>
        <p:blipFill>
          <a:blip r:embed="rId11"/>
          <a:stretch>
            <a:fillRect/>
          </a:stretch>
        </p:blipFill>
        <p:spPr>
          <a:xfrm>
            <a:off x="0" y="-41184"/>
            <a:ext cx="12192000" cy="1278243"/>
          </a:xfrm>
          <a:prstGeom prst="rect">
            <a:avLst/>
          </a:prstGeom>
        </p:spPr>
      </p:pic>
      <p:sp>
        <p:nvSpPr>
          <p:cNvPr id="22" name="TextBox 21">
            <a:extLst>
              <a:ext uri="{FF2B5EF4-FFF2-40B4-BE49-F238E27FC236}">
                <a16:creationId xmlns:a16="http://schemas.microsoft.com/office/drawing/2014/main" id="{2CA2166A-351B-44E2-9F21-8226FC983763}"/>
              </a:ext>
            </a:extLst>
          </p:cNvPr>
          <p:cNvSpPr txBox="1"/>
          <p:nvPr/>
        </p:nvSpPr>
        <p:spPr>
          <a:xfrm>
            <a:off x="1519169" y="194460"/>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Problem Formulation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4" name="Content Placeholder 2">
            <a:extLst>
              <a:ext uri="{FF2B5EF4-FFF2-40B4-BE49-F238E27FC236}">
                <a16:creationId xmlns:a16="http://schemas.microsoft.com/office/drawing/2014/main" id="{E4534F2E-6C3E-4543-BA07-F534B55B0622}"/>
              </a:ext>
            </a:extLst>
          </p:cNvPr>
          <p:cNvSpPr txBox="1">
            <a:spLocks/>
          </p:cNvSpPr>
          <p:nvPr/>
        </p:nvSpPr>
        <p:spPr>
          <a:xfrm>
            <a:off x="154439" y="2183068"/>
            <a:ext cx="5772228" cy="420624"/>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Each VM can process at most one function in one time slot.</a:t>
            </a:r>
          </a:p>
        </p:txBody>
      </p:sp>
      <p:pic>
        <p:nvPicPr>
          <p:cNvPr id="18" name="Picture 17" descr="Text, letter&#10;&#10;Description automatically generated">
            <a:extLst>
              <a:ext uri="{FF2B5EF4-FFF2-40B4-BE49-F238E27FC236}">
                <a16:creationId xmlns:a16="http://schemas.microsoft.com/office/drawing/2014/main" id="{0168696D-7811-57F4-C7D2-586BFFD44D12}"/>
              </a:ext>
            </a:extLst>
          </p:cNvPr>
          <p:cNvPicPr>
            <a:picLocks noChangeAspect="1"/>
          </p:cNvPicPr>
          <p:nvPr/>
        </p:nvPicPr>
        <p:blipFill>
          <a:blip r:embed="rId12"/>
          <a:stretch>
            <a:fillRect/>
          </a:stretch>
        </p:blipFill>
        <p:spPr>
          <a:xfrm>
            <a:off x="6513688" y="1237059"/>
            <a:ext cx="5295621" cy="865770"/>
          </a:xfrm>
          <a:prstGeom prst="rect">
            <a:avLst/>
          </a:prstGeom>
        </p:spPr>
      </p:pic>
      <p:pic>
        <p:nvPicPr>
          <p:cNvPr id="19" name="Picture 18" descr="Text, letter&#10;&#10;Description automatically generated">
            <a:extLst>
              <a:ext uri="{FF2B5EF4-FFF2-40B4-BE49-F238E27FC236}">
                <a16:creationId xmlns:a16="http://schemas.microsoft.com/office/drawing/2014/main" id="{65290EAA-27B7-7FEC-90EA-CEF58A9FE2D1}"/>
              </a:ext>
            </a:extLst>
          </p:cNvPr>
          <p:cNvPicPr>
            <a:picLocks noChangeAspect="1"/>
          </p:cNvPicPr>
          <p:nvPr/>
        </p:nvPicPr>
        <p:blipFill rotWithShape="1">
          <a:blip r:embed="rId13"/>
          <a:srcRect l="6603" t="14704" r="23665" b="49670"/>
          <a:stretch/>
        </p:blipFill>
        <p:spPr>
          <a:xfrm>
            <a:off x="6190368" y="3905131"/>
            <a:ext cx="3743680" cy="375649"/>
          </a:xfrm>
          <a:prstGeom prst="rect">
            <a:avLst/>
          </a:prstGeom>
        </p:spPr>
      </p:pic>
      <p:pic>
        <p:nvPicPr>
          <p:cNvPr id="20" name="Picture 19" descr="A picture containing text, watch&#10;&#10;Description automatically generated">
            <a:extLst>
              <a:ext uri="{FF2B5EF4-FFF2-40B4-BE49-F238E27FC236}">
                <a16:creationId xmlns:a16="http://schemas.microsoft.com/office/drawing/2014/main" id="{87675F6E-0A29-4219-32C6-E0D962B79357}"/>
              </a:ext>
            </a:extLst>
          </p:cNvPr>
          <p:cNvPicPr>
            <a:picLocks noChangeAspect="1"/>
          </p:cNvPicPr>
          <p:nvPr/>
        </p:nvPicPr>
        <p:blipFill>
          <a:blip r:embed="rId14"/>
          <a:stretch>
            <a:fillRect/>
          </a:stretch>
        </p:blipFill>
        <p:spPr>
          <a:xfrm>
            <a:off x="6440688" y="4841260"/>
            <a:ext cx="5751312" cy="1053381"/>
          </a:xfrm>
          <a:prstGeom prst="rect">
            <a:avLst/>
          </a:prstGeom>
        </p:spPr>
      </p:pic>
      <p:pic>
        <p:nvPicPr>
          <p:cNvPr id="23" name="Picture 22" descr="Text, letter&#10;&#10;Description automatically generated">
            <a:extLst>
              <a:ext uri="{FF2B5EF4-FFF2-40B4-BE49-F238E27FC236}">
                <a16:creationId xmlns:a16="http://schemas.microsoft.com/office/drawing/2014/main" id="{2C37ADB3-30E2-C993-DBC3-F6190B7C3678}"/>
              </a:ext>
            </a:extLst>
          </p:cNvPr>
          <p:cNvPicPr>
            <a:picLocks noChangeAspect="1"/>
          </p:cNvPicPr>
          <p:nvPr/>
        </p:nvPicPr>
        <p:blipFill rotWithShape="1">
          <a:blip r:embed="rId15"/>
          <a:srcRect l="6994" r="21815" b="28957"/>
          <a:stretch/>
        </p:blipFill>
        <p:spPr>
          <a:xfrm>
            <a:off x="6359542" y="2480180"/>
            <a:ext cx="3405333" cy="946207"/>
          </a:xfrm>
          <a:prstGeom prst="rect">
            <a:avLst/>
          </a:prstGeom>
        </p:spPr>
      </p:pic>
      <p:pic>
        <p:nvPicPr>
          <p:cNvPr id="25" name="Picture 24" descr="Text, letter&#10;&#10;Description automatically generated">
            <a:extLst>
              <a:ext uri="{FF2B5EF4-FFF2-40B4-BE49-F238E27FC236}">
                <a16:creationId xmlns:a16="http://schemas.microsoft.com/office/drawing/2014/main" id="{AC2ADF2B-56B3-9973-3424-E981D552855A}"/>
              </a:ext>
            </a:extLst>
          </p:cNvPr>
          <p:cNvPicPr>
            <a:picLocks noChangeAspect="1"/>
          </p:cNvPicPr>
          <p:nvPr/>
        </p:nvPicPr>
        <p:blipFill rotWithShape="1">
          <a:blip r:embed="rId15"/>
          <a:srcRect l="23113" t="69917" r="27336"/>
          <a:stretch/>
        </p:blipFill>
        <p:spPr>
          <a:xfrm>
            <a:off x="9628176" y="2778780"/>
            <a:ext cx="2405798" cy="406687"/>
          </a:xfrm>
          <a:prstGeom prst="rect">
            <a:avLst/>
          </a:prstGeom>
        </p:spPr>
      </p:pic>
      <p:pic>
        <p:nvPicPr>
          <p:cNvPr id="26" name="Picture 25" descr="Text, letter&#10;&#10;Description automatically generated">
            <a:extLst>
              <a:ext uri="{FF2B5EF4-FFF2-40B4-BE49-F238E27FC236}">
                <a16:creationId xmlns:a16="http://schemas.microsoft.com/office/drawing/2014/main" id="{ADAB6A65-D493-9EB4-0BF8-8B415817BE27}"/>
              </a:ext>
            </a:extLst>
          </p:cNvPr>
          <p:cNvPicPr>
            <a:picLocks noChangeAspect="1"/>
          </p:cNvPicPr>
          <p:nvPr/>
        </p:nvPicPr>
        <p:blipFill rotWithShape="1">
          <a:blip r:embed="rId15"/>
          <a:srcRect l="88463" t="38846" r="1679" b="28310"/>
          <a:stretch/>
        </p:blipFill>
        <p:spPr>
          <a:xfrm>
            <a:off x="11683059" y="2747724"/>
            <a:ext cx="478588" cy="444003"/>
          </a:xfrm>
          <a:prstGeom prst="rect">
            <a:avLst/>
          </a:prstGeom>
        </p:spPr>
      </p:pic>
      <p:sp>
        <p:nvSpPr>
          <p:cNvPr id="27" name="Content Placeholder 2">
            <a:extLst>
              <a:ext uri="{FF2B5EF4-FFF2-40B4-BE49-F238E27FC236}">
                <a16:creationId xmlns:a16="http://schemas.microsoft.com/office/drawing/2014/main" id="{123B54D8-EED1-02BC-7C3A-282AC6A38DF9}"/>
              </a:ext>
            </a:extLst>
          </p:cNvPr>
          <p:cNvSpPr txBox="1">
            <a:spLocks/>
          </p:cNvSpPr>
          <p:nvPr/>
        </p:nvSpPr>
        <p:spPr>
          <a:xfrm>
            <a:off x="6513688" y="3293389"/>
            <a:ext cx="5520286" cy="581717"/>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The next function of the service chain must be processed after the processing of the one before it. </a:t>
            </a:r>
          </a:p>
        </p:txBody>
      </p:sp>
      <p:pic>
        <p:nvPicPr>
          <p:cNvPr id="28" name="Picture 27" descr="Text, letter&#10;&#10;Description automatically generated">
            <a:extLst>
              <a:ext uri="{FF2B5EF4-FFF2-40B4-BE49-F238E27FC236}">
                <a16:creationId xmlns:a16="http://schemas.microsoft.com/office/drawing/2014/main" id="{3EB61325-162E-DA9E-A221-2DB6764BA81F}"/>
              </a:ext>
            </a:extLst>
          </p:cNvPr>
          <p:cNvPicPr>
            <a:picLocks noChangeAspect="1"/>
          </p:cNvPicPr>
          <p:nvPr/>
        </p:nvPicPr>
        <p:blipFill rotWithShape="1">
          <a:blip r:embed="rId13"/>
          <a:srcRect l="24190" t="49444" r="37420" b="15266"/>
          <a:stretch/>
        </p:blipFill>
        <p:spPr>
          <a:xfrm>
            <a:off x="9872990" y="3927754"/>
            <a:ext cx="1916170" cy="345951"/>
          </a:xfrm>
          <a:prstGeom prst="rect">
            <a:avLst/>
          </a:prstGeom>
        </p:spPr>
      </p:pic>
      <p:pic>
        <p:nvPicPr>
          <p:cNvPr id="29" name="Picture 28" descr="Text, letter&#10;&#10;Description automatically generated">
            <a:extLst>
              <a:ext uri="{FF2B5EF4-FFF2-40B4-BE49-F238E27FC236}">
                <a16:creationId xmlns:a16="http://schemas.microsoft.com/office/drawing/2014/main" id="{7F0DC7ED-CC07-4BCB-574C-82F3C22D4F9B}"/>
              </a:ext>
            </a:extLst>
          </p:cNvPr>
          <p:cNvPicPr>
            <a:picLocks noChangeAspect="1"/>
          </p:cNvPicPr>
          <p:nvPr/>
        </p:nvPicPr>
        <p:blipFill rotWithShape="1">
          <a:blip r:embed="rId13"/>
          <a:srcRect l="88388" t="30453" b="31919"/>
          <a:stretch/>
        </p:blipFill>
        <p:spPr>
          <a:xfrm>
            <a:off x="11627231" y="3883192"/>
            <a:ext cx="590244" cy="375649"/>
          </a:xfrm>
          <a:prstGeom prst="rect">
            <a:avLst/>
          </a:prstGeom>
        </p:spPr>
      </p:pic>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87B58253-08D5-56E6-2DE9-6D2E66B849FB}"/>
                  </a:ext>
                </a:extLst>
              </p:cNvPr>
              <p:cNvSpPr txBox="1">
                <a:spLocks/>
              </p:cNvSpPr>
              <p:nvPr/>
            </p:nvSpPr>
            <p:spPr>
              <a:xfrm>
                <a:off x="6838334" y="4288866"/>
                <a:ext cx="5274084" cy="745978"/>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𝑖𝑗𝑚</m:t>
                        </m:r>
                      </m:sub>
                    </m:sSub>
                    <m:r>
                      <a:rPr lang="en-US" sz="1800" b="0" i="0"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i="1">
                            <a:latin typeface="Cambria Math" panose="02040503050406030204" pitchFamily="18" charset="0"/>
                          </a:rPr>
                          <m:t>𝑖𝑗𝑚𝑡</m:t>
                        </m:r>
                      </m:sub>
                    </m:sSub>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a:rPr lang="en-US" sz="1800" i="1">
                            <a:latin typeface="Cambria Math" panose="02040503050406030204" pitchFamily="18" charset="0"/>
                          </a:rPr>
                          <m:t>𝑖𝑗𝑚𝑡</m:t>
                        </m:r>
                      </m:sub>
                    </m:sSub>
                    <m:r>
                      <a:rPr lang="en-US"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and</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 </m:t>
                        </m:r>
                        <m:r>
                          <a:rPr lang="en-US" sz="1800" i="1">
                            <a:latin typeface="Cambria Math" panose="02040503050406030204" pitchFamily="18" charset="0"/>
                          </a:rPr>
                          <m:t>𝑝</m:t>
                        </m:r>
                      </m:e>
                      <m:sub>
                        <m:r>
                          <a:rPr lang="en-US" sz="1800" i="1">
                            <a:latin typeface="Cambria Math" panose="02040503050406030204" pitchFamily="18" charset="0"/>
                          </a:rPr>
                          <m:t>𝑖𝑗𝑚𝑡</m:t>
                        </m:r>
                      </m:sub>
                    </m:sSub>
                    <m:r>
                      <a:rPr lang="en-US"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must be equal to 0 if the VM cannot process the function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oMath>
                </a14:m>
                <a:r>
                  <a:rPr lang="en-US" sz="1800" dirty="0">
                    <a:latin typeface="Times New Roman" panose="02020603050405020304" pitchFamily="18" charset="0"/>
                    <a:cs typeface="Times New Roman" panose="02020603050405020304" pitchFamily="18" charset="0"/>
                  </a:rPr>
                  <a:t> .</a:t>
                </a:r>
              </a:p>
            </p:txBody>
          </p:sp>
        </mc:Choice>
        <mc:Fallback xmlns="">
          <p:sp>
            <p:nvSpPr>
              <p:cNvPr id="30" name="Content Placeholder 2">
                <a:extLst>
                  <a:ext uri="{FF2B5EF4-FFF2-40B4-BE49-F238E27FC236}">
                    <a16:creationId xmlns:a16="http://schemas.microsoft.com/office/drawing/2014/main" id="{87B58253-08D5-56E6-2DE9-6D2E66B849FB}"/>
                  </a:ext>
                </a:extLst>
              </p:cNvPr>
              <p:cNvSpPr txBox="1">
                <a:spLocks noRot="1" noChangeAspect="1" noMove="1" noResize="1" noEditPoints="1" noAdjustHandles="1" noChangeArrowheads="1" noChangeShapeType="1" noTextEdit="1"/>
              </p:cNvSpPr>
              <p:nvPr/>
            </p:nvSpPr>
            <p:spPr>
              <a:xfrm>
                <a:off x="6838334" y="4288866"/>
                <a:ext cx="5274084" cy="745978"/>
              </a:xfrm>
              <a:prstGeom prst="rect">
                <a:avLst/>
              </a:prstGeom>
              <a:blipFill>
                <a:blip r:embed="rId16"/>
                <a:stretch>
                  <a:fillRect l="-962" t="-3333"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ontent Placeholder 2">
                <a:extLst>
                  <a:ext uri="{FF2B5EF4-FFF2-40B4-BE49-F238E27FC236}">
                    <a16:creationId xmlns:a16="http://schemas.microsoft.com/office/drawing/2014/main" id="{16398A74-D704-5A3F-3AEF-2F702BB4EA17}"/>
                  </a:ext>
                </a:extLst>
              </p:cNvPr>
              <p:cNvSpPr txBox="1">
                <a:spLocks/>
              </p:cNvSpPr>
              <p:nvPr/>
            </p:nvSpPr>
            <p:spPr>
              <a:xfrm>
                <a:off x="6579193" y="5752997"/>
                <a:ext cx="5454781" cy="968478"/>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For any function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oMath>
                </a14:m>
                <a:r>
                  <a:rPr lang="en-US" sz="1800" dirty="0">
                    <a:latin typeface="Times New Roman" panose="02020603050405020304" pitchFamily="18" charset="0"/>
                    <a:cs typeface="Times New Roman" panose="02020603050405020304" pitchFamily="18" charset="0"/>
                  </a:rPr>
                  <a:t> , only one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a:rPr lang="en-US" sz="1800" i="1">
                            <a:latin typeface="Cambria Math" panose="02040503050406030204" pitchFamily="18" charset="0"/>
                          </a:rPr>
                          <m:t>𝑖𝑗𝑚𝑡</m:t>
                        </m:r>
                      </m:sub>
                    </m:sSub>
                  </m:oMath>
                </a14:m>
                <a:r>
                  <a:rPr lang="en-US" sz="1800" dirty="0">
                    <a:latin typeface="Times New Roman" panose="02020603050405020304" pitchFamily="18" charset="0"/>
                    <a:cs typeface="Times New Roman" panose="02020603050405020304" pitchFamily="18" charset="0"/>
                  </a:rPr>
                  <a:t>, and one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 </m:t>
                        </m:r>
                        <m:r>
                          <a:rPr lang="en-US" sz="1800" i="1">
                            <a:latin typeface="Cambria Math" panose="02040503050406030204" pitchFamily="18" charset="0"/>
                          </a:rPr>
                          <m:t>𝑝</m:t>
                        </m:r>
                      </m:e>
                      <m:sub>
                        <m:r>
                          <a:rPr lang="en-US" sz="1800" i="1">
                            <a:latin typeface="Cambria Math" panose="02040503050406030204" pitchFamily="18" charset="0"/>
                          </a:rPr>
                          <m:t>𝑖𝑗𝑚𝑡</m:t>
                        </m:r>
                      </m:sub>
                    </m:sSub>
                    <m:r>
                      <a:rPr lang="en-US"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can be equal to 1 because the function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r>
                      <a:rPr lang="en-US"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can be only processed for one time.</a:t>
                </a:r>
              </a:p>
            </p:txBody>
          </p:sp>
        </mc:Choice>
        <mc:Fallback xmlns="">
          <p:sp>
            <p:nvSpPr>
              <p:cNvPr id="31" name="Content Placeholder 2">
                <a:extLst>
                  <a:ext uri="{FF2B5EF4-FFF2-40B4-BE49-F238E27FC236}">
                    <a16:creationId xmlns:a16="http://schemas.microsoft.com/office/drawing/2014/main" id="{16398A74-D704-5A3F-3AEF-2F702BB4EA17}"/>
                  </a:ext>
                </a:extLst>
              </p:cNvPr>
              <p:cNvSpPr txBox="1">
                <a:spLocks noRot="1" noChangeAspect="1" noMove="1" noResize="1" noEditPoints="1" noAdjustHandles="1" noChangeArrowheads="1" noChangeShapeType="1" noTextEdit="1"/>
              </p:cNvSpPr>
              <p:nvPr/>
            </p:nvSpPr>
            <p:spPr>
              <a:xfrm>
                <a:off x="6579193" y="5752997"/>
                <a:ext cx="5454781" cy="968478"/>
              </a:xfrm>
              <a:prstGeom prst="rect">
                <a:avLst/>
              </a:prstGeom>
              <a:blipFill>
                <a:blip r:embed="rId17"/>
                <a:stretch>
                  <a:fillRect l="-696" t="-129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ontent Placeholder 2">
                <a:extLst>
                  <a:ext uri="{FF2B5EF4-FFF2-40B4-BE49-F238E27FC236}">
                    <a16:creationId xmlns:a16="http://schemas.microsoft.com/office/drawing/2014/main" id="{89A67115-D052-C6F6-4256-C2C6A5C59611}"/>
                  </a:ext>
                </a:extLst>
              </p:cNvPr>
              <p:cNvSpPr txBox="1">
                <a:spLocks/>
              </p:cNvSpPr>
              <p:nvPr/>
            </p:nvSpPr>
            <p:spPr>
              <a:xfrm>
                <a:off x="6513688" y="1946869"/>
                <a:ext cx="5384801" cy="641956"/>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Once the VM starts processing the function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𝑓</m:t>
                        </m:r>
                      </m:e>
                      <m:sub>
                        <m:r>
                          <a:rPr lang="en-US" sz="1800" i="1">
                            <a:latin typeface="Cambria Math" panose="02040503050406030204" pitchFamily="18" charset="0"/>
                          </a:rPr>
                          <m:t>𝑖𝑗</m:t>
                        </m:r>
                      </m:sub>
                      <m:sup>
                        <m:r>
                          <a:rPr lang="en-US" sz="1800" i="1">
                            <a:latin typeface="Cambria Math" panose="02040503050406030204" pitchFamily="18" charset="0"/>
                          </a:rPr>
                          <m:t>𝑘</m:t>
                        </m:r>
                      </m:sup>
                    </m:sSubSup>
                    <m:r>
                      <a:rPr lang="en-US" sz="1800">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 the VM must process it for required time. </a:t>
                </a:r>
              </a:p>
            </p:txBody>
          </p:sp>
        </mc:Choice>
        <mc:Fallback xmlns="">
          <p:sp>
            <p:nvSpPr>
              <p:cNvPr id="32" name="Content Placeholder 2">
                <a:extLst>
                  <a:ext uri="{FF2B5EF4-FFF2-40B4-BE49-F238E27FC236}">
                    <a16:creationId xmlns:a16="http://schemas.microsoft.com/office/drawing/2014/main" id="{89A67115-D052-C6F6-4256-C2C6A5C59611}"/>
                  </a:ext>
                </a:extLst>
              </p:cNvPr>
              <p:cNvSpPr txBox="1">
                <a:spLocks noRot="1" noChangeAspect="1" noMove="1" noResize="1" noEditPoints="1" noAdjustHandles="1" noChangeArrowheads="1" noChangeShapeType="1" noTextEdit="1"/>
              </p:cNvSpPr>
              <p:nvPr/>
            </p:nvSpPr>
            <p:spPr>
              <a:xfrm>
                <a:off x="6513688" y="1946869"/>
                <a:ext cx="5384801" cy="641956"/>
              </a:xfrm>
              <a:prstGeom prst="rect">
                <a:avLst/>
              </a:prstGeom>
              <a:blipFill>
                <a:blip r:embed="rId18"/>
                <a:stretch>
                  <a:fillRect l="-1179" r="-1179" b="-21154"/>
                </a:stretch>
              </a:blipFill>
            </p:spPr>
            <p:txBody>
              <a:bodyPr/>
              <a:lstStyle/>
              <a:p>
                <a:r>
                  <a:rPr lang="en-US">
                    <a:noFill/>
                  </a:rPr>
                  <a:t> </a:t>
                </a:r>
              </a:p>
            </p:txBody>
          </p:sp>
        </mc:Fallback>
      </mc:AlternateContent>
    </p:spTree>
    <p:extLst>
      <p:ext uri="{BB962C8B-B14F-4D97-AF65-F5344CB8AC3E}">
        <p14:creationId xmlns:p14="http://schemas.microsoft.com/office/powerpoint/2010/main" val="299633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AC78C7-272B-473B-BCB1-A38D92228704}"/>
              </a:ext>
            </a:extLst>
          </p:cNvPr>
          <p:cNvSpPr>
            <a:spLocks noGrp="1"/>
          </p:cNvSpPr>
          <p:nvPr>
            <p:ph type="sldNum" sz="quarter" idx="12"/>
          </p:nvPr>
        </p:nvSpPr>
        <p:spPr/>
        <p:txBody>
          <a:bodyPr/>
          <a:lstStyle/>
          <a:p>
            <a:fld id="{4D930033-B2FC-4609-BC0E-7900D15FB984}" type="slidenum">
              <a:rPr lang="en-US" smtClean="0"/>
              <a:t>38</a:t>
            </a:fld>
            <a:endParaRPr lang="en-US"/>
          </a:p>
        </p:txBody>
      </p:sp>
      <p:sp>
        <p:nvSpPr>
          <p:cNvPr id="6" name="Content Placeholder 2">
            <a:extLst>
              <a:ext uri="{FF2B5EF4-FFF2-40B4-BE49-F238E27FC236}">
                <a16:creationId xmlns:a16="http://schemas.microsoft.com/office/drawing/2014/main" id="{68DBB12F-0518-4B29-A4B1-2B4406361A89}"/>
              </a:ext>
            </a:extLst>
          </p:cNvPr>
          <p:cNvSpPr>
            <a:spLocks noGrp="1"/>
          </p:cNvSpPr>
          <p:nvPr>
            <p:ph idx="1"/>
          </p:nvPr>
        </p:nvSpPr>
        <p:spPr>
          <a:xfrm>
            <a:off x="1029642" y="1350589"/>
            <a:ext cx="8852555" cy="589778"/>
          </a:xfrm>
        </p:spPr>
        <p:txBody>
          <a:bodyPr>
            <a:normAutofit/>
          </a:bodyPr>
          <a:lstStyle/>
          <a:p>
            <a:r>
              <a:rPr lang="en-US" sz="2800" dirty="0"/>
              <a:t>QUBO </a:t>
            </a:r>
            <a:r>
              <a:rPr lang="en-US" dirty="0"/>
              <a:t>M</a:t>
            </a:r>
            <a:r>
              <a:rPr lang="en-US" sz="2800" dirty="0"/>
              <a:t>odel</a:t>
            </a:r>
          </a:p>
        </p:txBody>
      </p:sp>
      <p:sp>
        <p:nvSpPr>
          <p:cNvPr id="8" name="Content Placeholder 2">
            <a:extLst>
              <a:ext uri="{FF2B5EF4-FFF2-40B4-BE49-F238E27FC236}">
                <a16:creationId xmlns:a16="http://schemas.microsoft.com/office/drawing/2014/main" id="{8C3406EE-5FBC-4462-BB78-5CFCD218E094}"/>
              </a:ext>
            </a:extLst>
          </p:cNvPr>
          <p:cNvSpPr txBox="1">
            <a:spLocks/>
          </p:cNvSpPr>
          <p:nvPr/>
        </p:nvSpPr>
        <p:spPr>
          <a:xfrm>
            <a:off x="1014036" y="2557873"/>
            <a:ext cx="9841558" cy="196645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QUBO: Quadratic Unconstrained Binary Optimization </a:t>
            </a:r>
            <a:r>
              <a:rPr lang="en-US" altLang="zh-CN" sz="2400" dirty="0"/>
              <a:t>------</a:t>
            </a:r>
            <a:r>
              <a:rPr lang="en-US" altLang="zh-CN" sz="2800" i="1" dirty="0">
                <a:solidFill>
                  <a:srgbClr val="FF0000"/>
                </a:solidFill>
              </a:rPr>
              <a:t> No constraint</a:t>
            </a:r>
          </a:p>
          <a:p>
            <a:pPr marL="0" indent="0">
              <a:lnSpc>
                <a:spcPct val="160000"/>
              </a:lnSpc>
              <a:buNone/>
            </a:pPr>
            <a:r>
              <a:rPr lang="en-US" sz="2800" i="1" dirty="0"/>
              <a:t>How to transfer the ILP model to QUBO model?</a:t>
            </a:r>
          </a:p>
          <a:p>
            <a:r>
              <a:rPr lang="en-US" sz="2000" dirty="0"/>
              <a:t>Reformulate all constraints into quadratic penalties;</a:t>
            </a:r>
          </a:p>
          <a:p>
            <a:r>
              <a:rPr lang="en-US" sz="2000" dirty="0"/>
              <a:t>Add them to the original objective function;</a:t>
            </a:r>
          </a:p>
          <a:p>
            <a:endParaRPr lang="en-US" sz="2000" dirty="0"/>
          </a:p>
        </p:txBody>
      </p:sp>
      <p:pic>
        <p:nvPicPr>
          <p:cNvPr id="9" name="Picture 8" descr="Table&#10;&#10;Description automatically generated">
            <a:extLst>
              <a:ext uri="{FF2B5EF4-FFF2-40B4-BE49-F238E27FC236}">
                <a16:creationId xmlns:a16="http://schemas.microsoft.com/office/drawing/2014/main" id="{E544839C-9181-4A63-87F4-9E65B3A2719B}"/>
              </a:ext>
            </a:extLst>
          </p:cNvPr>
          <p:cNvPicPr>
            <a:picLocks noChangeAspect="1"/>
          </p:cNvPicPr>
          <p:nvPr/>
        </p:nvPicPr>
        <p:blipFill>
          <a:blip r:embed="rId2"/>
          <a:stretch>
            <a:fillRect/>
          </a:stretch>
        </p:blipFill>
        <p:spPr>
          <a:xfrm>
            <a:off x="3338019" y="4462996"/>
            <a:ext cx="4398174" cy="2151429"/>
          </a:xfrm>
          <a:prstGeom prst="rect">
            <a:avLst/>
          </a:prstGeom>
        </p:spPr>
      </p:pic>
      <p:cxnSp>
        <p:nvCxnSpPr>
          <p:cNvPr id="10" name="Straight Arrow Connector 9">
            <a:extLst>
              <a:ext uri="{FF2B5EF4-FFF2-40B4-BE49-F238E27FC236}">
                <a16:creationId xmlns:a16="http://schemas.microsoft.com/office/drawing/2014/main" id="{61BE1B98-100B-4699-8D85-CA07A3EA9F37}"/>
              </a:ext>
            </a:extLst>
          </p:cNvPr>
          <p:cNvCxnSpPr>
            <a:cxnSpLocks/>
            <a:stCxn id="11" idx="0"/>
          </p:cNvCxnSpPr>
          <p:nvPr/>
        </p:nvCxnSpPr>
        <p:spPr>
          <a:xfrm flipV="1">
            <a:off x="2326426" y="5229432"/>
            <a:ext cx="1540086" cy="43000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B015E0C8-A386-492D-8910-629CBA0C6606}"/>
                  </a:ext>
                </a:extLst>
              </p:cNvPr>
              <p:cNvSpPr txBox="1">
                <a:spLocks/>
              </p:cNvSpPr>
              <p:nvPr/>
            </p:nvSpPr>
            <p:spPr>
              <a:xfrm>
                <a:off x="1406518" y="5659432"/>
                <a:ext cx="1839815" cy="722924"/>
              </a:xfrm>
              <a:prstGeom prst="rect">
                <a:avLst/>
              </a:prstGeom>
              <a:solidFill>
                <a:srgbClr val="CCECFF">
                  <a:alpha val="70196"/>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Binary variable:</a:t>
                </a: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𝑥</m:t>
                          </m:r>
                        </m:e>
                        <m:sub>
                          <m:r>
                            <a:rPr lang="en-US" sz="1800" b="0" i="1" smtClean="0">
                              <a:latin typeface="Cambria Math" panose="02040503050406030204" pitchFamily="18" charset="0"/>
                              <a:cs typeface="Times New Roman" panose="02020603050405020304" pitchFamily="18" charset="0"/>
                            </a:rPr>
                            <m:t>1</m:t>
                          </m:r>
                        </m:sub>
                      </m:sSub>
                      <m:r>
                        <a:rPr lang="en-US" sz="1800" b="0" i="1" smtClean="0">
                          <a:latin typeface="Cambria Math" panose="02040503050406030204" pitchFamily="18" charset="0"/>
                          <a:cs typeface="Times New Roman" panose="02020603050405020304" pitchFamily="18" charset="0"/>
                        </a:rPr>
                        <m:t>=</m:t>
                      </m:r>
                      <m:sSubSup>
                        <m:sSubSupPr>
                          <m:ctrlPr>
                            <a:rPr lang="en-US" sz="1800" b="0" i="1" smtClean="0">
                              <a:latin typeface="Cambria Math" panose="02040503050406030204" pitchFamily="18" charset="0"/>
                              <a:cs typeface="Times New Roman" panose="02020603050405020304" pitchFamily="18" charset="0"/>
                            </a:rPr>
                          </m:ctrlPr>
                        </m:sSubSupPr>
                        <m:e>
                          <m:r>
                            <a:rPr lang="en-US" sz="1800" b="0" i="1" smtClean="0">
                              <a:latin typeface="Cambria Math" panose="02040503050406030204" pitchFamily="18" charset="0"/>
                              <a:cs typeface="Times New Roman" panose="02020603050405020304" pitchFamily="18" charset="0"/>
                            </a:rPr>
                            <m:t>𝑥</m:t>
                          </m:r>
                        </m:e>
                        <m:sub>
                          <m:r>
                            <a:rPr lang="en-US" sz="1800" b="0" i="1" smtClean="0">
                              <a:latin typeface="Cambria Math" panose="02040503050406030204" pitchFamily="18" charset="0"/>
                              <a:cs typeface="Times New Roman" panose="02020603050405020304" pitchFamily="18" charset="0"/>
                            </a:rPr>
                            <m:t>1</m:t>
                          </m:r>
                        </m:sub>
                        <m:sup>
                          <m:r>
                            <a:rPr lang="en-US" sz="1800" b="0" i="1" smtClean="0">
                              <a:latin typeface="Cambria Math" panose="02040503050406030204" pitchFamily="18" charset="0"/>
                              <a:cs typeface="Times New Roman" panose="02020603050405020304" pitchFamily="18" charset="0"/>
                            </a:rPr>
                            <m:t>2</m:t>
                          </m:r>
                        </m:sup>
                      </m:sSubSup>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1" name="Content Placeholder 2">
                <a:extLst>
                  <a:ext uri="{FF2B5EF4-FFF2-40B4-BE49-F238E27FC236}">
                    <a16:creationId xmlns:a16="http://schemas.microsoft.com/office/drawing/2014/main" id="{B015E0C8-A386-492D-8910-629CBA0C6606}"/>
                  </a:ext>
                </a:extLst>
              </p:cNvPr>
              <p:cNvSpPr txBox="1">
                <a:spLocks noRot="1" noChangeAspect="1" noMove="1" noResize="1" noEditPoints="1" noAdjustHandles="1" noChangeArrowheads="1" noChangeShapeType="1" noTextEdit="1"/>
              </p:cNvSpPr>
              <p:nvPr/>
            </p:nvSpPr>
            <p:spPr>
              <a:xfrm>
                <a:off x="1406518" y="5659432"/>
                <a:ext cx="1839815" cy="722924"/>
              </a:xfrm>
              <a:prstGeom prst="rect">
                <a:avLst/>
              </a:prstGeom>
              <a:blipFill>
                <a:blip r:embed="rId3"/>
                <a:stretch>
                  <a:fillRect l="-2980" t="-4202"/>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CA9BE6C-E667-4413-BDEC-BAB40D9510DE}"/>
              </a:ext>
            </a:extLst>
          </p:cNvPr>
          <p:cNvCxnSpPr>
            <a:cxnSpLocks/>
            <a:stCxn id="13" idx="1"/>
          </p:cNvCxnSpPr>
          <p:nvPr/>
        </p:nvCxnSpPr>
        <p:spPr>
          <a:xfrm flipH="1">
            <a:off x="5459767" y="4950250"/>
            <a:ext cx="2527382" cy="97332"/>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CAB0700-CD29-4A5F-8714-122F76F7AC1E}"/>
              </a:ext>
            </a:extLst>
          </p:cNvPr>
          <p:cNvSpPr txBox="1">
            <a:spLocks/>
          </p:cNvSpPr>
          <p:nvPr/>
        </p:nvSpPr>
        <p:spPr>
          <a:xfrm>
            <a:off x="7987149" y="4565452"/>
            <a:ext cx="2346459" cy="769595"/>
          </a:xfrm>
          <a:prstGeom prst="rect">
            <a:avLst/>
          </a:prstGeom>
          <a:solidFill>
            <a:srgbClr val="CCECFF">
              <a:alpha val="7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Penalty coefficient: </a:t>
            </a:r>
          </a:p>
          <a:p>
            <a:pPr marL="0" indent="0">
              <a:buNone/>
            </a:pPr>
            <a:r>
              <a:rPr lang="en-US" sz="1800" dirty="0">
                <a:latin typeface="Times New Roman" panose="02020603050405020304" pitchFamily="18" charset="0"/>
                <a:cs typeface="Times New Roman" panose="02020603050405020304" pitchFamily="18" charset="0"/>
              </a:rPr>
              <a:t>large positive constant</a:t>
            </a:r>
          </a:p>
        </p:txBody>
      </p:sp>
      <p:cxnSp>
        <p:nvCxnSpPr>
          <p:cNvPr id="14" name="Straight Arrow Connector 13">
            <a:extLst>
              <a:ext uri="{FF2B5EF4-FFF2-40B4-BE49-F238E27FC236}">
                <a16:creationId xmlns:a16="http://schemas.microsoft.com/office/drawing/2014/main" id="{1713E3D4-0EAC-44CC-BFBE-709DEC1E92EA}"/>
              </a:ext>
            </a:extLst>
          </p:cNvPr>
          <p:cNvCxnSpPr>
            <a:cxnSpLocks/>
          </p:cNvCxnSpPr>
          <p:nvPr/>
        </p:nvCxnSpPr>
        <p:spPr>
          <a:xfrm flipH="1" flipV="1">
            <a:off x="7220788" y="5970759"/>
            <a:ext cx="766361" cy="245718"/>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368B8E8D-409F-486B-812C-FF8562F13A43}"/>
              </a:ext>
            </a:extLst>
          </p:cNvPr>
          <p:cNvSpPr txBox="1">
            <a:spLocks/>
          </p:cNvSpPr>
          <p:nvPr/>
        </p:nvSpPr>
        <p:spPr>
          <a:xfrm>
            <a:off x="7987149" y="6017231"/>
            <a:ext cx="1538591" cy="365125"/>
          </a:xfrm>
          <a:prstGeom prst="rect">
            <a:avLst/>
          </a:prstGeom>
          <a:solidFill>
            <a:srgbClr val="CCECFF">
              <a:alpha val="70196"/>
            </a:srgb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Slack variable</a:t>
            </a:r>
          </a:p>
        </p:txBody>
      </p:sp>
      <p:sp>
        <p:nvSpPr>
          <p:cNvPr id="17" name="Rectangle 1">
            <a:extLst>
              <a:ext uri="{FF2B5EF4-FFF2-40B4-BE49-F238E27FC236}">
                <a16:creationId xmlns:a16="http://schemas.microsoft.com/office/drawing/2014/main" id="{6DAC45DF-F4FC-427D-896F-8673F0E2D5DA}"/>
              </a:ext>
            </a:extLst>
          </p:cNvPr>
          <p:cNvSpPr>
            <a:spLocks noChangeArrowheads="1"/>
          </p:cNvSpPr>
          <p:nvPr/>
        </p:nvSpPr>
        <p:spPr bwMode="auto">
          <a:xfrm>
            <a:off x="7460270" y="1725309"/>
            <a:ext cx="2946401" cy="707886"/>
          </a:xfrm>
          <a:prstGeom prst="rect">
            <a:avLst/>
          </a:prstGeom>
          <a:solidFill>
            <a:srgbClr val="CCECF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i="1" dirty="0">
                <a:latin typeface="Cambria Math" panose="02040503050406030204" pitchFamily="18" charset="0"/>
                <a:ea typeface="Cambria Math" panose="02040503050406030204" pitchFamily="18" charset="0"/>
                <a:cs typeface="Times New Roman" panose="02020603050405020304" pitchFamily="18" charset="0"/>
              </a:rPr>
              <a:t>Q </a:t>
            </a:r>
            <a:r>
              <a:rPr lang="en-US" altLang="en-US" sz="2000" dirty="0">
                <a:latin typeface="Times New Roman" panose="02020603050405020304" pitchFamily="18" charset="0"/>
                <a:ea typeface="Lato"/>
                <a:cs typeface="Times New Roman" panose="02020603050405020304" pitchFamily="18" charset="0"/>
              </a:rPr>
              <a:t>:  </a:t>
            </a:r>
            <a:r>
              <a:rPr kumimoji="0" lang="en-US" altLang="en-US" sz="2000" b="0" i="0" u="none" strike="noStrike" cap="none" normalizeH="0" baseline="0" dirty="0">
                <a:ln>
                  <a:noFill/>
                </a:ln>
                <a:effectLst/>
                <a:latin typeface="Times New Roman" panose="02020603050405020304" pitchFamily="18" charset="0"/>
                <a:ea typeface="Lato"/>
                <a:cs typeface="Times New Roman" panose="02020603050405020304" pitchFamily="18" charset="0"/>
              </a:rPr>
              <a:t>upper-diagonal matrix</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latin typeface="Times New Roman" panose="02020603050405020304" pitchFamily="18" charset="0"/>
                <a:ea typeface="Lato"/>
                <a:cs typeface="Times New Roman" panose="02020603050405020304" pitchFamily="18" charset="0"/>
              </a:rPr>
              <a:t>       symmetric matrix</a:t>
            </a:r>
            <a:endParaRPr kumimoji="0" lang="en-US" altLang="en-US" sz="32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7CE025B-3FA5-4FB9-9BE7-9C88A5B34E57}"/>
                  </a:ext>
                </a:extLst>
              </p:cNvPr>
              <p:cNvSpPr/>
              <p:nvPr/>
            </p:nvSpPr>
            <p:spPr>
              <a:xfrm>
                <a:off x="3175449" y="1639997"/>
                <a:ext cx="4072077" cy="8785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𝑓</m:t>
                      </m:r>
                      <m:d>
                        <m:dPr>
                          <m:ctrlPr>
                            <a:rPr lang="en-US" sz="2000" i="1">
                              <a:solidFill>
                                <a:schemeClr val="tx1"/>
                              </a:solidFill>
                              <a:latin typeface="Cambria Math" panose="02040503050406030204" pitchFamily="18" charset="0"/>
                            </a:rPr>
                          </m:ctrlPr>
                        </m:dPr>
                        <m:e>
                          <m:r>
                            <a:rPr lang="en-US" sz="2000" b="0" i="1">
                              <a:solidFill>
                                <a:schemeClr val="tx1"/>
                              </a:solidFill>
                              <a:latin typeface="Cambria Math" panose="02040503050406030204" pitchFamily="18" charset="0"/>
                            </a:rPr>
                            <m:t>𝑥</m:t>
                          </m:r>
                        </m:e>
                      </m:d>
                      <m:r>
                        <a:rPr lang="en-US" sz="2000" b="0" i="0">
                          <a:solidFill>
                            <a:schemeClr val="tx1"/>
                          </a:solidFill>
                          <a:latin typeface="Cambria Math" panose="02040503050406030204" pitchFamily="18" charset="0"/>
                        </a:rPr>
                        <m:t>= </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𝑸</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𝑖</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𝑖</m:t>
                              </m:r>
                            </m:sub>
                          </m:sSub>
                        </m:e>
                      </m:nary>
                      <m:r>
                        <a:rPr lang="en-US" sz="2000" b="0" i="0">
                          <a:solidFill>
                            <a:schemeClr val="tx1"/>
                          </a:solidFill>
                          <a:latin typeface="Cambria Math" panose="02040503050406030204" pitchFamily="18" charset="0"/>
                        </a:rPr>
                        <m:t>+</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&lt;</m:t>
                              </m:r>
                              <m:r>
                                <a:rPr lang="en-US" sz="2000" b="0" i="1">
                                  <a:solidFill>
                                    <a:schemeClr val="tx1"/>
                                  </a:solidFill>
                                  <a:latin typeface="Cambria Math" panose="02040503050406030204" pitchFamily="18" charset="0"/>
                                </a:rPr>
                                <m:t>𝑗</m:t>
                              </m:r>
                            </m:sub>
                            <m:sup/>
                            <m:e>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𝑸</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𝑗</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𝑖</m:t>
                                  </m:r>
                                </m:sub>
                              </m:sSub>
                            </m:e>
                          </m:nary>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𝑗</m:t>
                              </m:r>
                            </m:sub>
                          </m:sSub>
                        </m:e>
                      </m:nary>
                    </m:oMath>
                  </m:oMathPara>
                </a14:m>
                <a:endParaRPr lang="en-US" dirty="0">
                  <a:solidFill>
                    <a:schemeClr val="tx1"/>
                  </a:solidFill>
                </a:endParaRPr>
              </a:p>
            </p:txBody>
          </p:sp>
        </mc:Choice>
        <mc:Fallback xmlns="">
          <p:sp>
            <p:nvSpPr>
              <p:cNvPr id="18" name="Rectangle 17">
                <a:extLst>
                  <a:ext uri="{FF2B5EF4-FFF2-40B4-BE49-F238E27FC236}">
                    <a16:creationId xmlns:a16="http://schemas.microsoft.com/office/drawing/2014/main" id="{B7CE025B-3FA5-4FB9-9BE7-9C88A5B34E57}"/>
                  </a:ext>
                </a:extLst>
              </p:cNvPr>
              <p:cNvSpPr>
                <a:spLocks noRot="1" noChangeAspect="1" noMove="1" noResize="1" noEditPoints="1" noAdjustHandles="1" noChangeArrowheads="1" noChangeShapeType="1" noTextEdit="1"/>
              </p:cNvSpPr>
              <p:nvPr/>
            </p:nvSpPr>
            <p:spPr>
              <a:xfrm>
                <a:off x="3175449" y="1639997"/>
                <a:ext cx="4072077" cy="878510"/>
              </a:xfrm>
              <a:prstGeom prst="rect">
                <a:avLst/>
              </a:prstGeom>
              <a:blipFill>
                <a:blip r:embed="rId4"/>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B7E5E0C0-72B5-45F8-B4B7-1692983F8089}"/>
              </a:ext>
            </a:extLst>
          </p:cNvPr>
          <p:cNvPicPr>
            <a:picLocks noChangeAspect="1"/>
          </p:cNvPicPr>
          <p:nvPr/>
        </p:nvPicPr>
        <p:blipFill>
          <a:blip r:embed="rId5"/>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7B4F5140-B730-418F-85BD-E58D08D05B4C}"/>
              </a:ext>
            </a:extLst>
          </p:cNvPr>
          <p:cNvSpPr txBox="1"/>
          <p:nvPr/>
        </p:nvSpPr>
        <p:spPr>
          <a:xfrm>
            <a:off x="1519169" y="194460"/>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Problem Formulation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2" name="TextBox 21">
            <a:extLst>
              <a:ext uri="{FF2B5EF4-FFF2-40B4-BE49-F238E27FC236}">
                <a16:creationId xmlns:a16="http://schemas.microsoft.com/office/drawing/2014/main" id="{4B410914-55B3-4E04-9DC7-41C386E4D631}"/>
              </a:ext>
            </a:extLst>
          </p:cNvPr>
          <p:cNvSpPr txBox="1"/>
          <p:nvPr/>
        </p:nvSpPr>
        <p:spPr>
          <a:xfrm>
            <a:off x="9955531" y="6047200"/>
            <a:ext cx="902280" cy="338554"/>
          </a:xfrm>
          <a:prstGeom prst="rect">
            <a:avLst/>
          </a:prstGeom>
          <a:noFill/>
        </p:spPr>
        <p:txBody>
          <a:bodyPr wrap="square">
            <a:spAutoFit/>
          </a:bodyPr>
          <a:lstStyle/>
          <a:p>
            <a:r>
              <a:rPr lang="en-US" sz="1600" dirty="0"/>
              <a:t>Ref.[8] </a:t>
            </a:r>
          </a:p>
        </p:txBody>
      </p:sp>
    </p:spTree>
    <p:extLst>
      <p:ext uri="{BB962C8B-B14F-4D97-AF65-F5344CB8AC3E}">
        <p14:creationId xmlns:p14="http://schemas.microsoft.com/office/powerpoint/2010/main" val="1378890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C0D687B-DFB6-4285-818A-DC506F4AFD5C}"/>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19169" y="165548"/>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Algorithm</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a:extLst>
              <a:ext uri="{FF2B5EF4-FFF2-40B4-BE49-F238E27FC236}">
                <a16:creationId xmlns:a16="http://schemas.microsoft.com/office/drawing/2014/main" id="{382453C8-04CF-4DB7-B087-150134C3B7B0}"/>
              </a:ext>
            </a:extLst>
          </p:cNvPr>
          <p:cNvSpPr>
            <a:spLocks noGrp="1"/>
          </p:cNvSpPr>
          <p:nvPr>
            <p:ph type="sldNum" sz="quarter" idx="12"/>
          </p:nvPr>
        </p:nvSpPr>
        <p:spPr/>
        <p:txBody>
          <a:bodyPr/>
          <a:lstStyle/>
          <a:p>
            <a:fld id="{4D930033-B2FC-4609-BC0E-7900D15FB984}" type="slidenum">
              <a:rPr lang="en-US" smtClean="0"/>
              <a:t>39</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C6310FB-782F-469E-BECE-484B2BAC667B}"/>
                  </a:ext>
                </a:extLst>
              </p:cNvPr>
              <p:cNvSpPr>
                <a:spLocks noGrp="1"/>
              </p:cNvSpPr>
              <p:nvPr>
                <p:ph idx="1"/>
              </p:nvPr>
            </p:nvSpPr>
            <p:spPr>
              <a:xfrm>
                <a:off x="6480861" y="1639621"/>
                <a:ext cx="5502808" cy="3451340"/>
              </a:xfrm>
            </p:spPr>
            <p:txBody>
              <a:bodyPr>
                <a:normAutofit/>
              </a:bodyPr>
              <a:lstStyle/>
              <a:p>
                <a:pPr marL="0" indent="0">
                  <a:lnSpc>
                    <a:spcPct val="100000"/>
                  </a:lnSpc>
                  <a:buNone/>
                </a:pPr>
                <a:r>
                  <a:rPr lang="en-US" sz="2000" i="1" dirty="0">
                    <a:solidFill>
                      <a:srgbClr val="FF0000"/>
                    </a:solidFill>
                    <a:latin typeface="Times New Roman" panose="02020603050405020304" pitchFamily="18" charset="0"/>
                    <a:cs typeface="Times New Roman" panose="02020603050405020304" pitchFamily="18" charset="0"/>
                  </a:rPr>
                  <a:t>----- Find a reasonable </a:t>
                </a:r>
                <a14:m>
                  <m:oMath xmlns:m="http://schemas.openxmlformats.org/officeDocument/2006/math">
                    <m:sSub>
                      <m:sSubPr>
                        <m:ctrlPr>
                          <a:rPr lang="en-US" sz="2000" i="1">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𝑇</m:t>
                        </m:r>
                      </m:e>
                      <m:sub>
                        <m:r>
                          <a:rPr lang="en-US" sz="2000" b="0" i="1">
                            <a:solidFill>
                              <a:srgbClr val="FF0000"/>
                            </a:solidFill>
                            <a:latin typeface="Cambria Math" panose="02040503050406030204" pitchFamily="18" charset="0"/>
                          </a:rPr>
                          <m:t>𝑚</m:t>
                        </m:r>
                        <m:r>
                          <a:rPr lang="en-US" sz="2000" b="0" i="1" smtClean="0">
                            <a:solidFill>
                              <a:srgbClr val="FF0000"/>
                            </a:solidFill>
                            <a:latin typeface="Cambria Math" panose="02040503050406030204" pitchFamily="18" charset="0"/>
                          </a:rPr>
                          <m:t>𝑎𝑥</m:t>
                        </m:r>
                      </m:sub>
                    </m:sSub>
                  </m:oMath>
                </a14:m>
                <a:r>
                  <a:rPr lang="en-US" sz="2000" i="1" dirty="0">
                    <a:solidFill>
                      <a:srgbClr val="FF0000"/>
                    </a:solidFill>
                    <a:latin typeface="Times New Roman" panose="02020603050405020304" pitchFamily="18" charset="0"/>
                    <a:cs typeface="Times New Roman" panose="02020603050405020304" pitchFamily="18" charset="0"/>
                  </a:rPr>
                  <a:t>  </a:t>
                </a:r>
              </a:p>
              <a:p>
                <a:pPr marL="0" indent="0">
                  <a:lnSpc>
                    <a:spcPct val="100000"/>
                  </a:lnSpc>
                  <a:buNone/>
                </a:pPr>
                <a:r>
                  <a:rPr lang="en-US" sz="2000" i="1" dirty="0">
                    <a:solidFill>
                      <a:srgbClr val="FF0000"/>
                    </a:solidFill>
                    <a:latin typeface="Times New Roman" panose="02020603050405020304" pitchFamily="18" charset="0"/>
                    <a:cs typeface="Times New Roman" panose="02020603050405020304" pitchFamily="18" charset="0"/>
                  </a:rPr>
                  <a:t>----- Reduce the number of variables</a:t>
                </a:r>
                <a:endParaRPr lang="en-US" sz="2000" i="1" dirty="0">
                  <a:latin typeface="Times New Roman" panose="02020603050405020304" pitchFamily="18" charset="0"/>
                  <a:cs typeface="Times New Roman" panose="02020603050405020304" pitchFamily="18" charset="0"/>
                </a:endParaRPr>
              </a:p>
              <a:p>
                <a:pPr>
                  <a:lnSpc>
                    <a:spcPct val="100000"/>
                  </a:lnSpc>
                  <a:spcBef>
                    <a:spcPts val="600"/>
                  </a:spcBef>
                  <a:spcAft>
                    <a:spcPts val="1200"/>
                  </a:spcAft>
                </a:pPr>
                <a:r>
                  <a:rPr lang="en-US" sz="2000" dirty="0">
                    <a:latin typeface="Times New Roman" panose="02020603050405020304" pitchFamily="18" charset="0"/>
                    <a:cs typeface="Times New Roman" panose="02020603050405020304" pitchFamily="18" charset="0"/>
                  </a:rPr>
                  <a:t>The greedy algorithm: rearrange all VNFs in service chains to a service chain </a:t>
                </a:r>
              </a:p>
              <a:p>
                <a:pPr marL="0" indent="0">
                  <a:lnSpc>
                    <a:spcPct val="100000"/>
                  </a:lnSpc>
                  <a:buNone/>
                </a:pPr>
                <a:r>
                  <a:rPr lang="en-US" sz="2000" i="1" dirty="0">
                    <a:solidFill>
                      <a:srgbClr val="FF0000"/>
                    </a:solidFill>
                    <a:latin typeface="Times New Roman" panose="02020603050405020304" pitchFamily="18" charset="0"/>
                    <a:cs typeface="Times New Roman" panose="02020603050405020304" pitchFamily="18" charset="0"/>
                  </a:rPr>
                  <a:t>----- Solve the problem with more variables</a:t>
                </a:r>
                <a:endParaRPr lang="en-US" sz="2000" dirty="0">
                  <a:latin typeface="Times New Roman" panose="02020603050405020304" pitchFamily="18" charset="0"/>
                  <a:cs typeface="Times New Roman" panose="02020603050405020304" pitchFamily="18" charset="0"/>
                </a:endParaRPr>
              </a:p>
              <a:p>
                <a:pPr>
                  <a:lnSpc>
                    <a:spcPct val="100000"/>
                  </a:lnSpc>
                </a:pPr>
                <a:r>
                  <a:rPr lang="en-US" sz="2000" dirty="0">
                    <a:latin typeface="Times New Roman" panose="02020603050405020304" pitchFamily="18" charset="0"/>
                    <a:cs typeface="Times New Roman" panose="02020603050405020304" pitchFamily="18" charset="0"/>
                  </a:rPr>
                  <a:t>D-Wave hybrid solver: use classical computation to assist quantum annealing</a:t>
                </a:r>
              </a:p>
            </p:txBody>
          </p:sp>
        </mc:Choice>
        <mc:Fallback xmlns="">
          <p:sp>
            <p:nvSpPr>
              <p:cNvPr id="5" name="Content Placeholder 2">
                <a:extLst>
                  <a:ext uri="{FF2B5EF4-FFF2-40B4-BE49-F238E27FC236}">
                    <a16:creationId xmlns:a16="http://schemas.microsoft.com/office/drawing/2014/main" id="{FC6310FB-782F-469E-BECE-484B2BAC667B}"/>
                  </a:ext>
                </a:extLst>
              </p:cNvPr>
              <p:cNvSpPr>
                <a:spLocks noGrp="1" noRot="1" noChangeAspect="1" noMove="1" noResize="1" noEditPoints="1" noAdjustHandles="1" noChangeArrowheads="1" noChangeShapeType="1" noTextEdit="1"/>
              </p:cNvSpPr>
              <p:nvPr>
                <p:ph idx="1"/>
              </p:nvPr>
            </p:nvSpPr>
            <p:spPr>
              <a:xfrm>
                <a:off x="6480861" y="1639621"/>
                <a:ext cx="5502808" cy="3451340"/>
              </a:xfrm>
              <a:blipFill>
                <a:blip r:embed="rId3"/>
                <a:stretch>
                  <a:fillRect l="-1152" t="-1103" r="-230"/>
                </a:stretch>
              </a:blipFill>
            </p:spPr>
            <p:txBody>
              <a:bodyPr/>
              <a:lstStyle/>
              <a:p>
                <a:r>
                  <a:rPr lang="en-US">
                    <a:noFill/>
                  </a:rPr>
                  <a:t> </a:t>
                </a:r>
              </a:p>
            </p:txBody>
          </p:sp>
        </mc:Fallback>
      </mc:AlternateContent>
      <p:pic>
        <p:nvPicPr>
          <p:cNvPr id="6" name="Picture 5" descr="Text&#10;&#10;Description automatically generated">
            <a:extLst>
              <a:ext uri="{FF2B5EF4-FFF2-40B4-BE49-F238E27FC236}">
                <a16:creationId xmlns:a16="http://schemas.microsoft.com/office/drawing/2014/main" id="{56105ED0-D944-483E-A1DE-FB2ED58109EE}"/>
              </a:ext>
            </a:extLst>
          </p:cNvPr>
          <p:cNvPicPr>
            <a:picLocks noChangeAspect="1"/>
          </p:cNvPicPr>
          <p:nvPr/>
        </p:nvPicPr>
        <p:blipFill rotWithShape="1">
          <a:blip r:embed="rId4"/>
          <a:srcRect t="3534"/>
          <a:stretch/>
        </p:blipFill>
        <p:spPr>
          <a:xfrm>
            <a:off x="338487" y="1443791"/>
            <a:ext cx="6057193" cy="4169533"/>
          </a:xfrm>
          <a:prstGeom prst="rect">
            <a:avLst/>
          </a:prstGeom>
        </p:spPr>
      </p:pic>
      <p:sp>
        <p:nvSpPr>
          <p:cNvPr id="8" name="TextBox 7">
            <a:extLst>
              <a:ext uri="{FF2B5EF4-FFF2-40B4-BE49-F238E27FC236}">
                <a16:creationId xmlns:a16="http://schemas.microsoft.com/office/drawing/2014/main" id="{32E126F1-FFF5-2383-5DD8-22D4365122D4}"/>
              </a:ext>
            </a:extLst>
          </p:cNvPr>
          <p:cNvSpPr txBox="1"/>
          <p:nvPr/>
        </p:nvSpPr>
        <p:spPr>
          <a:xfrm>
            <a:off x="564265" y="5615582"/>
            <a:ext cx="10295646" cy="923330"/>
          </a:xfrm>
          <a:prstGeom prst="rect">
            <a:avLst/>
          </a:prstGeom>
          <a:noFill/>
        </p:spPr>
        <p:txBody>
          <a:bodyPr wrap="square">
            <a:spAutoFit/>
          </a:bodyPr>
          <a:lstStyle/>
          <a:p>
            <a:r>
              <a:rPr lang="en-US" dirty="0" err="1"/>
              <a:t>Wenlu</a:t>
            </a:r>
            <a:r>
              <a:rPr lang="en-US" dirty="0"/>
              <a:t> Xuan, </a:t>
            </a:r>
            <a:r>
              <a:rPr lang="en-US" dirty="0" err="1"/>
              <a:t>Zhongqi</a:t>
            </a:r>
            <a:r>
              <a:rPr lang="en-US" dirty="0"/>
              <a:t> Zhao, Lei Fan, and Zhu Han, ``Minimizing Delay in Network Function</a:t>
            </a:r>
          </a:p>
          <a:p>
            <a:r>
              <a:rPr lang="en-US" dirty="0"/>
              <a:t>Visualization with Quantum Computing," invited, The 18th IEEE International Conference on Mobile Ad-Hoc and Smart Systems (MASS), Denver, CO, October 2021.</a:t>
            </a:r>
          </a:p>
        </p:txBody>
      </p:sp>
    </p:spTree>
    <p:extLst>
      <p:ext uri="{BB962C8B-B14F-4D97-AF65-F5344CB8AC3E}">
        <p14:creationId xmlns:p14="http://schemas.microsoft.com/office/powerpoint/2010/main" val="412427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3248"/>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Quantum Computing</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4</a:t>
            </a:fld>
            <a:endParaRPr lang="zh-CN" altLang="en-US" dirty="0"/>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28" name="TextBox 27">
            <a:extLst>
              <a:ext uri="{FF2B5EF4-FFF2-40B4-BE49-F238E27FC236}">
                <a16:creationId xmlns:a16="http://schemas.microsoft.com/office/drawing/2014/main" id="{3FE51E20-4656-4AFF-BB4A-AA9CD19EAE9A}"/>
              </a:ext>
            </a:extLst>
          </p:cNvPr>
          <p:cNvSpPr txBox="1"/>
          <p:nvPr/>
        </p:nvSpPr>
        <p:spPr>
          <a:xfrm>
            <a:off x="677878" y="1553635"/>
            <a:ext cx="6119870" cy="369332"/>
          </a:xfrm>
          <a:prstGeom prst="rect">
            <a:avLst/>
          </a:prstGeom>
          <a:noFill/>
        </p:spPr>
        <p:txBody>
          <a:bodyPr wrap="square">
            <a:spAutoFit/>
          </a:bodyPr>
          <a:lstStyle/>
          <a:p>
            <a:pPr algn="l" fontAlgn="base"/>
            <a:r>
              <a:rPr lang="en-US" b="0" i="0" dirty="0">
                <a:effectLst/>
                <a:latin typeface="IBM Plex Sans" panose="020B0604020202020204" pitchFamily="34" charset="0"/>
              </a:rPr>
              <a:t>What is wrong in classic computing?</a:t>
            </a:r>
          </a:p>
        </p:txBody>
      </p:sp>
      <p:pic>
        <p:nvPicPr>
          <p:cNvPr id="1026" name="Picture 2">
            <a:extLst>
              <a:ext uri="{FF2B5EF4-FFF2-40B4-BE49-F238E27FC236}">
                <a16:creationId xmlns:a16="http://schemas.microsoft.com/office/drawing/2014/main" id="{400DCAD1-9054-4072-AD13-C5E52D47EDD2}"/>
              </a:ext>
            </a:extLst>
          </p:cNvPr>
          <p:cNvPicPr>
            <a:picLocks noChangeAspect="1" noChangeArrowheads="1"/>
          </p:cNvPicPr>
          <p:nvPr/>
        </p:nvPicPr>
        <p:blipFill>
          <a:blip r:embed="rId6">
            <a:clrChange>
              <a:clrFrom>
                <a:srgbClr val="1D2B2C">
                  <a:alpha val="41176"/>
                </a:srgbClr>
              </a:clrFrom>
              <a:clrTo>
                <a:srgbClr val="1D2B2C">
                  <a:alpha val="0"/>
                </a:srgbClr>
              </a:clrTo>
            </a:clrChange>
            <a:extLst>
              <a:ext uri="{28A0092B-C50C-407E-A947-70E740481C1C}">
                <a14:useLocalDpi xmlns:a14="http://schemas.microsoft.com/office/drawing/2010/main" val="0"/>
              </a:ext>
            </a:extLst>
          </a:blip>
          <a:srcRect/>
          <a:stretch>
            <a:fillRect/>
          </a:stretch>
        </p:blipFill>
        <p:spPr bwMode="auto">
          <a:xfrm>
            <a:off x="677878" y="2134814"/>
            <a:ext cx="4345814" cy="2414341"/>
          </a:xfrm>
          <a:prstGeom prst="rect">
            <a:avLst/>
          </a:prstGeom>
          <a:solidFill>
            <a:schemeClr val="tx1"/>
          </a:solidFill>
          <a:ln>
            <a:noFill/>
          </a:ln>
        </p:spPr>
      </p:pic>
      <p:pic>
        <p:nvPicPr>
          <p:cNvPr id="1028" name="Picture 4">
            <a:extLst>
              <a:ext uri="{FF2B5EF4-FFF2-40B4-BE49-F238E27FC236}">
                <a16:creationId xmlns:a16="http://schemas.microsoft.com/office/drawing/2014/main" id="{11853E2B-D98D-4A24-941F-9CCB97E61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227" y="2346661"/>
            <a:ext cx="4345814" cy="2414341"/>
          </a:xfrm>
          <a:prstGeom prst="rect">
            <a:avLst/>
          </a:prstGeom>
          <a:solidFill>
            <a:schemeClr val="tx1"/>
          </a:solidFill>
        </p:spPr>
      </p:pic>
      <p:pic>
        <p:nvPicPr>
          <p:cNvPr id="1030" name="Picture 6">
            <a:extLst>
              <a:ext uri="{FF2B5EF4-FFF2-40B4-BE49-F238E27FC236}">
                <a16:creationId xmlns:a16="http://schemas.microsoft.com/office/drawing/2014/main" id="{25FE9244-67D8-4286-9123-0F036690E7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877" y="2558508"/>
            <a:ext cx="4345814" cy="2414341"/>
          </a:xfrm>
          <a:prstGeom prst="rect">
            <a:avLst/>
          </a:prstGeom>
          <a:solidFill>
            <a:schemeClr val="tx1"/>
          </a:solidFill>
        </p:spPr>
      </p:pic>
      <p:sp>
        <p:nvSpPr>
          <p:cNvPr id="33" name="TextBox 32">
            <a:extLst>
              <a:ext uri="{FF2B5EF4-FFF2-40B4-BE49-F238E27FC236}">
                <a16:creationId xmlns:a16="http://schemas.microsoft.com/office/drawing/2014/main" id="{22B63D9F-9427-4D7E-BAB8-DA53665982A4}"/>
              </a:ext>
            </a:extLst>
          </p:cNvPr>
          <p:cNvSpPr txBox="1"/>
          <p:nvPr/>
        </p:nvSpPr>
        <p:spPr>
          <a:xfrm>
            <a:off x="6096000" y="1553635"/>
            <a:ext cx="5504602" cy="1055097"/>
          </a:xfrm>
          <a:prstGeom prst="rect">
            <a:avLst/>
          </a:prstGeom>
          <a:noFill/>
        </p:spPr>
        <p:txBody>
          <a:bodyPr wrap="square">
            <a:spAutoFit/>
          </a:bodyPr>
          <a:lstStyle/>
          <a:p>
            <a:pPr algn="ctr" fontAlgn="base">
              <a:lnSpc>
                <a:spcPct val="125000"/>
              </a:lnSpc>
            </a:pPr>
            <a:r>
              <a:rPr lang="en-US" sz="2800" dirty="0">
                <a:latin typeface="Abadi Extra Light" panose="020B0204020104020204" pitchFamily="34" charset="0"/>
              </a:rPr>
              <a:t>D</a:t>
            </a:r>
            <a:r>
              <a:rPr lang="en-US" sz="2800" i="0" dirty="0">
                <a:effectLst/>
                <a:latin typeface="Abadi Extra Light" panose="020B0204020104020204" pitchFamily="34" charset="0"/>
              </a:rPr>
              <a:t>inner Party</a:t>
            </a:r>
          </a:p>
          <a:p>
            <a:pPr algn="ctr" fontAlgn="base">
              <a:lnSpc>
                <a:spcPct val="125000"/>
              </a:lnSpc>
            </a:pPr>
            <a:r>
              <a:rPr lang="en-US" sz="2400" i="0" dirty="0">
                <a:effectLst/>
                <a:latin typeface="Abadi Extra Light" panose="020B0204020104020204" pitchFamily="34" charset="0"/>
              </a:rPr>
              <a:t>But with only </a:t>
            </a:r>
            <a:r>
              <a:rPr lang="en-US" sz="2400" b="1" i="0" dirty="0">
                <a:effectLst/>
                <a:latin typeface="Arial Nova" panose="020B0504020202020204" pitchFamily="34" charset="0"/>
              </a:rPr>
              <a:t>one</a:t>
            </a:r>
            <a:r>
              <a:rPr lang="en-US" sz="2400" i="0" dirty="0">
                <a:effectLst/>
                <a:latin typeface="Abadi Extra Light" panose="020B0204020104020204" pitchFamily="34" charset="0"/>
              </a:rPr>
              <a:t> optimal seating plan</a:t>
            </a:r>
          </a:p>
        </p:txBody>
      </p:sp>
      <p:sp>
        <p:nvSpPr>
          <p:cNvPr id="35" name="TextBox 34">
            <a:extLst>
              <a:ext uri="{FF2B5EF4-FFF2-40B4-BE49-F238E27FC236}">
                <a16:creationId xmlns:a16="http://schemas.microsoft.com/office/drawing/2014/main" id="{4CA7F7F8-418D-4D6B-A4B9-B603A61D32D0}"/>
              </a:ext>
            </a:extLst>
          </p:cNvPr>
          <p:cNvSpPr txBox="1"/>
          <p:nvPr/>
        </p:nvSpPr>
        <p:spPr>
          <a:xfrm>
            <a:off x="794057" y="5544752"/>
            <a:ext cx="4417039" cy="830997"/>
          </a:xfrm>
          <a:prstGeom prst="rect">
            <a:avLst/>
          </a:prstGeom>
          <a:noFill/>
        </p:spPr>
        <p:txBody>
          <a:bodyPr wrap="square">
            <a:spAutoFit/>
          </a:bodyPr>
          <a:lstStyle/>
          <a:p>
            <a:pPr algn="ctr" fontAlgn="base"/>
            <a:r>
              <a:rPr lang="en-US" sz="2400" b="0" i="0" dirty="0">
                <a:effectLst/>
                <a:latin typeface="IBM Plex Sans" panose="020B0503050203000203" pitchFamily="34" charset="0"/>
              </a:rPr>
              <a:t>Total number of combinations exponentially grows</a:t>
            </a:r>
          </a:p>
        </p:txBody>
      </p:sp>
      <p:grpSp>
        <p:nvGrpSpPr>
          <p:cNvPr id="15" name="Group 14">
            <a:extLst>
              <a:ext uri="{FF2B5EF4-FFF2-40B4-BE49-F238E27FC236}">
                <a16:creationId xmlns:a16="http://schemas.microsoft.com/office/drawing/2014/main" id="{B85488DA-FD19-46DE-85DB-ED3CF9E4C617}"/>
              </a:ext>
            </a:extLst>
          </p:cNvPr>
          <p:cNvGrpSpPr/>
          <p:nvPr/>
        </p:nvGrpSpPr>
        <p:grpSpPr>
          <a:xfrm>
            <a:off x="6422720" y="2872991"/>
            <a:ext cx="4851161" cy="3882779"/>
            <a:chOff x="6422720" y="2872991"/>
            <a:chExt cx="4851161" cy="3882779"/>
          </a:xfrm>
        </p:grpSpPr>
        <p:grpSp>
          <p:nvGrpSpPr>
            <p:cNvPr id="12" name="Group 11">
              <a:extLst>
                <a:ext uri="{FF2B5EF4-FFF2-40B4-BE49-F238E27FC236}">
                  <a16:creationId xmlns:a16="http://schemas.microsoft.com/office/drawing/2014/main" id="{0A6AC9A6-303E-494B-92BB-8CAE1CF7F490}"/>
                </a:ext>
              </a:extLst>
            </p:cNvPr>
            <p:cNvGrpSpPr/>
            <p:nvPr/>
          </p:nvGrpSpPr>
          <p:grpSpPr>
            <a:xfrm>
              <a:off x="6422720" y="4630563"/>
              <a:ext cx="4851161" cy="2125207"/>
              <a:chOff x="6203795" y="3231315"/>
              <a:chExt cx="4851161" cy="2125207"/>
            </a:xfrm>
          </p:grpSpPr>
          <p:pic>
            <p:nvPicPr>
              <p:cNvPr id="7" name="Picture 2">
                <a:extLst>
                  <a:ext uri="{FF2B5EF4-FFF2-40B4-BE49-F238E27FC236}">
                    <a16:creationId xmlns:a16="http://schemas.microsoft.com/office/drawing/2014/main" id="{E32C0BBF-0DAF-4263-A912-A9FCBD4631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3795" y="3236506"/>
                <a:ext cx="2127528" cy="142621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BAFAF0B-68DE-46D6-A20F-7D51E7679163}"/>
                  </a:ext>
                </a:extLst>
              </p:cNvPr>
              <p:cNvSpPr txBox="1"/>
              <p:nvPr/>
            </p:nvSpPr>
            <p:spPr>
              <a:xfrm>
                <a:off x="6430484" y="4710191"/>
                <a:ext cx="1674149" cy="646331"/>
              </a:xfrm>
              <a:prstGeom prst="rect">
                <a:avLst/>
              </a:prstGeom>
              <a:noFill/>
            </p:spPr>
            <p:txBody>
              <a:bodyPr wrap="square">
                <a:spAutoFit/>
              </a:bodyPr>
              <a:lstStyle/>
              <a:p>
                <a:pPr algn="ctr"/>
                <a:r>
                  <a:rPr lang="en-US" dirty="0">
                    <a:solidFill>
                      <a:srgbClr val="323232"/>
                    </a:solidFill>
                    <a:latin typeface="IBM Plex Sans" panose="020B0503050203000203" pitchFamily="34" charset="0"/>
                  </a:rPr>
                  <a:t>Manufacturing &amp; Logistics</a:t>
                </a:r>
                <a:endParaRPr lang="en-US" dirty="0"/>
              </a:p>
            </p:txBody>
          </p:sp>
          <p:pic>
            <p:nvPicPr>
              <p:cNvPr id="10" name="Picture 4">
                <a:extLst>
                  <a:ext uri="{FF2B5EF4-FFF2-40B4-BE49-F238E27FC236}">
                    <a16:creationId xmlns:a16="http://schemas.microsoft.com/office/drawing/2014/main" id="{D0AA00BE-CF40-45CB-853B-DCE435F41F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7427" y="3231315"/>
                <a:ext cx="2127529" cy="1422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C298417-208B-4BB0-8C88-87C4A206B0E8}"/>
                  </a:ext>
                </a:extLst>
              </p:cNvPr>
              <p:cNvSpPr txBox="1"/>
              <p:nvPr/>
            </p:nvSpPr>
            <p:spPr>
              <a:xfrm>
                <a:off x="8927426" y="4710191"/>
                <a:ext cx="2127529" cy="369332"/>
              </a:xfrm>
              <a:prstGeom prst="rect">
                <a:avLst/>
              </a:prstGeom>
              <a:noFill/>
            </p:spPr>
            <p:txBody>
              <a:bodyPr wrap="square">
                <a:spAutoFit/>
              </a:bodyPr>
              <a:lstStyle/>
              <a:p>
                <a:pPr algn="ctr"/>
                <a:r>
                  <a:rPr lang="en-US" b="0" i="0" dirty="0">
                    <a:solidFill>
                      <a:srgbClr val="323232"/>
                    </a:solidFill>
                    <a:effectLst/>
                    <a:latin typeface="IBM Plex Sans" panose="020B0503050203000203" pitchFamily="34" charset="0"/>
                  </a:rPr>
                  <a:t>Financial Services</a:t>
                </a:r>
                <a:endParaRPr lang="en-US" dirty="0"/>
              </a:p>
            </p:txBody>
          </p:sp>
        </p:grpSp>
        <p:pic>
          <p:nvPicPr>
            <p:cNvPr id="1032" name="Picture 8">
              <a:extLst>
                <a:ext uri="{FF2B5EF4-FFF2-40B4-BE49-F238E27FC236}">
                  <a16:creationId xmlns:a16="http://schemas.microsoft.com/office/drawing/2014/main" id="{D5906926-55A9-48B3-92E9-D62053E2DF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3045" y="2872991"/>
              <a:ext cx="2130512" cy="142621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449DB7C-F368-4E77-8106-9AE4529C03BA}"/>
                </a:ext>
              </a:extLst>
            </p:cNvPr>
            <p:cNvSpPr txBox="1"/>
            <p:nvPr/>
          </p:nvSpPr>
          <p:spPr>
            <a:xfrm>
              <a:off x="8165324" y="4277621"/>
              <a:ext cx="1540863" cy="369332"/>
            </a:xfrm>
            <a:prstGeom prst="rect">
              <a:avLst/>
            </a:prstGeom>
            <a:noFill/>
          </p:spPr>
          <p:txBody>
            <a:bodyPr wrap="square">
              <a:spAutoFit/>
            </a:bodyPr>
            <a:lstStyle/>
            <a:p>
              <a:pPr algn="ctr"/>
              <a:r>
                <a:rPr lang="en-US" dirty="0"/>
                <a:t> </a:t>
              </a:r>
              <a:r>
                <a:rPr lang="en-US" dirty="0">
                  <a:solidFill>
                    <a:srgbClr val="323232"/>
                  </a:solidFill>
                  <a:latin typeface="IBM Plex Sans" panose="020B0503050203000203" pitchFamily="34" charset="0"/>
                </a:rPr>
                <a:t>Life science</a:t>
              </a:r>
            </a:p>
          </p:txBody>
        </p:sp>
      </p:grpSp>
      <p:pic>
        <p:nvPicPr>
          <p:cNvPr id="6" name="Graphic 5" descr="Party mask outline">
            <a:extLst>
              <a:ext uri="{FF2B5EF4-FFF2-40B4-BE49-F238E27FC236}">
                <a16:creationId xmlns:a16="http://schemas.microsoft.com/office/drawing/2014/main" id="{99834AF4-1D38-4F7B-A9B9-E1CB85FF56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79978" y="1467055"/>
            <a:ext cx="736870" cy="736870"/>
          </a:xfrm>
          <a:prstGeom prst="rect">
            <a:avLst/>
          </a:prstGeom>
        </p:spPr>
      </p:pic>
      <p:pic>
        <p:nvPicPr>
          <p:cNvPr id="11" name="Graphic 10" descr="Pasta with solid fill">
            <a:extLst>
              <a:ext uri="{FF2B5EF4-FFF2-40B4-BE49-F238E27FC236}">
                <a16:creationId xmlns:a16="http://schemas.microsoft.com/office/drawing/2014/main" id="{D352A1C6-BCAA-4198-A5C7-C3EDA9092B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13557" y="1459631"/>
            <a:ext cx="723964" cy="723964"/>
          </a:xfrm>
          <a:prstGeom prst="rect">
            <a:avLst/>
          </a:prstGeom>
        </p:spPr>
      </p:pic>
    </p:spTree>
    <p:extLst>
      <p:ext uri="{BB962C8B-B14F-4D97-AF65-F5344CB8AC3E}">
        <p14:creationId xmlns:p14="http://schemas.microsoft.com/office/powerpoint/2010/main" val="2120411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C0D687B-DFB6-4285-818A-DC506F4AFD5C}"/>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19169" y="165548"/>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Study Case Results</a:t>
            </a:r>
          </a:p>
        </p:txBody>
      </p:sp>
      <p:sp>
        <p:nvSpPr>
          <p:cNvPr id="2" name="Slide Number Placeholder 1">
            <a:extLst>
              <a:ext uri="{FF2B5EF4-FFF2-40B4-BE49-F238E27FC236}">
                <a16:creationId xmlns:a16="http://schemas.microsoft.com/office/drawing/2014/main" id="{382453C8-04CF-4DB7-B087-150134C3B7B0}"/>
              </a:ext>
            </a:extLst>
          </p:cNvPr>
          <p:cNvSpPr>
            <a:spLocks noGrp="1"/>
          </p:cNvSpPr>
          <p:nvPr>
            <p:ph type="sldNum" sz="quarter" idx="12"/>
          </p:nvPr>
        </p:nvSpPr>
        <p:spPr/>
        <p:txBody>
          <a:bodyPr/>
          <a:lstStyle/>
          <a:p>
            <a:fld id="{4D930033-B2FC-4609-BC0E-7900D15FB984}" type="slidenum">
              <a:rPr lang="en-US" smtClean="0"/>
              <a:t>40</a:t>
            </a:fld>
            <a:endParaRPr lang="en-US"/>
          </a:p>
        </p:txBody>
      </p:sp>
      <p:sp>
        <p:nvSpPr>
          <p:cNvPr id="10" name="Content Placeholder 2">
            <a:extLst>
              <a:ext uri="{FF2B5EF4-FFF2-40B4-BE49-F238E27FC236}">
                <a16:creationId xmlns:a16="http://schemas.microsoft.com/office/drawing/2014/main" id="{A1C76E75-9636-4E3D-9086-E25F88ECEF60}"/>
              </a:ext>
            </a:extLst>
          </p:cNvPr>
          <p:cNvSpPr>
            <a:spLocks noGrp="1"/>
          </p:cNvSpPr>
          <p:nvPr>
            <p:ph idx="1"/>
          </p:nvPr>
        </p:nvSpPr>
        <p:spPr>
          <a:xfrm>
            <a:off x="1210846" y="5003843"/>
            <a:ext cx="9411076" cy="1177065"/>
          </a:xfrm>
        </p:spPr>
        <p:txBody>
          <a:bodyPr>
            <a:noAutofit/>
          </a:bodyPr>
          <a:lstStyle/>
          <a:p>
            <a:r>
              <a:rPr lang="en-US" sz="1800" dirty="0">
                <a:latin typeface="Times New Roman" panose="02020603050405020304" pitchFamily="18" charset="0"/>
                <a:cs typeface="Times New Roman" panose="02020603050405020304" pitchFamily="18" charset="0"/>
              </a:rPr>
              <a:t>Spending a much longer time on finding a feasible solution for </a:t>
            </a:r>
            <a:r>
              <a:rPr lang="en-US" sz="1800" i="1" dirty="0">
                <a:latin typeface="Times New Roman" panose="02020603050405020304" pitchFamily="18" charset="0"/>
                <a:cs typeface="Times New Roman" panose="02020603050405020304" pitchFamily="18" charset="0"/>
              </a:rPr>
              <a:t>case f</a:t>
            </a:r>
            <a:r>
              <a:rPr lang="en-US" sz="18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For </a:t>
            </a:r>
            <a:r>
              <a:rPr lang="en-US" sz="1800" i="1" dirty="0">
                <a:latin typeface="Times New Roman" panose="02020603050405020304" pitchFamily="18" charset="0"/>
                <a:cs typeface="Times New Roman" panose="02020603050405020304" pitchFamily="18" charset="0"/>
              </a:rPr>
              <a:t>case f</a:t>
            </a:r>
            <a:r>
              <a:rPr lang="en-US" sz="1800" dirty="0">
                <a:latin typeface="Times New Roman" panose="02020603050405020304" pitchFamily="18" charset="0"/>
                <a:cs typeface="Times New Roman" panose="02020603050405020304" pitchFamily="18" charset="0"/>
              </a:rPr>
              <a:t>, the success rate is very low (because of too many variables);</a:t>
            </a:r>
          </a:p>
          <a:p>
            <a:r>
              <a:rPr lang="en-US" sz="1800" dirty="0">
                <a:highlight>
                  <a:srgbClr val="FFFF00"/>
                </a:highlight>
                <a:latin typeface="Times New Roman" panose="02020603050405020304" pitchFamily="18" charset="0"/>
                <a:cs typeface="Times New Roman" panose="02020603050405020304" pitchFamily="18" charset="0"/>
              </a:rPr>
              <a:t>Matrix </a:t>
            </a:r>
            <a:r>
              <a:rPr lang="en-US" sz="1800" i="1" dirty="0">
                <a:highlight>
                  <a:srgbClr val="FFFF00"/>
                </a:highlight>
                <a:latin typeface="Times New Roman" panose="02020603050405020304" pitchFamily="18" charset="0"/>
                <a:cs typeface="Times New Roman" panose="02020603050405020304" pitchFamily="18" charset="0"/>
              </a:rPr>
              <a:t>Q </a:t>
            </a:r>
            <a:r>
              <a:rPr lang="en-US" sz="1800" dirty="0">
                <a:highlight>
                  <a:srgbClr val="FFFF00"/>
                </a:highlight>
                <a:latin typeface="Times New Roman" panose="02020603050405020304" pitchFamily="18" charset="0"/>
                <a:cs typeface="Times New Roman" panose="02020603050405020304" pitchFamily="18" charset="0"/>
              </a:rPr>
              <a:t>size ↑,  the difficulty of finding the optimal solution ↑ .</a:t>
            </a:r>
          </a:p>
          <a:p>
            <a:pPr>
              <a:lnSpc>
                <a:spcPct val="150000"/>
              </a:lnSpc>
            </a:pPr>
            <a:endParaRPr lang="en-US" sz="1800" dirty="0">
              <a:latin typeface="Times New Roman" panose="02020603050405020304" pitchFamily="18" charset="0"/>
              <a:cs typeface="Times New Roman" panose="02020603050405020304" pitchFamily="18" charset="0"/>
            </a:endParaRPr>
          </a:p>
        </p:txBody>
      </p:sp>
      <p:graphicFrame>
        <p:nvGraphicFramePr>
          <p:cNvPr id="15" name="Table 3">
            <a:extLst>
              <a:ext uri="{FF2B5EF4-FFF2-40B4-BE49-F238E27FC236}">
                <a16:creationId xmlns:a16="http://schemas.microsoft.com/office/drawing/2014/main" id="{099D1415-F105-4D14-BB9A-E30BC299A745}"/>
              </a:ext>
            </a:extLst>
          </p:cNvPr>
          <p:cNvGraphicFramePr>
            <a:graphicFrameLocks noGrp="1"/>
          </p:cNvGraphicFramePr>
          <p:nvPr/>
        </p:nvGraphicFramePr>
        <p:xfrm>
          <a:off x="1210846" y="1463187"/>
          <a:ext cx="9411077" cy="3365215"/>
        </p:xfrm>
        <a:graphic>
          <a:graphicData uri="http://schemas.openxmlformats.org/drawingml/2006/table">
            <a:tbl>
              <a:tblPr firstRow="1" bandRow="1">
                <a:tableStyleId>{5C22544A-7EE6-4342-B048-85BDC9FD1C3A}</a:tableStyleId>
              </a:tblPr>
              <a:tblGrid>
                <a:gridCol w="879211">
                  <a:extLst>
                    <a:ext uri="{9D8B030D-6E8A-4147-A177-3AD203B41FA5}">
                      <a16:colId xmlns:a16="http://schemas.microsoft.com/office/drawing/2014/main" val="876042435"/>
                    </a:ext>
                  </a:extLst>
                </a:gridCol>
                <a:gridCol w="2015412">
                  <a:extLst>
                    <a:ext uri="{9D8B030D-6E8A-4147-A177-3AD203B41FA5}">
                      <a16:colId xmlns:a16="http://schemas.microsoft.com/office/drawing/2014/main" val="544460131"/>
                    </a:ext>
                  </a:extLst>
                </a:gridCol>
                <a:gridCol w="1810915">
                  <a:extLst>
                    <a:ext uri="{9D8B030D-6E8A-4147-A177-3AD203B41FA5}">
                      <a16:colId xmlns:a16="http://schemas.microsoft.com/office/drawing/2014/main" val="4170067605"/>
                    </a:ext>
                  </a:extLst>
                </a:gridCol>
                <a:gridCol w="1568513">
                  <a:extLst>
                    <a:ext uri="{9D8B030D-6E8A-4147-A177-3AD203B41FA5}">
                      <a16:colId xmlns:a16="http://schemas.microsoft.com/office/drawing/2014/main" val="1206377628"/>
                    </a:ext>
                  </a:extLst>
                </a:gridCol>
                <a:gridCol w="1568513">
                  <a:extLst>
                    <a:ext uri="{9D8B030D-6E8A-4147-A177-3AD203B41FA5}">
                      <a16:colId xmlns:a16="http://schemas.microsoft.com/office/drawing/2014/main" val="3927122385"/>
                    </a:ext>
                  </a:extLst>
                </a:gridCol>
                <a:gridCol w="1568513">
                  <a:extLst>
                    <a:ext uri="{9D8B030D-6E8A-4147-A177-3AD203B41FA5}">
                      <a16:colId xmlns:a16="http://schemas.microsoft.com/office/drawing/2014/main" val="2577849473"/>
                    </a:ext>
                  </a:extLst>
                </a:gridCol>
              </a:tblGrid>
              <a:tr h="718388">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Case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Matrix Q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Average QPU Access Time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Average Solver Run Time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Success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8654193"/>
                  </a:ext>
                </a:extLst>
              </a:tr>
              <a:tr h="425903">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I=2, J=2,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(272, 272)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0.065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2.993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2427739"/>
                  </a:ext>
                </a:extLst>
              </a:tr>
              <a:tr h="411983">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I=3, J=2,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(675, 675)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0.065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2.997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6584494"/>
                  </a:ext>
                </a:extLst>
              </a:tr>
              <a:tr h="401934">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I=2, J=3,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(600, 600)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0.063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2.998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3219"/>
                  </a:ext>
                </a:extLst>
              </a:tr>
              <a:tr h="397914">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I=2, J=2, M=3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(462, 462)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0.061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2.994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7875198"/>
                  </a:ext>
                </a:extLst>
              </a:tr>
              <a:tr h="395905">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I=3, J=3,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(1191, 1191)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0.064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2.997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2813753"/>
                  </a:ext>
                </a:extLst>
              </a:tr>
              <a:tr h="417176">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I=3, J=3, M=3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(1303,1303)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0.063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3.630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2823540"/>
                  </a:ext>
                </a:extLst>
              </a:tr>
            </a:tbl>
          </a:graphicData>
        </a:graphic>
      </p:graphicFrame>
    </p:spTree>
    <p:extLst>
      <p:ext uri="{BB962C8B-B14F-4D97-AF65-F5344CB8AC3E}">
        <p14:creationId xmlns:p14="http://schemas.microsoft.com/office/powerpoint/2010/main" val="3315319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986173D-D8B7-4026-B9B9-A3E17D5B32F9}"/>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07744" y="189277"/>
            <a:ext cx="6543040" cy="769441"/>
          </a:xfrm>
          <a:prstGeom prst="rect">
            <a:avLst/>
          </a:prstGeom>
          <a:noFill/>
        </p:spPr>
        <p:txBody>
          <a:bodyPr wrap="square">
            <a:spAutoFit/>
          </a:bodyPr>
          <a:lstStyle/>
          <a:p>
            <a:pPr>
              <a:buNone/>
            </a:pPr>
            <a:r>
              <a:rPr lang="en-US" altLang="zh-CN" sz="4400" b="1" dirty="0">
                <a:solidFill>
                  <a:schemeClr val="bg1"/>
                </a:solidFill>
                <a:effectLst>
                  <a:outerShdw blurRad="38100" dist="38100" dir="2700000" algn="tl">
                    <a:srgbClr val="000000">
                      <a:alpha val="43137"/>
                    </a:srgbClr>
                  </a:outerShdw>
                </a:effectLst>
                <a:latin typeface="Bookman Old Style" panose="02050604050505020204" pitchFamily="18" charset="0"/>
              </a:rPr>
              <a:t>Outline</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fld id="{4D930033-B2FC-4609-BC0E-7900D15FB984}" type="slidenum">
              <a:rPr lang="en-US" smtClean="0"/>
              <a:t>41</a:t>
            </a:fld>
            <a:endParaRPr lang="en-US"/>
          </a:p>
        </p:txBody>
      </p:sp>
      <p:sp>
        <p:nvSpPr>
          <p:cNvPr id="33" name="Content Placeholder 5">
            <a:extLst>
              <a:ext uri="{FF2B5EF4-FFF2-40B4-BE49-F238E27FC236}">
                <a16:creationId xmlns:a16="http://schemas.microsoft.com/office/drawing/2014/main" id="{9402847C-D745-5E88-1A1F-25022AEDD26F}"/>
              </a:ext>
            </a:extLst>
          </p:cNvPr>
          <p:cNvSpPr>
            <a:spLocks noGrp="1"/>
          </p:cNvSpPr>
          <p:nvPr>
            <p:ph idx="1"/>
          </p:nvPr>
        </p:nvSpPr>
        <p:spPr>
          <a:xfrm>
            <a:off x="1095022" y="1600200"/>
            <a:ext cx="9708444" cy="4756150"/>
          </a:xfrm>
        </p:spPr>
        <p:txBody>
          <a:bodyPr>
            <a:normAutofit fontScale="92500" lnSpcReduction="10000"/>
          </a:bodyPr>
          <a:lstStyle/>
          <a:p>
            <a:r>
              <a:rPr lang="en-US" sz="3200" dirty="0"/>
              <a:t>Motivation and </a:t>
            </a:r>
            <a:r>
              <a:rPr lang="en-US" altLang="zh-CN" sz="3200" dirty="0"/>
              <a:t>Quantum Computing Basics</a:t>
            </a:r>
          </a:p>
          <a:p>
            <a:r>
              <a:rPr lang="en-US" sz="3200" dirty="0"/>
              <a:t>Quantum Annealing</a:t>
            </a:r>
          </a:p>
          <a:p>
            <a:pPr lvl="1"/>
            <a:r>
              <a:rPr lang="en-US" sz="2800" dirty="0"/>
              <a:t>Quadratic unconstrained binary optimization (QUBO)</a:t>
            </a:r>
          </a:p>
          <a:p>
            <a:r>
              <a:rPr lang="en-US" altLang="zh-CN" sz="3200" dirty="0"/>
              <a:t>Hybrid Quantum Benders' Decomposition</a:t>
            </a:r>
            <a:endParaRPr lang="en-US" sz="3200" dirty="0">
              <a:hlinkClick r:id="rId3">
                <a:extLst>
                  <a:ext uri="{A12FA001-AC4F-418D-AE19-62706E023703}">
                    <ahyp:hlinkClr xmlns:ahyp="http://schemas.microsoft.com/office/drawing/2018/hyperlinkcolor" val="tx"/>
                  </a:ext>
                </a:extLst>
              </a:hlinkClick>
            </a:endParaRPr>
          </a:p>
          <a:p>
            <a:pPr lvl="1"/>
            <a:r>
              <a:rPr lang="en-US" sz="2800" dirty="0"/>
              <a:t>Benders Decomposition Basics</a:t>
            </a:r>
          </a:p>
          <a:p>
            <a:pPr lvl="1"/>
            <a:r>
              <a:rPr lang="en-US" sz="2800" dirty="0"/>
              <a:t>Quantum and Class Computing Bender Decomposition</a:t>
            </a:r>
          </a:p>
          <a:p>
            <a:r>
              <a:rPr lang="en-US" sz="3200" dirty="0"/>
              <a:t>Applications</a:t>
            </a:r>
          </a:p>
          <a:p>
            <a:pPr lvl="1"/>
            <a:r>
              <a:rPr lang="en-US" sz="2800" dirty="0">
                <a:latin typeface="Times New Roman" panose="02020603050405020304" pitchFamily="18" charset="0"/>
                <a:cs typeface="Times New Roman" panose="02020603050405020304" pitchFamily="18" charset="0"/>
              </a:rPr>
              <a:t>Optimization Problems in Wireless Networks </a:t>
            </a:r>
          </a:p>
          <a:p>
            <a:pPr lvl="1"/>
            <a:r>
              <a:rPr lang="en-US" sz="2800" dirty="0">
                <a:solidFill>
                  <a:srgbClr val="FF0000"/>
                </a:solidFill>
                <a:latin typeface="Times"/>
                <a:cs typeface="Times"/>
              </a:rPr>
              <a:t>Feature Selection for Machine Learning</a:t>
            </a:r>
          </a:p>
          <a:p>
            <a:pPr lvl="1"/>
            <a:r>
              <a:rPr lang="en-US" sz="2800" dirty="0">
                <a:latin typeface="Times"/>
                <a:cs typeface="Times"/>
              </a:rPr>
              <a:t>Cable-Routing Problem in Solar Power Plants</a:t>
            </a:r>
            <a:endParaRPr lang="en-US" altLang="zh-CN" sz="2800" dirty="0"/>
          </a:p>
          <a:p>
            <a:r>
              <a:rPr lang="en-US" sz="3200" dirty="0"/>
              <a:t>Conclusions</a:t>
            </a:r>
          </a:p>
        </p:txBody>
      </p:sp>
    </p:spTree>
    <p:extLst>
      <p:ext uri="{BB962C8B-B14F-4D97-AF65-F5344CB8AC3E}">
        <p14:creationId xmlns:p14="http://schemas.microsoft.com/office/powerpoint/2010/main" val="3525619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6"/>
          <a:stretch>
            <a:fillRect/>
          </a:stretch>
        </p:blipFill>
        <p:spPr>
          <a:xfrm>
            <a:off x="0" y="-41184"/>
            <a:ext cx="12192000" cy="1278243"/>
          </a:xfrm>
          <a:prstGeom prst="rect">
            <a:avLst/>
          </a:prstGeom>
        </p:spPr>
      </p:pic>
      <p:sp>
        <p:nvSpPr>
          <p:cNvPr id="21" name="TextBox 20"/>
          <p:cNvSpPr txBox="1"/>
          <p:nvPr/>
        </p:nvSpPr>
        <p:spPr>
          <a:xfrm>
            <a:off x="1518920" y="194310"/>
            <a:ext cx="9384030" cy="768350"/>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Quantum Machine learning</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4D930033-B2FC-4609-BC0E-7900D15FB984}" type="slidenum">
              <a:rPr lang="en-US" smtClean="0"/>
              <a:t>42</a:t>
            </a:fld>
            <a:endParaRPr lang="en-US"/>
          </a:p>
        </p:txBody>
      </p:sp>
      <p:graphicFrame>
        <p:nvGraphicFramePr>
          <p:cNvPr id="8" name="表格 7"/>
          <p:cNvGraphicFramePr/>
          <p:nvPr>
            <p:custDataLst>
              <p:tags r:id="rId2"/>
            </p:custDataLst>
          </p:nvPr>
        </p:nvGraphicFramePr>
        <p:xfrm>
          <a:off x="766445" y="2183130"/>
          <a:ext cx="3119755" cy="3386455"/>
        </p:xfrm>
        <a:graphic>
          <a:graphicData uri="http://schemas.openxmlformats.org/drawingml/2006/table">
            <a:tbl>
              <a:tblPr firstRow="1" bandRow="1">
                <a:tableStyleId>{ED083AE6-46FA-4A59-8FB0-9F97EB10719F}</a:tableStyleId>
              </a:tblPr>
              <a:tblGrid>
                <a:gridCol w="3119755">
                  <a:extLst>
                    <a:ext uri="{9D8B030D-6E8A-4147-A177-3AD203B41FA5}">
                      <a16:colId xmlns:a16="http://schemas.microsoft.com/office/drawing/2014/main" val="20000"/>
                    </a:ext>
                  </a:extLst>
                </a:gridCol>
              </a:tblGrid>
              <a:tr h="1380490">
                <a:tc>
                  <a:txBody>
                    <a:bodyPr/>
                    <a:lstStyle/>
                    <a:p>
                      <a:pPr>
                        <a:buNone/>
                      </a:pPr>
                      <a:endParaRPr lang="zh-CN" altLang="en-US"/>
                    </a:p>
                  </a:txBody>
                  <a:tcPr/>
                </a:tc>
                <a:extLst>
                  <a:ext uri="{0D108BD9-81ED-4DB2-BD59-A6C34878D82A}">
                    <a16:rowId xmlns:a16="http://schemas.microsoft.com/office/drawing/2014/main" val="10000"/>
                  </a:ext>
                </a:extLst>
              </a:tr>
              <a:tr h="403225">
                <a:tc>
                  <a:txBody>
                    <a:bodyPr/>
                    <a:lstStyle/>
                    <a:p>
                      <a:pPr algn="ctr">
                        <a:buNone/>
                      </a:pPr>
                      <a:endParaRPr lang="en-US" sz="1800" b="1" i="1" dirty="0">
                        <a:solidFill>
                          <a:srgbClr val="FF0000"/>
                        </a:solidFill>
                        <a:effectLst>
                          <a:outerShdw blurRad="38100" dist="38100" dir="2700000" algn="tl">
                            <a:srgbClr val="000000">
                              <a:alpha val="43137"/>
                            </a:srgbClr>
                          </a:outerShdw>
                        </a:effectLst>
                        <a:latin typeface="Bookman Old Style" panose="02050604050505020204" pitchFamily="18" charset="0"/>
                      </a:endParaRPr>
                    </a:p>
                    <a:p>
                      <a:pPr algn="ctr">
                        <a:buNone/>
                      </a:pPr>
                      <a:r>
                        <a:rPr lang="en-US" sz="1800" b="1" i="1" dirty="0">
                          <a:solidFill>
                            <a:srgbClr val="FF0000"/>
                          </a:solidFill>
                          <a:effectLst>
                            <a:outerShdw blurRad="38100" dist="38100" dir="2700000" algn="tl">
                              <a:srgbClr val="000000">
                                <a:alpha val="43137"/>
                              </a:srgbClr>
                            </a:outerShdw>
                          </a:effectLst>
                          <a:latin typeface="Bookman Old Style" panose="02050604050505020204" pitchFamily="18" charset="0"/>
                        </a:rPr>
                        <a:t>Machine Learning</a:t>
                      </a:r>
                    </a:p>
                    <a:p>
                      <a:pPr algn="ctr">
                        <a:buNone/>
                      </a:pPr>
                      <a:endParaRPr lang="en-US" altLang="en-US" sz="1800" b="1" i="1" dirty="0">
                        <a:solidFill>
                          <a:srgbClr val="FF0000"/>
                        </a:solidFill>
                        <a:effectLst>
                          <a:outerShdw blurRad="38100" dist="38100" dir="2700000" algn="tl">
                            <a:srgbClr val="000000">
                              <a:alpha val="43137"/>
                            </a:srgbClr>
                          </a:outerShdw>
                        </a:effectLst>
                        <a:latin typeface="Bookman Old Style" panose="02050604050505020204" pitchFamily="18" charset="0"/>
                      </a:endParaRPr>
                    </a:p>
                  </a:txBody>
                  <a:tcPr/>
                </a:tc>
                <a:extLst>
                  <a:ext uri="{0D108BD9-81ED-4DB2-BD59-A6C34878D82A}">
                    <a16:rowId xmlns:a16="http://schemas.microsoft.com/office/drawing/2014/main" val="10001"/>
                  </a:ext>
                </a:extLst>
              </a:tr>
              <a:tr h="1091565">
                <a:tc>
                  <a:txBody>
                    <a:bodyPr/>
                    <a:lstStyle/>
                    <a:p>
                      <a:pPr algn="ctr">
                        <a:lnSpc>
                          <a:spcPct val="90000"/>
                        </a:lnSpc>
                        <a:buNone/>
                      </a:pPr>
                      <a:endParaRPr lang="en-US" altLang="zh-CN" sz="1800" b="1">
                        <a:latin typeface="Times New Roman" panose="02020603050405020304" pitchFamily="18" charset="0"/>
                        <a:cs typeface="Times New Roman" panose="02020603050405020304" pitchFamily="18" charset="0"/>
                        <a:sym typeface="+mn-ea"/>
                      </a:endParaRPr>
                    </a:p>
                    <a:p>
                      <a:pPr algn="ctr">
                        <a:lnSpc>
                          <a:spcPct val="90000"/>
                        </a:lnSpc>
                        <a:buNone/>
                      </a:pPr>
                      <a:r>
                        <a:rPr lang="en-US" altLang="zh-CN" sz="1800" b="1">
                          <a:latin typeface="Times New Roman" panose="02020603050405020304" pitchFamily="18" charset="0"/>
                          <a:cs typeface="Times New Roman" panose="02020603050405020304" pitchFamily="18" charset="0"/>
                          <a:sym typeface="+mn-ea"/>
                        </a:rPr>
                        <a:t>Classical learning technicues facing complex tasks</a:t>
                      </a:r>
                      <a:endParaRPr lang="zh-CN" altLang="en-US"/>
                    </a:p>
                  </a:txBody>
                  <a:tcPr/>
                </a:tc>
                <a:extLst>
                  <a:ext uri="{0D108BD9-81ED-4DB2-BD59-A6C34878D82A}">
                    <a16:rowId xmlns:a16="http://schemas.microsoft.com/office/drawing/2014/main" val="10002"/>
                  </a:ext>
                </a:extLst>
              </a:tr>
            </a:tbl>
          </a:graphicData>
        </a:graphic>
      </p:graphicFrame>
      <p:pic>
        <p:nvPicPr>
          <p:cNvPr id="109" name="图片 108"/>
          <p:cNvPicPr/>
          <p:nvPr/>
        </p:nvPicPr>
        <p:blipFill>
          <a:blip r:embed="rId7"/>
          <a:stretch>
            <a:fillRect/>
          </a:stretch>
        </p:blipFill>
        <p:spPr>
          <a:xfrm>
            <a:off x="767080" y="2183130"/>
            <a:ext cx="3119755" cy="1365250"/>
          </a:xfrm>
          <a:prstGeom prst="rect">
            <a:avLst/>
          </a:prstGeom>
          <a:noFill/>
          <a:ln w="9525">
            <a:noFill/>
          </a:ln>
        </p:spPr>
      </p:pic>
      <p:graphicFrame>
        <p:nvGraphicFramePr>
          <p:cNvPr id="9" name="表格 8"/>
          <p:cNvGraphicFramePr/>
          <p:nvPr>
            <p:custDataLst>
              <p:tags r:id="rId3"/>
            </p:custDataLst>
          </p:nvPr>
        </p:nvGraphicFramePr>
        <p:xfrm>
          <a:off x="4693285" y="2183130"/>
          <a:ext cx="3119755" cy="3416935"/>
        </p:xfrm>
        <a:graphic>
          <a:graphicData uri="http://schemas.openxmlformats.org/drawingml/2006/table">
            <a:tbl>
              <a:tblPr firstRow="1" bandRow="1">
                <a:tableStyleId>{ED083AE6-46FA-4A59-8FB0-9F97EB10719F}</a:tableStyleId>
              </a:tblPr>
              <a:tblGrid>
                <a:gridCol w="3119755">
                  <a:extLst>
                    <a:ext uri="{9D8B030D-6E8A-4147-A177-3AD203B41FA5}">
                      <a16:colId xmlns:a16="http://schemas.microsoft.com/office/drawing/2014/main" val="20000"/>
                    </a:ext>
                  </a:extLst>
                </a:gridCol>
              </a:tblGrid>
              <a:tr h="1380490">
                <a:tc>
                  <a:txBody>
                    <a:bodyPr/>
                    <a:lstStyle/>
                    <a:p>
                      <a:pPr>
                        <a:buNone/>
                      </a:pPr>
                      <a:endParaRPr lang="zh-CN" altLang="en-US"/>
                    </a:p>
                  </a:txBody>
                  <a:tcPr/>
                </a:tc>
                <a:extLst>
                  <a:ext uri="{0D108BD9-81ED-4DB2-BD59-A6C34878D82A}">
                    <a16:rowId xmlns:a16="http://schemas.microsoft.com/office/drawing/2014/main" val="10000"/>
                  </a:ext>
                </a:extLst>
              </a:tr>
              <a:tr h="403225">
                <a:tc>
                  <a:txBody>
                    <a:bodyPr/>
                    <a:lstStyle/>
                    <a:p>
                      <a:pPr algn="ctr">
                        <a:buNone/>
                      </a:pPr>
                      <a:endParaRPr lang="en-US" sz="1800" dirty="0">
                        <a:effectLst>
                          <a:outerShdw blurRad="38100" dist="38100" dir="2700000" algn="tl">
                            <a:srgbClr val="000000">
                              <a:alpha val="43137"/>
                            </a:srgbClr>
                          </a:outerShdw>
                        </a:effectLst>
                      </a:endParaRPr>
                    </a:p>
                    <a:p>
                      <a:pPr algn="ctr">
                        <a:buClrTx/>
                        <a:buSzTx/>
                        <a:buFontTx/>
                        <a:buNone/>
                      </a:pPr>
                      <a:r>
                        <a:rPr lang="en-US" sz="2000" b="1" i="1" dirty="0">
                          <a:solidFill>
                            <a:srgbClr val="FF0000"/>
                          </a:solidFill>
                          <a:effectLst>
                            <a:outerShdw blurRad="38100" dist="38100" dir="2700000" algn="tl">
                              <a:srgbClr val="000000">
                                <a:alpha val="43137"/>
                              </a:srgbClr>
                            </a:outerShdw>
                          </a:effectLst>
                          <a:latin typeface="Bookman Old Style" panose="02050604050505020204" pitchFamily="18" charset="0"/>
                        </a:rPr>
                        <a:t>Quantum Computing</a:t>
                      </a:r>
                    </a:p>
                    <a:p>
                      <a:pPr algn="ctr">
                        <a:buNone/>
                      </a:pPr>
                      <a:endParaRPr lang="en-US" altLang="en-US" sz="18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1"/>
                  </a:ext>
                </a:extLst>
              </a:tr>
              <a:tr h="1091565">
                <a:tc>
                  <a:txBody>
                    <a:bodyPr/>
                    <a:lstStyle/>
                    <a:p>
                      <a:pPr algn="ctr">
                        <a:lnSpc>
                          <a:spcPct val="90000"/>
                        </a:lnSpc>
                        <a:buNone/>
                      </a:pPr>
                      <a:endParaRPr lang="en-US" altLang="zh-CN" sz="1800" b="1">
                        <a:latin typeface="Times New Roman" panose="02020603050405020304" pitchFamily="18" charset="0"/>
                        <a:cs typeface="Times New Roman" panose="02020603050405020304" pitchFamily="18" charset="0"/>
                        <a:sym typeface="+mn-ea"/>
                      </a:endParaRPr>
                    </a:p>
                    <a:p>
                      <a:pPr algn="ctr">
                        <a:lnSpc>
                          <a:spcPct val="90000"/>
                        </a:lnSpc>
                        <a:buNone/>
                      </a:pPr>
                      <a:r>
                        <a:rPr lang="en-US" altLang="zh-CN" sz="1800" b="1">
                          <a:latin typeface="Times New Roman" panose="02020603050405020304" pitchFamily="18" charset="0"/>
                          <a:cs typeface="Times New Roman" panose="02020603050405020304" pitchFamily="18" charset="0"/>
                          <a:sym typeface="+mn-ea"/>
                        </a:rPr>
                        <a:t>Quadradic speed-up</a:t>
                      </a:r>
                      <a:endParaRPr lang="zh-CN" altLang="en-US"/>
                    </a:p>
                  </a:txBody>
                  <a:tcPr/>
                </a:tc>
                <a:extLst>
                  <a:ext uri="{0D108BD9-81ED-4DB2-BD59-A6C34878D82A}">
                    <a16:rowId xmlns:a16="http://schemas.microsoft.com/office/drawing/2014/main" val="10002"/>
                  </a:ext>
                </a:extLst>
              </a:tr>
            </a:tbl>
          </a:graphicData>
        </a:graphic>
      </p:graphicFrame>
      <p:pic>
        <p:nvPicPr>
          <p:cNvPr id="10" name="图片 9" descr="31393935333530313b343731343532393bbcd3bac5"/>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7960" y="3698875"/>
            <a:ext cx="583565" cy="583565"/>
          </a:xfrm>
          <a:prstGeom prst="rect">
            <a:avLst/>
          </a:prstGeom>
        </p:spPr>
      </p:pic>
      <p:graphicFrame>
        <p:nvGraphicFramePr>
          <p:cNvPr id="15" name="表格 14"/>
          <p:cNvGraphicFramePr/>
          <p:nvPr>
            <p:custDataLst>
              <p:tags r:id="rId4"/>
            </p:custDataLst>
          </p:nvPr>
        </p:nvGraphicFramePr>
        <p:xfrm>
          <a:off x="8619490" y="2183130"/>
          <a:ext cx="3119755" cy="3416935"/>
        </p:xfrm>
        <a:graphic>
          <a:graphicData uri="http://schemas.openxmlformats.org/drawingml/2006/table">
            <a:tbl>
              <a:tblPr firstRow="1" bandRow="1">
                <a:tableStyleId>{ED083AE6-46FA-4A59-8FB0-9F97EB10719F}</a:tableStyleId>
              </a:tblPr>
              <a:tblGrid>
                <a:gridCol w="3119755">
                  <a:extLst>
                    <a:ext uri="{9D8B030D-6E8A-4147-A177-3AD203B41FA5}">
                      <a16:colId xmlns:a16="http://schemas.microsoft.com/office/drawing/2014/main" val="20000"/>
                    </a:ext>
                  </a:extLst>
                </a:gridCol>
              </a:tblGrid>
              <a:tr h="1380490">
                <a:tc>
                  <a:txBody>
                    <a:bodyPr/>
                    <a:lstStyle/>
                    <a:p>
                      <a:pPr>
                        <a:buNone/>
                      </a:pPr>
                      <a:endParaRPr lang="zh-CN" altLang="en-US"/>
                    </a:p>
                  </a:txBody>
                  <a:tcPr/>
                </a:tc>
                <a:extLst>
                  <a:ext uri="{0D108BD9-81ED-4DB2-BD59-A6C34878D82A}">
                    <a16:rowId xmlns:a16="http://schemas.microsoft.com/office/drawing/2014/main" val="10000"/>
                  </a:ext>
                </a:extLst>
              </a:tr>
              <a:tr h="403225">
                <a:tc>
                  <a:txBody>
                    <a:bodyPr/>
                    <a:lstStyle/>
                    <a:p>
                      <a:pPr algn="ctr">
                        <a:buNone/>
                      </a:pPr>
                      <a:endParaRPr lang="en-US" sz="1800" dirty="0">
                        <a:effectLst>
                          <a:outerShdw blurRad="38100" dist="38100" dir="2700000" algn="tl">
                            <a:srgbClr val="000000">
                              <a:alpha val="43137"/>
                            </a:srgbClr>
                          </a:outerShdw>
                        </a:effectLst>
                      </a:endParaRPr>
                    </a:p>
                    <a:p>
                      <a:pPr algn="ctr">
                        <a:buNone/>
                      </a:pPr>
                      <a:r>
                        <a:rPr lang="en-US" sz="2000" b="1" i="1" dirty="0">
                          <a:solidFill>
                            <a:srgbClr val="FF0000"/>
                          </a:solidFill>
                          <a:effectLst>
                            <a:outerShdw blurRad="38100" dist="38100" dir="2700000" algn="tl">
                              <a:srgbClr val="000000">
                                <a:alpha val="43137"/>
                              </a:srgbClr>
                            </a:outerShdw>
                          </a:effectLst>
                          <a:latin typeface="Bookman Old Style" panose="02050604050505020204" pitchFamily="18" charset="0"/>
                        </a:rPr>
                        <a:t>QML</a:t>
                      </a:r>
                    </a:p>
                    <a:p>
                      <a:pPr algn="ctr">
                        <a:buNone/>
                      </a:pPr>
                      <a:endParaRPr lang="en-US" altLang="en-US" sz="18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1"/>
                  </a:ext>
                </a:extLst>
              </a:tr>
              <a:tr h="1091565">
                <a:tc>
                  <a:txBody>
                    <a:bodyPr/>
                    <a:lstStyle/>
                    <a:p>
                      <a:pPr algn="ctr">
                        <a:lnSpc>
                          <a:spcPct val="90000"/>
                        </a:lnSpc>
                        <a:buNone/>
                      </a:pPr>
                      <a:endParaRPr lang="en-US" altLang="zh-CN" sz="1800" b="1">
                        <a:latin typeface="Times New Roman" panose="02020603050405020304" pitchFamily="18" charset="0"/>
                        <a:cs typeface="Times New Roman" panose="02020603050405020304" pitchFamily="18" charset="0"/>
                        <a:sym typeface="+mn-ea"/>
                      </a:endParaRPr>
                    </a:p>
                    <a:p>
                      <a:pPr marL="342900" indent="-342900" algn="l">
                        <a:buClrTx/>
                        <a:buSzTx/>
                        <a:buFont typeface="Wingdings" panose="05000000000000000000" charset="0"/>
                        <a:buChar char="l"/>
                      </a:pPr>
                      <a:r>
                        <a:rPr lang="en-US" sz="1600" b="1" dirty="0">
                          <a:latin typeface="Times New Roman" panose="02020603050405020304" pitchFamily="18" charset="0"/>
                          <a:cs typeface="Times New Roman" panose="02020603050405020304" pitchFamily="18" charset="0"/>
                          <a:sym typeface="+mn-ea"/>
                        </a:rPr>
                        <a:t>Quantum Machine Learning</a:t>
                      </a:r>
                      <a:endParaRPr lang="en-US" sz="1600" b="1" dirty="0">
                        <a:latin typeface="Times New Roman" panose="02020603050405020304" pitchFamily="18" charset="0"/>
                        <a:cs typeface="Times New Roman" panose="02020603050405020304" pitchFamily="18" charset="0"/>
                      </a:endParaRPr>
                    </a:p>
                    <a:p>
                      <a:pPr marL="342900" indent="-342900" algn="l">
                        <a:buClrTx/>
                        <a:buSzTx/>
                        <a:buFont typeface="Wingdings" panose="05000000000000000000" charset="0"/>
                        <a:buChar char="l"/>
                      </a:pPr>
                      <a:r>
                        <a:rPr lang="en-US" sz="1600" b="1" dirty="0">
                          <a:latin typeface="Times New Roman" panose="02020603050405020304" pitchFamily="18" charset="0"/>
                          <a:cs typeface="Times New Roman" panose="02020603050405020304" pitchFamily="18" charset="0"/>
                          <a:sym typeface="+mn-ea"/>
                        </a:rPr>
                        <a:t>Machine learning and </a:t>
                      </a:r>
                      <a:r>
                        <a:rPr lang="en-US" sz="1600" b="1" i="1" dirty="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rPr>
                        <a:t>fast</a:t>
                      </a:r>
                      <a:endParaRPr lang="en-US" sz="1600" b="1" dirty="0">
                        <a:latin typeface="Times New Roman" panose="02020603050405020304" pitchFamily="18" charset="0"/>
                        <a:cs typeface="Times New Roman" panose="02020603050405020304" pitchFamily="18" charset="0"/>
                      </a:endParaRPr>
                    </a:p>
                    <a:p>
                      <a:pPr marL="342900" indent="-342900" algn="l">
                        <a:buClrTx/>
                        <a:buSzTx/>
                        <a:buFont typeface="Wingdings" panose="05000000000000000000" charset="0"/>
                        <a:buChar char="l"/>
                      </a:pPr>
                      <a:r>
                        <a:rPr lang="en-US" sz="1600" b="1" dirty="0">
                          <a:latin typeface="Times New Roman" panose="02020603050405020304" pitchFamily="18" charset="0"/>
                          <a:cs typeface="Times New Roman" panose="02020603050405020304" pitchFamily="18" charset="0"/>
                          <a:sym typeface="+mn-ea"/>
                        </a:rPr>
                        <a:t>Not only fast</a:t>
                      </a:r>
                      <a:endParaRPr lang="zh-CN" altLang="en-US" sz="1600"/>
                    </a:p>
                  </a:txBody>
                  <a:tcPr/>
                </a:tc>
                <a:extLst>
                  <a:ext uri="{0D108BD9-81ED-4DB2-BD59-A6C34878D82A}">
                    <a16:rowId xmlns:a16="http://schemas.microsoft.com/office/drawing/2014/main" val="10002"/>
                  </a:ext>
                </a:extLst>
              </a:tr>
            </a:tbl>
          </a:graphicData>
        </a:graphic>
      </p:graphicFrame>
      <p:pic>
        <p:nvPicPr>
          <p:cNvPr id="110" name="图片 109"/>
          <p:cNvPicPr/>
          <p:nvPr/>
        </p:nvPicPr>
        <p:blipFill>
          <a:blip r:embed="rId10"/>
          <a:stretch>
            <a:fillRect/>
          </a:stretch>
        </p:blipFill>
        <p:spPr>
          <a:xfrm>
            <a:off x="4693285" y="2183130"/>
            <a:ext cx="3119755" cy="1365250"/>
          </a:xfrm>
          <a:prstGeom prst="rect">
            <a:avLst/>
          </a:prstGeom>
          <a:noFill/>
          <a:ln w="9525">
            <a:noFill/>
          </a:ln>
        </p:spPr>
      </p:pic>
      <p:pic>
        <p:nvPicPr>
          <p:cNvPr id="100" name="图片 99"/>
          <p:cNvPicPr/>
          <p:nvPr/>
        </p:nvPicPr>
        <p:blipFill>
          <a:blip r:embed="rId11"/>
          <a:stretch>
            <a:fillRect/>
          </a:stretch>
        </p:blipFill>
        <p:spPr>
          <a:xfrm>
            <a:off x="8619490" y="2183130"/>
            <a:ext cx="3115945" cy="1364615"/>
          </a:xfrm>
          <a:prstGeom prst="rect">
            <a:avLst/>
          </a:prstGeom>
          <a:noFill/>
          <a:ln w="9525">
            <a:noFill/>
          </a:ln>
        </p:spPr>
      </p:pic>
      <p:pic>
        <p:nvPicPr>
          <p:cNvPr id="16" name="图片 15" descr="303b32313537353931373bbcfdcdb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24800" y="3698875"/>
            <a:ext cx="628650" cy="62865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3"/>
          <a:stretch>
            <a:fillRect/>
          </a:stretch>
        </p:blipFill>
        <p:spPr>
          <a:xfrm>
            <a:off x="0" y="-41184"/>
            <a:ext cx="12192000" cy="1278243"/>
          </a:xfrm>
          <a:prstGeom prst="rect">
            <a:avLst/>
          </a:prstGeom>
        </p:spPr>
      </p:pic>
      <p:sp>
        <p:nvSpPr>
          <p:cNvPr id="21" name="TextBox 20"/>
          <p:cNvSpPr txBox="1"/>
          <p:nvPr/>
        </p:nvSpPr>
        <p:spPr>
          <a:xfrm>
            <a:off x="1518920" y="194310"/>
            <a:ext cx="9384030" cy="768350"/>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Feature Selection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r>
              <a:rPr lang="en-US"/>
              <a:t>*</a:t>
            </a:r>
          </a:p>
        </p:txBody>
      </p:sp>
      <p:sp>
        <p:nvSpPr>
          <p:cNvPr id="3" name="双波形 2"/>
          <p:cNvSpPr/>
          <p:nvPr/>
        </p:nvSpPr>
        <p:spPr>
          <a:xfrm>
            <a:off x="1211580" y="1656080"/>
            <a:ext cx="9527540" cy="881380"/>
          </a:xfrm>
          <a:prstGeom prst="double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a:solidFill>
                  <a:schemeClr val="tx1"/>
                </a:solidFill>
                <a:latin typeface="+mj-lt"/>
                <a:cs typeface="+mj-lt"/>
              </a:rPr>
              <a:t>Need for feature selection</a:t>
            </a:r>
          </a:p>
        </p:txBody>
      </p:sp>
      <p:sp>
        <p:nvSpPr>
          <p:cNvPr id="5" name="文本框 4"/>
          <p:cNvSpPr txBox="1"/>
          <p:nvPr/>
        </p:nvSpPr>
        <p:spPr>
          <a:xfrm>
            <a:off x="1042035" y="4961890"/>
            <a:ext cx="3213100" cy="11988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Wingdings" panose="05000000000000000000" charset="0"/>
              <a:buChar char="l"/>
            </a:pPr>
            <a:r>
              <a:rPr lang="en-US" altLang="zh-CN" sz="2400" b="1" dirty="0">
                <a:latin typeface="Times New Roman" panose="02020603050405020304" pitchFamily="18" charset="0"/>
                <a:cs typeface="Times New Roman" panose="02020603050405020304" pitchFamily="18" charset="0"/>
              </a:rPr>
              <a:t>Prevent overfitting</a:t>
            </a:r>
          </a:p>
          <a:p>
            <a:pPr marL="285750" indent="-285750">
              <a:buFont typeface="Wingdings" panose="05000000000000000000" charset="0"/>
              <a:buChar char="l"/>
            </a:pPr>
            <a:r>
              <a:rPr lang="en-US" altLang="zh-CN" sz="2400" b="1" dirty="0">
                <a:latin typeface="Times New Roman" panose="02020603050405020304" pitchFamily="18" charset="0"/>
                <a:cs typeface="Times New Roman" panose="02020603050405020304" pitchFamily="18" charset="0"/>
              </a:rPr>
              <a:t>Improve accuracy</a:t>
            </a:r>
          </a:p>
          <a:p>
            <a:pPr marL="285750" indent="-285750">
              <a:buFont typeface="Wingdings" panose="05000000000000000000" charset="0"/>
              <a:buChar char="l"/>
            </a:pPr>
            <a:r>
              <a:rPr lang="en-US" altLang="zh-CN" sz="2400" b="1" dirty="0">
                <a:latin typeface="Times New Roman" panose="02020603050405020304" pitchFamily="18" charset="0"/>
                <a:cs typeface="Times New Roman" panose="02020603050405020304" pitchFamily="18" charset="0"/>
              </a:rPr>
              <a:t>Reduce training time</a:t>
            </a:r>
          </a:p>
        </p:txBody>
      </p:sp>
      <p:sp>
        <p:nvSpPr>
          <p:cNvPr id="6" name="TextBox 4"/>
          <p:cNvSpPr txBox="1"/>
          <p:nvPr/>
        </p:nvSpPr>
        <p:spPr>
          <a:xfrm>
            <a:off x="2576830" y="2672715"/>
            <a:ext cx="7038975" cy="39878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sym typeface="+mn-ea"/>
              </a:rPr>
              <a:t>With feature selection, we can optimize our model in some way</a:t>
            </a:r>
            <a:endParaRPr lang="en-US" sz="2000" b="1" dirty="0">
              <a:latin typeface="Times New Roman" panose="02020603050405020304" pitchFamily="18" charset="0"/>
              <a:cs typeface="Times New Roman" panose="02020603050405020304" pitchFamily="18" charset="0"/>
            </a:endParaRPr>
          </a:p>
        </p:txBody>
      </p:sp>
      <p:pic>
        <p:nvPicPr>
          <p:cNvPr id="7" name="图片 6" descr="32313539313435313b32313539313234363bc0aeb0c8"/>
          <p:cNvPicPr>
            <a:picLocks noChangeAspect="1"/>
          </p:cNvPicPr>
          <p:nvPr/>
        </p:nvPicPr>
        <p:blipFill>
          <a:blip r:embed="rId4">
            <a:extLst>
              <a:ext uri="{96DAC541-7B7A-43D3-8B79-37D633B846F1}">
                <asvg:svgBlip xmlns:asvg="http://schemas.microsoft.com/office/drawing/2016/SVG/main" r:embed="rId4"/>
              </a:ext>
            </a:extLst>
          </a:blip>
          <a:stretch>
            <a:fillRect/>
          </a:stretch>
        </p:blipFill>
        <p:spPr>
          <a:xfrm>
            <a:off x="4809490" y="3774440"/>
            <a:ext cx="914400" cy="914400"/>
          </a:xfrm>
          <a:prstGeom prst="rect">
            <a:avLst/>
          </a:prstGeom>
        </p:spPr>
      </p:pic>
      <p:pic>
        <p:nvPicPr>
          <p:cNvPr id="12" name="图片 11" descr="32313539303433363b32313539303431363bb6a8cebb"/>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6985" y="3726815"/>
            <a:ext cx="914400" cy="914400"/>
          </a:xfrm>
          <a:prstGeom prst="rect">
            <a:avLst/>
          </a:prstGeom>
        </p:spPr>
      </p:pic>
      <p:pic>
        <p:nvPicPr>
          <p:cNvPr id="13" name="图片 12" descr="303b32303139323531393bcab1d6d3"/>
          <p:cNvPicPr>
            <a:picLocks noChangeAspect="1"/>
          </p:cNvPicPr>
          <p:nvPr/>
        </p:nvPicPr>
        <p:blipFill>
          <a:blip r:embed="rId8">
            <a:extLst>
              <a:ext uri="{96DAC541-7B7A-43D3-8B79-37D633B846F1}">
                <asvg:svgBlip xmlns:asvg="http://schemas.microsoft.com/office/drawing/2016/SVG/main" r:embed="rId7"/>
              </a:ext>
            </a:extLst>
          </a:blip>
          <a:stretch>
            <a:fillRect/>
          </a:stretch>
        </p:blipFill>
        <p:spPr>
          <a:xfrm>
            <a:off x="5638800" y="5074920"/>
            <a:ext cx="914400" cy="914400"/>
          </a:xfrm>
          <a:prstGeom prst="rect">
            <a:avLst/>
          </a:prstGeom>
        </p:spPr>
      </p:pic>
      <p:sp>
        <p:nvSpPr>
          <p:cNvPr id="4" name="文本框 3"/>
          <p:cNvSpPr txBox="1"/>
          <p:nvPr/>
        </p:nvSpPr>
        <p:spPr>
          <a:xfrm>
            <a:off x="1042035" y="3496310"/>
            <a:ext cx="3213100" cy="119888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Wingdings" panose="05000000000000000000" charset="0"/>
              <a:buChar char="l"/>
            </a:pPr>
            <a:r>
              <a:rPr lang="en-US" altLang="zh-CN" b="1">
                <a:latin typeface="Times New Roman" panose="02020603050405020304" pitchFamily="18" charset="0"/>
                <a:cs typeface="Times New Roman" panose="02020603050405020304" pitchFamily="18" charset="0"/>
              </a:rPr>
              <a:t>Huge data to train</a:t>
            </a:r>
          </a:p>
          <a:p>
            <a:pPr marL="285750" indent="-285750">
              <a:buFont typeface="Wingdings" panose="05000000000000000000" charset="0"/>
              <a:buChar char="l"/>
            </a:pPr>
            <a:r>
              <a:rPr lang="en-US" altLang="zh-CN" b="1">
                <a:latin typeface="Times New Roman" panose="02020603050405020304" pitchFamily="18" charset="0"/>
                <a:cs typeface="Times New Roman" panose="02020603050405020304" pitchFamily="18" charset="0"/>
              </a:rPr>
              <a:t>Relevant feature</a:t>
            </a:r>
          </a:p>
          <a:p>
            <a:pPr marL="285750" indent="-285750">
              <a:buFont typeface="Wingdings" panose="05000000000000000000" charset="0"/>
              <a:buChar char="l"/>
            </a:pPr>
            <a:r>
              <a:rPr lang="en-US" altLang="zh-CN" b="1">
                <a:latin typeface="Times New Roman" panose="02020603050405020304" pitchFamily="18" charset="0"/>
                <a:cs typeface="Times New Roman" panose="02020603050405020304" pitchFamily="18" charset="0"/>
              </a:rPr>
              <a:t>Irrelevant feature</a:t>
            </a:r>
          </a:p>
          <a:p>
            <a:pPr marL="285750" indent="-285750">
              <a:buFont typeface="Wingdings" panose="05000000000000000000" charset="0"/>
              <a:buChar char="l"/>
            </a:pPr>
            <a:r>
              <a:rPr lang="en-US" altLang="zh-CN" b="1">
                <a:latin typeface="Times New Roman" panose="02020603050405020304" pitchFamily="18" charset="0"/>
                <a:cs typeface="Times New Roman" panose="02020603050405020304" pitchFamily="18" charset="0"/>
              </a:rPr>
              <a:t>Redundant feature</a:t>
            </a:r>
          </a:p>
        </p:txBody>
      </p:sp>
      <p:grpSp>
        <p:nvGrpSpPr>
          <p:cNvPr id="20" name="组合 19"/>
          <p:cNvGrpSpPr/>
          <p:nvPr/>
        </p:nvGrpSpPr>
        <p:grpSpPr>
          <a:xfrm>
            <a:off x="7611745" y="3206750"/>
            <a:ext cx="2852420" cy="3326130"/>
            <a:chOff x="9753" y="4515"/>
            <a:chExt cx="4492" cy="5238"/>
          </a:xfrm>
        </p:grpSpPr>
        <p:sp>
          <p:nvSpPr>
            <p:cNvPr id="9" name="圆角矩形 8"/>
            <p:cNvSpPr/>
            <p:nvPr/>
          </p:nvSpPr>
          <p:spPr>
            <a:xfrm>
              <a:off x="9753" y="4515"/>
              <a:ext cx="4493" cy="523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zh-CN"/>
            </a:p>
          </p:txBody>
        </p:sp>
        <p:sp>
          <p:nvSpPr>
            <p:cNvPr id="10" name="矩形 9"/>
            <p:cNvSpPr/>
            <p:nvPr/>
          </p:nvSpPr>
          <p:spPr>
            <a:xfrm>
              <a:off x="10402" y="4919"/>
              <a:ext cx="3324" cy="7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t>set of features</a:t>
              </a:r>
            </a:p>
          </p:txBody>
        </p:sp>
        <p:sp>
          <p:nvSpPr>
            <p:cNvPr id="11" name="矩形 10"/>
            <p:cNvSpPr/>
            <p:nvPr/>
          </p:nvSpPr>
          <p:spPr>
            <a:xfrm>
              <a:off x="10402" y="6081"/>
              <a:ext cx="3324" cy="7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t>select best features</a:t>
              </a:r>
            </a:p>
          </p:txBody>
        </p:sp>
        <p:sp>
          <p:nvSpPr>
            <p:cNvPr id="14" name="矩形 13"/>
            <p:cNvSpPr/>
            <p:nvPr/>
          </p:nvSpPr>
          <p:spPr>
            <a:xfrm>
              <a:off x="10402" y="7139"/>
              <a:ext cx="3324" cy="8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t>learning algorithm</a:t>
              </a:r>
            </a:p>
          </p:txBody>
        </p:sp>
        <p:sp>
          <p:nvSpPr>
            <p:cNvPr id="15" name="矩形 14"/>
            <p:cNvSpPr/>
            <p:nvPr/>
          </p:nvSpPr>
          <p:spPr>
            <a:xfrm>
              <a:off x="10402" y="8264"/>
              <a:ext cx="3324" cy="8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t>evaluate</a:t>
              </a:r>
            </a:p>
          </p:txBody>
        </p:sp>
        <p:cxnSp>
          <p:nvCxnSpPr>
            <p:cNvPr id="16" name="直接箭头连接符 15"/>
            <p:cNvCxnSpPr>
              <a:stCxn id="10" idx="2"/>
              <a:endCxn id="11" idx="0"/>
            </p:cNvCxnSpPr>
            <p:nvPr/>
          </p:nvCxnSpPr>
          <p:spPr>
            <a:xfrm>
              <a:off x="12064" y="5684"/>
              <a:ext cx="0" cy="388"/>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7" name="直接箭头连接符 16"/>
            <p:cNvCxnSpPr>
              <a:stCxn id="11" idx="2"/>
              <a:endCxn id="14" idx="0"/>
            </p:cNvCxnSpPr>
            <p:nvPr/>
          </p:nvCxnSpPr>
          <p:spPr>
            <a:xfrm>
              <a:off x="12064" y="6808"/>
              <a:ext cx="0" cy="322"/>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8" name="直接箭头连接符 17"/>
            <p:cNvCxnSpPr>
              <a:stCxn id="14" idx="2"/>
              <a:endCxn id="15" idx="0"/>
            </p:cNvCxnSpPr>
            <p:nvPr/>
          </p:nvCxnSpPr>
          <p:spPr>
            <a:xfrm>
              <a:off x="12064" y="7933"/>
              <a:ext cx="0" cy="322"/>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027555" y="3227705"/>
            <a:ext cx="5080635" cy="692785"/>
          </a:xfrm>
          <a:prstGeom prst="rect">
            <a:avLst/>
          </a:prstGeom>
        </p:spPr>
      </p:pic>
      <p:pic>
        <p:nvPicPr>
          <p:cNvPr id="24" name="Picture 23"/>
          <p:cNvPicPr>
            <a:picLocks noChangeAspect="1"/>
          </p:cNvPicPr>
          <p:nvPr>
            <p:custDataLst>
              <p:tags r:id="rId1"/>
            </p:custDataLst>
          </p:nvPr>
        </p:nvPicPr>
        <p:blipFill>
          <a:blip r:embed="rId4"/>
          <a:stretch>
            <a:fillRect/>
          </a:stretch>
        </p:blipFill>
        <p:spPr>
          <a:xfrm>
            <a:off x="0" y="-41184"/>
            <a:ext cx="12192000" cy="1278243"/>
          </a:xfrm>
          <a:prstGeom prst="rect">
            <a:avLst/>
          </a:prstGeom>
        </p:spPr>
      </p:pic>
      <p:sp>
        <p:nvSpPr>
          <p:cNvPr id="21" name="TextBox 20"/>
          <p:cNvSpPr txBox="1"/>
          <p:nvPr/>
        </p:nvSpPr>
        <p:spPr>
          <a:xfrm>
            <a:off x="1519169" y="194460"/>
            <a:ext cx="6543040" cy="768350"/>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BILP Model</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p:cNvSpPr>
            <a:spLocks noGrp="1"/>
          </p:cNvSpPr>
          <p:nvPr>
            <p:ph type="sldNum" sz="quarter" idx="12"/>
          </p:nvPr>
        </p:nvSpPr>
        <p:spPr>
          <a:xfrm>
            <a:off x="7656830" y="6146165"/>
            <a:ext cx="2743200" cy="365125"/>
          </a:xfrm>
        </p:spPr>
        <p:txBody>
          <a:bodyPr/>
          <a:lstStyle/>
          <a:p>
            <a:fld id="{4D930033-B2FC-4609-BC0E-7900D15FB984}" type="slidenum">
              <a:rPr lang="en-US" smtClean="0"/>
              <a:t>44</a:t>
            </a:fld>
            <a:endParaRPr lang="en-US"/>
          </a:p>
        </p:txBody>
      </p:sp>
      <p:sp>
        <p:nvSpPr>
          <p:cNvPr id="11" name="矩形 10"/>
          <p:cNvSpPr/>
          <p:nvPr/>
        </p:nvSpPr>
        <p:spPr>
          <a:xfrm>
            <a:off x="2232025" y="2129155"/>
            <a:ext cx="4208145" cy="398780"/>
          </a:xfrm>
          <a:prstGeom prst="rect">
            <a:avLst/>
          </a:prstGeom>
          <a:noFill/>
          <a:ln>
            <a:noFill/>
          </a:ln>
        </p:spPr>
        <p:txBody>
          <a:bodyPr wrap="square" rtlCol="0" anchor="t">
            <a:spAutoFit/>
            <a:scene3d>
              <a:camera prst="orthographicFront"/>
              <a:lightRig rig="threePt" dir="t"/>
            </a:scene3d>
          </a:bodyPr>
          <a:lstStyle/>
          <a:p>
            <a:pPr algn="ct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“influence”</a:t>
            </a:r>
          </a:p>
        </p:txBody>
      </p:sp>
      <p:sp>
        <p:nvSpPr>
          <p:cNvPr id="12" name="矩形 11"/>
          <p:cNvSpPr/>
          <p:nvPr/>
        </p:nvSpPr>
        <p:spPr>
          <a:xfrm>
            <a:off x="2232660" y="5977255"/>
            <a:ext cx="4208145" cy="398780"/>
          </a:xfrm>
          <a:prstGeom prst="rect">
            <a:avLst/>
          </a:prstGeom>
          <a:noFill/>
          <a:ln>
            <a:noFill/>
          </a:ln>
        </p:spPr>
        <p:txBody>
          <a:bodyPr wrap="square" rtlCol="0" anchor="t">
            <a:spAutoFit/>
            <a:scene3d>
              <a:camera prst="orthographicFront"/>
              <a:lightRig rig="threePt" dir="t"/>
            </a:scene3d>
          </a:bodyPr>
          <a:lstStyle/>
          <a:p>
            <a:pPr algn="ct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“independence”</a:t>
            </a:r>
          </a:p>
        </p:txBody>
      </p:sp>
      <p:sp>
        <p:nvSpPr>
          <p:cNvPr id="14" name="矩形 13"/>
          <p:cNvSpPr/>
          <p:nvPr/>
        </p:nvSpPr>
        <p:spPr>
          <a:xfrm>
            <a:off x="38100" y="2406015"/>
            <a:ext cx="4208145" cy="398780"/>
          </a:xfrm>
          <a:prstGeom prst="rect">
            <a:avLst/>
          </a:prstGeom>
          <a:noFill/>
          <a:ln>
            <a:noFill/>
          </a:ln>
        </p:spPr>
        <p:txBody>
          <a:bodyPr wrap="square" rtlCol="0" anchor="t">
            <a:spAutoFit/>
            <a:scene3d>
              <a:camera prst="orthographicFront"/>
              <a:lightRig rig="threePt" dir="t"/>
            </a:scene3d>
          </a:bodyPr>
          <a:lstStyle/>
          <a:p>
            <a:pPr algn="ct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α</a:t>
            </a:r>
            <a:r>
              <a:rPr lang="zh-CN" altLang="en-US" sz="2000" b="1">
                <a:ln w="9525" cmpd="sng">
                  <a:solidFill>
                    <a:schemeClr val="accent1"/>
                  </a:solidFill>
                  <a:prstDash val="solid"/>
                </a:ln>
                <a:solidFill>
                  <a:srgbClr val="70AD47">
                    <a:tint val="1000"/>
                  </a:srgbClr>
                </a:solidFill>
                <a:effectLst>
                  <a:glow rad="38100">
                    <a:schemeClr val="accent1">
                      <a:alpha val="40000"/>
                    </a:schemeClr>
                  </a:glow>
                </a:effectLst>
              </a:rPr>
              <a:t>：</a:t>
            </a: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bias</a:t>
            </a:r>
          </a:p>
        </p:txBody>
      </p:sp>
      <p:sp>
        <p:nvSpPr>
          <p:cNvPr id="16" name="矩形 15"/>
          <p:cNvSpPr/>
          <p:nvPr/>
        </p:nvSpPr>
        <p:spPr>
          <a:xfrm>
            <a:off x="3629660" y="4276090"/>
            <a:ext cx="4208145" cy="398780"/>
          </a:xfrm>
          <a:prstGeom prst="rect">
            <a:avLst/>
          </a:prstGeom>
          <a:noFill/>
          <a:ln>
            <a:noFill/>
          </a:ln>
        </p:spPr>
        <p:txBody>
          <a:bodyPr wrap="square" rtlCol="0" anchor="t">
            <a:spAutoFit/>
            <a:scene3d>
              <a:camera prst="orthographicFront"/>
              <a:lightRig rig="threePt" dir="t"/>
            </a:scene3d>
          </a:bodyPr>
          <a:lstStyle/>
          <a:p>
            <a:pPr algn="ct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x</a:t>
            </a:r>
            <a:r>
              <a:rPr lang="zh-CN" altLang="en-US" sz="2000" b="1">
                <a:ln w="9525" cmpd="sng">
                  <a:solidFill>
                    <a:schemeClr val="accent1"/>
                  </a:solidFill>
                  <a:prstDash val="solid"/>
                </a:ln>
                <a:solidFill>
                  <a:srgbClr val="70AD47">
                    <a:tint val="1000"/>
                  </a:srgbClr>
                </a:solidFill>
                <a:effectLst>
                  <a:glow rad="38100">
                    <a:schemeClr val="accent1">
                      <a:alpha val="40000"/>
                    </a:schemeClr>
                  </a:glow>
                </a:effectLst>
              </a:rPr>
              <a:t>：</a:t>
            </a: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decision variable</a:t>
            </a:r>
          </a:p>
        </p:txBody>
      </p:sp>
      <p:sp>
        <p:nvSpPr>
          <p:cNvPr id="18" name="矩形 17"/>
          <p:cNvSpPr/>
          <p:nvPr/>
        </p:nvSpPr>
        <p:spPr>
          <a:xfrm>
            <a:off x="375285" y="4294505"/>
            <a:ext cx="4208145" cy="398780"/>
          </a:xfrm>
          <a:prstGeom prst="rect">
            <a:avLst/>
          </a:prstGeom>
          <a:noFill/>
          <a:ln>
            <a:noFill/>
          </a:ln>
        </p:spPr>
        <p:txBody>
          <a:bodyPr wrap="square" rtlCol="0" anchor="t">
            <a:spAutoFit/>
            <a:scene3d>
              <a:camera prst="orthographicFront"/>
              <a:lightRig rig="threePt" dir="t"/>
            </a:scene3d>
          </a:bodyPr>
          <a:lstStyle/>
          <a:p>
            <a:pPr algn="ct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k</a:t>
            </a:r>
            <a:r>
              <a:rPr lang="zh-CN" altLang="en-US" sz="2000" b="1">
                <a:ln w="9525" cmpd="sng">
                  <a:solidFill>
                    <a:schemeClr val="accent1"/>
                  </a:solidFill>
                  <a:prstDash val="solid"/>
                </a:ln>
                <a:solidFill>
                  <a:srgbClr val="70AD47">
                    <a:tint val="1000"/>
                  </a:srgbClr>
                </a:solidFill>
                <a:effectLst>
                  <a:glow rad="38100">
                    <a:schemeClr val="accent1">
                      <a:alpha val="40000"/>
                    </a:schemeClr>
                  </a:glow>
                </a:effectLst>
              </a:rPr>
              <a:t>：</a:t>
            </a:r>
            <a:r>
              <a:rPr lang="en-US" altLang="zh-CN" sz="2000" b="1">
                <a:ln w="9525" cmpd="sng">
                  <a:solidFill>
                    <a:schemeClr val="accent1"/>
                  </a:solidFill>
                  <a:prstDash val="solid"/>
                </a:ln>
                <a:solidFill>
                  <a:srgbClr val="70AD47">
                    <a:tint val="1000"/>
                  </a:srgbClr>
                </a:solidFill>
                <a:effectLst>
                  <a:glow rad="38100">
                    <a:schemeClr val="accent1">
                      <a:alpha val="40000"/>
                    </a:schemeClr>
                  </a:glow>
                </a:effectLst>
              </a:rPr>
              <a:t>number of feature</a:t>
            </a:r>
          </a:p>
        </p:txBody>
      </p:sp>
      <p:grpSp>
        <p:nvGrpSpPr>
          <p:cNvPr id="29" name="组合 28"/>
          <p:cNvGrpSpPr/>
          <p:nvPr/>
        </p:nvGrpSpPr>
        <p:grpSpPr>
          <a:xfrm>
            <a:off x="2232025" y="3920490"/>
            <a:ext cx="4207510" cy="2461895"/>
            <a:chOff x="5018" y="6525"/>
            <a:chExt cx="6626" cy="3877"/>
          </a:xfrm>
        </p:grpSpPr>
        <p:pic>
          <p:nvPicPr>
            <p:cNvPr id="9" name="图片 8"/>
            <p:cNvPicPr>
              <a:picLocks noChangeAspect="1"/>
            </p:cNvPicPr>
            <p:nvPr/>
          </p:nvPicPr>
          <p:blipFill>
            <a:blip r:embed="rId5"/>
            <a:stretch>
              <a:fillRect/>
            </a:stretch>
          </p:blipFill>
          <p:spPr>
            <a:xfrm>
              <a:off x="6439" y="8003"/>
              <a:ext cx="4008" cy="1471"/>
            </a:xfrm>
            <a:prstGeom prst="rect">
              <a:avLst/>
            </a:prstGeom>
          </p:spPr>
        </p:pic>
        <p:cxnSp>
          <p:nvCxnSpPr>
            <p:cNvPr id="10" name="直接箭头连接符 9"/>
            <p:cNvCxnSpPr/>
            <p:nvPr/>
          </p:nvCxnSpPr>
          <p:spPr>
            <a:xfrm>
              <a:off x="8438" y="6525"/>
              <a:ext cx="9" cy="1303"/>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20" name="矩形 19"/>
            <p:cNvSpPr/>
            <p:nvPr/>
          </p:nvSpPr>
          <p:spPr>
            <a:xfrm>
              <a:off x="5018" y="9774"/>
              <a:ext cx="6627" cy="628"/>
            </a:xfrm>
            <a:prstGeom prst="rect">
              <a:avLst/>
            </a:prstGeom>
            <a:noFill/>
            <a:ln>
              <a:noFill/>
            </a:ln>
          </p:spPr>
          <p:txBody>
            <a:bodyPr wrap="square" rtlCol="0" anchor="t">
              <a:spAutoFit/>
              <a:scene3d>
                <a:camera prst="orthographicFront"/>
                <a:lightRig rig="threePt" dir="t"/>
              </a:scene3d>
            </a:bodyPr>
            <a:lstStyle/>
            <a:p>
              <a:pPr algn="ctr"/>
              <a:r>
                <a:rPr lang="en-US" altLang="zh-CN" sz="2000" b="1">
                  <a:solidFill>
                    <a:schemeClr val="tx1"/>
                  </a:solidFill>
                  <a:effectLst/>
                </a:rPr>
                <a:t>“independence”</a:t>
              </a:r>
            </a:p>
          </p:txBody>
        </p:sp>
      </p:grpSp>
      <p:grpSp>
        <p:nvGrpSpPr>
          <p:cNvPr id="27" name="组合 26"/>
          <p:cNvGrpSpPr/>
          <p:nvPr/>
        </p:nvGrpSpPr>
        <p:grpSpPr>
          <a:xfrm>
            <a:off x="38100" y="2406015"/>
            <a:ext cx="4208145" cy="848995"/>
            <a:chOff x="1562" y="4140"/>
            <a:chExt cx="6627" cy="1337"/>
          </a:xfrm>
        </p:grpSpPr>
        <p:cxnSp>
          <p:nvCxnSpPr>
            <p:cNvPr id="13" name="直接箭头连接符 12"/>
            <p:cNvCxnSpPr/>
            <p:nvPr/>
          </p:nvCxnSpPr>
          <p:spPr>
            <a:xfrm flipH="1" flipV="1">
              <a:off x="5235" y="4807"/>
              <a:ext cx="748" cy="67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22" name="矩形 21"/>
            <p:cNvSpPr/>
            <p:nvPr/>
          </p:nvSpPr>
          <p:spPr>
            <a:xfrm>
              <a:off x="1562" y="4140"/>
              <a:ext cx="6627" cy="628"/>
            </a:xfrm>
            <a:prstGeom prst="rect">
              <a:avLst/>
            </a:prstGeom>
            <a:noFill/>
            <a:ln>
              <a:noFill/>
            </a:ln>
          </p:spPr>
          <p:txBody>
            <a:bodyPr wrap="square" rtlCol="0" anchor="t">
              <a:spAutoFit/>
              <a:scene3d>
                <a:camera prst="orthographicFront"/>
                <a:lightRig rig="threePt" dir="t"/>
              </a:scene3d>
            </a:bodyPr>
            <a:lstStyle/>
            <a:p>
              <a:pPr algn="ctr"/>
              <a:r>
                <a:rPr lang="en-US" altLang="zh-CN" sz="2000" b="1">
                  <a:solidFill>
                    <a:schemeClr val="tx1"/>
                  </a:solidFill>
                  <a:effectLst/>
                </a:rPr>
                <a:t>α</a:t>
              </a:r>
              <a:r>
                <a:rPr lang="zh-CN" altLang="en-US" sz="2000" b="1">
                  <a:solidFill>
                    <a:schemeClr val="tx1"/>
                  </a:solidFill>
                  <a:effectLst/>
                </a:rPr>
                <a:t>：</a:t>
              </a:r>
              <a:r>
                <a:rPr lang="en-US" altLang="zh-CN" sz="2000" b="1">
                  <a:solidFill>
                    <a:schemeClr val="tx1"/>
                  </a:solidFill>
                  <a:effectLst/>
                </a:rPr>
                <a:t>bias</a:t>
              </a:r>
            </a:p>
          </p:txBody>
        </p:sp>
      </p:grpSp>
      <p:grpSp>
        <p:nvGrpSpPr>
          <p:cNvPr id="30" name="组合 29"/>
          <p:cNvGrpSpPr/>
          <p:nvPr/>
        </p:nvGrpSpPr>
        <p:grpSpPr>
          <a:xfrm>
            <a:off x="3629660" y="3776345"/>
            <a:ext cx="4208145" cy="892175"/>
            <a:chOff x="7276" y="6298"/>
            <a:chExt cx="6627" cy="1405"/>
          </a:xfrm>
        </p:grpSpPr>
        <p:cxnSp>
          <p:nvCxnSpPr>
            <p:cNvPr id="15" name="直接箭头连接符 14"/>
            <p:cNvCxnSpPr/>
            <p:nvPr/>
          </p:nvCxnSpPr>
          <p:spPr>
            <a:xfrm>
              <a:off x="9184" y="6298"/>
              <a:ext cx="1137" cy="734"/>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7276" y="7075"/>
              <a:ext cx="6627" cy="628"/>
            </a:xfrm>
            <a:prstGeom prst="rect">
              <a:avLst/>
            </a:prstGeom>
            <a:noFill/>
            <a:ln>
              <a:noFill/>
            </a:ln>
          </p:spPr>
          <p:txBody>
            <a:bodyPr wrap="square" rtlCol="0" anchor="t">
              <a:spAutoFit/>
              <a:scene3d>
                <a:camera prst="orthographicFront"/>
                <a:lightRig rig="threePt" dir="t"/>
              </a:scene3d>
            </a:bodyPr>
            <a:lstStyle/>
            <a:p>
              <a:pPr algn="ctr"/>
              <a:r>
                <a:rPr lang="en-US" altLang="zh-CN" sz="2000" b="1">
                  <a:solidFill>
                    <a:schemeClr val="tx1"/>
                  </a:solidFill>
                  <a:effectLst/>
                </a:rPr>
                <a:t>x</a:t>
              </a:r>
              <a:r>
                <a:rPr lang="zh-CN" altLang="en-US" sz="2000" b="1">
                  <a:solidFill>
                    <a:schemeClr val="tx1"/>
                  </a:solidFill>
                  <a:effectLst/>
                </a:rPr>
                <a:t>：</a:t>
              </a:r>
              <a:r>
                <a:rPr lang="en-US" altLang="zh-CN" sz="2000" b="1">
                  <a:solidFill>
                    <a:schemeClr val="tx1"/>
                  </a:solidFill>
                  <a:effectLst/>
                </a:rPr>
                <a:t>decision variable</a:t>
              </a:r>
            </a:p>
          </p:txBody>
        </p:sp>
      </p:grpSp>
      <p:grpSp>
        <p:nvGrpSpPr>
          <p:cNvPr id="28" name="组合 27"/>
          <p:cNvGrpSpPr/>
          <p:nvPr/>
        </p:nvGrpSpPr>
        <p:grpSpPr>
          <a:xfrm>
            <a:off x="375285" y="3778250"/>
            <a:ext cx="4208145" cy="920115"/>
            <a:chOff x="1009" y="6393"/>
            <a:chExt cx="6627" cy="1449"/>
          </a:xfrm>
        </p:grpSpPr>
        <p:cxnSp>
          <p:nvCxnSpPr>
            <p:cNvPr id="17" name="直接箭头连接符 16"/>
            <p:cNvCxnSpPr/>
            <p:nvPr/>
          </p:nvCxnSpPr>
          <p:spPr>
            <a:xfrm flipH="1">
              <a:off x="5140" y="6393"/>
              <a:ext cx="843" cy="712"/>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25" name="矩形 24"/>
            <p:cNvSpPr/>
            <p:nvPr/>
          </p:nvSpPr>
          <p:spPr>
            <a:xfrm>
              <a:off x="1009" y="7214"/>
              <a:ext cx="6627" cy="628"/>
            </a:xfrm>
            <a:prstGeom prst="rect">
              <a:avLst/>
            </a:prstGeom>
            <a:noFill/>
            <a:ln>
              <a:noFill/>
            </a:ln>
          </p:spPr>
          <p:txBody>
            <a:bodyPr wrap="square" rtlCol="0" anchor="t">
              <a:spAutoFit/>
              <a:scene3d>
                <a:camera prst="orthographicFront"/>
                <a:lightRig rig="threePt" dir="t"/>
              </a:scene3d>
            </a:bodyPr>
            <a:lstStyle/>
            <a:p>
              <a:pPr algn="ctr"/>
              <a:r>
                <a:rPr lang="en-US" altLang="zh-CN" sz="2000" b="1">
                  <a:solidFill>
                    <a:schemeClr val="tx1"/>
                  </a:solidFill>
                  <a:effectLst/>
                </a:rPr>
                <a:t>k</a:t>
              </a:r>
              <a:r>
                <a:rPr lang="zh-CN" altLang="en-US" sz="2000" b="1">
                  <a:solidFill>
                    <a:schemeClr val="tx1"/>
                  </a:solidFill>
                  <a:effectLst/>
                </a:rPr>
                <a:t>：</a:t>
              </a:r>
              <a:r>
                <a:rPr lang="en-US" altLang="zh-CN" sz="2000" b="1">
                  <a:solidFill>
                    <a:schemeClr val="tx1"/>
                  </a:solidFill>
                  <a:effectLst/>
                </a:rPr>
                <a:t>number of feature</a:t>
              </a:r>
            </a:p>
          </p:txBody>
        </p:sp>
      </p:grpSp>
      <p:grpSp>
        <p:nvGrpSpPr>
          <p:cNvPr id="5" name="组合 4"/>
          <p:cNvGrpSpPr/>
          <p:nvPr/>
        </p:nvGrpSpPr>
        <p:grpSpPr>
          <a:xfrm>
            <a:off x="2232660" y="2129155"/>
            <a:ext cx="4208145" cy="1298575"/>
            <a:chOff x="5018" y="3714"/>
            <a:chExt cx="6627" cy="2045"/>
          </a:xfrm>
        </p:grpSpPr>
        <p:sp>
          <p:nvSpPr>
            <p:cNvPr id="19" name="矩形 18"/>
            <p:cNvSpPr/>
            <p:nvPr/>
          </p:nvSpPr>
          <p:spPr>
            <a:xfrm>
              <a:off x="5018" y="3714"/>
              <a:ext cx="6627" cy="628"/>
            </a:xfrm>
            <a:prstGeom prst="rect">
              <a:avLst/>
            </a:prstGeom>
            <a:noFill/>
            <a:ln>
              <a:noFill/>
            </a:ln>
          </p:spPr>
          <p:txBody>
            <a:bodyPr wrap="square" rtlCol="0" anchor="t">
              <a:spAutoFit/>
              <a:scene3d>
                <a:camera prst="orthographicFront"/>
                <a:lightRig rig="threePt" dir="t"/>
              </a:scene3d>
            </a:bodyPr>
            <a:lstStyle/>
            <a:p>
              <a:pPr algn="ctr"/>
              <a:r>
                <a:rPr lang="en-US" altLang="zh-CN" sz="2000" b="1">
                  <a:solidFill>
                    <a:schemeClr val="tx1"/>
                  </a:solidFill>
                  <a:effectLst/>
                </a:rPr>
                <a:t>“influence”</a:t>
              </a:r>
            </a:p>
          </p:txBody>
        </p:sp>
        <p:pic>
          <p:nvPicPr>
            <p:cNvPr id="31" name="图片 30"/>
            <p:cNvPicPr>
              <a:picLocks noChangeAspect="1"/>
            </p:cNvPicPr>
            <p:nvPr/>
          </p:nvPicPr>
          <p:blipFill>
            <a:blip r:embed="rId6"/>
            <a:stretch>
              <a:fillRect/>
            </a:stretch>
          </p:blipFill>
          <p:spPr>
            <a:xfrm>
              <a:off x="7351" y="4261"/>
              <a:ext cx="2430" cy="1135"/>
            </a:xfrm>
            <a:prstGeom prst="rect">
              <a:avLst/>
            </a:prstGeom>
          </p:spPr>
        </p:pic>
        <p:cxnSp>
          <p:nvCxnSpPr>
            <p:cNvPr id="32" name="直接箭头连接符 31"/>
            <p:cNvCxnSpPr/>
            <p:nvPr/>
          </p:nvCxnSpPr>
          <p:spPr>
            <a:xfrm flipH="1" flipV="1">
              <a:off x="9171" y="5017"/>
              <a:ext cx="939" cy="742"/>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grpSp>
      <p:cxnSp>
        <p:nvCxnSpPr>
          <p:cNvPr id="3" name="直接连接符 2"/>
          <p:cNvCxnSpPr/>
          <p:nvPr/>
        </p:nvCxnSpPr>
        <p:spPr>
          <a:xfrm>
            <a:off x="7193915" y="1610360"/>
            <a:ext cx="6350" cy="4817745"/>
          </a:xfrm>
          <a:prstGeom prst="line">
            <a:avLst/>
          </a:prstGeom>
        </p:spPr>
        <p:style>
          <a:lnRef idx="3">
            <a:schemeClr val="accent6"/>
          </a:lnRef>
          <a:fillRef idx="0">
            <a:schemeClr val="accent6"/>
          </a:fillRef>
          <a:effectRef idx="2">
            <a:schemeClr val="accent6"/>
          </a:effectRef>
          <a:fontRef idx="minor">
            <a:schemeClr val="tx1"/>
          </a:fontRef>
        </p:style>
      </p:cxnSp>
      <p:pic>
        <p:nvPicPr>
          <p:cNvPr id="7" name="图片 6"/>
          <p:cNvPicPr>
            <a:picLocks noChangeAspect="1"/>
          </p:cNvPicPr>
          <p:nvPr/>
        </p:nvPicPr>
        <p:blipFill>
          <a:blip r:embed="rId7"/>
          <a:stretch>
            <a:fillRect/>
          </a:stretch>
        </p:blipFill>
        <p:spPr>
          <a:xfrm>
            <a:off x="7614920" y="2017395"/>
            <a:ext cx="4048760" cy="751205"/>
          </a:xfrm>
          <a:prstGeom prst="rect">
            <a:avLst/>
          </a:prstGeom>
        </p:spPr>
      </p:pic>
      <p:sp>
        <p:nvSpPr>
          <p:cNvPr id="8" name="文本框 7"/>
          <p:cNvSpPr txBox="1"/>
          <p:nvPr/>
        </p:nvSpPr>
        <p:spPr>
          <a:xfrm>
            <a:off x="7640064" y="1529080"/>
            <a:ext cx="2318263" cy="369332"/>
          </a:xfrm>
          <a:prstGeom prst="rect">
            <a:avLst/>
          </a:prstGeom>
          <a:noFill/>
        </p:spPr>
        <p:txBody>
          <a:bodyPr wrap="none" rtlCol="0" anchor="t">
            <a:spAutoFit/>
          </a:bodyPr>
          <a:lstStyle/>
          <a:p>
            <a:pPr algn="ctr"/>
            <a:r>
              <a:rPr lang="en-US" b="1" dirty="0">
                <a:solidFill>
                  <a:schemeClr val="accent1"/>
                </a:solidFill>
                <a:latin typeface="Bookman Old Style" panose="02050604050505020204" pitchFamily="18" charset="0"/>
                <a:sym typeface="+mn-ea"/>
              </a:rPr>
              <a:t>Many Constraints</a:t>
            </a:r>
          </a:p>
        </p:txBody>
      </p:sp>
      <p:pic>
        <p:nvPicPr>
          <p:cNvPr id="26" name="图片 25"/>
          <p:cNvPicPr>
            <a:picLocks noChangeAspect="1"/>
          </p:cNvPicPr>
          <p:nvPr/>
        </p:nvPicPr>
        <p:blipFill>
          <a:blip r:embed="rId8"/>
          <a:srcRect r="32415"/>
          <a:stretch>
            <a:fillRect/>
          </a:stretch>
        </p:blipFill>
        <p:spPr>
          <a:xfrm>
            <a:off x="7953375" y="2900680"/>
            <a:ext cx="1612265" cy="1061720"/>
          </a:xfrm>
          <a:prstGeom prst="rect">
            <a:avLst/>
          </a:prstGeom>
        </p:spPr>
      </p:pic>
      <p:pic>
        <p:nvPicPr>
          <p:cNvPr id="33" name="图片 32"/>
          <p:cNvPicPr>
            <a:picLocks noChangeAspect="1"/>
          </p:cNvPicPr>
          <p:nvPr/>
        </p:nvPicPr>
        <p:blipFill>
          <a:blip r:embed="rId9"/>
          <a:stretch>
            <a:fillRect/>
          </a:stretch>
        </p:blipFill>
        <p:spPr>
          <a:xfrm>
            <a:off x="9984740" y="2913380"/>
            <a:ext cx="1385570" cy="1070610"/>
          </a:xfrm>
          <a:prstGeom prst="rect">
            <a:avLst/>
          </a:prstGeom>
        </p:spPr>
      </p:pic>
      <p:pic>
        <p:nvPicPr>
          <p:cNvPr id="34" name="图片 33"/>
          <p:cNvPicPr>
            <a:picLocks noChangeAspect="1"/>
          </p:cNvPicPr>
          <p:nvPr/>
        </p:nvPicPr>
        <p:blipFill>
          <a:blip r:embed="rId10"/>
          <a:stretch>
            <a:fillRect/>
          </a:stretch>
        </p:blipFill>
        <p:spPr>
          <a:xfrm>
            <a:off x="7975600" y="4038600"/>
            <a:ext cx="1598295" cy="1143000"/>
          </a:xfrm>
          <a:prstGeom prst="rect">
            <a:avLst/>
          </a:prstGeom>
        </p:spPr>
      </p:pic>
      <p:pic>
        <p:nvPicPr>
          <p:cNvPr id="35" name="图片 34"/>
          <p:cNvPicPr>
            <a:picLocks noChangeAspect="1"/>
          </p:cNvPicPr>
          <p:nvPr/>
        </p:nvPicPr>
        <p:blipFill>
          <a:blip r:embed="rId11"/>
          <a:stretch>
            <a:fillRect/>
          </a:stretch>
        </p:blipFill>
        <p:spPr>
          <a:xfrm>
            <a:off x="9948545" y="4065905"/>
            <a:ext cx="1781175" cy="1115695"/>
          </a:xfrm>
          <a:prstGeom prst="rect">
            <a:avLst/>
          </a:prstGeom>
        </p:spPr>
      </p:pic>
      <p:sp>
        <p:nvSpPr>
          <p:cNvPr id="36" name="文本框 35"/>
          <p:cNvSpPr txBox="1"/>
          <p:nvPr/>
        </p:nvSpPr>
        <p:spPr>
          <a:xfrm>
            <a:off x="7531735" y="5455920"/>
            <a:ext cx="4215130" cy="337185"/>
          </a:xfrm>
          <a:prstGeom prst="rect">
            <a:avLst/>
          </a:prstGeom>
          <a:noFill/>
        </p:spPr>
        <p:txBody>
          <a:bodyPr wrap="none" rtlCol="0" anchor="t">
            <a:spAutoFit/>
          </a:bodyPr>
          <a:lstStyle/>
          <a:p>
            <a:pPr algn="ctr"/>
            <a:r>
              <a:rPr lang="en-US" sz="1600" b="1" i="1" dirty="0">
                <a:solidFill>
                  <a:schemeClr val="accent4">
                    <a:lumMod val="75000"/>
                  </a:schemeClr>
                </a:solidFill>
                <a:latin typeface="Bookman Old Style" panose="02050604050505020204" pitchFamily="18" charset="0"/>
                <a:sym typeface="+mn-ea"/>
              </a:rPr>
              <a:t>Set K is decided by a wrapper method</a:t>
            </a:r>
          </a:p>
        </p:txBody>
      </p:sp>
      <p:sp>
        <p:nvSpPr>
          <p:cNvPr id="37" name="文本框 5">
            <a:extLst>
              <a:ext uri="{FF2B5EF4-FFF2-40B4-BE49-F238E27FC236}">
                <a16:creationId xmlns:a16="http://schemas.microsoft.com/office/drawing/2014/main" id="{54FF2C95-2F26-2ADA-F8D0-A99386EB0556}"/>
              </a:ext>
            </a:extLst>
          </p:cNvPr>
          <p:cNvSpPr txBox="1"/>
          <p:nvPr/>
        </p:nvSpPr>
        <p:spPr>
          <a:xfrm>
            <a:off x="728361" y="1404635"/>
            <a:ext cx="5971508" cy="646331"/>
          </a:xfrm>
          <a:prstGeom prst="rect">
            <a:avLst/>
          </a:prstGeom>
          <a:noFill/>
        </p:spPr>
        <p:txBody>
          <a:bodyPr wrap="none" rtlCol="0" anchor="t">
            <a:spAutoFit/>
          </a:bodyPr>
          <a:lstStyle/>
          <a:p>
            <a:pPr algn="ctr"/>
            <a:r>
              <a:rPr lang="en-US" b="1" dirty="0">
                <a:solidFill>
                  <a:srgbClr val="FF0000"/>
                </a:solidFill>
                <a:latin typeface="Bookman Old Style" panose="02050604050505020204" pitchFamily="18" charset="0"/>
                <a:sym typeface="+mn-ea"/>
              </a:rPr>
              <a:t>Objective function: maximize r</a:t>
            </a:r>
            <a:r>
              <a:rPr lang="en-US" altLang="zh-CN" b="1" dirty="0">
                <a:solidFill>
                  <a:srgbClr val="FF0000"/>
                </a:solidFill>
                <a:latin typeface="Bookman Old Style" panose="02050604050505020204" pitchFamily="18" charset="0"/>
              </a:rPr>
              <a:t>elevant feature</a:t>
            </a:r>
            <a:r>
              <a:rPr lang="en-US" b="1" dirty="0">
                <a:solidFill>
                  <a:srgbClr val="FF0000"/>
                </a:solidFill>
                <a:latin typeface="Bookman Old Style" panose="02050604050505020204" pitchFamily="18" charset="0"/>
                <a:sym typeface="+mn-ea"/>
              </a:rPr>
              <a:t>  </a:t>
            </a:r>
          </a:p>
          <a:p>
            <a:pPr algn="ctr"/>
            <a:r>
              <a:rPr lang="en-US" b="1" dirty="0">
                <a:solidFill>
                  <a:srgbClr val="FF0000"/>
                </a:solidFill>
                <a:latin typeface="Bookman Old Style" panose="02050604050505020204" pitchFamily="18" charset="0"/>
                <a:sym typeface="+mn-ea"/>
              </a:rPr>
              <a:t>while minimizing redundant feature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D930033-B2FC-4609-BC0E-7900D15FB984}" type="slidenum">
              <a:rPr lang="en-US" smtClean="0"/>
              <a:t>45</a:t>
            </a:fld>
            <a:endParaRPr lang="en-US"/>
          </a:p>
        </p:txBody>
      </p:sp>
      <p:pic>
        <p:nvPicPr>
          <p:cNvPr id="18" name="Picture 17"/>
          <p:cNvPicPr>
            <a:picLocks noChangeAspect="1"/>
          </p:cNvPicPr>
          <p:nvPr/>
        </p:nvPicPr>
        <p:blipFill>
          <a:blip r:embed="rId2"/>
          <a:stretch>
            <a:fillRect/>
          </a:stretch>
        </p:blipFill>
        <p:spPr>
          <a:xfrm>
            <a:off x="0" y="-41184"/>
            <a:ext cx="12192000" cy="1278243"/>
          </a:xfrm>
          <a:prstGeom prst="rect">
            <a:avLst/>
          </a:prstGeom>
        </p:spPr>
      </p:pic>
      <p:sp>
        <p:nvSpPr>
          <p:cNvPr id="25" name="TextBox 24"/>
          <p:cNvSpPr txBox="1"/>
          <p:nvPr/>
        </p:nvSpPr>
        <p:spPr>
          <a:xfrm>
            <a:off x="1519169" y="194460"/>
            <a:ext cx="6543040" cy="768350"/>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sym typeface="+mn-ea"/>
              </a:rPr>
              <a:t>Constraints</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pic>
        <p:nvPicPr>
          <p:cNvPr id="100" name="图片 99"/>
          <p:cNvPicPr/>
          <p:nvPr/>
        </p:nvPicPr>
        <p:blipFill>
          <a:blip r:embed="rId3"/>
          <a:stretch>
            <a:fillRect/>
          </a:stretch>
        </p:blipFill>
        <p:spPr>
          <a:xfrm>
            <a:off x="1056640" y="3994150"/>
            <a:ext cx="1416050" cy="1844040"/>
          </a:xfrm>
          <a:prstGeom prst="rect">
            <a:avLst/>
          </a:prstGeom>
          <a:noFill/>
          <a:ln w="9525">
            <a:noFill/>
          </a:ln>
        </p:spPr>
      </p:pic>
      <p:sp>
        <p:nvSpPr>
          <p:cNvPr id="12" name="Content Placeholder 2"/>
          <p:cNvSpPr>
            <a:spLocks noGrp="1"/>
          </p:cNvSpPr>
          <p:nvPr/>
        </p:nvSpPr>
        <p:spPr>
          <a:xfrm>
            <a:off x="1519147" y="2992520"/>
            <a:ext cx="4109531"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b="1" dirty="0">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4"/>
          <a:stretch>
            <a:fillRect/>
          </a:stretch>
        </p:blipFill>
        <p:spPr>
          <a:xfrm>
            <a:off x="7699375" y="3149600"/>
            <a:ext cx="3371850" cy="701040"/>
          </a:xfrm>
          <a:prstGeom prst="rect">
            <a:avLst/>
          </a:prstGeom>
        </p:spPr>
      </p:pic>
      <p:pic>
        <p:nvPicPr>
          <p:cNvPr id="103" name="图片 102"/>
          <p:cNvPicPr/>
          <p:nvPr/>
        </p:nvPicPr>
        <p:blipFill>
          <a:blip r:embed="rId5"/>
          <a:stretch>
            <a:fillRect/>
          </a:stretch>
        </p:blipFill>
        <p:spPr>
          <a:xfrm>
            <a:off x="7382510" y="1482725"/>
            <a:ext cx="1937385" cy="1421765"/>
          </a:xfrm>
          <a:prstGeom prst="rect">
            <a:avLst/>
          </a:prstGeom>
          <a:noFill/>
          <a:ln w="9525">
            <a:noFill/>
          </a:ln>
        </p:spPr>
      </p:pic>
      <p:pic>
        <p:nvPicPr>
          <p:cNvPr id="15" name="图片 14"/>
          <p:cNvPicPr>
            <a:picLocks noChangeAspect="1"/>
          </p:cNvPicPr>
          <p:nvPr/>
        </p:nvPicPr>
        <p:blipFill>
          <a:blip r:embed="rId6"/>
          <a:stretch>
            <a:fillRect/>
          </a:stretch>
        </p:blipFill>
        <p:spPr>
          <a:xfrm>
            <a:off x="7590790" y="5838190"/>
            <a:ext cx="3354070" cy="591185"/>
          </a:xfrm>
          <a:prstGeom prst="rect">
            <a:avLst/>
          </a:prstGeom>
        </p:spPr>
      </p:pic>
      <p:pic>
        <p:nvPicPr>
          <p:cNvPr id="17" name="内容占位符 3"/>
          <p:cNvPicPr>
            <a:picLocks noChangeAspect="1"/>
          </p:cNvPicPr>
          <p:nvPr/>
        </p:nvPicPr>
        <p:blipFill>
          <a:blip r:embed="rId7"/>
          <a:stretch>
            <a:fillRect/>
          </a:stretch>
        </p:blipFill>
        <p:spPr>
          <a:xfrm>
            <a:off x="7809230" y="4504055"/>
            <a:ext cx="2619375" cy="695325"/>
          </a:xfrm>
          <a:prstGeom prst="rect">
            <a:avLst/>
          </a:prstGeom>
        </p:spPr>
      </p:pic>
      <p:sp>
        <p:nvSpPr>
          <p:cNvPr id="20" name="Content Placeholder 2"/>
          <p:cNvSpPr>
            <a:spLocks noGrp="1"/>
          </p:cNvSpPr>
          <p:nvPr/>
        </p:nvSpPr>
        <p:spPr>
          <a:xfrm>
            <a:off x="1778000" y="2904490"/>
            <a:ext cx="3779520" cy="420370"/>
          </a:xfrm>
          <a:prstGeom prst="rect">
            <a:avLst/>
          </a:prstGeom>
          <a:solidFill>
            <a:srgbClr val="CCECFF">
              <a:alpha val="70196"/>
            </a:srgbClr>
          </a:solidFill>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Times New Roman" panose="02020603050405020304" pitchFamily="18" charset="0"/>
                <a:cs typeface="Times New Roman" panose="02020603050405020304" pitchFamily="18" charset="0"/>
                <a:sym typeface="+mn-ea"/>
              </a:rPr>
              <a:t>Some are conflict</a:t>
            </a:r>
            <a:endParaRPr lang="en-US" b="1"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 </a:t>
            </a:r>
          </a:p>
        </p:txBody>
      </p:sp>
      <p:sp>
        <p:nvSpPr>
          <p:cNvPr id="21" name="Content Placeholder 2"/>
          <p:cNvSpPr>
            <a:spLocks noGrp="1"/>
          </p:cNvSpPr>
          <p:nvPr/>
        </p:nvSpPr>
        <p:spPr>
          <a:xfrm>
            <a:off x="9512300" y="1933575"/>
            <a:ext cx="2166620" cy="792480"/>
          </a:xfrm>
          <a:prstGeom prst="rect">
            <a:avLst/>
          </a:prstGeom>
          <a:solidFill>
            <a:srgbClr val="CCECFF">
              <a:alpha val="70196"/>
            </a:srgbClr>
          </a:solidFill>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Times New Roman" panose="02020603050405020304" pitchFamily="18" charset="0"/>
                <a:cs typeface="Times New Roman" panose="02020603050405020304" pitchFamily="18" charset="0"/>
                <a:sym typeface="+mn-ea"/>
              </a:rPr>
              <a:t>Some rely on others</a:t>
            </a:r>
            <a:endParaRPr lang="zh-CN" altLang="en-US"/>
          </a:p>
          <a:p>
            <a:pPr marL="0" indent="0">
              <a:buNone/>
            </a:pPr>
            <a:r>
              <a:rPr lang="en-US" sz="1800" dirty="0">
                <a:latin typeface="Times New Roman" panose="02020603050405020304" pitchFamily="18" charset="0"/>
                <a:cs typeface="Times New Roman" panose="02020603050405020304" pitchFamily="18" charset="0"/>
              </a:rPr>
              <a:t> </a:t>
            </a:r>
          </a:p>
        </p:txBody>
      </p:sp>
      <p:sp>
        <p:nvSpPr>
          <p:cNvPr id="23" name="Content Placeholder 2"/>
          <p:cNvSpPr>
            <a:spLocks noGrp="1"/>
          </p:cNvSpPr>
          <p:nvPr/>
        </p:nvSpPr>
        <p:spPr>
          <a:xfrm>
            <a:off x="6911975" y="5192395"/>
            <a:ext cx="4552950" cy="510540"/>
          </a:xfrm>
          <a:prstGeom prst="rect">
            <a:avLst/>
          </a:prstGeom>
          <a:solidFill>
            <a:srgbClr val="CCECFF">
              <a:alpha val="70196"/>
            </a:srgbClr>
          </a:solidFill>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en-US" b="1" dirty="0">
                <a:latin typeface="Times New Roman" panose="02020603050405020304" pitchFamily="18" charset="0"/>
                <a:cs typeface="Times New Roman" panose="02020603050405020304" pitchFamily="18" charset="0"/>
                <a:sym typeface="+mn-ea"/>
              </a:rPr>
              <a:t>Some are essential and have priority</a:t>
            </a:r>
            <a:endParaRPr lang="en-US" b="1"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 </a:t>
            </a:r>
          </a:p>
        </p:txBody>
      </p:sp>
      <p:cxnSp>
        <p:nvCxnSpPr>
          <p:cNvPr id="24" name="直接连接符 23"/>
          <p:cNvCxnSpPr/>
          <p:nvPr/>
        </p:nvCxnSpPr>
        <p:spPr>
          <a:xfrm>
            <a:off x="6233795" y="1362710"/>
            <a:ext cx="24130" cy="5220970"/>
          </a:xfrm>
          <a:prstGeom prst="line">
            <a:avLst/>
          </a:prstGeom>
        </p:spPr>
        <p:style>
          <a:lnRef idx="3">
            <a:schemeClr val="accent6"/>
          </a:lnRef>
          <a:fillRef idx="0">
            <a:schemeClr val="accent6"/>
          </a:fillRef>
          <a:effectRef idx="2">
            <a:schemeClr val="accent6"/>
          </a:effectRef>
          <a:fontRef idx="minor">
            <a:schemeClr val="tx1"/>
          </a:fontRef>
        </p:style>
      </p:cxnSp>
      <p:cxnSp>
        <p:nvCxnSpPr>
          <p:cNvPr id="26" name="直接连接符 25"/>
          <p:cNvCxnSpPr/>
          <p:nvPr/>
        </p:nvCxnSpPr>
        <p:spPr>
          <a:xfrm>
            <a:off x="6318250" y="4065905"/>
            <a:ext cx="5574665" cy="0"/>
          </a:xfrm>
          <a:prstGeom prst="line">
            <a:avLst/>
          </a:prstGeom>
        </p:spPr>
        <p:style>
          <a:lnRef idx="3">
            <a:schemeClr val="accent6"/>
          </a:lnRef>
          <a:fillRef idx="0">
            <a:schemeClr val="accent6"/>
          </a:fillRef>
          <a:effectRef idx="2">
            <a:schemeClr val="accent6"/>
          </a:effectRef>
          <a:fontRef idx="minor">
            <a:schemeClr val="tx1"/>
          </a:fontRef>
        </p:style>
      </p:cxnSp>
      <p:pic>
        <p:nvPicPr>
          <p:cNvPr id="5" name="内容占位符 4"/>
          <p:cNvPicPr>
            <a:picLocks noGrp="1" noChangeAspect="1"/>
          </p:cNvPicPr>
          <p:nvPr>
            <p:ph idx="1"/>
          </p:nvPr>
        </p:nvPicPr>
        <p:blipFill>
          <a:blip r:embed="rId8"/>
          <a:stretch>
            <a:fillRect/>
          </a:stretch>
        </p:blipFill>
        <p:spPr>
          <a:xfrm>
            <a:off x="1910715" y="1933575"/>
            <a:ext cx="2990215" cy="730885"/>
          </a:xfrm>
          <a:prstGeom prst="rect">
            <a:avLst/>
          </a:prstGeom>
        </p:spPr>
      </p:pic>
      <p:sp>
        <p:nvSpPr>
          <p:cNvPr id="36" name="文本框 35"/>
          <p:cNvSpPr txBox="1"/>
          <p:nvPr/>
        </p:nvSpPr>
        <p:spPr>
          <a:xfrm>
            <a:off x="3045460" y="4191000"/>
            <a:ext cx="2331720" cy="1322070"/>
          </a:xfrm>
          <a:prstGeom prst="rect">
            <a:avLst/>
          </a:prstGeom>
          <a:noFill/>
        </p:spPr>
        <p:txBody>
          <a:bodyPr wrap="square" rtlCol="0" anchor="t">
            <a:spAutoFit/>
          </a:bodyPr>
          <a:lstStyle/>
          <a:p>
            <a:pPr algn="ctr"/>
            <a:r>
              <a:rPr lang="en-US" sz="1600" b="1" i="1" dirty="0">
                <a:solidFill>
                  <a:schemeClr val="accent4">
                    <a:lumMod val="75000"/>
                  </a:schemeClr>
                </a:solidFill>
                <a:latin typeface="Bookman Old Style" panose="02050604050505020204" pitchFamily="18" charset="0"/>
                <a:sym typeface="+mn-ea"/>
              </a:rPr>
              <a:t>Feature in C</a:t>
            </a:r>
            <a:r>
              <a:rPr lang="en-US" sz="1600" b="1" i="1" baseline="-25000" dirty="0">
                <a:solidFill>
                  <a:schemeClr val="accent4">
                    <a:lumMod val="75000"/>
                  </a:schemeClr>
                </a:solidFill>
                <a:latin typeface="Bookman Old Style" panose="02050604050505020204" pitchFamily="18" charset="0"/>
                <a:sym typeface="+mn-ea"/>
              </a:rPr>
              <a:t>g</a:t>
            </a:r>
            <a:r>
              <a:rPr lang="en-US" sz="1600" b="1" i="1" dirty="0">
                <a:solidFill>
                  <a:schemeClr val="accent4">
                    <a:lumMod val="75000"/>
                  </a:schemeClr>
                </a:solidFill>
                <a:latin typeface="Bookman Old Style" panose="02050604050505020204" pitchFamily="18" charset="0"/>
                <a:sym typeface="+mn-ea"/>
              </a:rPr>
              <a:t> may have the same information,</a:t>
            </a:r>
          </a:p>
          <a:p>
            <a:pPr algn="ctr"/>
            <a:r>
              <a:rPr lang="en-US" sz="1600" b="1" i="1" dirty="0">
                <a:solidFill>
                  <a:schemeClr val="accent4">
                    <a:lumMod val="75000"/>
                  </a:schemeClr>
                </a:solidFill>
                <a:latin typeface="Bookman Old Style" panose="02050604050505020204" pitchFamily="18" charset="0"/>
                <a:sym typeface="+mn-ea"/>
              </a:rPr>
              <a:t> and are selected at most once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D930033-B2FC-4609-BC0E-7900D15FB984}" type="slidenum">
              <a:rPr lang="en-US" smtClean="0"/>
              <a:t>46</a:t>
            </a:fld>
            <a:endParaRPr lang="en-US"/>
          </a:p>
        </p:txBody>
      </p:sp>
      <p:pic>
        <p:nvPicPr>
          <p:cNvPr id="18" name="Picture 17"/>
          <p:cNvPicPr>
            <a:picLocks noChangeAspect="1"/>
          </p:cNvPicPr>
          <p:nvPr/>
        </p:nvPicPr>
        <p:blipFill>
          <a:blip r:embed="rId4"/>
          <a:stretch>
            <a:fillRect/>
          </a:stretch>
        </p:blipFill>
        <p:spPr>
          <a:xfrm>
            <a:off x="0" y="-41184"/>
            <a:ext cx="12192000" cy="1278243"/>
          </a:xfrm>
          <a:prstGeom prst="rect">
            <a:avLst/>
          </a:prstGeom>
        </p:spPr>
      </p:pic>
      <p:sp>
        <p:nvSpPr>
          <p:cNvPr id="25" name="TextBox 24"/>
          <p:cNvSpPr txBox="1"/>
          <p:nvPr/>
        </p:nvSpPr>
        <p:spPr>
          <a:xfrm>
            <a:off x="1525518" y="213510"/>
            <a:ext cx="8370649"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Algorithm &amp; Experiments</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graphicFrame>
        <p:nvGraphicFramePr>
          <p:cNvPr id="10" name="表格 9"/>
          <p:cNvGraphicFramePr/>
          <p:nvPr>
            <p:custDataLst>
              <p:tags r:id="rId1"/>
            </p:custDataLst>
            <p:extLst>
              <p:ext uri="{D42A27DB-BD31-4B8C-83A1-F6EECF244321}">
                <p14:modId xmlns:p14="http://schemas.microsoft.com/office/powerpoint/2010/main" val="3049233055"/>
              </p:ext>
            </p:extLst>
          </p:nvPr>
        </p:nvGraphicFramePr>
        <p:xfrm>
          <a:off x="7749212" y="2776150"/>
          <a:ext cx="2376805" cy="746760"/>
        </p:xfrm>
        <a:graphic>
          <a:graphicData uri="http://schemas.openxmlformats.org/drawingml/2006/table">
            <a:tbl>
              <a:tblPr firstRow="1" bandRow="1">
                <a:tableStyleId>{7DF18680-E054-41AD-8BC1-D1AEF772440D}</a:tableStyleId>
              </a:tblPr>
              <a:tblGrid>
                <a:gridCol w="2376805">
                  <a:extLst>
                    <a:ext uri="{9D8B030D-6E8A-4147-A177-3AD203B41FA5}">
                      <a16:colId xmlns:a16="http://schemas.microsoft.com/office/drawing/2014/main" val="20000"/>
                    </a:ext>
                  </a:extLst>
                </a:gridCol>
              </a:tblGrid>
              <a:tr h="365760">
                <a:tc>
                  <a:txBody>
                    <a:bodyPr/>
                    <a:lstStyle/>
                    <a:p>
                      <a:pPr>
                        <a:buNone/>
                      </a:pPr>
                      <a:endParaRPr lang="zh-CN" altLang="en-US"/>
                    </a:p>
                  </a:txBody>
                  <a:tcPr/>
                </a:tc>
                <a:extLst>
                  <a:ext uri="{0D108BD9-81ED-4DB2-BD59-A6C34878D82A}">
                    <a16:rowId xmlns:a16="http://schemas.microsoft.com/office/drawing/2014/main" val="10000"/>
                  </a:ext>
                </a:extLst>
              </a:tr>
              <a:tr h="381000">
                <a:tc>
                  <a:txBody>
                    <a:bodyPr/>
                    <a:lstStyle/>
                    <a:p>
                      <a:pPr>
                        <a:buNone/>
                      </a:pPr>
                      <a:endParaRPr lang="zh-CN" altLang="en-US"/>
                    </a:p>
                  </a:txBody>
                  <a:tcPr/>
                </a:tc>
                <a:extLst>
                  <a:ext uri="{0D108BD9-81ED-4DB2-BD59-A6C34878D82A}">
                    <a16:rowId xmlns:a16="http://schemas.microsoft.com/office/drawing/2014/main" val="10001"/>
                  </a:ext>
                </a:extLst>
              </a:tr>
            </a:tbl>
          </a:graphicData>
        </a:graphic>
      </p:graphicFrame>
      <p:sp>
        <p:nvSpPr>
          <p:cNvPr id="3" name="文本框 2"/>
          <p:cNvSpPr txBox="1"/>
          <p:nvPr/>
        </p:nvSpPr>
        <p:spPr>
          <a:xfrm>
            <a:off x="6688127" y="5018970"/>
            <a:ext cx="4907915" cy="922020"/>
          </a:xfrm>
          <a:prstGeom prst="rect">
            <a:avLst/>
          </a:prstGeom>
          <a:noFill/>
        </p:spPr>
        <p:txBody>
          <a:bodyPr wrap="square" rtlCol="0">
            <a:spAutoFit/>
          </a:bodyPr>
          <a:lstStyle/>
          <a:p>
            <a:pPr marL="285750" indent="-285750">
              <a:buFont typeface="Wingdings" panose="05000000000000000000" charset="0"/>
              <a:buChar char="l"/>
            </a:pPr>
            <a:r>
              <a:rPr lang="en-US" altLang="zh-CN"/>
              <a:t>QUBO get best performance when k = 12 </a:t>
            </a:r>
          </a:p>
          <a:p>
            <a:pPr marL="285750" indent="-285750">
              <a:buFont typeface="Wingdings" panose="05000000000000000000" charset="0"/>
              <a:buChar char="l"/>
            </a:pPr>
            <a:r>
              <a:rPr lang="en-US" altLang="zh-CN"/>
              <a:t>QUBO’s performance is better than other feature selection methods</a:t>
            </a:r>
          </a:p>
        </p:txBody>
      </p:sp>
      <p:sp>
        <p:nvSpPr>
          <p:cNvPr id="6" name="文本框 5"/>
          <p:cNvSpPr txBox="1"/>
          <p:nvPr/>
        </p:nvSpPr>
        <p:spPr>
          <a:xfrm>
            <a:off x="6688127" y="4362380"/>
            <a:ext cx="4736465" cy="275590"/>
          </a:xfrm>
          <a:prstGeom prst="rect">
            <a:avLst/>
          </a:prstGeom>
          <a:noFill/>
        </p:spPr>
        <p:txBody>
          <a:bodyPr wrap="square" rtlCol="0">
            <a:spAutoFit/>
          </a:bodyPr>
          <a:lstStyle/>
          <a:p>
            <a:pPr algn="ctr"/>
            <a:r>
              <a:rPr lang="en-US" altLang="zh-CN" sz="1200"/>
              <a:t>Accuracy of feature selection methods, including Qubo, GR</a:t>
            </a:r>
            <a:r>
              <a:rPr lang="en-US" altLang="zh-CN" sz="1200" baseline="30000"/>
              <a:t>[1]</a:t>
            </a:r>
          </a:p>
        </p:txBody>
      </p:sp>
      <p:sp>
        <p:nvSpPr>
          <p:cNvPr id="9" name="文本框 8"/>
          <p:cNvSpPr txBox="1"/>
          <p:nvPr/>
        </p:nvSpPr>
        <p:spPr>
          <a:xfrm>
            <a:off x="7942887" y="3454330"/>
            <a:ext cx="2523490" cy="275590"/>
          </a:xfrm>
          <a:prstGeom prst="rect">
            <a:avLst/>
          </a:prstGeom>
          <a:noFill/>
        </p:spPr>
        <p:txBody>
          <a:bodyPr wrap="square" rtlCol="0">
            <a:spAutoFit/>
          </a:bodyPr>
          <a:lstStyle/>
          <a:p>
            <a:pPr algn="ctr"/>
            <a:r>
              <a:rPr lang="en-US" altLang="zh-CN" sz="1200"/>
              <a:t>Number of features</a:t>
            </a:r>
          </a:p>
        </p:txBody>
      </p:sp>
      <p:pic>
        <p:nvPicPr>
          <p:cNvPr id="14" name="内容占位符 13"/>
          <p:cNvPicPr>
            <a:picLocks noGrp="1" noChangeAspect="1"/>
          </p:cNvPicPr>
          <p:nvPr>
            <p:ph sz="half" idx="1"/>
          </p:nvPr>
        </p:nvPicPr>
        <p:blipFill>
          <a:blip r:embed="rId5"/>
          <a:stretch>
            <a:fillRect/>
          </a:stretch>
        </p:blipFill>
        <p:spPr>
          <a:xfrm>
            <a:off x="6688127" y="1505515"/>
            <a:ext cx="4811395" cy="2517140"/>
          </a:xfrm>
          <a:prstGeom prst="rect">
            <a:avLst/>
          </a:prstGeom>
        </p:spPr>
      </p:pic>
      <p:pic>
        <p:nvPicPr>
          <p:cNvPr id="13" name="内容占位符 15">
            <a:extLst>
              <a:ext uri="{FF2B5EF4-FFF2-40B4-BE49-F238E27FC236}">
                <a16:creationId xmlns:a16="http://schemas.microsoft.com/office/drawing/2014/main" id="{FBB2D1EF-ED4B-BC5A-D6DF-7954D22977AC}"/>
              </a:ext>
            </a:extLst>
          </p:cNvPr>
          <p:cNvPicPr>
            <a:picLocks noGrp="1" noChangeAspect="1"/>
          </p:cNvPicPr>
          <p:nvPr>
            <p:ph sz="half" idx="2"/>
          </p:nvPr>
        </p:nvPicPr>
        <p:blipFill>
          <a:blip r:embed="rId6"/>
          <a:stretch>
            <a:fillRect/>
          </a:stretch>
        </p:blipFill>
        <p:spPr>
          <a:xfrm>
            <a:off x="767408" y="1505515"/>
            <a:ext cx="4751070" cy="4351655"/>
          </a:xfrm>
          <a:prstGeom prst="rect">
            <a:avLst/>
          </a:prstGeom>
        </p:spPr>
      </p:pic>
      <p:sp>
        <p:nvSpPr>
          <p:cNvPr id="5" name="TextBox 4">
            <a:extLst>
              <a:ext uri="{FF2B5EF4-FFF2-40B4-BE49-F238E27FC236}">
                <a16:creationId xmlns:a16="http://schemas.microsoft.com/office/drawing/2014/main" id="{2B474CCF-0BD0-A197-E8C5-3865482E0C78}"/>
              </a:ext>
            </a:extLst>
          </p:cNvPr>
          <p:cNvSpPr txBox="1"/>
          <p:nvPr/>
        </p:nvSpPr>
        <p:spPr>
          <a:xfrm>
            <a:off x="236711" y="6211669"/>
            <a:ext cx="10563533" cy="646331"/>
          </a:xfrm>
          <a:prstGeom prst="rect">
            <a:avLst/>
          </a:prstGeom>
          <a:noFill/>
        </p:spPr>
        <p:txBody>
          <a:bodyPr wrap="square">
            <a:spAutoFit/>
          </a:bodyPr>
          <a:lstStyle/>
          <a:p>
            <a:r>
              <a:rPr lang="en-US" dirty="0" err="1"/>
              <a:t>Mingze</a:t>
            </a:r>
            <a:r>
              <a:rPr lang="en-US" dirty="0"/>
              <a:t> Li, </a:t>
            </a:r>
            <a:r>
              <a:rPr lang="en-US" dirty="0" err="1"/>
              <a:t>Hongliang</a:t>
            </a:r>
            <a:r>
              <a:rPr lang="en-US" dirty="0"/>
              <a:t> Zhang, Lei Fan, and Zhu Han, ``A Quantum Feature Selection Method for Network Intrusion Detection," IEEE 19th International Conference on Mobile Ad Hoc and Smart Systems (MASS), 2022.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986173D-D8B7-4026-B9B9-A3E17D5B32F9}"/>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07744" y="189277"/>
            <a:ext cx="6543040" cy="769441"/>
          </a:xfrm>
          <a:prstGeom prst="rect">
            <a:avLst/>
          </a:prstGeom>
          <a:noFill/>
        </p:spPr>
        <p:txBody>
          <a:bodyPr wrap="square">
            <a:spAutoFit/>
          </a:bodyPr>
          <a:lstStyle/>
          <a:p>
            <a:pPr>
              <a:buNone/>
            </a:pPr>
            <a:r>
              <a:rPr lang="en-US" altLang="zh-CN" sz="4400" b="1" dirty="0">
                <a:solidFill>
                  <a:schemeClr val="bg1"/>
                </a:solidFill>
                <a:effectLst>
                  <a:outerShdw blurRad="38100" dist="38100" dir="2700000" algn="tl">
                    <a:srgbClr val="000000">
                      <a:alpha val="43137"/>
                    </a:srgbClr>
                  </a:outerShdw>
                </a:effectLst>
                <a:latin typeface="Bookman Old Style" panose="02050604050505020204" pitchFamily="18" charset="0"/>
              </a:rPr>
              <a:t>Outline</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fld id="{4D930033-B2FC-4609-BC0E-7900D15FB984}" type="slidenum">
              <a:rPr lang="en-US" smtClean="0"/>
              <a:t>47</a:t>
            </a:fld>
            <a:endParaRPr lang="en-US"/>
          </a:p>
        </p:txBody>
      </p:sp>
      <p:sp>
        <p:nvSpPr>
          <p:cNvPr id="33" name="Content Placeholder 5">
            <a:extLst>
              <a:ext uri="{FF2B5EF4-FFF2-40B4-BE49-F238E27FC236}">
                <a16:creationId xmlns:a16="http://schemas.microsoft.com/office/drawing/2014/main" id="{9402847C-D745-5E88-1A1F-25022AEDD26F}"/>
              </a:ext>
            </a:extLst>
          </p:cNvPr>
          <p:cNvSpPr>
            <a:spLocks noGrp="1"/>
          </p:cNvSpPr>
          <p:nvPr>
            <p:ph idx="1"/>
          </p:nvPr>
        </p:nvSpPr>
        <p:spPr>
          <a:xfrm>
            <a:off x="1095022" y="1600200"/>
            <a:ext cx="9708444" cy="4756150"/>
          </a:xfrm>
        </p:spPr>
        <p:txBody>
          <a:bodyPr>
            <a:normAutofit fontScale="92500" lnSpcReduction="10000"/>
          </a:bodyPr>
          <a:lstStyle/>
          <a:p>
            <a:r>
              <a:rPr lang="en-US" sz="3200" dirty="0"/>
              <a:t>Motivation and </a:t>
            </a:r>
            <a:r>
              <a:rPr lang="en-US" altLang="zh-CN" sz="3200" dirty="0"/>
              <a:t>Quantum Computing Basics</a:t>
            </a:r>
          </a:p>
          <a:p>
            <a:r>
              <a:rPr lang="en-US" sz="3200" dirty="0"/>
              <a:t>Quantum Annealing</a:t>
            </a:r>
          </a:p>
          <a:p>
            <a:pPr lvl="1"/>
            <a:r>
              <a:rPr lang="en-US" sz="2800" dirty="0"/>
              <a:t>Quadratic unconstrained binary optimization (QUBO)</a:t>
            </a:r>
          </a:p>
          <a:p>
            <a:r>
              <a:rPr lang="en-US" altLang="zh-CN" sz="3200" dirty="0"/>
              <a:t>Hybrid Quantum Benders' Decomposition</a:t>
            </a:r>
            <a:endParaRPr lang="en-US" sz="3200" dirty="0">
              <a:hlinkClick r:id="rId3">
                <a:extLst>
                  <a:ext uri="{A12FA001-AC4F-418D-AE19-62706E023703}">
                    <ahyp:hlinkClr xmlns:ahyp="http://schemas.microsoft.com/office/drawing/2018/hyperlinkcolor" val="tx"/>
                  </a:ext>
                </a:extLst>
              </a:hlinkClick>
            </a:endParaRPr>
          </a:p>
          <a:p>
            <a:pPr lvl="1"/>
            <a:r>
              <a:rPr lang="en-US" sz="2800" dirty="0"/>
              <a:t>Benders Decomposition Basics</a:t>
            </a:r>
          </a:p>
          <a:p>
            <a:pPr lvl="1"/>
            <a:r>
              <a:rPr lang="en-US" sz="2800" dirty="0"/>
              <a:t>Quantum and Class Computing Bender Decomposition</a:t>
            </a:r>
          </a:p>
          <a:p>
            <a:r>
              <a:rPr lang="en-US" sz="3200" dirty="0"/>
              <a:t>Applications</a:t>
            </a:r>
          </a:p>
          <a:p>
            <a:pPr lvl="1"/>
            <a:r>
              <a:rPr lang="en-US" sz="2800" dirty="0">
                <a:latin typeface="Times New Roman" panose="02020603050405020304" pitchFamily="18" charset="0"/>
                <a:cs typeface="Times New Roman" panose="02020603050405020304" pitchFamily="18" charset="0"/>
              </a:rPr>
              <a:t>Optimization Problems in Wireless Networks </a:t>
            </a:r>
          </a:p>
          <a:p>
            <a:pPr lvl="1"/>
            <a:r>
              <a:rPr lang="en-US" sz="2800" dirty="0">
                <a:latin typeface="Times"/>
                <a:cs typeface="Times"/>
              </a:rPr>
              <a:t>Feature Selection for Machine Learning</a:t>
            </a:r>
          </a:p>
          <a:p>
            <a:pPr lvl="1"/>
            <a:r>
              <a:rPr lang="en-US" sz="2800" dirty="0">
                <a:solidFill>
                  <a:srgbClr val="FF0000"/>
                </a:solidFill>
                <a:latin typeface="Times"/>
                <a:cs typeface="Times"/>
              </a:rPr>
              <a:t>Cable-Routing Problem in Solar Power Plants</a:t>
            </a:r>
            <a:endParaRPr lang="en-US" altLang="zh-CN" sz="2800" dirty="0">
              <a:solidFill>
                <a:srgbClr val="FF0000"/>
              </a:solidFill>
            </a:endParaRPr>
          </a:p>
          <a:p>
            <a:r>
              <a:rPr lang="en-US" sz="3200" dirty="0"/>
              <a:t>Conclusions</a:t>
            </a:r>
          </a:p>
        </p:txBody>
      </p:sp>
    </p:spTree>
    <p:extLst>
      <p:ext uri="{BB962C8B-B14F-4D97-AF65-F5344CB8AC3E}">
        <p14:creationId xmlns:p14="http://schemas.microsoft.com/office/powerpoint/2010/main" val="2224830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3"/>
          <p:cNvSpPr txBox="1"/>
          <p:nvPr/>
        </p:nvSpPr>
        <p:spPr>
          <a:xfrm>
            <a:off x="0" y="1498402"/>
            <a:ext cx="11943151" cy="523220"/>
          </a:xfrm>
          <a:prstGeom prst="rect">
            <a:avLst/>
          </a:prstGeom>
          <a:noFill/>
        </p:spPr>
        <p:txBody>
          <a:bodyPr wrap="square" rtlCol="0">
            <a:spAutoFit/>
          </a:bodyPr>
          <a:lstStyle/>
          <a:p>
            <a:pPr algn="ctr"/>
            <a:r>
              <a:rPr lang="en-US" sz="2800" b="1" dirty="0">
                <a:latin typeface="Times"/>
                <a:cs typeface="Times"/>
              </a:rPr>
              <a:t>Quantum Computing for Cable-Routing Problem in Solar Power Plants</a:t>
            </a:r>
          </a:p>
        </p:txBody>
      </p:sp>
      <p:sp>
        <p:nvSpPr>
          <p:cNvPr id="20" name="灯片编号占位符 19"/>
          <p:cNvSpPr>
            <a:spLocks noGrp="1"/>
          </p:cNvSpPr>
          <p:nvPr>
            <p:ph type="sldNum" sz="quarter" idx="12"/>
          </p:nvPr>
        </p:nvSpPr>
        <p:spPr/>
        <p:txBody>
          <a:bodyPr/>
          <a:lstStyle/>
          <a:p>
            <a:fld id="{4D444E36-6F87-4C87-9BF2-76A30906C8F4}" type="slidenum">
              <a:rPr lang="zh-CN" altLang="en-US" smtClean="0"/>
              <a:t>48</a:t>
            </a:fld>
            <a:endParaRPr lang="zh-CN" altLang="en-US"/>
          </a:p>
        </p:txBody>
      </p:sp>
      <p:sp>
        <p:nvSpPr>
          <p:cNvPr id="13" name="TextBox 12"/>
          <p:cNvSpPr txBox="1"/>
          <p:nvPr/>
        </p:nvSpPr>
        <p:spPr>
          <a:xfrm>
            <a:off x="472603" y="2213133"/>
            <a:ext cx="7642697" cy="369332"/>
          </a:xfrm>
          <a:prstGeom prst="rect">
            <a:avLst/>
          </a:prstGeom>
          <a:noFill/>
        </p:spPr>
        <p:txBody>
          <a:bodyPr wrap="square">
            <a:spAutoFit/>
          </a:bodyPr>
          <a:lstStyle/>
          <a:p>
            <a:r>
              <a:rPr lang="en-US" b="1" dirty="0"/>
              <a:t>Exploring the edge of </a:t>
            </a:r>
            <a:r>
              <a:rPr lang="en-US" altLang="zh-CN" b="1" dirty="0"/>
              <a:t>q</a:t>
            </a:r>
            <a:r>
              <a:rPr lang="en-US" b="1" dirty="0"/>
              <a:t>uantum annealing in the networking problem</a:t>
            </a:r>
          </a:p>
        </p:txBody>
      </p:sp>
      <p:pic>
        <p:nvPicPr>
          <p:cNvPr id="6" name="Picture 5"/>
          <p:cNvPicPr>
            <a:picLocks noChangeAspect="1"/>
          </p:cNvPicPr>
          <p:nvPr/>
        </p:nvPicPr>
        <p:blipFill>
          <a:blip r:embed="rId3"/>
          <a:stretch>
            <a:fillRect/>
          </a:stretch>
        </p:blipFill>
        <p:spPr>
          <a:xfrm>
            <a:off x="472603" y="2750977"/>
            <a:ext cx="6209313" cy="3322121"/>
          </a:xfrm>
          <a:prstGeom prst="rect">
            <a:avLst/>
          </a:prstGeom>
        </p:spPr>
      </p:pic>
      <p:pic>
        <p:nvPicPr>
          <p:cNvPr id="8" name="Picture 7"/>
          <p:cNvPicPr>
            <a:picLocks noChangeAspect="1"/>
          </p:cNvPicPr>
          <p:nvPr/>
        </p:nvPicPr>
        <p:blipFill>
          <a:blip r:embed="rId4"/>
          <a:stretch>
            <a:fillRect/>
          </a:stretch>
        </p:blipFill>
        <p:spPr>
          <a:xfrm>
            <a:off x="7193199" y="2021622"/>
            <a:ext cx="3449895" cy="3322121"/>
          </a:xfrm>
          <a:prstGeom prst="rect">
            <a:avLst/>
          </a:prstGeom>
        </p:spPr>
      </p:pic>
      <p:pic>
        <p:nvPicPr>
          <p:cNvPr id="11" name="Picture 10"/>
          <p:cNvPicPr>
            <a:picLocks noChangeAspect="1"/>
          </p:cNvPicPr>
          <p:nvPr/>
        </p:nvPicPr>
        <p:blipFill rotWithShape="1">
          <a:blip r:embed="rId5"/>
          <a:srcRect l="59953" t="23570" r="466" b="20086"/>
          <a:stretch>
            <a:fillRect/>
          </a:stretch>
        </p:blipFill>
        <p:spPr>
          <a:xfrm>
            <a:off x="8610600" y="5519529"/>
            <a:ext cx="2235764" cy="726993"/>
          </a:xfrm>
          <a:prstGeom prst="rect">
            <a:avLst/>
          </a:prstGeom>
        </p:spPr>
      </p:pic>
      <p:pic>
        <p:nvPicPr>
          <p:cNvPr id="17" name="Picture 16"/>
          <p:cNvPicPr>
            <a:picLocks noChangeAspect="1"/>
          </p:cNvPicPr>
          <p:nvPr/>
        </p:nvPicPr>
        <p:blipFill>
          <a:blip r:embed="rId6"/>
          <a:stretch>
            <a:fillRect/>
          </a:stretch>
        </p:blipFill>
        <p:spPr>
          <a:xfrm>
            <a:off x="0" y="0"/>
            <a:ext cx="12192000" cy="1278243"/>
          </a:xfrm>
          <a:prstGeom prst="rect">
            <a:avLst/>
          </a:prstGeom>
        </p:spPr>
      </p:pic>
      <p:sp>
        <p:nvSpPr>
          <p:cNvPr id="18" name="TextBox 17"/>
          <p:cNvSpPr txBox="1"/>
          <p:nvPr/>
        </p:nvSpPr>
        <p:spPr>
          <a:xfrm>
            <a:off x="1359943" y="100512"/>
            <a:ext cx="6101840" cy="1077218"/>
          </a:xfrm>
          <a:prstGeom prst="rect">
            <a:avLst/>
          </a:prstGeom>
          <a:noFill/>
        </p:spPr>
        <p:txBody>
          <a:bodyPr wrap="square">
            <a:spAutoFit/>
          </a:bodyPr>
          <a:lstStyle/>
          <a:p>
            <a:pPr>
              <a:buNone/>
            </a:pPr>
            <a:r>
              <a:rPr lang="en-US" altLang="zh-CN" sz="3200" b="1" dirty="0">
                <a:solidFill>
                  <a:schemeClr val="bg1"/>
                </a:solidFill>
                <a:effectLst>
                  <a:outerShdw blurRad="38100" dist="38100" dir="2700000" algn="tl">
                    <a:srgbClr val="000000">
                      <a:alpha val="43137"/>
                    </a:srgbClr>
                  </a:outerShdw>
                </a:effectLst>
                <a:latin typeface="Bookman Old Style" panose="02050604050505020204" pitchFamily="18" charset="0"/>
              </a:rPr>
              <a:t>Cable-Routing Problem (CRP) in Solar Power Plants</a:t>
            </a:r>
          </a:p>
        </p:txBody>
      </p:sp>
      <p:cxnSp>
        <p:nvCxnSpPr>
          <p:cNvPr id="7" name="Straight Arrow Connector 6"/>
          <p:cNvCxnSpPr>
            <a:endCxn id="11" idx="0"/>
          </p:cNvCxnSpPr>
          <p:nvPr/>
        </p:nvCxnSpPr>
        <p:spPr>
          <a:xfrm>
            <a:off x="9424988" y="4883944"/>
            <a:ext cx="303494" cy="6355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950801" y="4750594"/>
            <a:ext cx="875008" cy="283369"/>
          </a:xfrm>
          <a:prstGeom prst="rect">
            <a:avLst/>
          </a:prstGeom>
          <a:noFill/>
          <a:ln w="2857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stretch>
            <a:fillRect/>
          </a:stretch>
        </p:blipFill>
        <p:spPr>
          <a:xfrm>
            <a:off x="874606" y="2893089"/>
            <a:ext cx="5581192" cy="2918123"/>
          </a:xfrm>
          <a:prstGeom prst="rect">
            <a:avLst/>
          </a:prstGeom>
        </p:spPr>
      </p:pic>
      <p:sp>
        <p:nvSpPr>
          <p:cNvPr id="14" name="TextBox 13">
            <a:extLst>
              <a:ext uri="{FF2B5EF4-FFF2-40B4-BE49-F238E27FC236}">
                <a16:creationId xmlns:a16="http://schemas.microsoft.com/office/drawing/2014/main" id="{222EFAED-5522-1017-0C8F-7CE922080F5B}"/>
              </a:ext>
            </a:extLst>
          </p:cNvPr>
          <p:cNvSpPr txBox="1"/>
          <p:nvPr/>
        </p:nvSpPr>
        <p:spPr>
          <a:xfrm>
            <a:off x="1013460" y="6352143"/>
            <a:ext cx="10340340" cy="369332"/>
          </a:xfrm>
          <a:prstGeom prst="rect">
            <a:avLst/>
          </a:prstGeom>
          <a:noFill/>
        </p:spPr>
        <p:txBody>
          <a:bodyPr wrap="square">
            <a:spAutoFit/>
          </a:bodyPr>
          <a:lstStyle/>
          <a:p>
            <a:r>
              <a:rPr lang="en-US" b="1" dirty="0"/>
              <a:t>Fast arrangement with minimum building cost is one objective of the solar power plant design.</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11"/>
                                        </p:tgtEl>
                                      </p:cBhvr>
                                      <p:by x="150000" y="150000"/>
                                    </p:animScale>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3"/>
          <p:cNvSpPr txBox="1"/>
          <p:nvPr/>
        </p:nvSpPr>
        <p:spPr>
          <a:xfrm>
            <a:off x="0" y="1498402"/>
            <a:ext cx="11943151" cy="523220"/>
          </a:xfrm>
          <a:prstGeom prst="rect">
            <a:avLst/>
          </a:prstGeom>
          <a:noFill/>
        </p:spPr>
        <p:txBody>
          <a:bodyPr wrap="square" rtlCol="0">
            <a:spAutoFit/>
          </a:bodyPr>
          <a:lstStyle/>
          <a:p>
            <a:pPr algn="ctr"/>
            <a:r>
              <a:rPr lang="en-US" sz="2800" b="1" dirty="0">
                <a:latin typeface="Times"/>
                <a:cs typeface="Times"/>
              </a:rPr>
              <a:t>Quantum Computing for Cable-Routing Problem in Solar Power Plants</a:t>
            </a:r>
          </a:p>
        </p:txBody>
      </p:sp>
      <p:sp>
        <p:nvSpPr>
          <p:cNvPr id="20" name="灯片编号占位符 19"/>
          <p:cNvSpPr>
            <a:spLocks noGrp="1"/>
          </p:cNvSpPr>
          <p:nvPr>
            <p:ph type="sldNum" sz="quarter" idx="12"/>
          </p:nvPr>
        </p:nvSpPr>
        <p:spPr/>
        <p:txBody>
          <a:bodyPr/>
          <a:lstStyle/>
          <a:p>
            <a:fld id="{4D444E36-6F87-4C87-9BF2-76A30906C8F4}" type="slidenum">
              <a:rPr lang="zh-CN" altLang="en-US" smtClean="0"/>
              <a:t>49</a:t>
            </a:fld>
            <a:endParaRPr lang="zh-CN" altLang="en-US" dirty="0"/>
          </a:p>
        </p:txBody>
      </p:sp>
      <p:grpSp>
        <p:nvGrpSpPr>
          <p:cNvPr id="8" name="Group 7"/>
          <p:cNvGrpSpPr/>
          <p:nvPr/>
        </p:nvGrpSpPr>
        <p:grpSpPr>
          <a:xfrm>
            <a:off x="5606388" y="2724997"/>
            <a:ext cx="6145261" cy="3523957"/>
            <a:chOff x="5548070" y="2707979"/>
            <a:chExt cx="6145261" cy="3523957"/>
          </a:xfrm>
        </p:grpSpPr>
        <p:pic>
          <p:nvPicPr>
            <p:cNvPr id="25" name="Picture 24" descr="\begin{align}&#10;    \min_{\mathbf{x}} \quad&amp;  \sum_{e\in E} c_{e}\sum_{d = 1}^{Q}x_{e,d} + p\sum_{e\in E^{\prime}} \sum_{d = 1}^{Q} (d-1) c_{e} x_{e,d} , \\&#10;    \textrm{s.t.}\quad &amp;  \sum_{e\in \delta^{+}(i)}\sum_{d = 1}^{Q} x_{e,d} = 1, \quad \forall i \in V^{\prime},\\&#10;    &amp;\sum_{e\in \delta^{+}(i)}\sum_{d = 1}^{Q} d x_{e,d} - \sum_{e^{\prime}\in \delta^{-}(i)}\sum_{d = 1}^{Q} d x_{e^{\prime},d}= 1, \ \forall i \in V^{\prime} ,\\&#10;    &amp; m^{l}_{t} \leq \sum_{e\in E \backslash E^{\prime}} x_{e,t}\leq m^{u}_{t}, \quad \forall t \in T,\\&#10;    &amp; x_{e,t} = 0,\quad \forall e\in E \backslash E^{\prime}, \ \forall t \notin T, \\&#10;    &amp; x_{e,t} \in \left\{0,1\right\},\quad \forall e\in E, \  t  \in  \left\{1,2,...,Q\right\}. &#10;\end{al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0" y="2707979"/>
              <a:ext cx="5134460" cy="3523957"/>
            </a:xfrm>
            <a:prstGeom prst="rect">
              <a:avLst/>
            </a:prstGeom>
          </p:spPr>
        </p:pic>
        <p:sp>
          <p:nvSpPr>
            <p:cNvPr id="94" name="TextBox 93"/>
            <p:cNvSpPr txBox="1"/>
            <p:nvPr/>
          </p:nvSpPr>
          <p:spPr>
            <a:xfrm>
              <a:off x="9338750" y="3681160"/>
              <a:ext cx="1874520" cy="338554"/>
            </a:xfrm>
            <a:prstGeom prst="rect">
              <a:avLst/>
            </a:prstGeom>
            <a:noFill/>
          </p:spPr>
          <p:txBody>
            <a:bodyPr wrap="square" rtlCol="0">
              <a:spAutoFit/>
            </a:bodyPr>
            <a:lstStyle/>
            <a:p>
              <a:r>
                <a:rPr lang="en-US" sz="1600" dirty="0">
                  <a:latin typeface="Arial Nova Cond Light" panose="020B0306020202020204" pitchFamily="34" charset="0"/>
                </a:rPr>
                <a:t>Electricity unity leaving</a:t>
              </a:r>
            </a:p>
          </p:txBody>
        </p:sp>
        <p:sp>
          <p:nvSpPr>
            <p:cNvPr id="95" name="TextBox 94"/>
            <p:cNvSpPr txBox="1"/>
            <p:nvPr/>
          </p:nvSpPr>
          <p:spPr>
            <a:xfrm>
              <a:off x="9338750" y="4148706"/>
              <a:ext cx="2354581" cy="338554"/>
            </a:xfrm>
            <a:prstGeom prst="rect">
              <a:avLst/>
            </a:prstGeom>
            <a:noFill/>
          </p:spPr>
          <p:txBody>
            <a:bodyPr wrap="square" rtlCol="0">
              <a:spAutoFit/>
            </a:bodyPr>
            <a:lstStyle/>
            <a:p>
              <a:r>
                <a:rPr lang="en-US" sz="1600" dirty="0">
                  <a:latin typeface="Arial Nova Cond Light" panose="020B0306020202020204" pitchFamily="34" charset="0"/>
                </a:rPr>
                <a:t>Electricity I/O unity difference</a:t>
              </a:r>
            </a:p>
          </p:txBody>
        </p:sp>
        <p:sp>
          <p:nvSpPr>
            <p:cNvPr id="96" name="TextBox 95"/>
            <p:cNvSpPr txBox="1"/>
            <p:nvPr/>
          </p:nvSpPr>
          <p:spPr>
            <a:xfrm>
              <a:off x="9338750" y="5021044"/>
              <a:ext cx="1825225" cy="338554"/>
            </a:xfrm>
            <a:prstGeom prst="rect">
              <a:avLst/>
            </a:prstGeom>
            <a:noFill/>
          </p:spPr>
          <p:txBody>
            <a:bodyPr wrap="square" rtlCol="0">
              <a:spAutoFit/>
            </a:bodyPr>
            <a:lstStyle/>
            <a:p>
              <a:r>
                <a:rPr lang="en-US" sz="1600" dirty="0">
                  <a:latin typeface="Arial Nova Cond Light" panose="020B0306020202020204" pitchFamily="34" charset="0"/>
                </a:rPr>
                <a:t>Bus level requirements</a:t>
              </a:r>
            </a:p>
          </p:txBody>
        </p:sp>
        <p:sp>
          <p:nvSpPr>
            <p:cNvPr id="97" name="TextBox 96"/>
            <p:cNvSpPr txBox="1"/>
            <p:nvPr/>
          </p:nvSpPr>
          <p:spPr>
            <a:xfrm>
              <a:off x="9338750" y="5560075"/>
              <a:ext cx="1825225" cy="338554"/>
            </a:xfrm>
            <a:prstGeom prst="rect">
              <a:avLst/>
            </a:prstGeom>
            <a:noFill/>
          </p:spPr>
          <p:txBody>
            <a:bodyPr wrap="square" rtlCol="0">
              <a:spAutoFit/>
            </a:bodyPr>
            <a:lstStyle/>
            <a:p>
              <a:r>
                <a:rPr lang="en-US" sz="1600" dirty="0">
                  <a:latin typeface="Arial Nova Cond Light" panose="020B0306020202020204" pitchFamily="34" charset="0"/>
                </a:rPr>
                <a:t>Special requirements</a:t>
              </a:r>
            </a:p>
          </p:txBody>
        </p:sp>
      </p:grpSp>
      <p:pic>
        <p:nvPicPr>
          <p:cNvPr id="23" name="Picture 22"/>
          <p:cNvPicPr>
            <a:picLocks noChangeAspect="1"/>
          </p:cNvPicPr>
          <p:nvPr/>
        </p:nvPicPr>
        <p:blipFill>
          <a:blip r:embed="rId4"/>
          <a:stretch>
            <a:fillRect/>
          </a:stretch>
        </p:blipFill>
        <p:spPr>
          <a:xfrm>
            <a:off x="0" y="0"/>
            <a:ext cx="12192000" cy="1278243"/>
          </a:xfrm>
          <a:prstGeom prst="rect">
            <a:avLst/>
          </a:prstGeom>
        </p:spPr>
      </p:pic>
      <p:sp>
        <p:nvSpPr>
          <p:cNvPr id="24" name="TextBox 23"/>
          <p:cNvSpPr txBox="1"/>
          <p:nvPr/>
        </p:nvSpPr>
        <p:spPr>
          <a:xfrm>
            <a:off x="1355463" y="254400"/>
            <a:ext cx="5205357" cy="769441"/>
          </a:xfrm>
          <a:prstGeom prst="rect">
            <a:avLst/>
          </a:prstGeom>
          <a:noFill/>
        </p:spPr>
        <p:txBody>
          <a:bodyPr wrap="square">
            <a:spAutoFit/>
          </a:bodyPr>
          <a:lstStyle/>
          <a:p>
            <a:pPr>
              <a:buNone/>
            </a:pPr>
            <a:r>
              <a:rPr lang="en-US" altLang="zh-CN" sz="4400" b="1" dirty="0">
                <a:solidFill>
                  <a:schemeClr val="bg1"/>
                </a:solidFill>
                <a:effectLst>
                  <a:outerShdw blurRad="38100" dist="38100" dir="2700000" algn="tl">
                    <a:srgbClr val="000000">
                      <a:alpha val="43137"/>
                    </a:srgbClr>
                  </a:outerShdw>
                </a:effectLst>
                <a:latin typeface="Bookman Old Style" panose="02050604050505020204" pitchFamily="18" charset="0"/>
              </a:rPr>
              <a:t>The CRP Model</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pic>
        <p:nvPicPr>
          <p:cNvPr id="17" name="Picture 16"/>
          <p:cNvPicPr>
            <a:picLocks noChangeAspect="1"/>
          </p:cNvPicPr>
          <p:nvPr/>
        </p:nvPicPr>
        <p:blipFill rotWithShape="1">
          <a:blip r:embed="rId5"/>
          <a:srcRect l="73043"/>
          <a:stretch>
            <a:fillRect/>
          </a:stretch>
        </p:blipFill>
        <p:spPr>
          <a:xfrm>
            <a:off x="1129597" y="2848575"/>
            <a:ext cx="3657822" cy="3383361"/>
          </a:xfrm>
          <a:prstGeom prst="rect">
            <a:avLst/>
          </a:prstGeom>
        </p:spPr>
      </p:pic>
      <p:cxnSp>
        <p:nvCxnSpPr>
          <p:cNvPr id="3" name="Straight Arrow Connector 2"/>
          <p:cNvCxnSpPr>
            <a:endCxn id="4" idx="3"/>
          </p:cNvCxnSpPr>
          <p:nvPr/>
        </p:nvCxnSpPr>
        <p:spPr>
          <a:xfrm flipH="1" flipV="1">
            <a:off x="1735849" y="3085164"/>
            <a:ext cx="504782" cy="1591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22291" y="2900498"/>
            <a:ext cx="1013558" cy="369332"/>
          </a:xfrm>
          <a:prstGeom prst="rect">
            <a:avLst/>
          </a:prstGeom>
          <a:noFill/>
          <a:ln w="3175">
            <a:solidFill>
              <a:schemeClr val="tx1"/>
            </a:solidFill>
          </a:ln>
        </p:spPr>
        <p:txBody>
          <a:bodyPr wrap="square" rtlCol="0">
            <a:spAutoFit/>
          </a:bodyPr>
          <a:lstStyle/>
          <a:p>
            <a:pPr algn="ctr"/>
            <a:r>
              <a:rPr lang="en-US" sz="1800" dirty="0">
                <a:latin typeface="Arial Nova Cond Light" panose="020B0306020202020204" pitchFamily="34" charset="0"/>
              </a:rPr>
              <a:t>Bus level</a:t>
            </a:r>
            <a:endParaRPr lang="en-US" dirty="0"/>
          </a:p>
        </p:txBody>
      </p:sp>
      <p:sp>
        <p:nvSpPr>
          <p:cNvPr id="7" name="TextBox 6"/>
          <p:cNvSpPr txBox="1"/>
          <p:nvPr/>
        </p:nvSpPr>
        <p:spPr>
          <a:xfrm>
            <a:off x="6868275" y="2257977"/>
            <a:ext cx="3328893" cy="338554"/>
          </a:xfrm>
          <a:prstGeom prst="rect">
            <a:avLst/>
          </a:prstGeom>
          <a:noFill/>
        </p:spPr>
        <p:txBody>
          <a:bodyPr wrap="square" rtlCol="0">
            <a:spAutoFit/>
          </a:bodyPr>
          <a:lstStyle/>
          <a:p>
            <a:r>
              <a:rPr lang="en-US" sz="1600" dirty="0">
                <a:latin typeface="Arial Nova Cond Light" panose="020B0306020202020204" pitchFamily="34" charset="0"/>
              </a:rPr>
              <a:t>Pure integer Programming problem</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3248"/>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Quantum Computing</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5</a:t>
            </a:fld>
            <a:endParaRPr lang="zh-CN" altLang="en-US" dirty="0"/>
          </a:p>
        </p:txBody>
      </p:sp>
      <p:grpSp>
        <p:nvGrpSpPr>
          <p:cNvPr id="1058" name="Group 1057">
            <a:extLst>
              <a:ext uri="{FF2B5EF4-FFF2-40B4-BE49-F238E27FC236}">
                <a16:creationId xmlns:a16="http://schemas.microsoft.com/office/drawing/2014/main" id="{DF07490D-E9DB-471A-9F62-B335BF7B4041}"/>
              </a:ext>
            </a:extLst>
          </p:cNvPr>
          <p:cNvGrpSpPr/>
          <p:nvPr/>
        </p:nvGrpSpPr>
        <p:grpSpPr>
          <a:xfrm>
            <a:off x="-1" y="1391372"/>
            <a:ext cx="12192001" cy="5509200"/>
            <a:chOff x="-1" y="1391372"/>
            <a:chExt cx="12192001" cy="5509200"/>
          </a:xfrm>
        </p:grpSpPr>
        <p:pic>
          <p:nvPicPr>
            <p:cNvPr id="2050" name="Picture 2">
              <a:extLst>
                <a:ext uri="{FF2B5EF4-FFF2-40B4-BE49-F238E27FC236}">
                  <a16:creationId xmlns:a16="http://schemas.microsoft.com/office/drawing/2014/main" id="{CAFD1F83-E597-4394-9ADB-F1AD0C283F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4070"/>
            <a:stretch/>
          </p:blipFill>
          <p:spPr bwMode="auto">
            <a:xfrm>
              <a:off x="-1" y="1398226"/>
              <a:ext cx="8245293" cy="2871706"/>
            </a:xfrm>
            <a:prstGeom prst="rect">
              <a:avLst/>
            </a:prstGeom>
            <a:solidFill>
              <a:schemeClr val="tx1">
                <a:lumMod val="85000"/>
                <a:lumOff val="15000"/>
              </a:schemeClr>
            </a:solidFill>
          </p:spPr>
        </p:pic>
        <p:sp>
          <p:nvSpPr>
            <p:cNvPr id="29" name="TextBox 28">
              <a:extLst>
                <a:ext uri="{FF2B5EF4-FFF2-40B4-BE49-F238E27FC236}">
                  <a16:creationId xmlns:a16="http://schemas.microsoft.com/office/drawing/2014/main" id="{FE85D42F-56FE-4B8A-9CE4-258A23C7ACA8}"/>
                </a:ext>
              </a:extLst>
            </p:cNvPr>
            <p:cNvSpPr txBox="1"/>
            <p:nvPr/>
          </p:nvSpPr>
          <p:spPr>
            <a:xfrm>
              <a:off x="8168640" y="1391372"/>
              <a:ext cx="4023360" cy="5509200"/>
            </a:xfrm>
            <a:prstGeom prst="rect">
              <a:avLst/>
            </a:prstGeom>
            <a:solidFill>
              <a:schemeClr val="tx1">
                <a:lumMod val="85000"/>
                <a:lumOff val="15000"/>
              </a:schemeClr>
            </a:solidFill>
          </p:spPr>
          <p:txBody>
            <a:bodyPr wrap="square">
              <a:spAutoFit/>
            </a:bodyPr>
            <a:lstStyle/>
            <a:p>
              <a:pPr algn="ctr"/>
              <a:endParaRPr lang="en-US" dirty="0">
                <a:solidFill>
                  <a:schemeClr val="bg1"/>
                </a:solidFill>
                <a:latin typeface="Avenir Next LT Pro Light" panose="020B0304020202020204" pitchFamily="34" charset="0"/>
              </a:endParaRPr>
            </a:p>
            <a:p>
              <a:pPr algn="ctr"/>
              <a:endParaRPr lang="en-US" dirty="0">
                <a:solidFill>
                  <a:schemeClr val="bg1"/>
                </a:solidFill>
                <a:latin typeface="Avenir Next LT Pro Light" panose="020B0304020202020204" pitchFamily="34" charset="0"/>
              </a:endParaRPr>
            </a:p>
            <a:p>
              <a:pPr algn="ctr"/>
              <a:endParaRPr lang="en-US" dirty="0">
                <a:solidFill>
                  <a:schemeClr val="bg1"/>
                </a:solidFill>
                <a:latin typeface="Avenir Next LT Pro Light" panose="020B0304020202020204" pitchFamily="34" charset="0"/>
              </a:endParaRPr>
            </a:p>
            <a:p>
              <a:pPr algn="ctr"/>
              <a:r>
                <a:rPr lang="en-US" sz="2400" dirty="0">
                  <a:solidFill>
                    <a:schemeClr val="bg1"/>
                  </a:solidFill>
                  <a:latin typeface="Avenir Next LT Pro Light" panose="020B0304020202020204" pitchFamily="34" charset="0"/>
                </a:rPr>
                <a:t>Quantum computers </a:t>
              </a:r>
            </a:p>
            <a:p>
              <a:pPr algn="ctr"/>
              <a:r>
                <a:rPr lang="en-US" sz="2400" b="1" dirty="0">
                  <a:solidFill>
                    <a:schemeClr val="accent4">
                      <a:lumMod val="60000"/>
                      <a:lumOff val="40000"/>
                    </a:schemeClr>
                  </a:solidFill>
                  <a:latin typeface="Avenir Next LT Pro Light" panose="020B0304020202020204" pitchFamily="34" charset="0"/>
                </a:rPr>
                <a:t>Can</a:t>
              </a:r>
            </a:p>
            <a:p>
              <a:pPr algn="ctr"/>
              <a:endParaRPr lang="en-US" dirty="0">
                <a:solidFill>
                  <a:schemeClr val="bg1"/>
                </a:solidFill>
                <a:latin typeface="Avenir Next LT Pro Light" panose="020B0304020202020204" pitchFamily="34" charset="0"/>
              </a:endParaRPr>
            </a:p>
            <a:p>
              <a:pPr algn="ctr"/>
              <a:r>
                <a:rPr lang="en-US" sz="1600" dirty="0">
                  <a:solidFill>
                    <a:schemeClr val="bg1"/>
                  </a:solidFill>
                  <a:latin typeface="Avenir Next LT Pro Light" panose="020B0304020202020204" pitchFamily="34" charset="0"/>
                </a:rPr>
                <a:t>create vast multidimensional spaces </a:t>
              </a:r>
              <a:br>
                <a:rPr lang="en-US" sz="1600" dirty="0">
                  <a:solidFill>
                    <a:schemeClr val="bg1"/>
                  </a:solidFill>
                  <a:latin typeface="Avenir Next LT Pro Light" panose="020B0304020202020204" pitchFamily="34" charset="0"/>
                </a:rPr>
              </a:br>
              <a:r>
                <a:rPr lang="en-US" sz="1600" dirty="0">
                  <a:solidFill>
                    <a:schemeClr val="bg1"/>
                  </a:solidFill>
                  <a:latin typeface="Avenir Next LT Pro Light" panose="020B0304020202020204" pitchFamily="34" charset="0"/>
                </a:rPr>
                <a:t>to deal with </a:t>
              </a:r>
              <a:r>
                <a:rPr lang="en-US" sz="2400" dirty="0">
                  <a:solidFill>
                    <a:schemeClr val="bg1"/>
                  </a:solidFill>
                  <a:latin typeface="Avenir Next LT Pro Light" panose="020B0304020202020204" pitchFamily="34" charset="0"/>
                </a:rPr>
                <a:t>large</a:t>
              </a:r>
              <a:r>
                <a:rPr lang="en-US" dirty="0">
                  <a:solidFill>
                    <a:schemeClr val="bg1"/>
                  </a:solidFill>
                  <a:latin typeface="Avenir Next LT Pro Light" panose="020B0304020202020204" pitchFamily="34" charset="0"/>
                </a:rPr>
                <a:t> </a:t>
              </a:r>
              <a:r>
                <a:rPr lang="en-US" sz="1600" dirty="0">
                  <a:solidFill>
                    <a:schemeClr val="bg1"/>
                  </a:solidFill>
                  <a:latin typeface="Avenir Next LT Pro Light" panose="020B0304020202020204" pitchFamily="34" charset="0"/>
                </a:rPr>
                <a:t>problems, </a:t>
              </a:r>
              <a:br>
                <a:rPr lang="en-US" sz="1600" dirty="0">
                  <a:solidFill>
                    <a:schemeClr val="bg1"/>
                  </a:solidFill>
                  <a:latin typeface="Avenir Next LT Pro Light" panose="020B0304020202020204" pitchFamily="34" charset="0"/>
                </a:rPr>
              </a:br>
              <a:endParaRPr lang="en-US" sz="1600" dirty="0">
                <a:solidFill>
                  <a:schemeClr val="bg1"/>
                </a:solidFill>
                <a:latin typeface="Avenir Next LT Pro Light" panose="020B0304020202020204" pitchFamily="34" charset="0"/>
              </a:endParaRPr>
            </a:p>
            <a:p>
              <a:pPr algn="ctr"/>
              <a:r>
                <a:rPr lang="en-US" sz="1600" dirty="0">
                  <a:solidFill>
                    <a:schemeClr val="bg1"/>
                  </a:solidFill>
                  <a:latin typeface="Avenir Next LT Pro Light" panose="020B0304020202020204" pitchFamily="34" charset="0"/>
                </a:rPr>
                <a:t>and translate them back into </a:t>
              </a:r>
            </a:p>
            <a:p>
              <a:pPr algn="ctr"/>
              <a:r>
                <a:rPr lang="en-US" sz="1600" dirty="0">
                  <a:solidFill>
                    <a:schemeClr val="bg1"/>
                  </a:solidFill>
                  <a:latin typeface="Avenir Next LT Pro Light" panose="020B0304020202020204" pitchFamily="34" charset="0"/>
                </a:rPr>
                <a:t>what we can use,</a:t>
              </a:r>
            </a:p>
            <a:p>
              <a:pPr algn="ctr"/>
              <a:br>
                <a:rPr lang="en-US" sz="1600" dirty="0">
                  <a:solidFill>
                    <a:schemeClr val="bg1"/>
                  </a:solidFill>
                  <a:latin typeface="Avenir Next LT Pro Light" panose="020B0304020202020204" pitchFamily="34" charset="0"/>
                </a:rPr>
              </a:br>
              <a:r>
                <a:rPr lang="en-US" sz="1600" dirty="0">
                  <a:solidFill>
                    <a:schemeClr val="bg1"/>
                  </a:solidFill>
                  <a:latin typeface="Avenir Next LT Pro Light" panose="020B0304020202020204" pitchFamily="34" charset="0"/>
                </a:rPr>
                <a:t>while</a:t>
              </a:r>
            </a:p>
            <a:p>
              <a:pPr algn="ctr"/>
              <a:r>
                <a:rPr lang="en-US" sz="2400" dirty="0">
                  <a:solidFill>
                    <a:schemeClr val="bg1"/>
                  </a:solidFill>
                  <a:latin typeface="Avenir Next LT Pro Light" panose="020B0304020202020204" pitchFamily="34" charset="0"/>
                </a:rPr>
                <a:t>classical computers</a:t>
              </a:r>
              <a:br>
                <a:rPr lang="en-US" sz="2400" dirty="0">
                  <a:solidFill>
                    <a:schemeClr val="bg1"/>
                  </a:solidFill>
                  <a:latin typeface="Avenir Next LT Pro Light" panose="020B0304020202020204" pitchFamily="34" charset="0"/>
                </a:rPr>
              </a:br>
              <a:r>
                <a:rPr lang="en-US" sz="1600" dirty="0">
                  <a:solidFill>
                    <a:schemeClr val="bg1"/>
                  </a:solidFill>
                  <a:latin typeface="Avenir Next LT Pro Light" panose="020B0304020202020204" pitchFamily="34" charset="0"/>
                </a:rPr>
                <a:t>may have  </a:t>
              </a:r>
              <a:br>
                <a:rPr lang="en-US" sz="2400" b="1" dirty="0">
                  <a:solidFill>
                    <a:srgbClr val="FF0000"/>
                  </a:solidFill>
                  <a:latin typeface="Avenir Next LT Pro Light" panose="020B0304020202020204" pitchFamily="34" charset="0"/>
                </a:rPr>
              </a:br>
              <a:r>
                <a:rPr lang="en-US" sz="2400" b="1" dirty="0">
                  <a:solidFill>
                    <a:srgbClr val="FF0000"/>
                  </a:solidFill>
                  <a:latin typeface="Avenir Next LT Pro Light" panose="020B0304020202020204" pitchFamily="34" charset="0"/>
                </a:rPr>
                <a:t>difficulties</a:t>
              </a:r>
              <a:br>
                <a:rPr lang="en-US" sz="2400" b="1" dirty="0">
                  <a:solidFill>
                    <a:srgbClr val="FF0000"/>
                  </a:solidFill>
                  <a:latin typeface="Avenir Next LT Pro Light" panose="020B0304020202020204" pitchFamily="34" charset="0"/>
                </a:rPr>
              </a:br>
              <a:r>
                <a:rPr lang="en-US" sz="1400" dirty="0">
                  <a:solidFill>
                    <a:schemeClr val="bg1"/>
                  </a:solidFill>
                  <a:latin typeface="Avenir Next LT Pro Light" panose="020B0304020202020204" pitchFamily="34" charset="0"/>
                </a:rPr>
                <a:t>to do the same.</a:t>
              </a:r>
            </a:p>
            <a:p>
              <a:endParaRPr lang="en-US" dirty="0">
                <a:solidFill>
                  <a:schemeClr val="bg1"/>
                </a:solidFill>
              </a:endParaRPr>
            </a:p>
            <a:p>
              <a:endParaRPr lang="en-US" sz="1600" dirty="0">
                <a:solidFill>
                  <a:schemeClr val="bg1"/>
                </a:solidFill>
              </a:endParaRPr>
            </a:p>
          </p:txBody>
        </p:sp>
        <p:pic>
          <p:nvPicPr>
            <p:cNvPr id="30" name="Picture 2">
              <a:extLst>
                <a:ext uri="{FF2B5EF4-FFF2-40B4-BE49-F238E27FC236}">
                  <a16:creationId xmlns:a16="http://schemas.microsoft.com/office/drawing/2014/main" id="{FB8DD174-45B0-4195-9D39-FC27F50847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185"/>
            <a:stretch/>
          </p:blipFill>
          <p:spPr bwMode="auto">
            <a:xfrm>
              <a:off x="0" y="4269933"/>
              <a:ext cx="8227786" cy="2610041"/>
            </a:xfrm>
            <a:prstGeom prst="rect">
              <a:avLst/>
            </a:prstGeom>
            <a:solidFill>
              <a:schemeClr val="tx1">
                <a:lumMod val="85000"/>
                <a:lumOff val="15000"/>
              </a:schemeClr>
            </a:solidFill>
          </p:spPr>
        </p:pic>
      </p:grpSp>
      <p:pic>
        <p:nvPicPr>
          <p:cNvPr id="1036" name="Picture 1035">
            <a:extLst>
              <a:ext uri="{FF2B5EF4-FFF2-40B4-BE49-F238E27FC236}">
                <a16:creationId xmlns:a16="http://schemas.microsoft.com/office/drawing/2014/main" id="{0D51B6F6-B3DD-43BF-8A1B-540112E123CD}"/>
              </a:ext>
            </a:extLst>
          </p:cNvPr>
          <p:cNvPicPr>
            <a:picLocks/>
          </p:cNvPicPr>
          <p:nvPr/>
        </p:nvPicPr>
        <p:blipFill>
          <a:blip r:embed="rId7" r:link="rId8">
            <a:extLst>
              <a:ext uri="{28A0092B-C50C-407E-A947-70E740481C1C}">
                <a14:useLocalDpi xmlns:a14="http://schemas.microsoft.com/office/drawing/2010/main" val="0"/>
              </a:ext>
            </a:extLst>
          </a:blip>
          <a:stretch>
            <a:fillRect/>
          </a:stretch>
        </p:blipFill>
        <p:spPr>
          <a:xfrm>
            <a:off x="6807200" y="4064000"/>
            <a:ext cx="50800" cy="50800"/>
          </a:xfrm>
          <a:prstGeom prst="rect">
            <a:avLst/>
          </a:prstGeom>
        </p:spPr>
      </p:pic>
      <p:pic>
        <p:nvPicPr>
          <p:cNvPr id="1039" name="Picture 1038">
            <a:extLst>
              <a:ext uri="{FF2B5EF4-FFF2-40B4-BE49-F238E27FC236}">
                <a16:creationId xmlns:a16="http://schemas.microsoft.com/office/drawing/2014/main" id="{6F2212C3-768F-4177-B757-FEBCA001277C}"/>
              </a:ext>
            </a:extLst>
          </p:cNvPr>
          <p:cNvPicPr>
            <a:picLocks/>
          </p:cNvPicPr>
          <p:nvPr/>
        </p:nvPicPr>
        <p:blipFill>
          <a:blip r:embed="rId7" r:link="rId8">
            <a:extLst>
              <a:ext uri="{28A0092B-C50C-407E-A947-70E740481C1C}">
                <a14:useLocalDpi xmlns:a14="http://schemas.microsoft.com/office/drawing/2010/main" val="0"/>
              </a:ext>
            </a:extLst>
          </a:blip>
          <a:stretch>
            <a:fillRect/>
          </a:stretch>
        </p:blipFill>
        <p:spPr>
          <a:xfrm>
            <a:off x="6807200" y="4064000"/>
            <a:ext cx="50800" cy="50800"/>
          </a:xfrm>
          <a:prstGeom prst="rect">
            <a:avLst/>
          </a:prstGeom>
        </p:spPr>
      </p:pic>
      <p:pic>
        <p:nvPicPr>
          <p:cNvPr id="1042" name="Picture 1041">
            <a:extLst>
              <a:ext uri="{FF2B5EF4-FFF2-40B4-BE49-F238E27FC236}">
                <a16:creationId xmlns:a16="http://schemas.microsoft.com/office/drawing/2014/main" id="{EE4047CD-1BB5-43A0-9B4D-01843B08A415}"/>
              </a:ext>
            </a:extLst>
          </p:cNvPr>
          <p:cNvPicPr>
            <a:picLocks/>
          </p:cNvPicPr>
          <p:nvPr/>
        </p:nvPicPr>
        <p:blipFill>
          <a:blip r:embed="rId7" r:link="rId8">
            <a:extLst>
              <a:ext uri="{28A0092B-C50C-407E-A947-70E740481C1C}">
                <a14:useLocalDpi xmlns:a14="http://schemas.microsoft.com/office/drawing/2010/main" val="0"/>
              </a:ext>
            </a:extLst>
          </a:blip>
          <a:stretch>
            <a:fillRect/>
          </a:stretch>
        </p:blipFill>
        <p:spPr>
          <a:xfrm>
            <a:off x="50800" y="4064000"/>
            <a:ext cx="50800" cy="50800"/>
          </a:xfrm>
          <a:prstGeom prst="rect">
            <a:avLst/>
          </a:prstGeom>
        </p:spPr>
      </p:pic>
    </p:spTree>
    <p:extLst>
      <p:ext uri="{BB962C8B-B14F-4D97-AF65-F5344CB8AC3E}">
        <p14:creationId xmlns:p14="http://schemas.microsoft.com/office/powerpoint/2010/main" val="4743983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p:txBody>
          <a:bodyPr/>
          <a:lstStyle/>
          <a:p>
            <a:fld id="{4D444E36-6F87-4C87-9BF2-76A30906C8F4}" type="slidenum">
              <a:rPr lang="zh-CN" altLang="en-US" smtClean="0"/>
              <a:t>50</a:t>
            </a:fld>
            <a:endParaRPr lang="zh-CN" altLang="en-US" dirty="0"/>
          </a:p>
        </p:txBody>
      </p:sp>
      <p:sp>
        <p:nvSpPr>
          <p:cNvPr id="13" name="TextBox 12">
            <a:extLst>
              <a:ext uri="{FF2B5EF4-FFF2-40B4-BE49-F238E27FC236}">
                <a16:creationId xmlns:a16="http://schemas.microsoft.com/office/drawing/2014/main" id="{8BAD6A89-1F14-48AC-8F37-AA200CFA1108}"/>
              </a:ext>
            </a:extLst>
          </p:cNvPr>
          <p:cNvSpPr txBox="1"/>
          <p:nvPr/>
        </p:nvSpPr>
        <p:spPr>
          <a:xfrm>
            <a:off x="1272621" y="1305402"/>
            <a:ext cx="9646757" cy="369332"/>
          </a:xfrm>
          <a:prstGeom prst="rect">
            <a:avLst/>
          </a:prstGeom>
          <a:noFill/>
        </p:spPr>
        <p:txBody>
          <a:bodyPr wrap="square">
            <a:spAutoFit/>
          </a:bodyPr>
          <a:lstStyle/>
          <a:p>
            <a:pPr algn="l"/>
            <a:r>
              <a:rPr lang="en-US" sz="1800" b="0" i="0" u="none" strike="noStrike" baseline="0" dirty="0">
                <a:latin typeface="NimbusRomNo9L-Regu"/>
              </a:rPr>
              <a:t>Histogram and Density Graph of </a:t>
            </a:r>
            <a:r>
              <a:rPr lang="en-US" sz="1800" b="0" i="0" u="none" strike="noStrike" baseline="0" dirty="0" err="1">
                <a:latin typeface="NimbusRomNo9L-Regu"/>
              </a:rPr>
              <a:t>Gurobi</a:t>
            </a:r>
            <a:r>
              <a:rPr lang="en-US" sz="1800" b="0" i="0" u="none" strike="noStrike" baseline="0" dirty="0">
                <a:latin typeface="NimbusRomNo9L-Regu"/>
              </a:rPr>
              <a:t> &amp; D-Wave’s Quantum computer in 2 Cases with 30 Attempts</a:t>
            </a:r>
            <a:endParaRPr lang="zh-CN" altLang="en-US" dirty="0"/>
          </a:p>
        </p:txBody>
      </p:sp>
      <p:pic>
        <p:nvPicPr>
          <p:cNvPr id="23" name="Picture 22">
            <a:extLst>
              <a:ext uri="{FF2B5EF4-FFF2-40B4-BE49-F238E27FC236}">
                <a16:creationId xmlns:a16="http://schemas.microsoft.com/office/drawing/2014/main" id="{D4C0C4A7-A849-4E3B-99F4-0C13E9B722E0}"/>
              </a:ext>
            </a:extLst>
          </p:cNvPr>
          <p:cNvPicPr>
            <a:picLocks noChangeAspect="1"/>
          </p:cNvPicPr>
          <p:nvPr/>
        </p:nvPicPr>
        <p:blipFill>
          <a:blip r:embed="rId3"/>
          <a:stretch>
            <a:fillRect/>
          </a:stretch>
        </p:blipFill>
        <p:spPr>
          <a:xfrm>
            <a:off x="0" y="345"/>
            <a:ext cx="12192000" cy="1278243"/>
          </a:xfrm>
          <a:prstGeom prst="rect">
            <a:avLst/>
          </a:prstGeom>
        </p:spPr>
      </p:pic>
      <p:sp>
        <p:nvSpPr>
          <p:cNvPr id="24" name="TextBox 23">
            <a:extLst>
              <a:ext uri="{FF2B5EF4-FFF2-40B4-BE49-F238E27FC236}">
                <a16:creationId xmlns:a16="http://schemas.microsoft.com/office/drawing/2014/main" id="{DDF99D4D-5779-4A34-9534-5B6CEB3F5473}"/>
              </a:ext>
            </a:extLst>
          </p:cNvPr>
          <p:cNvSpPr txBox="1"/>
          <p:nvPr/>
        </p:nvSpPr>
        <p:spPr>
          <a:xfrm>
            <a:off x="1384428" y="254745"/>
            <a:ext cx="4587147" cy="769441"/>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Experiments</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pic>
        <p:nvPicPr>
          <p:cNvPr id="26" name="Picture 25">
            <a:extLst>
              <a:ext uri="{FF2B5EF4-FFF2-40B4-BE49-F238E27FC236}">
                <a16:creationId xmlns:a16="http://schemas.microsoft.com/office/drawing/2014/main" id="{97AE8D5A-AD95-48F1-9B11-DFE9E58B4EE8}"/>
              </a:ext>
            </a:extLst>
          </p:cNvPr>
          <p:cNvPicPr>
            <a:picLocks noChangeAspect="1"/>
          </p:cNvPicPr>
          <p:nvPr/>
        </p:nvPicPr>
        <p:blipFill rotWithShape="1">
          <a:blip r:embed="rId4"/>
          <a:srcRect l="5659" t="52656" r="5139" b="1603"/>
          <a:stretch/>
        </p:blipFill>
        <p:spPr>
          <a:xfrm>
            <a:off x="993509" y="2309635"/>
            <a:ext cx="4277600" cy="1591231"/>
          </a:xfrm>
          <a:prstGeom prst="rect">
            <a:avLst/>
          </a:prstGeom>
        </p:spPr>
      </p:pic>
      <p:sp>
        <p:nvSpPr>
          <p:cNvPr id="30" name="TextBox 29">
            <a:extLst>
              <a:ext uri="{FF2B5EF4-FFF2-40B4-BE49-F238E27FC236}">
                <a16:creationId xmlns:a16="http://schemas.microsoft.com/office/drawing/2014/main" id="{3499E07C-8DCF-4652-9350-03C3750EA2F7}"/>
              </a:ext>
            </a:extLst>
          </p:cNvPr>
          <p:cNvSpPr txBox="1"/>
          <p:nvPr/>
        </p:nvSpPr>
        <p:spPr>
          <a:xfrm>
            <a:off x="1384428" y="5015311"/>
            <a:ext cx="10236921" cy="830997"/>
          </a:xfrm>
          <a:prstGeom prst="rect">
            <a:avLst/>
          </a:prstGeom>
          <a:noFill/>
        </p:spPr>
        <p:txBody>
          <a:bodyPr wrap="square">
            <a:spAutoFit/>
          </a:bodyPr>
          <a:lstStyle/>
          <a:p>
            <a:r>
              <a:rPr lang="en-US" sz="2400" dirty="0"/>
              <a:t>The quantum computing approach </a:t>
            </a:r>
            <a:r>
              <a:rPr lang="en-US" sz="2400" b="1" dirty="0"/>
              <a:t>outperforms</a:t>
            </a:r>
            <a:r>
              <a:rPr lang="en-US" sz="2400" dirty="0"/>
              <a:t> the classical computing approach in terms of </a:t>
            </a:r>
            <a:r>
              <a:rPr lang="en-US" sz="2400" i="1" dirty="0"/>
              <a:t>solution quality</a:t>
            </a:r>
            <a:r>
              <a:rPr lang="en-US" sz="2400" dirty="0"/>
              <a:t>, </a:t>
            </a:r>
            <a:r>
              <a:rPr lang="en-US" sz="2400" i="1" dirty="0"/>
              <a:t>average running time</a:t>
            </a:r>
            <a:r>
              <a:rPr lang="en-US" sz="2400" dirty="0"/>
              <a:t>, and </a:t>
            </a:r>
            <a:r>
              <a:rPr lang="en-US" sz="2400" i="1" dirty="0"/>
              <a:t>robustness</a:t>
            </a:r>
            <a:r>
              <a:rPr lang="en-US" sz="2400" dirty="0"/>
              <a:t>.</a:t>
            </a:r>
          </a:p>
        </p:txBody>
      </p:sp>
      <p:pic>
        <p:nvPicPr>
          <p:cNvPr id="10" name="Picture 9">
            <a:extLst>
              <a:ext uri="{FF2B5EF4-FFF2-40B4-BE49-F238E27FC236}">
                <a16:creationId xmlns:a16="http://schemas.microsoft.com/office/drawing/2014/main" id="{2EEE68CE-3C96-ABAB-4E4B-962766FD8055}"/>
              </a:ext>
            </a:extLst>
          </p:cNvPr>
          <p:cNvPicPr>
            <a:picLocks noChangeAspect="1"/>
          </p:cNvPicPr>
          <p:nvPr/>
        </p:nvPicPr>
        <p:blipFill>
          <a:blip r:embed="rId5"/>
          <a:stretch>
            <a:fillRect/>
          </a:stretch>
        </p:blipFill>
        <p:spPr>
          <a:xfrm>
            <a:off x="6270991" y="1861091"/>
            <a:ext cx="5650681" cy="2516560"/>
          </a:xfrm>
          <a:prstGeom prst="rect">
            <a:avLst/>
          </a:prstGeom>
        </p:spPr>
      </p:pic>
    </p:spTree>
    <p:extLst>
      <p:ext uri="{BB962C8B-B14F-4D97-AF65-F5344CB8AC3E}">
        <p14:creationId xmlns:p14="http://schemas.microsoft.com/office/powerpoint/2010/main" val="28404761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Arrow Connector 34"/>
          <p:cNvCxnSpPr/>
          <p:nvPr/>
        </p:nvCxnSpPr>
        <p:spPr>
          <a:xfrm flipH="1">
            <a:off x="5169797" y="3089967"/>
            <a:ext cx="383610" cy="1035466"/>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171190" y="3059460"/>
            <a:ext cx="1801713" cy="102643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76754" y="3065503"/>
            <a:ext cx="1090681" cy="105190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a:stretch>
            <a:fillRect/>
          </a:stretch>
        </p:blipFill>
        <p:spPr>
          <a:xfrm>
            <a:off x="0" y="-41184"/>
            <a:ext cx="12192000" cy="1278243"/>
          </a:xfrm>
          <a:prstGeom prst="rect">
            <a:avLst/>
          </a:prstGeom>
        </p:spPr>
      </p:pic>
      <p:sp>
        <p:nvSpPr>
          <p:cNvPr id="21" name="TextBox 20"/>
          <p:cNvSpPr txBox="1"/>
          <p:nvPr/>
        </p:nvSpPr>
        <p:spPr>
          <a:xfrm>
            <a:off x="1519169" y="185582"/>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Conclusion</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4D930033-B2FC-4609-BC0E-7900D15FB984}" type="slidenum">
              <a:rPr lang="en-US" smtClean="0"/>
              <a:t>51</a:t>
            </a:fld>
            <a:endParaRPr lang="en-US"/>
          </a:p>
        </p:txBody>
      </p:sp>
      <p:sp>
        <p:nvSpPr>
          <p:cNvPr id="8" name="Rectangle: Rounded Corners 7"/>
          <p:cNvSpPr/>
          <p:nvPr/>
        </p:nvSpPr>
        <p:spPr>
          <a:xfrm>
            <a:off x="1172772" y="4111420"/>
            <a:ext cx="2805344" cy="481443"/>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VNFs scheduling problem</a:t>
            </a:r>
            <a:endParaRPr lang="en-US" b="1" dirty="0"/>
          </a:p>
        </p:txBody>
      </p:sp>
      <p:sp>
        <p:nvSpPr>
          <p:cNvPr id="15" name="Rectangle: Rounded Corners 14"/>
          <p:cNvSpPr/>
          <p:nvPr/>
        </p:nvSpPr>
        <p:spPr>
          <a:xfrm>
            <a:off x="4133294" y="4098377"/>
            <a:ext cx="2201662" cy="488943"/>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Times New Roman" panose="02020603050405020304" pitchFamily="18" charset="0"/>
                <a:cs typeface="Times New Roman" panose="02020603050405020304" pitchFamily="18" charset="0"/>
              </a:rPr>
              <a:t>Feature selection</a:t>
            </a:r>
            <a:endParaRPr lang="en-US" b="1" dirty="0"/>
          </a:p>
        </p:txBody>
      </p:sp>
      <p:sp>
        <p:nvSpPr>
          <p:cNvPr id="18" name="Rectangle: Rounded Corners 17"/>
          <p:cNvSpPr/>
          <p:nvPr/>
        </p:nvSpPr>
        <p:spPr>
          <a:xfrm>
            <a:off x="6811972" y="4105458"/>
            <a:ext cx="2104524" cy="488944"/>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Times New Roman" panose="02020603050405020304" pitchFamily="18" charset="0"/>
                <a:cs typeface="Times New Roman" panose="02020603050405020304" pitchFamily="18" charset="0"/>
              </a:rPr>
              <a:t>MILP problem</a:t>
            </a:r>
            <a:endParaRPr lang="en-US" b="1" dirty="0"/>
          </a:p>
        </p:txBody>
      </p:sp>
      <p:sp>
        <p:nvSpPr>
          <p:cNvPr id="20" name="Rectangle: Rounded Corners 19"/>
          <p:cNvSpPr/>
          <p:nvPr/>
        </p:nvSpPr>
        <p:spPr>
          <a:xfrm>
            <a:off x="6971090" y="3054828"/>
            <a:ext cx="1669229" cy="663663"/>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Times New Roman" panose="02020603050405020304" pitchFamily="18" charset="0"/>
                <a:cs typeface="Times New Roman" panose="02020603050405020304" pitchFamily="18" charset="0"/>
              </a:rPr>
              <a:t>Benders’ </a:t>
            </a:r>
          </a:p>
          <a:p>
            <a:pPr algn="ctr"/>
            <a:r>
              <a:rPr lang="en-US" sz="1800" b="1" dirty="0">
                <a:latin typeface="Times New Roman" panose="02020603050405020304" pitchFamily="18" charset="0"/>
                <a:cs typeface="Times New Roman" panose="02020603050405020304" pitchFamily="18" charset="0"/>
              </a:rPr>
              <a:t>decomposition </a:t>
            </a:r>
            <a:endParaRPr lang="en-US" b="1" dirty="0"/>
          </a:p>
        </p:txBody>
      </p:sp>
      <p:sp>
        <p:nvSpPr>
          <p:cNvPr id="22" name="Rectangle: Rounded Corners 21"/>
          <p:cNvSpPr/>
          <p:nvPr/>
        </p:nvSpPr>
        <p:spPr>
          <a:xfrm>
            <a:off x="4753150" y="2711817"/>
            <a:ext cx="1673300" cy="417252"/>
          </a:xfrm>
          <a:prstGeom prst="roundRect">
            <a:avLst/>
          </a:prstGeom>
          <a:solidFill>
            <a:srgbClr val="FD481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latin typeface="Times New Roman" panose="02020603050405020304" pitchFamily="18" charset="0"/>
                <a:cs typeface="Times New Roman" panose="02020603050405020304" pitchFamily="18" charset="0"/>
              </a:rPr>
              <a:t>QUBO model</a:t>
            </a:r>
          </a:p>
        </p:txBody>
      </p:sp>
      <p:sp>
        <p:nvSpPr>
          <p:cNvPr id="25" name="Rectangle: Rounded Corners 24"/>
          <p:cNvSpPr/>
          <p:nvPr/>
        </p:nvSpPr>
        <p:spPr>
          <a:xfrm>
            <a:off x="1371176" y="4982450"/>
            <a:ext cx="2407846" cy="417252"/>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A</a:t>
            </a:r>
            <a:r>
              <a:rPr lang="en-US" sz="1800" b="1" dirty="0">
                <a:latin typeface="Times New Roman" panose="02020603050405020304" pitchFamily="18" charset="0"/>
                <a:cs typeface="Times New Roman" panose="02020603050405020304" pitchFamily="18" charset="0"/>
              </a:rPr>
              <a:t> heuristic algorithm </a:t>
            </a:r>
            <a:endParaRPr lang="en-US" b="1" dirty="0"/>
          </a:p>
        </p:txBody>
      </p:sp>
      <p:sp>
        <p:nvSpPr>
          <p:cNvPr id="27" name="Rectangle: Rounded Corners 26"/>
          <p:cNvSpPr/>
          <p:nvPr/>
        </p:nvSpPr>
        <p:spPr>
          <a:xfrm>
            <a:off x="1447113" y="5824413"/>
            <a:ext cx="2261780" cy="417252"/>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The optimal solution</a:t>
            </a:r>
            <a:endParaRPr lang="en-US" b="1" dirty="0"/>
          </a:p>
        </p:txBody>
      </p:sp>
      <p:cxnSp>
        <p:nvCxnSpPr>
          <p:cNvPr id="28" name="Straight Arrow Connector 27"/>
          <p:cNvCxnSpPr>
            <a:stCxn id="37" idx="2"/>
            <a:endCxn id="80" idx="0"/>
          </p:cNvCxnSpPr>
          <p:nvPr/>
        </p:nvCxnSpPr>
        <p:spPr>
          <a:xfrm>
            <a:off x="7867070" y="5561663"/>
            <a:ext cx="7934" cy="29443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2"/>
            <a:endCxn id="25" idx="0"/>
          </p:cNvCxnSpPr>
          <p:nvPr/>
        </p:nvCxnSpPr>
        <p:spPr>
          <a:xfrm flipH="1">
            <a:off x="2575099" y="4592863"/>
            <a:ext cx="345" cy="38958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5" idx="2"/>
            <a:endCxn id="61" idx="0"/>
          </p:cNvCxnSpPr>
          <p:nvPr/>
        </p:nvCxnSpPr>
        <p:spPr>
          <a:xfrm>
            <a:off x="5234125" y="4587320"/>
            <a:ext cx="232" cy="38742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59" idx="0"/>
          </p:cNvCxnSpPr>
          <p:nvPr/>
        </p:nvCxnSpPr>
        <p:spPr>
          <a:xfrm flipH="1">
            <a:off x="1586797" y="1868279"/>
            <a:ext cx="744366" cy="341509"/>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8" idx="2"/>
            <a:endCxn id="37" idx="0"/>
          </p:cNvCxnSpPr>
          <p:nvPr/>
        </p:nvCxnSpPr>
        <p:spPr>
          <a:xfrm>
            <a:off x="7864234" y="4594402"/>
            <a:ext cx="2836" cy="38076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p:cNvSpPr/>
          <p:nvPr/>
        </p:nvSpPr>
        <p:spPr>
          <a:xfrm>
            <a:off x="4030434" y="4974743"/>
            <a:ext cx="2407846" cy="417252"/>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A</a:t>
            </a:r>
            <a:r>
              <a:rPr lang="en-US" sz="1800" b="1" dirty="0">
                <a:latin typeface="Times New Roman" panose="02020603050405020304" pitchFamily="18" charset="0"/>
                <a:cs typeface="Times New Roman" panose="02020603050405020304" pitchFamily="18" charset="0"/>
              </a:rPr>
              <a:t> wrapper algorithm </a:t>
            </a:r>
            <a:endParaRPr lang="en-US" b="1" dirty="0"/>
          </a:p>
        </p:txBody>
      </p:sp>
      <p:sp>
        <p:nvSpPr>
          <p:cNvPr id="62" name="Rectangle: Rounded Corners 61"/>
          <p:cNvSpPr/>
          <p:nvPr/>
        </p:nvSpPr>
        <p:spPr>
          <a:xfrm>
            <a:off x="4012075" y="5697659"/>
            <a:ext cx="2444099" cy="606713"/>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Times New Roman" panose="02020603050405020304" pitchFamily="18" charset="0"/>
                <a:cs typeface="Times New Roman" panose="02020603050405020304" pitchFamily="18" charset="0"/>
              </a:rPr>
              <a:t>The best combination of features</a:t>
            </a:r>
            <a:endParaRPr lang="en-US" b="1" dirty="0"/>
          </a:p>
        </p:txBody>
      </p:sp>
      <p:cxnSp>
        <p:nvCxnSpPr>
          <p:cNvPr id="63" name="Straight Arrow Connector 62"/>
          <p:cNvCxnSpPr/>
          <p:nvPr/>
        </p:nvCxnSpPr>
        <p:spPr>
          <a:xfrm flipH="1">
            <a:off x="3506361" y="1874785"/>
            <a:ext cx="8877" cy="35273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5" idx="2"/>
            <a:endCxn id="27" idx="0"/>
          </p:cNvCxnSpPr>
          <p:nvPr/>
        </p:nvCxnSpPr>
        <p:spPr>
          <a:xfrm>
            <a:off x="2575099" y="5399702"/>
            <a:ext cx="2904" cy="42471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79"/>
          <p:cNvSpPr/>
          <p:nvPr/>
        </p:nvSpPr>
        <p:spPr>
          <a:xfrm>
            <a:off x="6673811" y="5856097"/>
            <a:ext cx="2402385" cy="417252"/>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The o</a:t>
            </a:r>
            <a:r>
              <a:rPr lang="en-US" sz="1800" b="1" dirty="0">
                <a:latin typeface="Times New Roman" panose="02020603050405020304" pitchFamily="18" charset="0"/>
                <a:cs typeface="Times New Roman" panose="02020603050405020304" pitchFamily="18" charset="0"/>
              </a:rPr>
              <a:t>ptimal solution</a:t>
            </a:r>
            <a:endParaRPr lang="en-US" b="1" dirty="0"/>
          </a:p>
        </p:txBody>
      </p:sp>
      <p:cxnSp>
        <p:nvCxnSpPr>
          <p:cNvPr id="81" name="Straight Arrow Connector 80"/>
          <p:cNvCxnSpPr>
            <a:stCxn id="61" idx="2"/>
            <a:endCxn id="62" idx="0"/>
          </p:cNvCxnSpPr>
          <p:nvPr/>
        </p:nvCxnSpPr>
        <p:spPr>
          <a:xfrm flipH="1">
            <a:off x="5234125" y="5391995"/>
            <a:ext cx="232" cy="30566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1452638" y="6305541"/>
            <a:ext cx="2407846"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Wireless Networks </a:t>
            </a:r>
            <a:endParaRPr lang="en-US" sz="2000" b="1" dirty="0"/>
          </a:p>
        </p:txBody>
      </p:sp>
      <p:sp>
        <p:nvSpPr>
          <p:cNvPr id="90" name="TextBox 89"/>
          <p:cNvSpPr txBox="1"/>
          <p:nvPr/>
        </p:nvSpPr>
        <p:spPr>
          <a:xfrm>
            <a:off x="4123700" y="6299827"/>
            <a:ext cx="2407846"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Machine Learning</a:t>
            </a:r>
            <a:endParaRPr lang="en-US" sz="2000" b="1" dirty="0"/>
          </a:p>
        </p:txBody>
      </p:sp>
      <p:sp>
        <p:nvSpPr>
          <p:cNvPr id="91" name="TextBox 90"/>
          <p:cNvSpPr txBox="1"/>
          <p:nvPr/>
        </p:nvSpPr>
        <p:spPr>
          <a:xfrm>
            <a:off x="6722106" y="6299827"/>
            <a:ext cx="2671405"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Smart Grid Networks</a:t>
            </a:r>
            <a:endParaRPr lang="en-US" sz="2000" b="1" dirty="0"/>
          </a:p>
        </p:txBody>
      </p:sp>
      <p:sp>
        <p:nvSpPr>
          <p:cNvPr id="115" name="TextBox 114"/>
          <p:cNvSpPr txBox="1"/>
          <p:nvPr/>
        </p:nvSpPr>
        <p:spPr>
          <a:xfrm>
            <a:off x="9393511" y="5708880"/>
            <a:ext cx="2563693"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More Applications …</a:t>
            </a:r>
            <a:endParaRPr lang="en-US" sz="2000" b="1" dirty="0"/>
          </a:p>
        </p:txBody>
      </p:sp>
      <p:cxnSp>
        <p:nvCxnSpPr>
          <p:cNvPr id="36" name="Straight Arrow Connector 35"/>
          <p:cNvCxnSpPr/>
          <p:nvPr/>
        </p:nvCxnSpPr>
        <p:spPr>
          <a:xfrm>
            <a:off x="4690437" y="1884568"/>
            <a:ext cx="703683" cy="314455"/>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p:cNvSpPr/>
          <p:nvPr/>
        </p:nvSpPr>
        <p:spPr>
          <a:xfrm>
            <a:off x="6739863" y="4975165"/>
            <a:ext cx="2254414" cy="586498"/>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A</a:t>
            </a:r>
            <a:r>
              <a:rPr lang="en-US" sz="1800" b="1" dirty="0">
                <a:latin typeface="Times New Roman" panose="02020603050405020304" pitchFamily="18" charset="0"/>
                <a:cs typeface="Times New Roman" panose="02020603050405020304" pitchFamily="18" charset="0"/>
              </a:rPr>
              <a:t> classical-quantum hybrid algorithm </a:t>
            </a:r>
            <a:endParaRPr lang="en-US" b="1" dirty="0"/>
          </a:p>
        </p:txBody>
      </p:sp>
      <p:sp>
        <p:nvSpPr>
          <p:cNvPr id="42" name="Rectangle: Rounded Corners 41"/>
          <p:cNvSpPr/>
          <p:nvPr/>
        </p:nvSpPr>
        <p:spPr>
          <a:xfrm>
            <a:off x="641411" y="1315953"/>
            <a:ext cx="5851597" cy="552326"/>
          </a:xfrm>
          <a:prstGeom prst="roundRect">
            <a:avLst/>
          </a:prstGeom>
          <a:solidFill>
            <a:schemeClr val="bg1"/>
          </a:solidFill>
          <a:ln w="38100">
            <a:solidFill>
              <a:srgbClr val="FD4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Bookman Old Style" panose="02050604050505020204" pitchFamily="18" charset="0"/>
              </a:rPr>
              <a:t>Quantum Computing</a:t>
            </a:r>
          </a:p>
        </p:txBody>
      </p:sp>
      <p:sp>
        <p:nvSpPr>
          <p:cNvPr id="47" name="Rectangle: Rounded Corners 46"/>
          <p:cNvSpPr/>
          <p:nvPr/>
        </p:nvSpPr>
        <p:spPr>
          <a:xfrm>
            <a:off x="4384708" y="2199023"/>
            <a:ext cx="2337399" cy="481443"/>
          </a:xfrm>
          <a:prstGeom prst="roundRect">
            <a:avLst/>
          </a:prstGeom>
          <a:solidFill>
            <a:srgbClr val="FD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Quantum Annealing</a:t>
            </a:r>
            <a:endParaRPr lang="en-US" b="1" dirty="0"/>
          </a:p>
        </p:txBody>
      </p:sp>
      <p:sp>
        <p:nvSpPr>
          <p:cNvPr id="13" name="Cross 12"/>
          <p:cNvSpPr/>
          <p:nvPr/>
        </p:nvSpPr>
        <p:spPr>
          <a:xfrm>
            <a:off x="6588911" y="3251361"/>
            <a:ext cx="266392" cy="270599"/>
          </a:xfrm>
          <a:prstGeom prst="plus">
            <a:avLst>
              <a:gd name="adj" fmla="val 43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p:cNvSpPr/>
          <p:nvPr/>
        </p:nvSpPr>
        <p:spPr>
          <a:xfrm>
            <a:off x="2775819" y="2209789"/>
            <a:ext cx="1453654" cy="651635"/>
          </a:xfrm>
          <a:prstGeom prst="roundRect">
            <a:avLst/>
          </a:prstGeom>
          <a:solidFill>
            <a:schemeClr val="bg1"/>
          </a:solidFill>
          <a:ln w="38100">
            <a:solidFill>
              <a:srgbClr val="FD4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Analog Quantum </a:t>
            </a:r>
          </a:p>
        </p:txBody>
      </p:sp>
      <p:sp>
        <p:nvSpPr>
          <p:cNvPr id="59" name="Rectangle: Rounded Corners 58"/>
          <p:cNvSpPr/>
          <p:nvPr/>
        </p:nvSpPr>
        <p:spPr>
          <a:xfrm>
            <a:off x="659613" y="2209788"/>
            <a:ext cx="1854368" cy="651635"/>
          </a:xfrm>
          <a:prstGeom prst="roundRect">
            <a:avLst/>
          </a:prstGeom>
          <a:solidFill>
            <a:schemeClr val="bg1"/>
          </a:solidFill>
          <a:ln w="38100">
            <a:solidFill>
              <a:srgbClr val="FD4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Universal Quantum </a:t>
            </a:r>
          </a:p>
        </p:txBody>
      </p:sp>
      <p:pic>
        <p:nvPicPr>
          <p:cNvPr id="39" name="图片 106">
            <a:extLst>
              <a:ext uri="{FF2B5EF4-FFF2-40B4-BE49-F238E27FC236}">
                <a16:creationId xmlns:a16="http://schemas.microsoft.com/office/drawing/2014/main" id="{40056E79-6D5D-CCD4-7258-89E7B3A4D8DC}"/>
              </a:ext>
            </a:extLst>
          </p:cNvPr>
          <p:cNvPicPr/>
          <p:nvPr/>
        </p:nvPicPr>
        <p:blipFill>
          <a:blip r:embed="rId3"/>
          <a:stretch>
            <a:fillRect/>
          </a:stretch>
        </p:blipFill>
        <p:spPr>
          <a:xfrm>
            <a:off x="9293024" y="4130427"/>
            <a:ext cx="2558021" cy="1330129"/>
          </a:xfrm>
          <a:prstGeom prst="rect">
            <a:avLst/>
          </a:prstGeom>
          <a:noFill/>
          <a:ln w="9525">
            <a:noFill/>
          </a:ln>
        </p:spPr>
      </p:pic>
      <p:pic>
        <p:nvPicPr>
          <p:cNvPr id="1026" name="Picture 2" descr="What Is Collaboration and Where Does It Begin? - Jesse Lyn Stoner">
            <a:extLst>
              <a:ext uri="{FF2B5EF4-FFF2-40B4-BE49-F238E27FC236}">
                <a16:creationId xmlns:a16="http://schemas.microsoft.com/office/drawing/2014/main" id="{D03B8438-E2D6-9E5E-DF62-D79918B3C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181" y="1317390"/>
            <a:ext cx="2286734" cy="2069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AEC032-68C4-DA9F-3645-E0FAEA0643C9}"/>
              </a:ext>
            </a:extLst>
          </p:cNvPr>
          <p:cNvSpPr/>
          <p:nvPr/>
        </p:nvSpPr>
        <p:spPr>
          <a:xfrm>
            <a:off x="9696338" y="3094271"/>
            <a:ext cx="1958037" cy="58477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Collaboration</a:t>
            </a:r>
            <a:r>
              <a:rPr lang="en-US" sz="3200" b="0" cap="none" spc="0" dirty="0">
                <a:ln w="0"/>
                <a:solidFill>
                  <a:schemeClr val="tx1"/>
                </a:solidFill>
                <a:effectLst>
                  <a:outerShdw blurRad="38100" dist="19050" dir="2700000" algn="tl" rotWithShape="0">
                    <a:schemeClr val="dk1">
                      <a:alpha val="40000"/>
                    </a:schemeClr>
                  </a:outerShdw>
                </a:effectLst>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F8BB7-E5E9-48DF-85B8-63031BB5EB58}"/>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19169" y="212216"/>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Reference</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a:extLst>
              <a:ext uri="{FF2B5EF4-FFF2-40B4-BE49-F238E27FC236}">
                <a16:creationId xmlns:a16="http://schemas.microsoft.com/office/drawing/2014/main" id="{6691481B-9745-40E2-AB01-AEB21E689335}"/>
              </a:ext>
            </a:extLst>
          </p:cNvPr>
          <p:cNvSpPr>
            <a:spLocks noGrp="1"/>
          </p:cNvSpPr>
          <p:nvPr>
            <p:ph type="sldNum" sz="quarter" idx="12"/>
          </p:nvPr>
        </p:nvSpPr>
        <p:spPr/>
        <p:txBody>
          <a:bodyPr/>
          <a:lstStyle/>
          <a:p>
            <a:fld id="{4D930033-B2FC-4609-BC0E-7900D15FB984}" type="slidenum">
              <a:rPr lang="en-US" smtClean="0"/>
              <a:t>52</a:t>
            </a:fld>
            <a:endParaRPr lang="en-US"/>
          </a:p>
        </p:txBody>
      </p:sp>
      <p:sp>
        <p:nvSpPr>
          <p:cNvPr id="6" name="TextBox 5">
            <a:extLst>
              <a:ext uri="{FF2B5EF4-FFF2-40B4-BE49-F238E27FC236}">
                <a16:creationId xmlns:a16="http://schemas.microsoft.com/office/drawing/2014/main" id="{43A2E009-F942-40F2-95FA-B3FD6B1767FD}"/>
              </a:ext>
            </a:extLst>
          </p:cNvPr>
          <p:cNvSpPr txBox="1"/>
          <p:nvPr/>
        </p:nvSpPr>
        <p:spPr>
          <a:xfrm>
            <a:off x="448058" y="1490459"/>
            <a:ext cx="11056662" cy="5755422"/>
          </a:xfrm>
          <a:prstGeom prst="rect">
            <a:avLst/>
          </a:prstGeom>
          <a:noFill/>
        </p:spPr>
        <p:txBody>
          <a:bodyPr wrap="square">
            <a:spAutoFit/>
          </a:bodyPr>
          <a:lstStyle/>
          <a:p>
            <a:r>
              <a:rPr lang="en-US" sz="1600" dirty="0"/>
              <a:t>[1] </a:t>
            </a:r>
            <a:r>
              <a:rPr lang="en-US" sz="1600" b="0" i="0" u="none" strike="noStrike" baseline="0" dirty="0">
                <a:latin typeface="NimbusRomNo9L-Regu"/>
              </a:rPr>
              <a:t>M. Kim, D. </a:t>
            </a:r>
            <a:r>
              <a:rPr lang="en-US" sz="1600" b="0" i="0" u="none" strike="noStrike" baseline="0" dirty="0" err="1">
                <a:latin typeface="NimbusRomNo9L-Regu"/>
              </a:rPr>
              <a:t>Venturelli</a:t>
            </a:r>
            <a:r>
              <a:rPr lang="en-US" sz="1600" b="0" i="0" u="none" strike="noStrike" baseline="0" dirty="0">
                <a:latin typeface="NimbusRomNo9L-Regu"/>
              </a:rPr>
              <a:t>, and K. Jamieson, “Leveraging quantum annealing for large MIMO processing in centralized radio access networks,” </a:t>
            </a:r>
            <a:r>
              <a:rPr lang="en-US" sz="1600" i="1" u="none" strike="noStrike" baseline="0" dirty="0">
                <a:latin typeface="NimbusRomNo9L-Regu"/>
              </a:rPr>
              <a:t>in </a:t>
            </a:r>
            <a:r>
              <a:rPr lang="en-US" sz="1600" i="1" u="none" strike="noStrike" baseline="0" dirty="0">
                <a:latin typeface="NimbusRomNo9L-ReguItal"/>
              </a:rPr>
              <a:t>Proceedings of the ACM Special Interest Group on Data Communication </a:t>
            </a:r>
            <a:r>
              <a:rPr lang="en-US" sz="1600" i="1" dirty="0"/>
              <a:t>(SIGCOMM)</a:t>
            </a:r>
            <a:r>
              <a:rPr lang="en-US" sz="1600" i="1" u="none" strike="noStrike" baseline="0" dirty="0">
                <a:latin typeface="NimbusRomNo9L-Regu"/>
              </a:rPr>
              <a:t>, </a:t>
            </a:r>
            <a:r>
              <a:rPr lang="en-US" sz="1600" b="0" i="0" u="none" strike="noStrike" baseline="0" dirty="0">
                <a:latin typeface="NimbusRomNo9L-Regu"/>
              </a:rPr>
              <a:t>Beijing, China, Aug. 2019.</a:t>
            </a:r>
            <a:endParaRPr lang="en-US" sz="1600" dirty="0"/>
          </a:p>
          <a:p>
            <a:r>
              <a:rPr lang="en-US" sz="1600" dirty="0"/>
              <a:t>[2] W. Cruz-Santos, S. E. Venegas-</a:t>
            </a:r>
            <a:r>
              <a:rPr lang="en-US" sz="1600" dirty="0" err="1"/>
              <a:t>Andraca</a:t>
            </a:r>
            <a:r>
              <a:rPr lang="en-US" sz="1600" dirty="0"/>
              <a:t>, and M. </a:t>
            </a:r>
            <a:r>
              <a:rPr lang="en-US" sz="1600" dirty="0" err="1"/>
              <a:t>Lanzagorta</a:t>
            </a:r>
            <a:r>
              <a:rPr lang="en-US" sz="1600" dirty="0"/>
              <a:t>, “A QUBO formulation of minimum </a:t>
            </a:r>
            <a:r>
              <a:rPr lang="en-US" sz="1600" dirty="0" err="1"/>
              <a:t>multicut</a:t>
            </a:r>
            <a:r>
              <a:rPr lang="en-US" sz="1600" dirty="0"/>
              <a:t> problem instances in trees for D-wave quantum annealers,” </a:t>
            </a:r>
            <a:r>
              <a:rPr lang="en-US" sz="1600" i="1" dirty="0"/>
              <a:t>Sci. Rep., </a:t>
            </a:r>
            <a:r>
              <a:rPr lang="en-US" sz="1600" dirty="0"/>
              <a:t>vol. 9, no. 17216, pp. 1–12, Nov. 2019.</a:t>
            </a:r>
          </a:p>
          <a:p>
            <a:r>
              <a:rPr lang="en-US" sz="1600" dirty="0"/>
              <a:t>[3] R. P. Feynman, “Simulating physics with computers,” </a:t>
            </a:r>
            <a:r>
              <a:rPr lang="en-US" sz="1600" i="1" dirty="0"/>
              <a:t>Int. J. </a:t>
            </a:r>
            <a:r>
              <a:rPr lang="en-US" sz="1600" i="1" dirty="0" err="1"/>
              <a:t>Theor</a:t>
            </a:r>
            <a:r>
              <a:rPr lang="en-US" sz="1600" i="1" dirty="0"/>
              <a:t>. Phys., </a:t>
            </a:r>
            <a:r>
              <a:rPr lang="en-US" sz="1600" dirty="0"/>
              <a:t>vol. 21, pp. 467–488, Jun. 1982.</a:t>
            </a:r>
          </a:p>
          <a:p>
            <a:r>
              <a:rPr lang="en-US" sz="1600" dirty="0"/>
              <a:t>[4] M. Johnson, M. Amin, S. </a:t>
            </a:r>
            <a:r>
              <a:rPr lang="en-US" sz="1600" dirty="0" err="1"/>
              <a:t>Gildert</a:t>
            </a:r>
            <a:r>
              <a:rPr lang="en-US" sz="1600" dirty="0"/>
              <a:t>, et al. “Quantum annealing with manufactured spins,” </a:t>
            </a:r>
            <a:r>
              <a:rPr lang="en-US" sz="1600" i="1" dirty="0"/>
              <a:t>Nature, </a:t>
            </a:r>
            <a:r>
              <a:rPr lang="en-US" sz="1600" dirty="0"/>
              <a:t>vol. 473, pp. 194–198, </a:t>
            </a:r>
            <a:r>
              <a:rPr lang="en-US" sz="1600" b="0" i="0" dirty="0">
                <a:solidFill>
                  <a:srgbClr val="222222"/>
                </a:solidFill>
                <a:effectLst/>
                <a:latin typeface="-apple-system"/>
              </a:rPr>
              <a:t>May </a:t>
            </a:r>
            <a:r>
              <a:rPr lang="en-US" sz="1600" dirty="0"/>
              <a:t>2011.</a:t>
            </a:r>
          </a:p>
          <a:p>
            <a:r>
              <a:rPr lang="en-US" sz="1600" dirty="0"/>
              <a:t>[5] B. Han, V. Gopalakrishnan, L. Ji, and S. Lee, “Network function virtualization: challenges and opportunities for innovations,” </a:t>
            </a:r>
            <a:r>
              <a:rPr lang="en-US" sz="1600" i="1" dirty="0"/>
              <a:t>IEEE Communications Magazine</a:t>
            </a:r>
            <a:r>
              <a:rPr lang="en-US" sz="1600" dirty="0"/>
              <a:t>, vol. 53, no. 2, pp. 90–97, Feb. 2015.</a:t>
            </a:r>
          </a:p>
          <a:p>
            <a:r>
              <a:rPr lang="en-US" sz="1600" dirty="0"/>
              <a:t>[6] J. Ordonez-</a:t>
            </a:r>
            <a:r>
              <a:rPr lang="en-US" sz="1600" dirty="0" err="1"/>
              <a:t>Lucena</a:t>
            </a:r>
            <a:r>
              <a:rPr lang="en-US" sz="1600" dirty="0"/>
              <a:t>, P. </a:t>
            </a:r>
            <a:r>
              <a:rPr lang="en-US" sz="1600" dirty="0" err="1"/>
              <a:t>Ameigeiras</a:t>
            </a:r>
            <a:r>
              <a:rPr lang="en-US" sz="1600" dirty="0"/>
              <a:t>, D. Lopez, J. J. Ramos-Munoz, J. Lorca, and J. </a:t>
            </a:r>
            <a:r>
              <a:rPr lang="en-US" sz="1600" dirty="0" err="1"/>
              <a:t>Folgueira</a:t>
            </a:r>
            <a:r>
              <a:rPr lang="en-US" sz="1600" dirty="0"/>
              <a:t>, “Network slicing for 5G with SDN/NFV: Concepts, architectures, and challenges,” </a:t>
            </a:r>
            <a:r>
              <a:rPr lang="en-US" sz="1600" i="1" dirty="0"/>
              <a:t>IEEE Communications Magazine, </a:t>
            </a:r>
            <a:r>
              <a:rPr lang="en-US" sz="1600" dirty="0"/>
              <a:t>vol. 55, no. 5, pp. 80-87, May 2017. </a:t>
            </a:r>
          </a:p>
          <a:p>
            <a:r>
              <a:rPr lang="en-US" sz="1600" dirty="0"/>
              <a:t>[7] W. Xuan, Z. Zhao, L. Fan and Z. Han, "Minimizing Delay in Network Function Visualization with Quantum Computing," </a:t>
            </a:r>
            <a:r>
              <a:rPr lang="en-US" sz="1600" i="1" dirty="0"/>
              <a:t>2021 IEEE 18th International Conference on Mobile Ad Hoc and Smart Systems (MASS),</a:t>
            </a:r>
            <a:r>
              <a:rPr lang="en-US" sz="1600" dirty="0"/>
              <a:t> Denver, USA, Oct. 2021. </a:t>
            </a:r>
            <a:r>
              <a:rPr lang="en-US" sz="1600" b="1" dirty="0">
                <a:solidFill>
                  <a:srgbClr val="FF0000"/>
                </a:solidFill>
              </a:rPr>
              <a:t>(my publication)</a:t>
            </a:r>
          </a:p>
          <a:p>
            <a:r>
              <a:rPr lang="en-US" sz="1600" dirty="0"/>
              <a:t>[8] F. Glover, G. </a:t>
            </a:r>
            <a:r>
              <a:rPr lang="en-US" sz="1600" dirty="0" err="1"/>
              <a:t>Kochenberger</a:t>
            </a:r>
            <a:r>
              <a:rPr lang="en-US" sz="1600" dirty="0"/>
              <a:t>, and Y. Du, “Quantum bridge analytics I: a tutorial on formulating and using </a:t>
            </a:r>
            <a:r>
              <a:rPr lang="en-US" sz="1600" dirty="0" err="1"/>
              <a:t>qubo</a:t>
            </a:r>
            <a:r>
              <a:rPr lang="en-US" sz="1600" dirty="0"/>
              <a:t> models,” </a:t>
            </a:r>
            <a:r>
              <a:rPr lang="en-US" sz="1600" i="1" dirty="0"/>
              <a:t>4OR,</a:t>
            </a:r>
            <a:r>
              <a:rPr lang="en-US" sz="1600" dirty="0"/>
              <a:t> vol. 17, no. 4, pp. 335–371, Dec. 2019.</a:t>
            </a:r>
          </a:p>
          <a:p>
            <a:r>
              <a:rPr lang="en-US" sz="1600" dirty="0"/>
              <a:t>[9] “Operational Behavior of a High Definition Map Application (White Paper),” May 2020. </a:t>
            </a:r>
            <a:r>
              <a:rPr lang="en-US" sz="1600" dirty="0">
                <a:hlinkClick r:id="rId3"/>
              </a:rPr>
              <a:t>https://aecc.org/wp-content/uploads/2020/05/Operational-Behavior-of-a-High-Definition-Map-Application.pdf</a:t>
            </a:r>
            <a:endParaRPr lang="en-US" sz="1600" dirty="0"/>
          </a:p>
          <a:p>
            <a:r>
              <a:rPr lang="en-US" sz="1600" dirty="0"/>
              <a:t>[10] </a:t>
            </a:r>
            <a:r>
              <a:rPr lang="en-US" sz="1600" dirty="0" err="1"/>
              <a:t>Shrivas</a:t>
            </a:r>
            <a:r>
              <a:rPr lang="en-US" sz="1600" dirty="0"/>
              <a:t>, A. K., &amp; </a:t>
            </a:r>
            <a:r>
              <a:rPr lang="en-US" sz="1600" dirty="0" err="1"/>
              <a:t>Dewangan</a:t>
            </a:r>
            <a:r>
              <a:rPr lang="en-US" sz="1600" dirty="0"/>
              <a:t>, A. K. (2014). An ensemble model for classification of at_x0002_tacks with feature selection based on kdd99 and </a:t>
            </a:r>
            <a:r>
              <a:rPr lang="en-US" sz="1600" dirty="0" err="1"/>
              <a:t>nsl-kdd</a:t>
            </a:r>
            <a:r>
              <a:rPr lang="en-US" sz="1600" dirty="0"/>
              <a:t> data set. International Journal of Computer Applications, 99(15), 8–13.</a:t>
            </a:r>
          </a:p>
          <a:p>
            <a:r>
              <a:rPr lang="en-US" sz="1600" dirty="0"/>
              <a:t>[11] </a:t>
            </a:r>
            <a:r>
              <a:rPr lang="en-US" sz="1600" dirty="0" err="1"/>
              <a:t>Aljawarneh</a:t>
            </a:r>
            <a:r>
              <a:rPr lang="en-US" sz="1600" dirty="0"/>
              <a:t>, S., </a:t>
            </a:r>
            <a:r>
              <a:rPr lang="en-US" sz="1600" dirty="0" err="1"/>
              <a:t>Aldwairi</a:t>
            </a:r>
            <a:r>
              <a:rPr lang="en-US" sz="1600" dirty="0"/>
              <a:t>, M., &amp; </a:t>
            </a:r>
            <a:r>
              <a:rPr lang="en-US" sz="1600" dirty="0" err="1"/>
              <a:t>Yassein</a:t>
            </a:r>
            <a:r>
              <a:rPr lang="en-US" sz="1600" dirty="0"/>
              <a:t>, M. B. (2018). Anomaly-based intrusion de_x0002_tection system through feature selection analysis and building hybrid efficient model. Journal of Computational Science, 25, 152–160.</a:t>
            </a:r>
          </a:p>
          <a:p>
            <a:endParaRPr lang="en-US" sz="1600" dirty="0"/>
          </a:p>
          <a:p>
            <a:endParaRPr lang="en-US" sz="1600" dirty="0">
              <a:solidFill>
                <a:srgbClr val="FF0000"/>
              </a:solidFill>
            </a:endParaRPr>
          </a:p>
          <a:p>
            <a:endParaRPr lang="en-US" sz="1600" dirty="0"/>
          </a:p>
        </p:txBody>
      </p:sp>
    </p:spTree>
    <p:extLst>
      <p:ext uri="{BB962C8B-B14F-4D97-AF65-F5344CB8AC3E}">
        <p14:creationId xmlns:p14="http://schemas.microsoft.com/office/powerpoint/2010/main" val="2736094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3F8BB7-E5E9-48DF-85B8-63031BB5EB58}"/>
              </a:ext>
            </a:extLst>
          </p:cNvPr>
          <p:cNvPicPr>
            <a:picLocks noChangeAspect="1"/>
          </p:cNvPicPr>
          <p:nvPr/>
        </p:nvPicPr>
        <p:blipFill>
          <a:blip r:embed="rId2"/>
          <a:stretch>
            <a:fillRect/>
          </a:stretch>
        </p:blipFill>
        <p:spPr>
          <a:xfrm>
            <a:off x="0" y="-41184"/>
            <a:ext cx="12192000" cy="1278243"/>
          </a:xfrm>
          <a:prstGeom prst="rect">
            <a:avLst/>
          </a:prstGeom>
        </p:spPr>
      </p:pic>
      <p:sp>
        <p:nvSpPr>
          <p:cNvPr id="21" name="TextBox 20">
            <a:extLst>
              <a:ext uri="{FF2B5EF4-FFF2-40B4-BE49-F238E27FC236}">
                <a16:creationId xmlns:a16="http://schemas.microsoft.com/office/drawing/2014/main" id="{1C148F13-18D4-494A-A9B3-0D6256A55311}"/>
              </a:ext>
            </a:extLst>
          </p:cNvPr>
          <p:cNvSpPr txBox="1"/>
          <p:nvPr/>
        </p:nvSpPr>
        <p:spPr>
          <a:xfrm>
            <a:off x="1519169" y="212216"/>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Visit Our Lab</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2" name="Slide Number Placeholder 1">
            <a:extLst>
              <a:ext uri="{FF2B5EF4-FFF2-40B4-BE49-F238E27FC236}">
                <a16:creationId xmlns:a16="http://schemas.microsoft.com/office/drawing/2014/main" id="{6691481B-9745-40E2-AB01-AEB21E689335}"/>
              </a:ext>
            </a:extLst>
          </p:cNvPr>
          <p:cNvSpPr>
            <a:spLocks noGrp="1"/>
          </p:cNvSpPr>
          <p:nvPr>
            <p:ph type="sldNum" sz="quarter" idx="12"/>
          </p:nvPr>
        </p:nvSpPr>
        <p:spPr/>
        <p:txBody>
          <a:bodyPr/>
          <a:lstStyle/>
          <a:p>
            <a:fld id="{4D930033-B2FC-4609-BC0E-7900D15FB984}" type="slidenum">
              <a:rPr lang="en-US" smtClean="0"/>
              <a:t>53</a:t>
            </a:fld>
            <a:endParaRPr lang="en-US"/>
          </a:p>
        </p:txBody>
      </p:sp>
      <p:sp>
        <p:nvSpPr>
          <p:cNvPr id="8" name="Slide Number Placeholder 3">
            <a:extLst>
              <a:ext uri="{FF2B5EF4-FFF2-40B4-BE49-F238E27FC236}">
                <a16:creationId xmlns:a16="http://schemas.microsoft.com/office/drawing/2014/main" id="{28E4351E-5384-46C2-F296-DA3651E983F1}"/>
              </a:ext>
            </a:extLst>
          </p:cNvPr>
          <p:cNvSpPr txBox="1">
            <a:spLocks/>
          </p:cNvSpPr>
          <p:nvPr/>
        </p:nvSpPr>
        <p:spPr>
          <a:xfrm>
            <a:off x="7859486" y="618471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CBFF3A-E60C-994B-AE6E-D7D0A26F3FC4}" type="slidenum">
              <a:rPr lang="en-US" smtClean="0"/>
              <a:pPr/>
              <a:t>53</a:t>
            </a:fld>
            <a:endParaRPr lang="en-US"/>
          </a:p>
        </p:txBody>
      </p:sp>
      <p:pic>
        <p:nvPicPr>
          <p:cNvPr id="9" name="Picture 8">
            <a:extLst>
              <a:ext uri="{FF2B5EF4-FFF2-40B4-BE49-F238E27FC236}">
                <a16:creationId xmlns:a16="http://schemas.microsoft.com/office/drawing/2014/main" id="{1A3096A3-CE9B-2FF7-4CF8-1EEF4D3C3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9086" y="1352368"/>
            <a:ext cx="3251200" cy="2438400"/>
          </a:xfrm>
          <a:prstGeom prst="rect">
            <a:avLst/>
          </a:prstGeom>
        </p:spPr>
      </p:pic>
      <p:pic>
        <p:nvPicPr>
          <p:cNvPr id="10" name="Picture 9">
            <a:extLst>
              <a:ext uri="{FF2B5EF4-FFF2-40B4-BE49-F238E27FC236}">
                <a16:creationId xmlns:a16="http://schemas.microsoft.com/office/drawing/2014/main" id="{FF2ACA55-1281-BDD2-298E-D857A70D2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767" y="3821248"/>
            <a:ext cx="3094083" cy="2320562"/>
          </a:xfrm>
          <a:prstGeom prst="rect">
            <a:avLst/>
          </a:prstGeom>
        </p:spPr>
      </p:pic>
      <p:pic>
        <p:nvPicPr>
          <p:cNvPr id="11" name="Picture 10">
            <a:extLst>
              <a:ext uri="{FF2B5EF4-FFF2-40B4-BE49-F238E27FC236}">
                <a16:creationId xmlns:a16="http://schemas.microsoft.com/office/drawing/2014/main" id="{914B4B63-6F16-F70E-745B-C8443E57C9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7484" y="3821248"/>
            <a:ext cx="3094083" cy="2320562"/>
          </a:xfrm>
          <a:prstGeom prst="rect">
            <a:avLst/>
          </a:prstGeom>
        </p:spPr>
      </p:pic>
      <p:pic>
        <p:nvPicPr>
          <p:cNvPr id="12" name="Picture 11">
            <a:extLst>
              <a:ext uri="{FF2B5EF4-FFF2-40B4-BE49-F238E27FC236}">
                <a16:creationId xmlns:a16="http://schemas.microsoft.com/office/drawing/2014/main" id="{26C9B318-C2FF-5B90-8866-1FE131D8B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405" y="1382184"/>
            <a:ext cx="4160281" cy="2408584"/>
          </a:xfrm>
          <a:prstGeom prst="rect">
            <a:avLst/>
          </a:prstGeom>
        </p:spPr>
      </p:pic>
      <p:pic>
        <p:nvPicPr>
          <p:cNvPr id="13" name="Picture 12">
            <a:extLst>
              <a:ext uri="{FF2B5EF4-FFF2-40B4-BE49-F238E27FC236}">
                <a16:creationId xmlns:a16="http://schemas.microsoft.com/office/drawing/2014/main" id="{2A4C25B0-8EF8-23D5-B8C6-44002AD842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0286" y="1352368"/>
            <a:ext cx="1828800" cy="2438400"/>
          </a:xfrm>
          <a:prstGeom prst="rect">
            <a:avLst/>
          </a:prstGeom>
        </p:spPr>
      </p:pic>
      <p:pic>
        <p:nvPicPr>
          <p:cNvPr id="14" name="Picture 13">
            <a:extLst>
              <a:ext uri="{FF2B5EF4-FFF2-40B4-BE49-F238E27FC236}">
                <a16:creationId xmlns:a16="http://schemas.microsoft.com/office/drawing/2014/main" id="{EF8D638B-3A72-9484-BC76-4D23BDCF2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0842" y="3278498"/>
            <a:ext cx="3093481" cy="3404557"/>
          </a:xfrm>
          <a:prstGeom prst="rect">
            <a:avLst/>
          </a:prstGeom>
        </p:spPr>
      </p:pic>
      <p:sp>
        <p:nvSpPr>
          <p:cNvPr id="15" name="Rectangle 14">
            <a:extLst>
              <a:ext uri="{FF2B5EF4-FFF2-40B4-BE49-F238E27FC236}">
                <a16:creationId xmlns:a16="http://schemas.microsoft.com/office/drawing/2014/main" id="{5F11C262-536A-F836-8DEA-A63867112379}"/>
              </a:ext>
            </a:extLst>
          </p:cNvPr>
          <p:cNvSpPr/>
          <p:nvPr/>
        </p:nvSpPr>
        <p:spPr>
          <a:xfrm>
            <a:off x="1350661" y="6172290"/>
            <a:ext cx="2826415" cy="369332"/>
          </a:xfrm>
          <a:prstGeom prst="rect">
            <a:avLst/>
          </a:prstGeom>
        </p:spPr>
        <p:txBody>
          <a:bodyPr wrap="none">
            <a:spAutoFit/>
          </a:bodyPr>
          <a:lstStyle/>
          <a:p>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dirty="0"/>
          </a:p>
        </p:txBody>
      </p:sp>
      <p:pic>
        <p:nvPicPr>
          <p:cNvPr id="16" name="Picture 15">
            <a:extLst>
              <a:ext uri="{FF2B5EF4-FFF2-40B4-BE49-F238E27FC236}">
                <a16:creationId xmlns:a16="http://schemas.microsoft.com/office/drawing/2014/main" id="{1DED36BF-9C20-6411-96E4-23293E000D68}"/>
              </a:ext>
            </a:extLst>
          </p:cNvPr>
          <p:cNvPicPr>
            <a:picLocks noChangeAspect="1"/>
          </p:cNvPicPr>
          <p:nvPr/>
        </p:nvPicPr>
        <p:blipFill>
          <a:blip r:embed="rId9"/>
          <a:stretch>
            <a:fillRect/>
          </a:stretch>
        </p:blipFill>
        <p:spPr>
          <a:xfrm>
            <a:off x="7302978" y="4823010"/>
            <a:ext cx="3147308" cy="1892223"/>
          </a:xfrm>
          <a:prstGeom prst="rect">
            <a:avLst/>
          </a:prstGeom>
        </p:spPr>
      </p:pic>
      <p:sp>
        <p:nvSpPr>
          <p:cNvPr id="18" name="Rectangle 17">
            <a:extLst>
              <a:ext uri="{FF2B5EF4-FFF2-40B4-BE49-F238E27FC236}">
                <a16:creationId xmlns:a16="http://schemas.microsoft.com/office/drawing/2014/main" id="{1FBF738E-8FC2-09CB-3BD2-8E7B160B2921}"/>
              </a:ext>
            </a:extLst>
          </p:cNvPr>
          <p:cNvSpPr/>
          <p:nvPr/>
        </p:nvSpPr>
        <p:spPr>
          <a:xfrm>
            <a:off x="4107278" y="6352143"/>
            <a:ext cx="3310971" cy="369332"/>
          </a:xfrm>
          <a:prstGeom prst="rect">
            <a:avLst/>
          </a:prstGeom>
        </p:spPr>
        <p:txBody>
          <a:bodyPr wrap="none">
            <a:spAutoFit/>
          </a:bodyPr>
          <a:lstStyle/>
          <a:p>
            <a:r>
              <a:rPr lang="en-US" dirty="0">
                <a:solidFill>
                  <a:srgbClr val="0070C0"/>
                </a:solidFill>
              </a:rPr>
              <a:t>http://www2.egr.uh.edu/~zhan2 </a:t>
            </a:r>
          </a:p>
        </p:txBody>
      </p:sp>
    </p:spTree>
    <p:extLst>
      <p:ext uri="{BB962C8B-B14F-4D97-AF65-F5344CB8AC3E}">
        <p14:creationId xmlns:p14="http://schemas.microsoft.com/office/powerpoint/2010/main" val="556042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12000" r="-12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D05F3B-C7BB-4E0A-A2C4-A15A5F2E54E5}"/>
              </a:ext>
            </a:extLst>
          </p:cNvPr>
          <p:cNvSpPr>
            <a:spLocks noGrp="1"/>
          </p:cNvSpPr>
          <p:nvPr>
            <p:ph type="sldNum" sz="quarter" idx="12"/>
          </p:nvPr>
        </p:nvSpPr>
        <p:spPr/>
        <p:txBody>
          <a:bodyPr/>
          <a:lstStyle/>
          <a:p>
            <a:fld id="{4D930033-B2FC-4609-BC0E-7900D15FB984}" type="slidenum">
              <a:rPr lang="en-US" smtClean="0"/>
              <a:t>54</a:t>
            </a:fld>
            <a:endParaRPr lang="en-US"/>
          </a:p>
        </p:txBody>
      </p:sp>
      <p:sp>
        <p:nvSpPr>
          <p:cNvPr id="5" name="Rectangle 4">
            <a:extLst>
              <a:ext uri="{FF2B5EF4-FFF2-40B4-BE49-F238E27FC236}">
                <a16:creationId xmlns:a16="http://schemas.microsoft.com/office/drawing/2014/main" id="{A0E889F4-E5F9-41A5-AE15-DA59D99F6067}"/>
              </a:ext>
            </a:extLst>
          </p:cNvPr>
          <p:cNvSpPr/>
          <p:nvPr/>
        </p:nvSpPr>
        <p:spPr>
          <a:xfrm>
            <a:off x="0" y="2438400"/>
            <a:ext cx="12192000" cy="14287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3C4D3D6-0717-4B93-B3F9-B6C88D1BA376}"/>
              </a:ext>
            </a:extLst>
          </p:cNvPr>
          <p:cNvSpPr txBox="1"/>
          <p:nvPr/>
        </p:nvSpPr>
        <p:spPr>
          <a:xfrm>
            <a:off x="3802534" y="2767696"/>
            <a:ext cx="4376266" cy="952997"/>
          </a:xfrm>
          <a:prstGeom prst="rect">
            <a:avLst/>
          </a:prstGeom>
          <a:noFill/>
        </p:spPr>
        <p:txBody>
          <a:bodyPr wrap="square" rtlCol="0">
            <a:spAutoFit/>
          </a:bodyPr>
          <a:lstStyle/>
          <a:p>
            <a:r>
              <a:rPr lang="en-US" sz="5400" dirty="0">
                <a:solidFill>
                  <a:schemeClr val="bg1"/>
                </a:solidFill>
                <a:latin typeface="Aharoni" panose="02010803020104030203" pitchFamily="2" charset="-79"/>
                <a:cs typeface="Aharoni" panose="02010803020104030203" pitchFamily="2" charset="-79"/>
              </a:rPr>
              <a:t>THANK YOU</a:t>
            </a:r>
          </a:p>
        </p:txBody>
      </p:sp>
      <p:sp>
        <p:nvSpPr>
          <p:cNvPr id="7" name="AutoShape 2">
            <a:extLst>
              <a:ext uri="{FF2B5EF4-FFF2-40B4-BE49-F238E27FC236}">
                <a16:creationId xmlns:a16="http://schemas.microsoft.com/office/drawing/2014/main" id="{700D774E-E1B1-475F-8691-03C3F2163EBE}"/>
              </a:ext>
            </a:extLst>
          </p:cNvPr>
          <p:cNvSpPr>
            <a:spLocks noChangeAspect="1" noChangeArrowheads="1"/>
          </p:cNvSpPr>
          <p:nvPr/>
        </p:nvSpPr>
        <p:spPr bwMode="auto">
          <a:xfrm>
            <a:off x="5943600" y="1427480"/>
            <a:ext cx="2153920" cy="21539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FAA813F2-37C6-4D8F-8889-4F8BDAFC7798}"/>
              </a:ext>
            </a:extLst>
          </p:cNvPr>
          <p:cNvPicPr>
            <a:picLocks noChangeAspect="1"/>
          </p:cNvPicPr>
          <p:nvPr/>
        </p:nvPicPr>
        <p:blipFill>
          <a:blip r:embed="rId3"/>
          <a:stretch>
            <a:fillRect/>
          </a:stretch>
        </p:blipFill>
        <p:spPr>
          <a:xfrm>
            <a:off x="4667250" y="367120"/>
            <a:ext cx="2857500" cy="923925"/>
          </a:xfrm>
          <a:prstGeom prst="rect">
            <a:avLst/>
          </a:prstGeom>
        </p:spPr>
      </p:pic>
    </p:spTree>
    <p:extLst>
      <p:ext uri="{BB962C8B-B14F-4D97-AF65-F5344CB8AC3E}">
        <p14:creationId xmlns:p14="http://schemas.microsoft.com/office/powerpoint/2010/main" val="2777415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3248"/>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Quantum Computing</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6</a:t>
            </a:fld>
            <a:endParaRPr lang="zh-CN" altLang="en-US" dirty="0"/>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6" name="TextBox 15">
            <a:extLst>
              <a:ext uri="{FF2B5EF4-FFF2-40B4-BE49-F238E27FC236}">
                <a16:creationId xmlns:a16="http://schemas.microsoft.com/office/drawing/2014/main" id="{903A93DE-D228-44DF-BF51-53824BD5C204}"/>
              </a:ext>
            </a:extLst>
          </p:cNvPr>
          <p:cNvSpPr txBox="1"/>
          <p:nvPr/>
        </p:nvSpPr>
        <p:spPr>
          <a:xfrm>
            <a:off x="650598" y="1502449"/>
            <a:ext cx="5770073" cy="523220"/>
          </a:xfrm>
          <a:prstGeom prst="rect">
            <a:avLst/>
          </a:prstGeom>
          <a:noFill/>
        </p:spPr>
        <p:txBody>
          <a:bodyPr wrap="square" rtlCol="0">
            <a:spAutoFit/>
          </a:bodyPr>
          <a:lstStyle/>
          <a:p>
            <a:r>
              <a:rPr lang="en-US" sz="2800" b="1" dirty="0">
                <a:ln w="12700" cmpd="sng">
                  <a:solidFill>
                    <a:schemeClr val="accent1">
                      <a:lumMod val="60000"/>
                      <a:lumOff val="40000"/>
                    </a:schemeClr>
                  </a:solidFill>
                  <a:prstDash val="solid"/>
                </a:ln>
              </a:rPr>
              <a:t>Quantum Computing is Booming</a:t>
            </a:r>
          </a:p>
        </p:txBody>
      </p:sp>
      <p:pic>
        <p:nvPicPr>
          <p:cNvPr id="4100" name="Picture 4" descr="Top funded quantum computers">
            <a:extLst>
              <a:ext uri="{FF2B5EF4-FFF2-40B4-BE49-F238E27FC236}">
                <a16:creationId xmlns:a16="http://schemas.microsoft.com/office/drawing/2014/main" id="{74E1B3BE-7E49-40B1-9D07-FEAD4CF4B0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94" t="13601" r="5415" b="-1"/>
          <a:stretch/>
        </p:blipFill>
        <p:spPr bwMode="auto">
          <a:xfrm>
            <a:off x="677878" y="2654384"/>
            <a:ext cx="9004419" cy="4203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26C8D1-6C30-450D-8771-342E51266BEC}"/>
              </a:ext>
            </a:extLst>
          </p:cNvPr>
          <p:cNvSpPr txBox="1"/>
          <p:nvPr/>
        </p:nvSpPr>
        <p:spPr>
          <a:xfrm>
            <a:off x="677878" y="2168203"/>
            <a:ext cx="3090404" cy="369332"/>
          </a:xfrm>
          <a:prstGeom prst="rect">
            <a:avLst/>
          </a:prstGeom>
          <a:noFill/>
        </p:spPr>
        <p:txBody>
          <a:bodyPr wrap="square" rtlCol="0">
            <a:spAutoFit/>
          </a:bodyPr>
          <a:lstStyle/>
          <a:p>
            <a:r>
              <a:rPr lang="en-US" b="1" dirty="0"/>
              <a:t>Top Funded Companies</a:t>
            </a:r>
          </a:p>
        </p:txBody>
      </p:sp>
      <p:pic>
        <p:nvPicPr>
          <p:cNvPr id="3088" name="Picture 16" descr="Quantum Computing Market Map">
            <a:extLst>
              <a:ext uri="{FF2B5EF4-FFF2-40B4-BE49-F238E27FC236}">
                <a16:creationId xmlns:a16="http://schemas.microsoft.com/office/drawing/2014/main" id="{FBA1A57C-E26D-4F20-8CFE-91BDAD8423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10" r="6320"/>
          <a:stretch/>
        </p:blipFill>
        <p:spPr bwMode="auto">
          <a:xfrm>
            <a:off x="4722186" y="3543202"/>
            <a:ext cx="4910764" cy="32128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F8AAEF4A-624E-4B48-BC16-7E6DB0A7217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p:blipFill>
        <p:spPr bwMode="auto">
          <a:xfrm>
            <a:off x="4615740" y="3846522"/>
            <a:ext cx="4987978" cy="28057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611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3248"/>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Quantum Computing</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D90000"/>
                </a:solidFill>
                <a:latin typeface="Impact"/>
              </a:rPr>
              <a:t>1</a:t>
            </a:r>
            <a:endParaRPr lang="zh-CN" altLang="en-US" sz="3200" dirty="0">
              <a:solidFill>
                <a:srgbClr val="D90000"/>
              </a:solidFill>
              <a:latin typeface="Impact"/>
            </a:endParaRPr>
          </a:p>
        </p:txBody>
      </p:sp>
      <p:sp>
        <p:nvSpPr>
          <p:cNvPr id="20" name="灯片编号占位符 19">
            <a:extLst>
              <a:ext uri="{FF2B5EF4-FFF2-40B4-BE49-F238E27FC236}">
                <a16:creationId xmlns:a16="http://schemas.microsoft.com/office/drawing/2014/main" id="{F4E64060-CF06-48AA-B828-7D0576D1B377}"/>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7</a:t>
            </a:fld>
            <a:endParaRPr lang="zh-CN" altLang="en-US" dirty="0"/>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5" name="TextBox 14">
            <a:extLst>
              <a:ext uri="{FF2B5EF4-FFF2-40B4-BE49-F238E27FC236}">
                <a16:creationId xmlns:a16="http://schemas.microsoft.com/office/drawing/2014/main" id="{181AAA5A-0BE2-4E76-9CE6-CA947AD7E872}"/>
              </a:ext>
            </a:extLst>
          </p:cNvPr>
          <p:cNvSpPr txBox="1"/>
          <p:nvPr/>
        </p:nvSpPr>
        <p:spPr>
          <a:xfrm>
            <a:off x="230203" y="1415676"/>
            <a:ext cx="11812785" cy="400110"/>
          </a:xfrm>
          <a:prstGeom prst="rect">
            <a:avLst/>
          </a:prstGeom>
          <a:noFill/>
        </p:spPr>
        <p:txBody>
          <a:bodyPr wrap="square" rtlCol="0">
            <a:spAutoFit/>
          </a:bodyPr>
          <a:lstStyle/>
          <a:p>
            <a:r>
              <a:rPr lang="en-US" sz="2000" b="1" dirty="0"/>
              <a:t>Known Types of Quantum Computing and Their </a:t>
            </a:r>
            <a:r>
              <a:rPr lang="en-US" sz="2000" b="1" dirty="0">
                <a:solidFill>
                  <a:schemeClr val="accent2"/>
                </a:solidFill>
              </a:rPr>
              <a:t>Applications </a:t>
            </a:r>
            <a:r>
              <a:rPr lang="en-US" sz="2000" b="1" dirty="0">
                <a:solidFill>
                  <a:schemeClr val="accent1">
                    <a:lumMod val="75000"/>
                  </a:schemeClr>
                </a:solidFill>
              </a:rPr>
              <a:t>and</a:t>
            </a:r>
            <a:r>
              <a:rPr lang="en-US" sz="2000" b="1" dirty="0"/>
              <a:t> </a:t>
            </a:r>
            <a:r>
              <a:rPr lang="en-US" sz="2000" b="1" dirty="0">
                <a:solidFill>
                  <a:schemeClr val="accent1">
                    <a:lumMod val="75000"/>
                  </a:schemeClr>
                </a:solidFill>
              </a:rPr>
              <a:t>Generality</a:t>
            </a:r>
            <a:r>
              <a:rPr lang="en-US" sz="2000" b="1" dirty="0">
                <a:solidFill>
                  <a:schemeClr val="accent3">
                    <a:lumMod val="50000"/>
                  </a:schemeClr>
                </a:solidFill>
              </a:rPr>
              <a:t>.</a:t>
            </a:r>
          </a:p>
        </p:txBody>
      </p:sp>
      <p:pic>
        <p:nvPicPr>
          <p:cNvPr id="3094" name="Picture 22" descr="The basics of quantum computing—A tutorial - EDN">
            <a:extLst>
              <a:ext uri="{FF2B5EF4-FFF2-40B4-BE49-F238E27FC236}">
                <a16:creationId xmlns:a16="http://schemas.microsoft.com/office/drawing/2014/main" id="{7FA9B00F-85E3-4BE5-B45E-0056C0A422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987" b="39315"/>
          <a:stretch/>
        </p:blipFill>
        <p:spPr bwMode="auto">
          <a:xfrm>
            <a:off x="3048" y="1857007"/>
            <a:ext cx="12188952" cy="359557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B5DBE51-7533-4D98-80E9-447571567BA8}"/>
              </a:ext>
            </a:extLst>
          </p:cNvPr>
          <p:cNvSpPr txBox="1"/>
          <p:nvPr/>
        </p:nvSpPr>
        <p:spPr>
          <a:xfrm>
            <a:off x="4044056" y="4586110"/>
            <a:ext cx="1900526" cy="369332"/>
          </a:xfrm>
          <a:prstGeom prst="rect">
            <a:avLst/>
          </a:prstGeom>
          <a:noFill/>
        </p:spPr>
        <p:txBody>
          <a:bodyPr wrap="square" rtlCol="0">
            <a:spAutoFit/>
          </a:bodyPr>
          <a:lstStyle/>
          <a:p>
            <a:pPr algn="r"/>
            <a:r>
              <a:rPr lang="en-US" dirty="0">
                <a:solidFill>
                  <a:schemeClr val="bg1"/>
                </a:solidFill>
              </a:rPr>
              <a:t>Analog Quantum </a:t>
            </a:r>
          </a:p>
        </p:txBody>
      </p:sp>
      <p:sp>
        <p:nvSpPr>
          <p:cNvPr id="36" name="TextBox 35">
            <a:extLst>
              <a:ext uri="{FF2B5EF4-FFF2-40B4-BE49-F238E27FC236}">
                <a16:creationId xmlns:a16="http://schemas.microsoft.com/office/drawing/2014/main" id="{15CC6E41-01DD-45C0-AA5F-7966F0D75F75}"/>
              </a:ext>
            </a:extLst>
          </p:cNvPr>
          <p:cNvSpPr txBox="1"/>
          <p:nvPr/>
        </p:nvSpPr>
        <p:spPr>
          <a:xfrm>
            <a:off x="230203" y="4586110"/>
            <a:ext cx="2068195" cy="369332"/>
          </a:xfrm>
          <a:prstGeom prst="rect">
            <a:avLst/>
          </a:prstGeom>
          <a:noFill/>
        </p:spPr>
        <p:txBody>
          <a:bodyPr wrap="none" rtlCol="0">
            <a:spAutoFit/>
          </a:bodyPr>
          <a:lstStyle/>
          <a:p>
            <a:pPr algn="ctr"/>
            <a:r>
              <a:rPr lang="en-US" dirty="0">
                <a:solidFill>
                  <a:schemeClr val="bg1"/>
                </a:solidFill>
              </a:rPr>
              <a:t>Quantum Annealer</a:t>
            </a:r>
          </a:p>
        </p:txBody>
      </p:sp>
      <p:sp>
        <p:nvSpPr>
          <p:cNvPr id="40" name="TextBox 39">
            <a:extLst>
              <a:ext uri="{FF2B5EF4-FFF2-40B4-BE49-F238E27FC236}">
                <a16:creationId xmlns:a16="http://schemas.microsoft.com/office/drawing/2014/main" id="{5BDE5ED8-FA58-4C3D-AB93-74CB0E94A8B4}"/>
              </a:ext>
            </a:extLst>
          </p:cNvPr>
          <p:cNvSpPr txBox="1"/>
          <p:nvPr/>
        </p:nvSpPr>
        <p:spPr>
          <a:xfrm>
            <a:off x="8035781" y="4586110"/>
            <a:ext cx="2481729" cy="369332"/>
          </a:xfrm>
          <a:prstGeom prst="rect">
            <a:avLst/>
          </a:prstGeom>
          <a:noFill/>
        </p:spPr>
        <p:txBody>
          <a:bodyPr wrap="square" rtlCol="0">
            <a:spAutoFit/>
          </a:bodyPr>
          <a:lstStyle/>
          <a:p>
            <a:pPr algn="ctr"/>
            <a:r>
              <a:rPr lang="en-US" dirty="0">
                <a:solidFill>
                  <a:schemeClr val="bg1"/>
                </a:solidFill>
              </a:rPr>
              <a:t>Universal Quantum </a:t>
            </a:r>
          </a:p>
        </p:txBody>
      </p:sp>
      <p:graphicFrame>
        <p:nvGraphicFramePr>
          <p:cNvPr id="23" name="Table 24">
            <a:extLst>
              <a:ext uri="{FF2B5EF4-FFF2-40B4-BE49-F238E27FC236}">
                <a16:creationId xmlns:a16="http://schemas.microsoft.com/office/drawing/2014/main" id="{63A87EFD-FAFF-46E7-BDA1-1BCD30ECAB60}"/>
              </a:ext>
            </a:extLst>
          </p:cNvPr>
          <p:cNvGraphicFramePr>
            <a:graphicFrameLocks noGrp="1"/>
          </p:cNvGraphicFramePr>
          <p:nvPr/>
        </p:nvGraphicFramePr>
        <p:xfrm>
          <a:off x="529897" y="5442324"/>
          <a:ext cx="3291840" cy="1285240"/>
        </p:xfrm>
        <a:graphic>
          <a:graphicData uri="http://schemas.openxmlformats.org/drawingml/2006/table">
            <a:tbl>
              <a:tblPr firstRow="1" bandRow="1">
                <a:tableStyleId>{2D5ABB26-0587-4C30-8999-92F81FD0307C}</a:tableStyleId>
              </a:tblPr>
              <a:tblGrid>
                <a:gridCol w="1734946">
                  <a:extLst>
                    <a:ext uri="{9D8B030D-6E8A-4147-A177-3AD203B41FA5}">
                      <a16:colId xmlns:a16="http://schemas.microsoft.com/office/drawing/2014/main" val="1876417064"/>
                    </a:ext>
                  </a:extLst>
                </a:gridCol>
                <a:gridCol w="1556894">
                  <a:extLst>
                    <a:ext uri="{9D8B030D-6E8A-4147-A177-3AD203B41FA5}">
                      <a16:colId xmlns:a16="http://schemas.microsoft.com/office/drawing/2014/main" val="3591325429"/>
                    </a:ext>
                  </a:extLst>
                </a:gridCol>
              </a:tblGrid>
              <a:tr h="370840">
                <a:tc>
                  <a:txBody>
                    <a:bodyPr/>
                    <a:lstStyle/>
                    <a:p>
                      <a:pPr algn="l"/>
                      <a:r>
                        <a:rPr lang="en-US" b="1" dirty="0">
                          <a:solidFill>
                            <a:schemeClr val="accent2"/>
                          </a:solidFill>
                        </a:rPr>
                        <a:t>Application:</a:t>
                      </a:r>
                      <a:endParaRPr lang="en-US" dirty="0"/>
                    </a:p>
                  </a:txBody>
                  <a:tcPr/>
                </a:tc>
                <a:tc>
                  <a:txBody>
                    <a:bodyPr/>
                    <a:lstStyle/>
                    <a:p>
                      <a:pPr algn="l"/>
                      <a:r>
                        <a:rPr lang="en-US" dirty="0"/>
                        <a:t>Optimization</a:t>
                      </a:r>
                    </a:p>
                    <a:p>
                      <a:pPr algn="l"/>
                      <a:endParaRPr lang="en-US" dirty="0"/>
                    </a:p>
                    <a:p>
                      <a:pPr algn="l"/>
                      <a:endParaRPr lang="en-US" dirty="0"/>
                    </a:p>
                  </a:txBody>
                  <a:tcPr/>
                </a:tc>
                <a:extLst>
                  <a:ext uri="{0D108BD9-81ED-4DB2-BD59-A6C34878D82A}">
                    <a16:rowId xmlns:a16="http://schemas.microsoft.com/office/drawing/2014/main" val="66867312"/>
                  </a:ext>
                </a:extLst>
              </a:tr>
              <a:tr h="370840">
                <a:tc>
                  <a:txBody>
                    <a:bodyPr/>
                    <a:lstStyle/>
                    <a:p>
                      <a:pPr algn="l"/>
                      <a:r>
                        <a:rPr lang="en-US" sz="1800" b="1" dirty="0">
                          <a:solidFill>
                            <a:schemeClr val="accent1">
                              <a:lumMod val="75000"/>
                            </a:schemeClr>
                          </a:solidFill>
                        </a:rPr>
                        <a:t>Generality </a:t>
                      </a:r>
                      <a:r>
                        <a:rPr lang="en-US" b="1" dirty="0">
                          <a:solidFill>
                            <a:schemeClr val="accent2"/>
                          </a:solidFill>
                        </a:rPr>
                        <a: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Restrictive</a:t>
                      </a:r>
                    </a:p>
                  </a:txBody>
                  <a:tcPr/>
                </a:tc>
                <a:extLst>
                  <a:ext uri="{0D108BD9-81ED-4DB2-BD59-A6C34878D82A}">
                    <a16:rowId xmlns:a16="http://schemas.microsoft.com/office/drawing/2014/main" val="1257186125"/>
                  </a:ext>
                </a:extLst>
              </a:tr>
            </a:tbl>
          </a:graphicData>
        </a:graphic>
      </p:graphicFrame>
      <p:graphicFrame>
        <p:nvGraphicFramePr>
          <p:cNvPr id="46" name="Table 24">
            <a:extLst>
              <a:ext uri="{FF2B5EF4-FFF2-40B4-BE49-F238E27FC236}">
                <a16:creationId xmlns:a16="http://schemas.microsoft.com/office/drawing/2014/main" id="{49781125-E836-4300-ABEE-CCA08C23E3F4}"/>
              </a:ext>
            </a:extLst>
          </p:cNvPr>
          <p:cNvGraphicFramePr>
            <a:graphicFrameLocks noGrp="1"/>
          </p:cNvGraphicFramePr>
          <p:nvPr/>
        </p:nvGraphicFramePr>
        <p:xfrm>
          <a:off x="3982719" y="5436235"/>
          <a:ext cx="3772747" cy="1285240"/>
        </p:xfrm>
        <a:graphic>
          <a:graphicData uri="http://schemas.openxmlformats.org/drawingml/2006/table">
            <a:tbl>
              <a:tblPr firstRow="1" bandRow="1">
                <a:tableStyleId>{2D5ABB26-0587-4C30-8999-92F81FD0307C}</a:tableStyleId>
              </a:tblPr>
              <a:tblGrid>
                <a:gridCol w="1449002">
                  <a:extLst>
                    <a:ext uri="{9D8B030D-6E8A-4147-A177-3AD203B41FA5}">
                      <a16:colId xmlns:a16="http://schemas.microsoft.com/office/drawing/2014/main" val="1876417064"/>
                    </a:ext>
                  </a:extLst>
                </a:gridCol>
                <a:gridCol w="2323745">
                  <a:extLst>
                    <a:ext uri="{9D8B030D-6E8A-4147-A177-3AD203B41FA5}">
                      <a16:colId xmlns:a16="http://schemas.microsoft.com/office/drawing/2014/main" val="3591325429"/>
                    </a:ext>
                  </a:extLst>
                </a:gridCol>
              </a:tblGrid>
              <a:tr h="370840">
                <a:tc>
                  <a:txBody>
                    <a:bodyPr/>
                    <a:lstStyle/>
                    <a:p>
                      <a:pPr algn="ctr"/>
                      <a:r>
                        <a:rPr lang="en-US" b="1" dirty="0">
                          <a:solidFill>
                            <a:schemeClr val="accent2"/>
                          </a:solidFill>
                        </a:rPr>
                        <a:t>Application:</a:t>
                      </a:r>
                      <a:endParaRPr lang="en-US" dirty="0"/>
                    </a:p>
                  </a:txBody>
                  <a:tcPr/>
                </a:tc>
                <a:tc>
                  <a:txBody>
                    <a:bodyPr/>
                    <a:lstStyle/>
                    <a:p>
                      <a:pPr algn="ctr"/>
                      <a:r>
                        <a:rPr lang="en-US" dirty="0"/>
                        <a:t>Chemistry</a:t>
                      </a:r>
                    </a:p>
                    <a:p>
                      <a:pPr algn="ctr"/>
                      <a:r>
                        <a:rPr lang="en-US" dirty="0"/>
                        <a:t>Sampling</a:t>
                      </a:r>
                    </a:p>
                    <a:p>
                      <a:pPr algn="ctr"/>
                      <a:r>
                        <a:rPr lang="en-US" dirty="0"/>
                        <a:t>Quantum Dynamics</a:t>
                      </a:r>
                    </a:p>
                  </a:txBody>
                  <a:tcPr/>
                </a:tc>
                <a:extLst>
                  <a:ext uri="{0D108BD9-81ED-4DB2-BD59-A6C34878D82A}">
                    <a16:rowId xmlns:a16="http://schemas.microsoft.com/office/drawing/2014/main" val="66867312"/>
                  </a:ext>
                </a:extLst>
              </a:tr>
              <a:tr h="370840">
                <a:tc>
                  <a:txBody>
                    <a:bodyPr/>
                    <a:lstStyle/>
                    <a:p>
                      <a:pPr algn="ctr"/>
                      <a:r>
                        <a:rPr lang="en-US" sz="1800" b="1" dirty="0">
                          <a:solidFill>
                            <a:schemeClr val="accent1">
                              <a:lumMod val="75000"/>
                            </a:schemeClr>
                          </a:solidFill>
                        </a:rPr>
                        <a:t>Generality </a:t>
                      </a:r>
                      <a:r>
                        <a:rPr lang="en-US" b="1" dirty="0">
                          <a:solidFill>
                            <a:schemeClr val="accent2"/>
                          </a:solidFill>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Partial</a:t>
                      </a:r>
                    </a:p>
                  </a:txBody>
                  <a:tcPr/>
                </a:tc>
                <a:extLst>
                  <a:ext uri="{0D108BD9-81ED-4DB2-BD59-A6C34878D82A}">
                    <a16:rowId xmlns:a16="http://schemas.microsoft.com/office/drawing/2014/main" val="1257186125"/>
                  </a:ext>
                </a:extLst>
              </a:tr>
            </a:tbl>
          </a:graphicData>
        </a:graphic>
      </p:graphicFrame>
      <p:graphicFrame>
        <p:nvGraphicFramePr>
          <p:cNvPr id="47" name="Table 24">
            <a:extLst>
              <a:ext uri="{FF2B5EF4-FFF2-40B4-BE49-F238E27FC236}">
                <a16:creationId xmlns:a16="http://schemas.microsoft.com/office/drawing/2014/main" id="{EB894BA9-78CF-4106-851A-6792545C965B}"/>
              </a:ext>
            </a:extLst>
          </p:cNvPr>
          <p:cNvGraphicFramePr>
            <a:graphicFrameLocks noGrp="1"/>
          </p:cNvGraphicFramePr>
          <p:nvPr/>
        </p:nvGraphicFramePr>
        <p:xfrm>
          <a:off x="7755466" y="5436235"/>
          <a:ext cx="3772747" cy="1285240"/>
        </p:xfrm>
        <a:graphic>
          <a:graphicData uri="http://schemas.openxmlformats.org/drawingml/2006/table">
            <a:tbl>
              <a:tblPr firstRow="1" bandRow="1">
                <a:tableStyleId>{2D5ABB26-0587-4C30-8999-92F81FD0307C}</a:tableStyleId>
              </a:tblPr>
              <a:tblGrid>
                <a:gridCol w="1449002">
                  <a:extLst>
                    <a:ext uri="{9D8B030D-6E8A-4147-A177-3AD203B41FA5}">
                      <a16:colId xmlns:a16="http://schemas.microsoft.com/office/drawing/2014/main" val="1876417064"/>
                    </a:ext>
                  </a:extLst>
                </a:gridCol>
                <a:gridCol w="2323745">
                  <a:extLst>
                    <a:ext uri="{9D8B030D-6E8A-4147-A177-3AD203B41FA5}">
                      <a16:colId xmlns:a16="http://schemas.microsoft.com/office/drawing/2014/main" val="3591325429"/>
                    </a:ext>
                  </a:extLst>
                </a:gridCol>
              </a:tblGrid>
              <a:tr h="370840">
                <a:tc>
                  <a:txBody>
                    <a:bodyPr/>
                    <a:lstStyle/>
                    <a:p>
                      <a:pPr algn="ctr"/>
                      <a:r>
                        <a:rPr lang="en-US" b="1" dirty="0">
                          <a:solidFill>
                            <a:schemeClr val="accent2"/>
                          </a:solidFill>
                        </a:rPr>
                        <a:t>Application:</a:t>
                      </a:r>
                      <a:endParaRPr lang="en-US" dirty="0"/>
                    </a:p>
                  </a:txBody>
                  <a:tcPr/>
                </a:tc>
                <a:tc>
                  <a:txBody>
                    <a:bodyPr/>
                    <a:lstStyle/>
                    <a:p>
                      <a:pPr algn="ctr"/>
                      <a:r>
                        <a:rPr lang="en-US" dirty="0"/>
                        <a:t>Cryptography</a:t>
                      </a:r>
                    </a:p>
                    <a:p>
                      <a:pPr algn="ctr"/>
                      <a:r>
                        <a:rPr lang="en-US" dirty="0"/>
                        <a:t>Searching</a:t>
                      </a:r>
                    </a:p>
                    <a:p>
                      <a:pPr algn="ctr"/>
                      <a:r>
                        <a:rPr lang="en-US" dirty="0"/>
                        <a:t>Secure Computing</a:t>
                      </a:r>
                    </a:p>
                  </a:txBody>
                  <a:tcPr/>
                </a:tc>
                <a:extLst>
                  <a:ext uri="{0D108BD9-81ED-4DB2-BD59-A6C34878D82A}">
                    <a16:rowId xmlns:a16="http://schemas.microsoft.com/office/drawing/2014/main" val="66867312"/>
                  </a:ext>
                </a:extLst>
              </a:tr>
              <a:tr h="370840">
                <a:tc>
                  <a:txBody>
                    <a:bodyPr/>
                    <a:lstStyle/>
                    <a:p>
                      <a:pPr algn="ctr"/>
                      <a:r>
                        <a:rPr lang="en-US" sz="1800" b="1" dirty="0">
                          <a:solidFill>
                            <a:schemeClr val="accent1">
                              <a:lumMod val="75000"/>
                            </a:schemeClr>
                          </a:solidFill>
                        </a:rPr>
                        <a:t>Generality </a:t>
                      </a:r>
                      <a:r>
                        <a:rPr lang="en-US" b="1" dirty="0">
                          <a:solidFill>
                            <a:schemeClr val="accent2"/>
                          </a:solidFill>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High</a:t>
                      </a:r>
                    </a:p>
                  </a:txBody>
                  <a:tcPr/>
                </a:tc>
                <a:extLst>
                  <a:ext uri="{0D108BD9-81ED-4DB2-BD59-A6C34878D82A}">
                    <a16:rowId xmlns:a16="http://schemas.microsoft.com/office/drawing/2014/main" val="1257186125"/>
                  </a:ext>
                </a:extLst>
              </a:tr>
            </a:tbl>
          </a:graphicData>
        </a:graphic>
      </p:graphicFrame>
      <p:grpSp>
        <p:nvGrpSpPr>
          <p:cNvPr id="49" name="Group 48">
            <a:extLst>
              <a:ext uri="{FF2B5EF4-FFF2-40B4-BE49-F238E27FC236}">
                <a16:creationId xmlns:a16="http://schemas.microsoft.com/office/drawing/2014/main" id="{6F17E0DE-1F89-4F52-9491-0A1474050C8A}"/>
              </a:ext>
            </a:extLst>
          </p:cNvPr>
          <p:cNvGrpSpPr/>
          <p:nvPr/>
        </p:nvGrpSpPr>
        <p:grpSpPr>
          <a:xfrm>
            <a:off x="6096000" y="4391446"/>
            <a:ext cx="944880" cy="930446"/>
            <a:chOff x="859882" y="4175992"/>
            <a:chExt cx="860968" cy="847817"/>
          </a:xfrm>
        </p:grpSpPr>
        <p:sp>
          <p:nvSpPr>
            <p:cNvPr id="50" name="Oval 49">
              <a:extLst>
                <a:ext uri="{FF2B5EF4-FFF2-40B4-BE49-F238E27FC236}">
                  <a16:creationId xmlns:a16="http://schemas.microsoft.com/office/drawing/2014/main" id="{6A2167F7-8663-4481-8172-88C2F71A2C37}"/>
                </a:ext>
              </a:extLst>
            </p:cNvPr>
            <p:cNvSpPr/>
            <p:nvPr/>
          </p:nvSpPr>
          <p:spPr>
            <a:xfrm>
              <a:off x="859882" y="4175992"/>
              <a:ext cx="860968" cy="847817"/>
            </a:xfrm>
            <a:prstGeom prst="ellipse">
              <a:avLst/>
            </a:prstGeom>
            <a:solidFill>
              <a:schemeClr val="bg1"/>
            </a:solidFill>
            <a:ln w="635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51" name="Oval 50">
              <a:extLst>
                <a:ext uri="{FF2B5EF4-FFF2-40B4-BE49-F238E27FC236}">
                  <a16:creationId xmlns:a16="http://schemas.microsoft.com/office/drawing/2014/main" id="{D8BCBDA7-1B98-42C8-A2B4-AC05C67788AE}"/>
                </a:ext>
              </a:extLst>
            </p:cNvPr>
            <p:cNvSpPr/>
            <p:nvPr/>
          </p:nvSpPr>
          <p:spPr>
            <a:xfrm>
              <a:off x="859882" y="4175992"/>
              <a:ext cx="860968" cy="847817"/>
            </a:xfrm>
            <a:prstGeom prst="ellipse">
              <a:avLst/>
            </a:prstGeom>
            <a:blipFill>
              <a:blip r:embed="rId7">
                <a:extLst>
                  <a:ext uri="{28A0092B-C50C-407E-A947-70E740481C1C}">
                    <a14:useLocalDpi xmlns:a14="http://schemas.microsoft.com/office/drawing/2010/main" val="0"/>
                  </a:ext>
                </a:extLst>
              </a:blip>
              <a:stretch>
                <a:fillRect l="-12907" t="13333" r="-14540" b="13333"/>
              </a:stretch>
            </a:blipFill>
            <a:ln w="635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grpSp>
        <p:nvGrpSpPr>
          <p:cNvPr id="52" name="Group 51">
            <a:extLst>
              <a:ext uri="{FF2B5EF4-FFF2-40B4-BE49-F238E27FC236}">
                <a16:creationId xmlns:a16="http://schemas.microsoft.com/office/drawing/2014/main" id="{7C5EE828-02EC-4542-BA32-5517D2400314}"/>
              </a:ext>
            </a:extLst>
          </p:cNvPr>
          <p:cNvGrpSpPr/>
          <p:nvPr/>
        </p:nvGrpSpPr>
        <p:grpSpPr>
          <a:xfrm>
            <a:off x="10422809" y="4511521"/>
            <a:ext cx="736936" cy="725680"/>
            <a:chOff x="859882" y="4175992"/>
            <a:chExt cx="860968" cy="847817"/>
          </a:xfrm>
        </p:grpSpPr>
        <p:sp>
          <p:nvSpPr>
            <p:cNvPr id="53" name="Oval 52">
              <a:extLst>
                <a:ext uri="{FF2B5EF4-FFF2-40B4-BE49-F238E27FC236}">
                  <a16:creationId xmlns:a16="http://schemas.microsoft.com/office/drawing/2014/main" id="{9CDEB8AD-7E6D-41F2-A83E-295616F9FD04}"/>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54" name="Oval 53">
              <a:extLst>
                <a:ext uri="{FF2B5EF4-FFF2-40B4-BE49-F238E27FC236}">
                  <a16:creationId xmlns:a16="http://schemas.microsoft.com/office/drawing/2014/main" id="{E7175045-56FA-4780-9851-6BCBE1249E91}"/>
                </a:ext>
              </a:extLst>
            </p:cNvPr>
            <p:cNvSpPr/>
            <p:nvPr/>
          </p:nvSpPr>
          <p:spPr>
            <a:xfrm>
              <a:off x="859882" y="4175992"/>
              <a:ext cx="860968" cy="847817"/>
            </a:xfrm>
            <a:prstGeom prst="ellipse">
              <a:avLst/>
            </a:prstGeom>
            <a:blipFill>
              <a:blip r:embed="rId8">
                <a:extLst>
                  <a:ext uri="{28A0092B-C50C-407E-A947-70E740481C1C}">
                    <a14:useLocalDpi xmlns:a14="http://schemas.microsoft.com/office/drawing/2010/main" val="0"/>
                  </a:ext>
                </a:extLst>
              </a:blip>
              <a:stretch>
                <a:fillRect l="-5837" t="-6702" r="-5837" b="-6702"/>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grpSp>
        <p:nvGrpSpPr>
          <p:cNvPr id="55" name="Group 54">
            <a:extLst>
              <a:ext uri="{FF2B5EF4-FFF2-40B4-BE49-F238E27FC236}">
                <a16:creationId xmlns:a16="http://schemas.microsoft.com/office/drawing/2014/main" id="{B6B7F9E3-977E-4B80-9681-9FCD136A57CC}"/>
              </a:ext>
            </a:extLst>
          </p:cNvPr>
          <p:cNvGrpSpPr/>
          <p:nvPr/>
        </p:nvGrpSpPr>
        <p:grpSpPr>
          <a:xfrm>
            <a:off x="11185968" y="4511521"/>
            <a:ext cx="736936" cy="725680"/>
            <a:chOff x="859882" y="4175992"/>
            <a:chExt cx="860968" cy="847817"/>
          </a:xfrm>
        </p:grpSpPr>
        <p:sp>
          <p:nvSpPr>
            <p:cNvPr id="56" name="Oval 55">
              <a:extLst>
                <a:ext uri="{FF2B5EF4-FFF2-40B4-BE49-F238E27FC236}">
                  <a16:creationId xmlns:a16="http://schemas.microsoft.com/office/drawing/2014/main" id="{3DF371F3-690A-4655-8ABF-21D9108C24CE}"/>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57" name="Oval 56">
              <a:extLst>
                <a:ext uri="{FF2B5EF4-FFF2-40B4-BE49-F238E27FC236}">
                  <a16:creationId xmlns:a16="http://schemas.microsoft.com/office/drawing/2014/main" id="{C662D63B-B374-4B10-AB0F-8D5B443B7AB0}"/>
                </a:ext>
              </a:extLst>
            </p:cNvPr>
            <p:cNvSpPr/>
            <p:nvPr/>
          </p:nvSpPr>
          <p:spPr>
            <a:xfrm>
              <a:off x="859882" y="4175992"/>
              <a:ext cx="860968" cy="847817"/>
            </a:xfrm>
            <a:prstGeom prst="ellipse">
              <a:avLst/>
            </a:prstGeom>
            <a:blipFill dpi="0" rotWithShape="1">
              <a:blip r:embed="rId9">
                <a:extLst>
                  <a:ext uri="{28A0092B-C50C-407E-A947-70E740481C1C}">
                    <a14:useLocalDpi xmlns:a14="http://schemas.microsoft.com/office/drawing/2010/main" val="0"/>
                  </a:ext>
                </a:extLst>
              </a:blip>
              <a:srcRect/>
              <a:stretch>
                <a:fillRect l="16401" t="15879" r="16401" b="1587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grpSp>
        <p:nvGrpSpPr>
          <p:cNvPr id="58" name="Group 57">
            <a:extLst>
              <a:ext uri="{FF2B5EF4-FFF2-40B4-BE49-F238E27FC236}">
                <a16:creationId xmlns:a16="http://schemas.microsoft.com/office/drawing/2014/main" id="{7E17E017-0841-4CC1-A42A-DC6FAA3EA6D5}"/>
              </a:ext>
            </a:extLst>
          </p:cNvPr>
          <p:cNvGrpSpPr/>
          <p:nvPr/>
        </p:nvGrpSpPr>
        <p:grpSpPr>
          <a:xfrm>
            <a:off x="10783186" y="2138766"/>
            <a:ext cx="736936" cy="725680"/>
            <a:chOff x="859882" y="4175992"/>
            <a:chExt cx="860968" cy="847817"/>
          </a:xfrm>
        </p:grpSpPr>
        <p:sp>
          <p:nvSpPr>
            <p:cNvPr id="59" name="Oval 58">
              <a:extLst>
                <a:ext uri="{FF2B5EF4-FFF2-40B4-BE49-F238E27FC236}">
                  <a16:creationId xmlns:a16="http://schemas.microsoft.com/office/drawing/2014/main" id="{A13A9474-4A27-4600-9E37-A5A607F76522}"/>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60" name="Oval 59">
              <a:extLst>
                <a:ext uri="{FF2B5EF4-FFF2-40B4-BE49-F238E27FC236}">
                  <a16:creationId xmlns:a16="http://schemas.microsoft.com/office/drawing/2014/main" id="{235A07B0-610B-4D85-A6DA-275FB38ACCCA}"/>
                </a:ext>
              </a:extLst>
            </p:cNvPr>
            <p:cNvSpPr/>
            <p:nvPr/>
          </p:nvSpPr>
          <p:spPr>
            <a:xfrm>
              <a:off x="859882" y="4175992"/>
              <a:ext cx="860968" cy="847817"/>
            </a:xfrm>
            <a:prstGeom prst="ellipse">
              <a:avLst/>
            </a:prstGeom>
            <a:blipFill dpi="0" rotWithShape="1">
              <a:blip r:embed="rId10">
                <a:extLst>
                  <a:ext uri="{28A0092B-C50C-407E-A947-70E740481C1C}">
                    <a14:useLocalDpi xmlns:a14="http://schemas.microsoft.com/office/drawing/2010/main" val="0"/>
                  </a:ext>
                </a:extLst>
              </a:blip>
              <a:srcRect/>
              <a:stretch>
                <a:fillRect l="-25600" t="-1181" r="-25600" b="-1181"/>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grpSp>
        <p:nvGrpSpPr>
          <p:cNvPr id="64" name="Group 63">
            <a:extLst>
              <a:ext uri="{FF2B5EF4-FFF2-40B4-BE49-F238E27FC236}">
                <a16:creationId xmlns:a16="http://schemas.microsoft.com/office/drawing/2014/main" id="{2F654218-AA01-471D-94E8-9D0683EAAAB3}"/>
              </a:ext>
            </a:extLst>
          </p:cNvPr>
          <p:cNvGrpSpPr/>
          <p:nvPr/>
        </p:nvGrpSpPr>
        <p:grpSpPr>
          <a:xfrm>
            <a:off x="2449816" y="4391445"/>
            <a:ext cx="944880" cy="930447"/>
            <a:chOff x="859882" y="4175991"/>
            <a:chExt cx="860968" cy="847818"/>
          </a:xfrm>
        </p:grpSpPr>
        <p:sp>
          <p:nvSpPr>
            <p:cNvPr id="65" name="Oval 64">
              <a:extLst>
                <a:ext uri="{FF2B5EF4-FFF2-40B4-BE49-F238E27FC236}">
                  <a16:creationId xmlns:a16="http://schemas.microsoft.com/office/drawing/2014/main" id="{EFFBB25E-6CDF-4B8F-A4F7-FF54751A8F10}"/>
                </a:ext>
              </a:extLst>
            </p:cNvPr>
            <p:cNvSpPr/>
            <p:nvPr/>
          </p:nvSpPr>
          <p:spPr>
            <a:xfrm>
              <a:off x="859882" y="4175992"/>
              <a:ext cx="860968" cy="847817"/>
            </a:xfrm>
            <a:prstGeom prst="ellipse">
              <a:avLst/>
            </a:prstGeom>
            <a:solidFill>
              <a:schemeClr val="bg1"/>
            </a:solidFill>
            <a:ln w="635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66" name="Oval 65">
              <a:extLst>
                <a:ext uri="{FF2B5EF4-FFF2-40B4-BE49-F238E27FC236}">
                  <a16:creationId xmlns:a16="http://schemas.microsoft.com/office/drawing/2014/main" id="{E5840DD1-336F-447B-A449-901AB67FCE24}"/>
                </a:ext>
              </a:extLst>
            </p:cNvPr>
            <p:cNvSpPr/>
            <p:nvPr/>
          </p:nvSpPr>
          <p:spPr>
            <a:xfrm>
              <a:off x="859882" y="4175991"/>
              <a:ext cx="860968" cy="847817"/>
            </a:xfrm>
            <a:prstGeom prst="ellipse">
              <a:avLst/>
            </a:prstGeom>
            <a:blipFill dpi="0" rotWithShape="1">
              <a:blip r:embed="rId11">
                <a:extLst>
                  <a:ext uri="{28A0092B-C50C-407E-A947-70E740481C1C}">
                    <a14:useLocalDpi xmlns:a14="http://schemas.microsoft.com/office/drawing/2010/main" val="0"/>
                  </a:ext>
                </a:extLst>
              </a:blip>
              <a:srcRect/>
              <a:stretch>
                <a:fillRect l="6452" t="35259" r="6452" b="35259"/>
              </a:stretch>
            </a:blipFill>
            <a:ln w="635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Tree>
    <p:extLst>
      <p:ext uri="{BB962C8B-B14F-4D97-AF65-F5344CB8AC3E}">
        <p14:creationId xmlns:p14="http://schemas.microsoft.com/office/powerpoint/2010/main" val="17767225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CBBB5A-75E9-47B3-99E3-3BB721EAC76B}"/>
              </a:ext>
            </a:extLst>
          </p:cNvPr>
          <p:cNvSpPr/>
          <p:nvPr/>
        </p:nvSpPr>
        <p:spPr>
          <a:xfrm>
            <a:off x="0" y="1311395"/>
            <a:ext cx="12192000" cy="76747"/>
          </a:xfrm>
          <a:prstGeom prst="rect">
            <a:avLst/>
          </a:prstGeom>
          <a:solidFill>
            <a:srgbClr val="FFF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FD53FE7-E1A1-457B-9A4C-440CBF3A832E}"/>
              </a:ext>
            </a:extLst>
          </p:cNvPr>
          <p:cNvSpPr/>
          <p:nvPr/>
        </p:nvSpPr>
        <p:spPr>
          <a:xfrm>
            <a:off x="0" y="-12201"/>
            <a:ext cx="12192000" cy="1315616"/>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a:extLst>
              <a:ext uri="{FF2B5EF4-FFF2-40B4-BE49-F238E27FC236}">
                <a16:creationId xmlns:a16="http://schemas.microsoft.com/office/drawing/2014/main" id="{117FAC38-822E-4CDE-BC25-D73B800B9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5793" y="-342359"/>
            <a:ext cx="2100350" cy="2000332"/>
          </a:xfrm>
          <a:prstGeom prst="rect">
            <a:avLst/>
          </a:prstGeom>
        </p:spPr>
      </p:pic>
      <p:sp>
        <p:nvSpPr>
          <p:cNvPr id="2" name="矩形 1">
            <a:extLst>
              <a:ext uri="{FF2B5EF4-FFF2-40B4-BE49-F238E27FC236}">
                <a16:creationId xmlns:a16="http://schemas.microsoft.com/office/drawing/2014/main" id="{071BCC42-44E2-4B4F-8347-0A81AF7A8416}"/>
              </a:ext>
            </a:extLst>
          </p:cNvPr>
          <p:cNvSpPr/>
          <p:nvPr/>
        </p:nvSpPr>
        <p:spPr>
          <a:xfrm>
            <a:off x="1343901" y="303842"/>
            <a:ext cx="6296025" cy="707886"/>
          </a:xfrm>
          <a:prstGeom prst="rect">
            <a:avLst/>
          </a:prstGeom>
        </p:spPr>
        <p:txBody>
          <a:bodyPr wrap="square" lIns="91440" tIns="45720" rIns="91440" bIns="45720" anchor="t">
            <a:spAutoFit/>
          </a:bodyPr>
          <a:lstStyle/>
          <a:p>
            <a:r>
              <a:rPr lang="en-US" altLang="zh-CN" sz="4000" dirty="0">
                <a:solidFill>
                  <a:schemeClr val="bg1"/>
                </a:solidFill>
                <a:latin typeface="Impact"/>
                <a:ea typeface="等线"/>
              </a:rPr>
              <a:t>Quantum Processors</a:t>
            </a:r>
            <a:endParaRPr lang="en-US" altLang="zh-CN" sz="4000" dirty="0">
              <a:solidFill>
                <a:schemeClr val="bg1"/>
              </a:solidFill>
              <a:latin typeface="Impact"/>
            </a:endParaRPr>
          </a:p>
        </p:txBody>
      </p:sp>
      <p:sp>
        <p:nvSpPr>
          <p:cNvPr id="3" name="菱形 2">
            <a:extLst>
              <a:ext uri="{FF2B5EF4-FFF2-40B4-BE49-F238E27FC236}">
                <a16:creationId xmlns:a16="http://schemas.microsoft.com/office/drawing/2014/main" id="{A4D9E837-A93A-446D-ABBC-F4BD113EC2C5}"/>
              </a:ext>
            </a:extLst>
          </p:cNvPr>
          <p:cNvSpPr/>
          <p:nvPr/>
        </p:nvSpPr>
        <p:spPr>
          <a:xfrm>
            <a:off x="230203" y="186833"/>
            <a:ext cx="895350" cy="89535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D90000"/>
                </a:solidFill>
                <a:latin typeface="Impact"/>
              </a:rPr>
              <a:t>1</a:t>
            </a:r>
            <a:endParaRPr lang="zh-CN" altLang="en-US" sz="3200">
              <a:solidFill>
                <a:srgbClr val="D90000"/>
              </a:solidFill>
              <a:latin typeface="Impact"/>
            </a:endParaRPr>
          </a:p>
        </p:txBody>
      </p:sp>
      <p:pic>
        <p:nvPicPr>
          <p:cNvPr id="17" name="Picture 16" descr="engineering-cullen-college-of-engineering-primary-white.png">
            <a:extLst>
              <a:ext uri="{FF2B5EF4-FFF2-40B4-BE49-F238E27FC236}">
                <a16:creationId xmlns:a16="http://schemas.microsoft.com/office/drawing/2014/main" id="{D845FF78-2F09-4841-9686-00432C12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3920" y="104263"/>
            <a:ext cx="2873590" cy="929111"/>
          </a:xfrm>
          <a:prstGeom prst="rect">
            <a:avLst/>
          </a:prstGeom>
        </p:spPr>
      </p:pic>
      <p:sp>
        <p:nvSpPr>
          <p:cNvPr id="18" name="TextBox 17">
            <a:extLst>
              <a:ext uri="{FF2B5EF4-FFF2-40B4-BE49-F238E27FC236}">
                <a16:creationId xmlns:a16="http://schemas.microsoft.com/office/drawing/2014/main" id="{1B106FA7-736B-4687-8983-5E92DF0AECC2}"/>
              </a:ext>
            </a:extLst>
          </p:cNvPr>
          <p:cNvSpPr txBox="1"/>
          <p:nvPr/>
        </p:nvSpPr>
        <p:spPr>
          <a:xfrm>
            <a:off x="7448413" y="1033374"/>
            <a:ext cx="3264603" cy="307777"/>
          </a:xfrm>
          <a:prstGeom prst="rect">
            <a:avLst/>
          </a:prstGeom>
          <a:noFill/>
        </p:spPr>
        <p:txBody>
          <a:bodyPr wrap="square" rtlCol="0">
            <a:spAutoFit/>
          </a:bodyPr>
          <a:lstStyle/>
          <a:p>
            <a:pPr algn="ctr"/>
            <a:r>
              <a:rPr lang="en-US" altLang="zh-CN" sz="1400" dirty="0">
                <a:solidFill>
                  <a:schemeClr val="bg1"/>
                </a:solidFill>
                <a:latin typeface="Abadi" panose="020B0604020202020204" pitchFamily="34" charset="0"/>
                <a:cs typeface="Tunga" panose="020B0502040204020203" pitchFamily="34" charset="0"/>
              </a:rPr>
              <a:t>Electrical &amp; Computer Engineering</a:t>
            </a:r>
            <a:endParaRPr lang="zh-CN" altLang="en-US" sz="1400" dirty="0">
              <a:solidFill>
                <a:schemeClr val="bg1"/>
              </a:solidFill>
              <a:latin typeface="Abadi" panose="020B0604020202020204" pitchFamily="34" charset="0"/>
              <a:cs typeface="Tunga" panose="020B0502040204020203" pitchFamily="34" charset="0"/>
            </a:endParaRPr>
          </a:p>
        </p:txBody>
      </p:sp>
      <p:sp>
        <p:nvSpPr>
          <p:cNvPr id="16" name="TextBox 15">
            <a:extLst>
              <a:ext uri="{FF2B5EF4-FFF2-40B4-BE49-F238E27FC236}">
                <a16:creationId xmlns:a16="http://schemas.microsoft.com/office/drawing/2014/main" id="{903A93DE-D228-44DF-BF51-53824BD5C204}"/>
              </a:ext>
            </a:extLst>
          </p:cNvPr>
          <p:cNvSpPr txBox="1"/>
          <p:nvPr/>
        </p:nvSpPr>
        <p:spPr>
          <a:xfrm>
            <a:off x="650599" y="1502449"/>
            <a:ext cx="4848502" cy="523220"/>
          </a:xfrm>
          <a:prstGeom prst="rect">
            <a:avLst/>
          </a:prstGeom>
          <a:noFill/>
        </p:spPr>
        <p:txBody>
          <a:bodyPr wrap="square" rtlCol="0">
            <a:spAutoFit/>
          </a:bodyPr>
          <a:lstStyle/>
          <a:p>
            <a:r>
              <a:rPr lang="en-US" sz="2800" b="1" dirty="0">
                <a:ln w="12700" cmpd="sng">
                  <a:solidFill>
                    <a:schemeClr val="accent1">
                      <a:lumMod val="60000"/>
                      <a:lumOff val="40000"/>
                    </a:schemeClr>
                  </a:solidFill>
                  <a:prstDash val="solid"/>
                </a:ln>
              </a:rPr>
              <a:t>Rank of quantum processors</a:t>
            </a:r>
          </a:p>
        </p:txBody>
      </p:sp>
      <p:sp>
        <p:nvSpPr>
          <p:cNvPr id="30" name="TextBox 29">
            <a:extLst>
              <a:ext uri="{FF2B5EF4-FFF2-40B4-BE49-F238E27FC236}">
                <a16:creationId xmlns:a16="http://schemas.microsoft.com/office/drawing/2014/main" id="{081A7F63-039C-4CDC-A305-CB245347B5AF}"/>
              </a:ext>
            </a:extLst>
          </p:cNvPr>
          <p:cNvSpPr txBox="1"/>
          <p:nvPr/>
        </p:nvSpPr>
        <p:spPr>
          <a:xfrm>
            <a:off x="7237902" y="6088372"/>
            <a:ext cx="3685624" cy="338554"/>
          </a:xfrm>
          <a:prstGeom prst="rect">
            <a:avLst/>
          </a:prstGeom>
          <a:noFill/>
        </p:spPr>
        <p:txBody>
          <a:bodyPr wrap="square" rtlCol="0">
            <a:spAutoFit/>
          </a:bodyPr>
          <a:lstStyle/>
          <a:p>
            <a:pPr algn="l"/>
            <a:r>
              <a:rPr lang="en-US" sz="1600" b="0" i="0" dirty="0">
                <a:solidFill>
                  <a:srgbClr val="000000"/>
                </a:solidFill>
                <a:effectLst/>
                <a:latin typeface="Unispace" panose="02000809060000020004" pitchFamily="49" charset="0"/>
              </a:rPr>
              <a:t>Annealing quantum processors</a:t>
            </a:r>
          </a:p>
        </p:txBody>
      </p:sp>
      <p:sp>
        <p:nvSpPr>
          <p:cNvPr id="43" name="TextBox 42">
            <a:extLst>
              <a:ext uri="{FF2B5EF4-FFF2-40B4-BE49-F238E27FC236}">
                <a16:creationId xmlns:a16="http://schemas.microsoft.com/office/drawing/2014/main" id="{72917CAC-FFCB-4201-8CCD-7B8786081D23}"/>
              </a:ext>
            </a:extLst>
          </p:cNvPr>
          <p:cNvSpPr txBox="1"/>
          <p:nvPr/>
        </p:nvSpPr>
        <p:spPr>
          <a:xfrm>
            <a:off x="6784565" y="2784401"/>
            <a:ext cx="4230457" cy="338554"/>
          </a:xfrm>
          <a:prstGeom prst="rect">
            <a:avLst/>
          </a:prstGeom>
          <a:noFill/>
        </p:spPr>
        <p:txBody>
          <a:bodyPr wrap="square" rtlCol="0">
            <a:spAutoFit/>
          </a:bodyPr>
          <a:lstStyle/>
          <a:p>
            <a:pPr algn="ctr"/>
            <a:r>
              <a:rPr lang="en-US" sz="1600" b="0" i="0" dirty="0">
                <a:solidFill>
                  <a:srgbClr val="000000"/>
                </a:solidFill>
                <a:effectLst/>
                <a:latin typeface="Unispace" panose="02000809060000020004" pitchFamily="49" charset="0"/>
              </a:rPr>
              <a:t>Circuit-based quantum processors</a:t>
            </a:r>
          </a:p>
        </p:txBody>
      </p:sp>
      <p:cxnSp>
        <p:nvCxnSpPr>
          <p:cNvPr id="36" name="Straight Arrow Connector 35">
            <a:extLst>
              <a:ext uri="{FF2B5EF4-FFF2-40B4-BE49-F238E27FC236}">
                <a16:creationId xmlns:a16="http://schemas.microsoft.com/office/drawing/2014/main" id="{8A214D44-EB84-45BF-8A89-29A9609969C7}"/>
              </a:ext>
            </a:extLst>
          </p:cNvPr>
          <p:cNvCxnSpPr>
            <a:cxnSpLocks/>
          </p:cNvCxnSpPr>
          <p:nvPr/>
        </p:nvCxnSpPr>
        <p:spPr>
          <a:xfrm>
            <a:off x="772528" y="4832069"/>
            <a:ext cx="10150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3ABE3504-60DE-4129-A0F2-C31F97F8CE3B}"/>
              </a:ext>
            </a:extLst>
          </p:cNvPr>
          <p:cNvGrpSpPr/>
          <p:nvPr/>
        </p:nvGrpSpPr>
        <p:grpSpPr>
          <a:xfrm>
            <a:off x="1140461" y="4595552"/>
            <a:ext cx="3707390" cy="330849"/>
            <a:chOff x="7220331" y="3720272"/>
            <a:chExt cx="2607015" cy="330849"/>
          </a:xfrm>
        </p:grpSpPr>
        <p:cxnSp>
          <p:nvCxnSpPr>
            <p:cNvPr id="78" name="Straight Connector 77">
              <a:extLst>
                <a:ext uri="{FF2B5EF4-FFF2-40B4-BE49-F238E27FC236}">
                  <a16:creationId xmlns:a16="http://schemas.microsoft.com/office/drawing/2014/main" id="{0EC694A1-2D2E-4F82-A91E-69D1333B0130}"/>
                </a:ext>
              </a:extLst>
            </p:cNvPr>
            <p:cNvCxnSpPr/>
            <p:nvPr/>
          </p:nvCxnSpPr>
          <p:spPr>
            <a:xfrm>
              <a:off x="9458575" y="3864958"/>
              <a:ext cx="0" cy="18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56572BE-0278-4C7A-9841-5446C922234D}"/>
                </a:ext>
              </a:extLst>
            </p:cNvPr>
            <p:cNvCxnSpPr/>
            <p:nvPr/>
          </p:nvCxnSpPr>
          <p:spPr>
            <a:xfrm>
              <a:off x="7987849" y="3864956"/>
              <a:ext cx="0" cy="18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BEF0248-1207-4924-A49A-E9C5A456FFFA}"/>
                </a:ext>
              </a:extLst>
            </p:cNvPr>
            <p:cNvCxnSpPr/>
            <p:nvPr/>
          </p:nvCxnSpPr>
          <p:spPr>
            <a:xfrm>
              <a:off x="7237929" y="3864957"/>
              <a:ext cx="0" cy="186163"/>
            </a:xfrm>
            <a:prstGeom prst="line">
              <a:avLst/>
            </a:prstGeom>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8DEF49F-9AD1-4280-99B5-D2FCE138256E}"/>
                </a:ext>
              </a:extLst>
            </p:cNvPr>
            <p:cNvSpPr txBox="1"/>
            <p:nvPr/>
          </p:nvSpPr>
          <p:spPr>
            <a:xfrm>
              <a:off x="9433507" y="3720272"/>
              <a:ext cx="393839" cy="276999"/>
            </a:xfrm>
            <a:prstGeom prst="rect">
              <a:avLst/>
            </a:prstGeom>
            <a:noFill/>
          </p:spPr>
          <p:txBody>
            <a:bodyPr wrap="none" rtlCol="0">
              <a:spAutoFit/>
            </a:bodyPr>
            <a:lstStyle/>
            <a:p>
              <a:r>
                <a:rPr lang="en-US" sz="1200" dirty="0"/>
                <a:t>50</a:t>
              </a:r>
            </a:p>
          </p:txBody>
        </p:sp>
        <p:sp>
          <p:nvSpPr>
            <p:cNvPr id="82" name="TextBox 81">
              <a:extLst>
                <a:ext uri="{FF2B5EF4-FFF2-40B4-BE49-F238E27FC236}">
                  <a16:creationId xmlns:a16="http://schemas.microsoft.com/office/drawing/2014/main" id="{FBF18285-2CB1-44D5-9A71-1DB51E3721B5}"/>
                </a:ext>
              </a:extLst>
            </p:cNvPr>
            <p:cNvSpPr txBox="1"/>
            <p:nvPr/>
          </p:nvSpPr>
          <p:spPr>
            <a:xfrm>
              <a:off x="7963979" y="3725205"/>
              <a:ext cx="393839" cy="276999"/>
            </a:xfrm>
            <a:prstGeom prst="rect">
              <a:avLst/>
            </a:prstGeom>
            <a:noFill/>
          </p:spPr>
          <p:txBody>
            <a:bodyPr wrap="none" rtlCol="0">
              <a:spAutoFit/>
            </a:bodyPr>
            <a:lstStyle/>
            <a:p>
              <a:r>
                <a:rPr lang="en-US" sz="1200" dirty="0"/>
                <a:t>20</a:t>
              </a:r>
            </a:p>
          </p:txBody>
        </p:sp>
        <p:sp>
          <p:nvSpPr>
            <p:cNvPr id="83" name="TextBox 82">
              <a:extLst>
                <a:ext uri="{FF2B5EF4-FFF2-40B4-BE49-F238E27FC236}">
                  <a16:creationId xmlns:a16="http://schemas.microsoft.com/office/drawing/2014/main" id="{03BB5DAC-7DB0-4CD1-9F5C-69EB3D94F372}"/>
                </a:ext>
              </a:extLst>
            </p:cNvPr>
            <p:cNvSpPr txBox="1"/>
            <p:nvPr/>
          </p:nvSpPr>
          <p:spPr>
            <a:xfrm>
              <a:off x="7220331" y="3721523"/>
              <a:ext cx="629932" cy="276999"/>
            </a:xfrm>
            <a:prstGeom prst="rect">
              <a:avLst/>
            </a:prstGeom>
            <a:noFill/>
          </p:spPr>
          <p:txBody>
            <a:bodyPr wrap="square" rtlCol="0">
              <a:spAutoFit/>
            </a:bodyPr>
            <a:lstStyle/>
            <a:p>
              <a:r>
                <a:rPr lang="en-US" sz="1200" dirty="0"/>
                <a:t>10</a:t>
              </a:r>
            </a:p>
          </p:txBody>
        </p:sp>
      </p:grpSp>
      <p:grpSp>
        <p:nvGrpSpPr>
          <p:cNvPr id="50" name="Group 49">
            <a:extLst>
              <a:ext uri="{FF2B5EF4-FFF2-40B4-BE49-F238E27FC236}">
                <a16:creationId xmlns:a16="http://schemas.microsoft.com/office/drawing/2014/main" id="{6671B681-C480-4FD0-8F24-5A22A2735FAE}"/>
              </a:ext>
            </a:extLst>
          </p:cNvPr>
          <p:cNvGrpSpPr/>
          <p:nvPr/>
        </p:nvGrpSpPr>
        <p:grpSpPr>
          <a:xfrm>
            <a:off x="5039609" y="3817242"/>
            <a:ext cx="736936" cy="725680"/>
            <a:chOff x="4123445" y="2949301"/>
            <a:chExt cx="736936" cy="725680"/>
          </a:xfrm>
        </p:grpSpPr>
        <p:grpSp>
          <p:nvGrpSpPr>
            <p:cNvPr id="47" name="Group 46">
              <a:extLst>
                <a:ext uri="{FF2B5EF4-FFF2-40B4-BE49-F238E27FC236}">
                  <a16:creationId xmlns:a16="http://schemas.microsoft.com/office/drawing/2014/main" id="{D3E5D93D-8C03-4597-9F3F-FB8870D7257D}"/>
                </a:ext>
              </a:extLst>
            </p:cNvPr>
            <p:cNvGrpSpPr/>
            <p:nvPr/>
          </p:nvGrpSpPr>
          <p:grpSpPr>
            <a:xfrm>
              <a:off x="4123445" y="2949301"/>
              <a:ext cx="736936" cy="725680"/>
              <a:chOff x="4123445" y="2949301"/>
              <a:chExt cx="736936" cy="725680"/>
            </a:xfrm>
          </p:grpSpPr>
          <p:grpSp>
            <p:nvGrpSpPr>
              <p:cNvPr id="74" name="Group 73">
                <a:extLst>
                  <a:ext uri="{FF2B5EF4-FFF2-40B4-BE49-F238E27FC236}">
                    <a16:creationId xmlns:a16="http://schemas.microsoft.com/office/drawing/2014/main" id="{F923B666-CE64-47C8-A356-284514B8C849}"/>
                  </a:ext>
                </a:extLst>
              </p:cNvPr>
              <p:cNvGrpSpPr/>
              <p:nvPr/>
            </p:nvGrpSpPr>
            <p:grpSpPr>
              <a:xfrm>
                <a:off x="4123445" y="2949301"/>
                <a:ext cx="736936" cy="725680"/>
                <a:chOff x="859882" y="4175992"/>
                <a:chExt cx="860968" cy="847817"/>
              </a:xfrm>
            </p:grpSpPr>
            <p:sp>
              <p:nvSpPr>
                <p:cNvPr id="75" name="Oval 74">
                  <a:extLst>
                    <a:ext uri="{FF2B5EF4-FFF2-40B4-BE49-F238E27FC236}">
                      <a16:creationId xmlns:a16="http://schemas.microsoft.com/office/drawing/2014/main" id="{B8D413E4-7597-4CA2-840C-A440CAAA4601}"/>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76" name="Oval 75">
                  <a:extLst>
                    <a:ext uri="{FF2B5EF4-FFF2-40B4-BE49-F238E27FC236}">
                      <a16:creationId xmlns:a16="http://schemas.microsoft.com/office/drawing/2014/main" id="{80E9D67F-C58B-4739-A8EA-08D519F799E6}"/>
                    </a:ext>
                  </a:extLst>
                </p:cNvPr>
                <p:cNvSpPr/>
                <p:nvPr/>
              </p:nvSpPr>
              <p:spPr>
                <a:xfrm>
                  <a:off x="859882" y="4175992"/>
                  <a:ext cx="860968" cy="847817"/>
                </a:xfrm>
                <a:prstGeom prst="ellipse">
                  <a:avLst/>
                </a:prstGeom>
                <a:blipFill>
                  <a:blip r:embed="rId6">
                    <a:extLst>
                      <a:ext uri="{28A0092B-C50C-407E-A947-70E740481C1C}">
                        <a14:useLocalDpi xmlns:a14="http://schemas.microsoft.com/office/drawing/2010/main" val="0"/>
                      </a:ext>
                    </a:extLst>
                  </a:blip>
                  <a:stretch>
                    <a:fillRect l="-5837" t="-6702" r="-5837" b="-6702"/>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84" name="TextBox 83">
                <a:extLst>
                  <a:ext uri="{FF2B5EF4-FFF2-40B4-BE49-F238E27FC236}">
                    <a16:creationId xmlns:a16="http://schemas.microsoft.com/office/drawing/2014/main" id="{EE187B6D-4291-4D50-BFB9-B4DD92DDED84}"/>
                  </a:ext>
                </a:extLst>
              </p:cNvPr>
              <p:cNvSpPr txBox="1"/>
              <p:nvPr/>
            </p:nvSpPr>
            <p:spPr>
              <a:xfrm>
                <a:off x="4164304" y="3416115"/>
                <a:ext cx="691351" cy="200055"/>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Eagle</a:t>
                </a:r>
                <a:endParaRPr lang="en-US" sz="1000" b="1" dirty="0"/>
              </a:p>
            </p:txBody>
          </p:sp>
        </p:grpSp>
        <p:sp>
          <p:nvSpPr>
            <p:cNvPr id="99" name="TextBox 98">
              <a:extLst>
                <a:ext uri="{FF2B5EF4-FFF2-40B4-BE49-F238E27FC236}">
                  <a16:creationId xmlns:a16="http://schemas.microsoft.com/office/drawing/2014/main" id="{87B9A212-E773-49D3-93AD-B4022464E851}"/>
                </a:ext>
              </a:extLst>
            </p:cNvPr>
            <p:cNvSpPr txBox="1"/>
            <p:nvPr/>
          </p:nvSpPr>
          <p:spPr>
            <a:xfrm>
              <a:off x="4146237" y="3013370"/>
              <a:ext cx="691351" cy="215444"/>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127</a:t>
              </a:r>
              <a:endParaRPr lang="en-US" sz="1050" b="1" dirty="0">
                <a:solidFill>
                  <a:srgbClr val="7030A0"/>
                </a:solidFill>
              </a:endParaRPr>
            </a:p>
          </p:txBody>
        </p:sp>
      </p:grpSp>
      <p:grpSp>
        <p:nvGrpSpPr>
          <p:cNvPr id="103" name="Group 102">
            <a:extLst>
              <a:ext uri="{FF2B5EF4-FFF2-40B4-BE49-F238E27FC236}">
                <a16:creationId xmlns:a16="http://schemas.microsoft.com/office/drawing/2014/main" id="{B2D20F24-E963-4B3E-9C36-2B0143AAA9F8}"/>
              </a:ext>
            </a:extLst>
          </p:cNvPr>
          <p:cNvGrpSpPr/>
          <p:nvPr/>
        </p:nvGrpSpPr>
        <p:grpSpPr>
          <a:xfrm>
            <a:off x="4139419" y="3799406"/>
            <a:ext cx="736936" cy="725680"/>
            <a:chOff x="4123445" y="2949301"/>
            <a:chExt cx="736936" cy="725680"/>
          </a:xfrm>
        </p:grpSpPr>
        <p:grpSp>
          <p:nvGrpSpPr>
            <p:cNvPr id="104" name="Group 103">
              <a:extLst>
                <a:ext uri="{FF2B5EF4-FFF2-40B4-BE49-F238E27FC236}">
                  <a16:creationId xmlns:a16="http://schemas.microsoft.com/office/drawing/2014/main" id="{E39E5646-8930-4D11-A737-EE6836BB55D7}"/>
                </a:ext>
              </a:extLst>
            </p:cNvPr>
            <p:cNvGrpSpPr/>
            <p:nvPr/>
          </p:nvGrpSpPr>
          <p:grpSpPr>
            <a:xfrm>
              <a:off x="4123445" y="2949301"/>
              <a:ext cx="736936" cy="725680"/>
              <a:chOff x="4123445" y="2949301"/>
              <a:chExt cx="736936" cy="725680"/>
            </a:xfrm>
          </p:grpSpPr>
          <p:grpSp>
            <p:nvGrpSpPr>
              <p:cNvPr id="106" name="Group 105">
                <a:extLst>
                  <a:ext uri="{FF2B5EF4-FFF2-40B4-BE49-F238E27FC236}">
                    <a16:creationId xmlns:a16="http://schemas.microsoft.com/office/drawing/2014/main" id="{DFBAAA4F-5352-4EDE-BE6D-EC4EEDC7F86D}"/>
                  </a:ext>
                </a:extLst>
              </p:cNvPr>
              <p:cNvGrpSpPr/>
              <p:nvPr/>
            </p:nvGrpSpPr>
            <p:grpSpPr>
              <a:xfrm>
                <a:off x="4123445" y="2949301"/>
                <a:ext cx="736936" cy="725680"/>
                <a:chOff x="859882" y="4175992"/>
                <a:chExt cx="860968" cy="847817"/>
              </a:xfrm>
            </p:grpSpPr>
            <p:sp>
              <p:nvSpPr>
                <p:cNvPr id="108" name="Oval 107">
                  <a:extLst>
                    <a:ext uri="{FF2B5EF4-FFF2-40B4-BE49-F238E27FC236}">
                      <a16:creationId xmlns:a16="http://schemas.microsoft.com/office/drawing/2014/main" id="{C04794A7-ED34-47C1-BC87-FFE571276256}"/>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09" name="Oval 108">
                  <a:extLst>
                    <a:ext uri="{FF2B5EF4-FFF2-40B4-BE49-F238E27FC236}">
                      <a16:creationId xmlns:a16="http://schemas.microsoft.com/office/drawing/2014/main" id="{230437A4-E9F4-4F34-9727-2F024809A446}"/>
                    </a:ext>
                  </a:extLst>
                </p:cNvPr>
                <p:cNvSpPr/>
                <p:nvPr/>
              </p:nvSpPr>
              <p:spPr>
                <a:xfrm>
                  <a:off x="859882" y="4175992"/>
                  <a:ext cx="860968" cy="847817"/>
                </a:xfrm>
                <a:prstGeom prst="ellipse">
                  <a:avLst/>
                </a:prstGeom>
                <a:blipFill>
                  <a:blip r:embed="rId6">
                    <a:extLst>
                      <a:ext uri="{28A0092B-C50C-407E-A947-70E740481C1C}">
                        <a14:useLocalDpi xmlns:a14="http://schemas.microsoft.com/office/drawing/2010/main" val="0"/>
                      </a:ext>
                    </a:extLst>
                  </a:blip>
                  <a:stretch>
                    <a:fillRect l="-5837" t="-6702" r="-5837" b="-6702"/>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07" name="TextBox 106">
                <a:extLst>
                  <a:ext uri="{FF2B5EF4-FFF2-40B4-BE49-F238E27FC236}">
                    <a16:creationId xmlns:a16="http://schemas.microsoft.com/office/drawing/2014/main" id="{16A8A877-A019-495A-A243-0507D6CF4D38}"/>
                  </a:ext>
                </a:extLst>
              </p:cNvPr>
              <p:cNvSpPr txBox="1"/>
              <p:nvPr/>
            </p:nvSpPr>
            <p:spPr>
              <a:xfrm>
                <a:off x="4164304" y="3416115"/>
                <a:ext cx="691351" cy="200055"/>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Manhattan</a:t>
                </a:r>
                <a:endParaRPr lang="en-US" sz="1000" b="1" dirty="0"/>
              </a:p>
            </p:txBody>
          </p:sp>
        </p:grpSp>
        <p:sp>
          <p:nvSpPr>
            <p:cNvPr id="105" name="TextBox 104">
              <a:extLst>
                <a:ext uri="{FF2B5EF4-FFF2-40B4-BE49-F238E27FC236}">
                  <a16:creationId xmlns:a16="http://schemas.microsoft.com/office/drawing/2014/main" id="{1D58D022-6100-4371-BF32-C4FA540C626E}"/>
                </a:ext>
              </a:extLst>
            </p:cNvPr>
            <p:cNvSpPr txBox="1"/>
            <p:nvPr/>
          </p:nvSpPr>
          <p:spPr>
            <a:xfrm>
              <a:off x="4146237" y="3013370"/>
              <a:ext cx="691351" cy="215444"/>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65</a:t>
              </a:r>
              <a:endParaRPr lang="en-US" sz="1050" b="1" dirty="0">
                <a:solidFill>
                  <a:srgbClr val="7030A0"/>
                </a:solidFill>
              </a:endParaRPr>
            </a:p>
          </p:txBody>
        </p:sp>
      </p:grpSp>
      <p:grpSp>
        <p:nvGrpSpPr>
          <p:cNvPr id="46" name="Group 45">
            <a:extLst>
              <a:ext uri="{FF2B5EF4-FFF2-40B4-BE49-F238E27FC236}">
                <a16:creationId xmlns:a16="http://schemas.microsoft.com/office/drawing/2014/main" id="{1A7D79EE-4490-47FA-BC8C-4B04C9C77B9F}"/>
              </a:ext>
            </a:extLst>
          </p:cNvPr>
          <p:cNvGrpSpPr/>
          <p:nvPr/>
        </p:nvGrpSpPr>
        <p:grpSpPr>
          <a:xfrm>
            <a:off x="8493016" y="4595552"/>
            <a:ext cx="2400672" cy="329598"/>
            <a:chOff x="7220331" y="3721523"/>
            <a:chExt cx="2715547" cy="329598"/>
          </a:xfrm>
        </p:grpSpPr>
        <p:cxnSp>
          <p:nvCxnSpPr>
            <p:cNvPr id="42" name="Straight Connector 41">
              <a:extLst>
                <a:ext uri="{FF2B5EF4-FFF2-40B4-BE49-F238E27FC236}">
                  <a16:creationId xmlns:a16="http://schemas.microsoft.com/office/drawing/2014/main" id="{4C951A68-A517-4488-B3A8-63F4A4E38A34}"/>
                </a:ext>
              </a:extLst>
            </p:cNvPr>
            <p:cNvCxnSpPr/>
            <p:nvPr/>
          </p:nvCxnSpPr>
          <p:spPr>
            <a:xfrm>
              <a:off x="9458575" y="3864958"/>
              <a:ext cx="0" cy="18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4F204E3-DFB1-42A3-B814-964356CD1979}"/>
                </a:ext>
              </a:extLst>
            </p:cNvPr>
            <p:cNvCxnSpPr/>
            <p:nvPr/>
          </p:nvCxnSpPr>
          <p:spPr>
            <a:xfrm>
              <a:off x="7987849" y="3864956"/>
              <a:ext cx="0" cy="18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44F8701-8FFF-48FC-BA77-21832B435714}"/>
                </a:ext>
              </a:extLst>
            </p:cNvPr>
            <p:cNvCxnSpPr/>
            <p:nvPr/>
          </p:nvCxnSpPr>
          <p:spPr>
            <a:xfrm>
              <a:off x="7237929" y="3864957"/>
              <a:ext cx="0" cy="186163"/>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021ECC3-4BA1-404F-91F7-8DD063F17ED8}"/>
                </a:ext>
              </a:extLst>
            </p:cNvPr>
            <p:cNvSpPr txBox="1"/>
            <p:nvPr/>
          </p:nvSpPr>
          <p:spPr>
            <a:xfrm>
              <a:off x="9424199" y="3721523"/>
              <a:ext cx="511679" cy="276999"/>
            </a:xfrm>
            <a:prstGeom prst="rect">
              <a:avLst/>
            </a:prstGeom>
            <a:noFill/>
          </p:spPr>
          <p:txBody>
            <a:bodyPr wrap="none" rtlCol="0">
              <a:spAutoFit/>
            </a:bodyPr>
            <a:lstStyle/>
            <a:p>
              <a:r>
                <a:rPr lang="en-US" sz="1200" dirty="0"/>
                <a:t>5000</a:t>
              </a:r>
            </a:p>
          </p:txBody>
        </p:sp>
        <p:sp>
          <p:nvSpPr>
            <p:cNvPr id="51" name="TextBox 50">
              <a:extLst>
                <a:ext uri="{FF2B5EF4-FFF2-40B4-BE49-F238E27FC236}">
                  <a16:creationId xmlns:a16="http://schemas.microsoft.com/office/drawing/2014/main" id="{40EBC6C6-29BD-4FC1-BF99-8BE8769252AF}"/>
                </a:ext>
              </a:extLst>
            </p:cNvPr>
            <p:cNvSpPr txBox="1"/>
            <p:nvPr/>
          </p:nvSpPr>
          <p:spPr>
            <a:xfrm>
              <a:off x="7938506" y="3723364"/>
              <a:ext cx="511679" cy="276999"/>
            </a:xfrm>
            <a:prstGeom prst="rect">
              <a:avLst/>
            </a:prstGeom>
            <a:noFill/>
          </p:spPr>
          <p:txBody>
            <a:bodyPr wrap="none" rtlCol="0">
              <a:spAutoFit/>
            </a:bodyPr>
            <a:lstStyle/>
            <a:p>
              <a:r>
                <a:rPr lang="en-US" sz="1200" dirty="0"/>
                <a:t>2000</a:t>
              </a:r>
            </a:p>
          </p:txBody>
        </p:sp>
        <p:sp>
          <p:nvSpPr>
            <p:cNvPr id="52" name="TextBox 51">
              <a:extLst>
                <a:ext uri="{FF2B5EF4-FFF2-40B4-BE49-F238E27FC236}">
                  <a16:creationId xmlns:a16="http://schemas.microsoft.com/office/drawing/2014/main" id="{7FFD01EF-5904-4015-BC46-4EE7E196EEA7}"/>
                </a:ext>
              </a:extLst>
            </p:cNvPr>
            <p:cNvSpPr txBox="1"/>
            <p:nvPr/>
          </p:nvSpPr>
          <p:spPr>
            <a:xfrm>
              <a:off x="7220331" y="3721523"/>
              <a:ext cx="629932" cy="276999"/>
            </a:xfrm>
            <a:prstGeom prst="rect">
              <a:avLst/>
            </a:prstGeom>
            <a:noFill/>
          </p:spPr>
          <p:txBody>
            <a:bodyPr wrap="square" rtlCol="0">
              <a:spAutoFit/>
            </a:bodyPr>
            <a:lstStyle/>
            <a:p>
              <a:r>
                <a:rPr lang="en-US" sz="1200" dirty="0"/>
                <a:t>1000</a:t>
              </a:r>
            </a:p>
          </p:txBody>
        </p:sp>
      </p:grpSp>
      <p:grpSp>
        <p:nvGrpSpPr>
          <p:cNvPr id="67" name="Group 66">
            <a:extLst>
              <a:ext uri="{FF2B5EF4-FFF2-40B4-BE49-F238E27FC236}">
                <a16:creationId xmlns:a16="http://schemas.microsoft.com/office/drawing/2014/main" id="{1496179B-5A0C-44FB-84C8-AAA91D39D38D}"/>
              </a:ext>
            </a:extLst>
          </p:cNvPr>
          <p:cNvGrpSpPr/>
          <p:nvPr/>
        </p:nvGrpSpPr>
        <p:grpSpPr>
          <a:xfrm>
            <a:off x="5256575" y="4595552"/>
            <a:ext cx="2378250" cy="329598"/>
            <a:chOff x="7220331" y="3721523"/>
            <a:chExt cx="2690184" cy="329598"/>
          </a:xfrm>
        </p:grpSpPr>
        <p:cxnSp>
          <p:nvCxnSpPr>
            <p:cNvPr id="68" name="Straight Connector 67">
              <a:extLst>
                <a:ext uri="{FF2B5EF4-FFF2-40B4-BE49-F238E27FC236}">
                  <a16:creationId xmlns:a16="http://schemas.microsoft.com/office/drawing/2014/main" id="{051AA524-192A-4EBE-A25A-AA54FCD2C460}"/>
                </a:ext>
              </a:extLst>
            </p:cNvPr>
            <p:cNvCxnSpPr/>
            <p:nvPr/>
          </p:nvCxnSpPr>
          <p:spPr>
            <a:xfrm>
              <a:off x="9458575" y="3864958"/>
              <a:ext cx="0" cy="18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DF30B2A-FA46-4DE1-8DCC-7A02E2C77673}"/>
                </a:ext>
              </a:extLst>
            </p:cNvPr>
            <p:cNvCxnSpPr/>
            <p:nvPr/>
          </p:nvCxnSpPr>
          <p:spPr>
            <a:xfrm>
              <a:off x="7987849" y="3864956"/>
              <a:ext cx="0" cy="186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AA56774-E355-403F-8DC8-12ABF75103B4}"/>
                </a:ext>
              </a:extLst>
            </p:cNvPr>
            <p:cNvCxnSpPr/>
            <p:nvPr/>
          </p:nvCxnSpPr>
          <p:spPr>
            <a:xfrm>
              <a:off x="7237929" y="3864957"/>
              <a:ext cx="0" cy="186163"/>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9A69588-4036-45DF-9485-47CFB8F5544F}"/>
                </a:ext>
              </a:extLst>
            </p:cNvPr>
            <p:cNvSpPr txBox="1"/>
            <p:nvPr/>
          </p:nvSpPr>
          <p:spPr>
            <a:xfrm>
              <a:off x="9424199" y="3721523"/>
              <a:ext cx="486316" cy="276999"/>
            </a:xfrm>
            <a:prstGeom prst="rect">
              <a:avLst/>
            </a:prstGeom>
            <a:noFill/>
          </p:spPr>
          <p:txBody>
            <a:bodyPr wrap="none" rtlCol="0">
              <a:spAutoFit/>
            </a:bodyPr>
            <a:lstStyle/>
            <a:p>
              <a:r>
                <a:rPr lang="en-US" sz="1200" dirty="0"/>
                <a:t>500</a:t>
              </a:r>
            </a:p>
          </p:txBody>
        </p:sp>
        <p:sp>
          <p:nvSpPr>
            <p:cNvPr id="72" name="TextBox 71">
              <a:extLst>
                <a:ext uri="{FF2B5EF4-FFF2-40B4-BE49-F238E27FC236}">
                  <a16:creationId xmlns:a16="http://schemas.microsoft.com/office/drawing/2014/main" id="{4695DA47-4532-4980-B5B8-8C1B37C93AEC}"/>
                </a:ext>
              </a:extLst>
            </p:cNvPr>
            <p:cNvSpPr txBox="1"/>
            <p:nvPr/>
          </p:nvSpPr>
          <p:spPr>
            <a:xfrm>
              <a:off x="7938506" y="3723364"/>
              <a:ext cx="486316" cy="276999"/>
            </a:xfrm>
            <a:prstGeom prst="rect">
              <a:avLst/>
            </a:prstGeom>
            <a:noFill/>
          </p:spPr>
          <p:txBody>
            <a:bodyPr wrap="none" rtlCol="0">
              <a:spAutoFit/>
            </a:bodyPr>
            <a:lstStyle/>
            <a:p>
              <a:r>
                <a:rPr lang="en-US" sz="1200" dirty="0"/>
                <a:t>200</a:t>
              </a:r>
            </a:p>
          </p:txBody>
        </p:sp>
        <p:sp>
          <p:nvSpPr>
            <p:cNvPr id="73" name="TextBox 72">
              <a:extLst>
                <a:ext uri="{FF2B5EF4-FFF2-40B4-BE49-F238E27FC236}">
                  <a16:creationId xmlns:a16="http://schemas.microsoft.com/office/drawing/2014/main" id="{59972EEC-C5EF-4B24-B4DB-9436BFB7968C}"/>
                </a:ext>
              </a:extLst>
            </p:cNvPr>
            <p:cNvSpPr txBox="1"/>
            <p:nvPr/>
          </p:nvSpPr>
          <p:spPr>
            <a:xfrm>
              <a:off x="7220331" y="3721523"/>
              <a:ext cx="629932" cy="276999"/>
            </a:xfrm>
            <a:prstGeom prst="rect">
              <a:avLst/>
            </a:prstGeom>
            <a:noFill/>
          </p:spPr>
          <p:txBody>
            <a:bodyPr wrap="square" rtlCol="0">
              <a:spAutoFit/>
            </a:bodyPr>
            <a:lstStyle/>
            <a:p>
              <a:r>
                <a:rPr lang="en-US" sz="1200" dirty="0"/>
                <a:t>100</a:t>
              </a:r>
            </a:p>
          </p:txBody>
        </p:sp>
      </p:grpSp>
      <p:grpSp>
        <p:nvGrpSpPr>
          <p:cNvPr id="4096" name="Group 4095">
            <a:extLst>
              <a:ext uri="{FF2B5EF4-FFF2-40B4-BE49-F238E27FC236}">
                <a16:creationId xmlns:a16="http://schemas.microsoft.com/office/drawing/2014/main" id="{ED28F6A3-3F9F-4C69-B214-1DC6BE51BE6E}"/>
              </a:ext>
            </a:extLst>
          </p:cNvPr>
          <p:cNvGrpSpPr/>
          <p:nvPr/>
        </p:nvGrpSpPr>
        <p:grpSpPr>
          <a:xfrm>
            <a:off x="10299046" y="4964382"/>
            <a:ext cx="736936" cy="725680"/>
            <a:chOff x="9341236" y="4090353"/>
            <a:chExt cx="736936" cy="725680"/>
          </a:xfrm>
        </p:grpSpPr>
        <p:grpSp>
          <p:nvGrpSpPr>
            <p:cNvPr id="89" name="Group 88">
              <a:extLst>
                <a:ext uri="{FF2B5EF4-FFF2-40B4-BE49-F238E27FC236}">
                  <a16:creationId xmlns:a16="http://schemas.microsoft.com/office/drawing/2014/main" id="{A290C216-76A7-40CE-983C-4621807CCEBE}"/>
                </a:ext>
              </a:extLst>
            </p:cNvPr>
            <p:cNvGrpSpPr/>
            <p:nvPr/>
          </p:nvGrpSpPr>
          <p:grpSpPr>
            <a:xfrm>
              <a:off x="9341236" y="4090353"/>
              <a:ext cx="736936" cy="725680"/>
              <a:chOff x="4123445" y="2949301"/>
              <a:chExt cx="736936" cy="725680"/>
            </a:xfrm>
          </p:grpSpPr>
          <p:grpSp>
            <p:nvGrpSpPr>
              <p:cNvPr id="90" name="Group 89">
                <a:extLst>
                  <a:ext uri="{FF2B5EF4-FFF2-40B4-BE49-F238E27FC236}">
                    <a16:creationId xmlns:a16="http://schemas.microsoft.com/office/drawing/2014/main" id="{01017AB4-0518-42D2-A04B-238C7846CE2F}"/>
                  </a:ext>
                </a:extLst>
              </p:cNvPr>
              <p:cNvGrpSpPr/>
              <p:nvPr/>
            </p:nvGrpSpPr>
            <p:grpSpPr>
              <a:xfrm>
                <a:off x="4123445" y="2949301"/>
                <a:ext cx="736936" cy="725680"/>
                <a:chOff x="859882" y="4175992"/>
                <a:chExt cx="860968" cy="847817"/>
              </a:xfrm>
            </p:grpSpPr>
            <p:sp>
              <p:nvSpPr>
                <p:cNvPr id="92" name="Oval 91">
                  <a:extLst>
                    <a:ext uri="{FF2B5EF4-FFF2-40B4-BE49-F238E27FC236}">
                      <a16:creationId xmlns:a16="http://schemas.microsoft.com/office/drawing/2014/main" id="{A4BC21CF-8F11-4D7F-A996-F43A0CA7BC27}"/>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93" name="Oval 92">
                  <a:extLst>
                    <a:ext uri="{FF2B5EF4-FFF2-40B4-BE49-F238E27FC236}">
                      <a16:creationId xmlns:a16="http://schemas.microsoft.com/office/drawing/2014/main" id="{2E3399C9-A420-4E1B-9580-4117C363F98A}"/>
                    </a:ext>
                  </a:extLst>
                </p:cNvPr>
                <p:cNvSpPr/>
                <p:nvPr/>
              </p:nvSpPr>
              <p:spPr>
                <a:xfrm>
                  <a:off x="859882" y="4175992"/>
                  <a:ext cx="860968" cy="847817"/>
                </a:xfrm>
                <a:prstGeom prst="ellipse">
                  <a:avLst/>
                </a:prstGeom>
                <a:blipFill>
                  <a:blip r:embed="rId7">
                    <a:extLst>
                      <a:ext uri="{28A0092B-C50C-407E-A947-70E740481C1C}">
                        <a14:useLocalDpi xmlns:a14="http://schemas.microsoft.com/office/drawing/2010/main" val="0"/>
                      </a:ext>
                    </a:extLst>
                  </a:blip>
                  <a:stretch>
                    <a:fillRect l="6571" t="31099" r="6571" b="3109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91" name="TextBox 90">
                <a:extLst>
                  <a:ext uri="{FF2B5EF4-FFF2-40B4-BE49-F238E27FC236}">
                    <a16:creationId xmlns:a16="http://schemas.microsoft.com/office/drawing/2014/main" id="{FDA89690-4861-4089-B3CA-67119DC3C68C}"/>
                  </a:ext>
                </a:extLst>
              </p:cNvPr>
              <p:cNvSpPr txBox="1"/>
              <p:nvPr/>
            </p:nvSpPr>
            <p:spPr>
              <a:xfrm>
                <a:off x="4160943" y="3440848"/>
                <a:ext cx="691351" cy="200055"/>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Advanced</a:t>
                </a:r>
                <a:endParaRPr lang="en-US" sz="1000" b="1" dirty="0"/>
              </a:p>
            </p:txBody>
          </p:sp>
        </p:grpSp>
        <p:sp>
          <p:nvSpPr>
            <p:cNvPr id="101" name="TextBox 100">
              <a:extLst>
                <a:ext uri="{FF2B5EF4-FFF2-40B4-BE49-F238E27FC236}">
                  <a16:creationId xmlns:a16="http://schemas.microsoft.com/office/drawing/2014/main" id="{23A0C7E9-3AF1-4D77-9F62-F16C700E2C5C}"/>
                </a:ext>
              </a:extLst>
            </p:cNvPr>
            <p:cNvSpPr txBox="1"/>
            <p:nvPr/>
          </p:nvSpPr>
          <p:spPr>
            <a:xfrm>
              <a:off x="9364028" y="4110396"/>
              <a:ext cx="691351" cy="215444"/>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5760</a:t>
              </a:r>
              <a:endParaRPr lang="en-US" sz="1050" b="1" dirty="0">
                <a:solidFill>
                  <a:srgbClr val="7030A0"/>
                </a:solidFill>
              </a:endParaRPr>
            </a:p>
          </p:txBody>
        </p:sp>
      </p:grpSp>
      <p:grpSp>
        <p:nvGrpSpPr>
          <p:cNvPr id="110" name="Group 109">
            <a:extLst>
              <a:ext uri="{FF2B5EF4-FFF2-40B4-BE49-F238E27FC236}">
                <a16:creationId xmlns:a16="http://schemas.microsoft.com/office/drawing/2014/main" id="{72C3945A-9171-4B71-8BA4-7303A30F5EBC}"/>
              </a:ext>
            </a:extLst>
          </p:cNvPr>
          <p:cNvGrpSpPr/>
          <p:nvPr/>
        </p:nvGrpSpPr>
        <p:grpSpPr>
          <a:xfrm>
            <a:off x="9127917" y="4967568"/>
            <a:ext cx="736936" cy="725680"/>
            <a:chOff x="9341236" y="4090353"/>
            <a:chExt cx="736936" cy="725680"/>
          </a:xfrm>
        </p:grpSpPr>
        <p:grpSp>
          <p:nvGrpSpPr>
            <p:cNvPr id="111" name="Group 110">
              <a:extLst>
                <a:ext uri="{FF2B5EF4-FFF2-40B4-BE49-F238E27FC236}">
                  <a16:creationId xmlns:a16="http://schemas.microsoft.com/office/drawing/2014/main" id="{943E9B5A-D0C5-4C1C-8FEE-D85E5C0C2CE2}"/>
                </a:ext>
              </a:extLst>
            </p:cNvPr>
            <p:cNvGrpSpPr/>
            <p:nvPr/>
          </p:nvGrpSpPr>
          <p:grpSpPr>
            <a:xfrm>
              <a:off x="9341236" y="4090353"/>
              <a:ext cx="736936" cy="725680"/>
              <a:chOff x="4123445" y="2949301"/>
              <a:chExt cx="736936" cy="725680"/>
            </a:xfrm>
          </p:grpSpPr>
          <p:grpSp>
            <p:nvGrpSpPr>
              <p:cNvPr id="113" name="Group 112">
                <a:extLst>
                  <a:ext uri="{FF2B5EF4-FFF2-40B4-BE49-F238E27FC236}">
                    <a16:creationId xmlns:a16="http://schemas.microsoft.com/office/drawing/2014/main" id="{E12A5B98-CD9F-4310-B3C2-9944DEBF67FB}"/>
                  </a:ext>
                </a:extLst>
              </p:cNvPr>
              <p:cNvGrpSpPr/>
              <p:nvPr/>
            </p:nvGrpSpPr>
            <p:grpSpPr>
              <a:xfrm>
                <a:off x="4123445" y="2949301"/>
                <a:ext cx="736936" cy="725680"/>
                <a:chOff x="859882" y="4175992"/>
                <a:chExt cx="860968" cy="847817"/>
              </a:xfrm>
            </p:grpSpPr>
            <p:sp>
              <p:nvSpPr>
                <p:cNvPr id="115" name="Oval 114">
                  <a:extLst>
                    <a:ext uri="{FF2B5EF4-FFF2-40B4-BE49-F238E27FC236}">
                      <a16:creationId xmlns:a16="http://schemas.microsoft.com/office/drawing/2014/main" id="{52068DE8-6916-4B22-BCA0-5B2DD6C94F50}"/>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16" name="Oval 115">
                  <a:extLst>
                    <a:ext uri="{FF2B5EF4-FFF2-40B4-BE49-F238E27FC236}">
                      <a16:creationId xmlns:a16="http://schemas.microsoft.com/office/drawing/2014/main" id="{37AACF4A-E72A-4DC1-AD10-58F5237257D7}"/>
                    </a:ext>
                  </a:extLst>
                </p:cNvPr>
                <p:cNvSpPr/>
                <p:nvPr/>
              </p:nvSpPr>
              <p:spPr>
                <a:xfrm>
                  <a:off x="859882" y="4175992"/>
                  <a:ext cx="860968" cy="847817"/>
                </a:xfrm>
                <a:prstGeom prst="ellipse">
                  <a:avLst/>
                </a:prstGeom>
                <a:blipFill>
                  <a:blip r:embed="rId7">
                    <a:extLst>
                      <a:ext uri="{28A0092B-C50C-407E-A947-70E740481C1C}">
                        <a14:useLocalDpi xmlns:a14="http://schemas.microsoft.com/office/drawing/2010/main" val="0"/>
                      </a:ext>
                    </a:extLst>
                  </a:blip>
                  <a:stretch>
                    <a:fillRect l="6571" t="31099" r="6571" b="3109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14" name="TextBox 113">
                <a:extLst>
                  <a:ext uri="{FF2B5EF4-FFF2-40B4-BE49-F238E27FC236}">
                    <a16:creationId xmlns:a16="http://schemas.microsoft.com/office/drawing/2014/main" id="{DD98B738-0641-420D-99D5-4942E6F8CB35}"/>
                  </a:ext>
                </a:extLst>
              </p:cNvPr>
              <p:cNvSpPr txBox="1"/>
              <p:nvPr/>
            </p:nvSpPr>
            <p:spPr>
              <a:xfrm>
                <a:off x="4154081" y="3437662"/>
                <a:ext cx="691351" cy="200055"/>
              </a:xfrm>
              <a:prstGeom prst="rect">
                <a:avLst/>
              </a:prstGeom>
              <a:noFill/>
            </p:spPr>
            <p:txBody>
              <a:bodyPr wrap="square">
                <a:spAutoFit/>
              </a:bodyPr>
              <a:lstStyle/>
              <a:p>
                <a:pPr algn="ctr"/>
                <a:r>
                  <a:rPr lang="en-US" sz="700" b="1" dirty="0">
                    <a:solidFill>
                      <a:srgbClr val="202122"/>
                    </a:solidFill>
                    <a:latin typeface="Arial" panose="020B0604020202020204" pitchFamily="34" charset="0"/>
                  </a:rPr>
                  <a:t>2000Q</a:t>
                </a:r>
                <a:endParaRPr lang="en-US" sz="1000" b="1" dirty="0"/>
              </a:p>
            </p:txBody>
          </p:sp>
        </p:grpSp>
        <p:sp>
          <p:nvSpPr>
            <p:cNvPr id="112" name="TextBox 111">
              <a:extLst>
                <a:ext uri="{FF2B5EF4-FFF2-40B4-BE49-F238E27FC236}">
                  <a16:creationId xmlns:a16="http://schemas.microsoft.com/office/drawing/2014/main" id="{2554CC12-9294-40B5-BC88-0586A4A8135D}"/>
                </a:ext>
              </a:extLst>
            </p:cNvPr>
            <p:cNvSpPr txBox="1"/>
            <p:nvPr/>
          </p:nvSpPr>
          <p:spPr>
            <a:xfrm>
              <a:off x="9364028" y="4110396"/>
              <a:ext cx="691351" cy="215444"/>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2048</a:t>
              </a:r>
              <a:endParaRPr lang="en-US" sz="1050" b="1" dirty="0">
                <a:solidFill>
                  <a:srgbClr val="7030A0"/>
                </a:solidFill>
              </a:endParaRPr>
            </a:p>
          </p:txBody>
        </p:sp>
      </p:grpSp>
      <p:grpSp>
        <p:nvGrpSpPr>
          <p:cNvPr id="117" name="Group 116">
            <a:extLst>
              <a:ext uri="{FF2B5EF4-FFF2-40B4-BE49-F238E27FC236}">
                <a16:creationId xmlns:a16="http://schemas.microsoft.com/office/drawing/2014/main" id="{5955A776-4165-42D5-85DF-775D24FCFD4E}"/>
              </a:ext>
            </a:extLst>
          </p:cNvPr>
          <p:cNvGrpSpPr/>
          <p:nvPr/>
        </p:nvGrpSpPr>
        <p:grpSpPr>
          <a:xfrm>
            <a:off x="8229268" y="4964382"/>
            <a:ext cx="736936" cy="725680"/>
            <a:chOff x="9341236" y="4090353"/>
            <a:chExt cx="736936" cy="725680"/>
          </a:xfrm>
        </p:grpSpPr>
        <p:grpSp>
          <p:nvGrpSpPr>
            <p:cNvPr id="118" name="Group 117">
              <a:extLst>
                <a:ext uri="{FF2B5EF4-FFF2-40B4-BE49-F238E27FC236}">
                  <a16:creationId xmlns:a16="http://schemas.microsoft.com/office/drawing/2014/main" id="{DF895412-937A-4E93-9ED3-9516EDC400F4}"/>
                </a:ext>
              </a:extLst>
            </p:cNvPr>
            <p:cNvGrpSpPr/>
            <p:nvPr/>
          </p:nvGrpSpPr>
          <p:grpSpPr>
            <a:xfrm>
              <a:off x="9341236" y="4090353"/>
              <a:ext cx="736936" cy="725680"/>
              <a:chOff x="4123445" y="2949301"/>
              <a:chExt cx="736936" cy="725680"/>
            </a:xfrm>
          </p:grpSpPr>
          <p:grpSp>
            <p:nvGrpSpPr>
              <p:cNvPr id="120" name="Group 119">
                <a:extLst>
                  <a:ext uri="{FF2B5EF4-FFF2-40B4-BE49-F238E27FC236}">
                    <a16:creationId xmlns:a16="http://schemas.microsoft.com/office/drawing/2014/main" id="{EB57551D-2F85-4C31-A222-1FD9CD5C8480}"/>
                  </a:ext>
                </a:extLst>
              </p:cNvPr>
              <p:cNvGrpSpPr/>
              <p:nvPr/>
            </p:nvGrpSpPr>
            <p:grpSpPr>
              <a:xfrm>
                <a:off x="4123445" y="2949301"/>
                <a:ext cx="736936" cy="725680"/>
                <a:chOff x="859882" y="4175992"/>
                <a:chExt cx="860968" cy="847817"/>
              </a:xfrm>
            </p:grpSpPr>
            <p:sp>
              <p:nvSpPr>
                <p:cNvPr id="122" name="Oval 121">
                  <a:extLst>
                    <a:ext uri="{FF2B5EF4-FFF2-40B4-BE49-F238E27FC236}">
                      <a16:creationId xmlns:a16="http://schemas.microsoft.com/office/drawing/2014/main" id="{D04BD03E-6F25-4C9B-8CCE-587CD1B8BD1F}"/>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23" name="Oval 122">
                  <a:extLst>
                    <a:ext uri="{FF2B5EF4-FFF2-40B4-BE49-F238E27FC236}">
                      <a16:creationId xmlns:a16="http://schemas.microsoft.com/office/drawing/2014/main" id="{D7631435-8C83-4A8C-AAD1-E63510A0FA92}"/>
                    </a:ext>
                  </a:extLst>
                </p:cNvPr>
                <p:cNvSpPr/>
                <p:nvPr/>
              </p:nvSpPr>
              <p:spPr>
                <a:xfrm>
                  <a:off x="859882" y="4175992"/>
                  <a:ext cx="860968" cy="847817"/>
                </a:xfrm>
                <a:prstGeom prst="ellipse">
                  <a:avLst/>
                </a:prstGeom>
                <a:blipFill>
                  <a:blip r:embed="rId7">
                    <a:extLst>
                      <a:ext uri="{28A0092B-C50C-407E-A947-70E740481C1C}">
                        <a14:useLocalDpi xmlns:a14="http://schemas.microsoft.com/office/drawing/2010/main" val="0"/>
                      </a:ext>
                    </a:extLst>
                  </a:blip>
                  <a:stretch>
                    <a:fillRect l="6571" t="31099" r="6571" b="3109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21" name="TextBox 120">
                <a:extLst>
                  <a:ext uri="{FF2B5EF4-FFF2-40B4-BE49-F238E27FC236}">
                    <a16:creationId xmlns:a16="http://schemas.microsoft.com/office/drawing/2014/main" id="{0E7BC383-562A-48C7-AE10-A042C1BED547}"/>
                  </a:ext>
                </a:extLst>
              </p:cNvPr>
              <p:cNvSpPr txBox="1"/>
              <p:nvPr/>
            </p:nvSpPr>
            <p:spPr>
              <a:xfrm>
                <a:off x="4146236" y="3458368"/>
                <a:ext cx="691351" cy="200055"/>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2X</a:t>
                </a:r>
                <a:endParaRPr lang="en-US" sz="1000" b="1" dirty="0"/>
              </a:p>
            </p:txBody>
          </p:sp>
        </p:grpSp>
        <p:sp>
          <p:nvSpPr>
            <p:cNvPr id="119" name="TextBox 118">
              <a:extLst>
                <a:ext uri="{FF2B5EF4-FFF2-40B4-BE49-F238E27FC236}">
                  <a16:creationId xmlns:a16="http://schemas.microsoft.com/office/drawing/2014/main" id="{58DDE613-450A-4FF6-97E9-6B0919F84DA4}"/>
                </a:ext>
              </a:extLst>
            </p:cNvPr>
            <p:cNvSpPr txBox="1"/>
            <p:nvPr/>
          </p:nvSpPr>
          <p:spPr>
            <a:xfrm>
              <a:off x="9364028" y="4110396"/>
              <a:ext cx="691351" cy="215444"/>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1152</a:t>
              </a:r>
              <a:endParaRPr lang="en-US" sz="1050" b="1" dirty="0">
                <a:solidFill>
                  <a:srgbClr val="7030A0"/>
                </a:solidFill>
              </a:endParaRPr>
            </a:p>
          </p:txBody>
        </p:sp>
      </p:grpSp>
      <p:grpSp>
        <p:nvGrpSpPr>
          <p:cNvPr id="124" name="Group 123">
            <a:extLst>
              <a:ext uri="{FF2B5EF4-FFF2-40B4-BE49-F238E27FC236}">
                <a16:creationId xmlns:a16="http://schemas.microsoft.com/office/drawing/2014/main" id="{A13C3609-2BF6-4F4C-8BDF-9BD468F34EE7}"/>
              </a:ext>
            </a:extLst>
          </p:cNvPr>
          <p:cNvGrpSpPr/>
          <p:nvPr/>
        </p:nvGrpSpPr>
        <p:grpSpPr>
          <a:xfrm>
            <a:off x="6967473" y="4984425"/>
            <a:ext cx="736936" cy="725680"/>
            <a:chOff x="9341236" y="4090353"/>
            <a:chExt cx="736936" cy="725680"/>
          </a:xfrm>
        </p:grpSpPr>
        <p:grpSp>
          <p:nvGrpSpPr>
            <p:cNvPr id="125" name="Group 124">
              <a:extLst>
                <a:ext uri="{FF2B5EF4-FFF2-40B4-BE49-F238E27FC236}">
                  <a16:creationId xmlns:a16="http://schemas.microsoft.com/office/drawing/2014/main" id="{3C109F1E-8106-4345-AA3D-EB02923C9139}"/>
                </a:ext>
              </a:extLst>
            </p:cNvPr>
            <p:cNvGrpSpPr/>
            <p:nvPr/>
          </p:nvGrpSpPr>
          <p:grpSpPr>
            <a:xfrm>
              <a:off x="9341236" y="4090353"/>
              <a:ext cx="736936" cy="725680"/>
              <a:chOff x="4123445" y="2949301"/>
              <a:chExt cx="736936" cy="725680"/>
            </a:xfrm>
          </p:grpSpPr>
          <p:grpSp>
            <p:nvGrpSpPr>
              <p:cNvPr id="127" name="Group 126">
                <a:extLst>
                  <a:ext uri="{FF2B5EF4-FFF2-40B4-BE49-F238E27FC236}">
                    <a16:creationId xmlns:a16="http://schemas.microsoft.com/office/drawing/2014/main" id="{12E4EEC4-2B1C-47C6-AE2F-4C4F4CB78255}"/>
                  </a:ext>
                </a:extLst>
              </p:cNvPr>
              <p:cNvGrpSpPr/>
              <p:nvPr/>
            </p:nvGrpSpPr>
            <p:grpSpPr>
              <a:xfrm>
                <a:off x="4123445" y="2949301"/>
                <a:ext cx="736936" cy="725680"/>
                <a:chOff x="859882" y="4175992"/>
                <a:chExt cx="860968" cy="847817"/>
              </a:xfrm>
            </p:grpSpPr>
            <p:sp>
              <p:nvSpPr>
                <p:cNvPr id="129" name="Oval 128">
                  <a:extLst>
                    <a:ext uri="{FF2B5EF4-FFF2-40B4-BE49-F238E27FC236}">
                      <a16:creationId xmlns:a16="http://schemas.microsoft.com/office/drawing/2014/main" id="{B1036676-8496-4F82-8A8F-A47091C80A99}"/>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30" name="Oval 129">
                  <a:extLst>
                    <a:ext uri="{FF2B5EF4-FFF2-40B4-BE49-F238E27FC236}">
                      <a16:creationId xmlns:a16="http://schemas.microsoft.com/office/drawing/2014/main" id="{0A65BC55-9683-46BE-B90B-1AE553E7E846}"/>
                    </a:ext>
                  </a:extLst>
                </p:cNvPr>
                <p:cNvSpPr/>
                <p:nvPr/>
              </p:nvSpPr>
              <p:spPr>
                <a:xfrm>
                  <a:off x="859882" y="4175992"/>
                  <a:ext cx="860968" cy="847817"/>
                </a:xfrm>
                <a:prstGeom prst="ellipse">
                  <a:avLst/>
                </a:prstGeom>
                <a:blipFill>
                  <a:blip r:embed="rId7">
                    <a:extLst>
                      <a:ext uri="{28A0092B-C50C-407E-A947-70E740481C1C}">
                        <a14:useLocalDpi xmlns:a14="http://schemas.microsoft.com/office/drawing/2010/main" val="0"/>
                      </a:ext>
                    </a:extLst>
                  </a:blip>
                  <a:stretch>
                    <a:fillRect l="6571" t="31099" r="6571" b="3109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28" name="TextBox 127">
                <a:extLst>
                  <a:ext uri="{FF2B5EF4-FFF2-40B4-BE49-F238E27FC236}">
                    <a16:creationId xmlns:a16="http://schemas.microsoft.com/office/drawing/2014/main" id="{85DDB351-9690-4CF4-B526-B2B06965731E}"/>
                  </a:ext>
                </a:extLst>
              </p:cNvPr>
              <p:cNvSpPr txBox="1"/>
              <p:nvPr/>
            </p:nvSpPr>
            <p:spPr>
              <a:xfrm>
                <a:off x="4146236" y="3449543"/>
                <a:ext cx="691351" cy="200055"/>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Two</a:t>
                </a:r>
                <a:endParaRPr lang="en-US" sz="1000" b="1" dirty="0"/>
              </a:p>
            </p:txBody>
          </p:sp>
        </p:grpSp>
        <p:sp>
          <p:nvSpPr>
            <p:cNvPr id="126" name="TextBox 125">
              <a:extLst>
                <a:ext uri="{FF2B5EF4-FFF2-40B4-BE49-F238E27FC236}">
                  <a16:creationId xmlns:a16="http://schemas.microsoft.com/office/drawing/2014/main" id="{153815DE-77E2-4D76-8FD0-18DA8648C599}"/>
                </a:ext>
              </a:extLst>
            </p:cNvPr>
            <p:cNvSpPr txBox="1"/>
            <p:nvPr/>
          </p:nvSpPr>
          <p:spPr>
            <a:xfrm>
              <a:off x="9364028" y="4110396"/>
              <a:ext cx="691351" cy="215444"/>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512</a:t>
              </a:r>
              <a:endParaRPr lang="en-US" sz="1050" b="1" dirty="0">
                <a:solidFill>
                  <a:srgbClr val="7030A0"/>
                </a:solidFill>
              </a:endParaRPr>
            </a:p>
          </p:txBody>
        </p:sp>
      </p:grpSp>
      <p:grpSp>
        <p:nvGrpSpPr>
          <p:cNvPr id="138" name="Group 137">
            <a:extLst>
              <a:ext uri="{FF2B5EF4-FFF2-40B4-BE49-F238E27FC236}">
                <a16:creationId xmlns:a16="http://schemas.microsoft.com/office/drawing/2014/main" id="{2FD42C14-DC6E-4084-98BD-B667BF56E118}"/>
              </a:ext>
            </a:extLst>
          </p:cNvPr>
          <p:cNvGrpSpPr/>
          <p:nvPr/>
        </p:nvGrpSpPr>
        <p:grpSpPr>
          <a:xfrm>
            <a:off x="5058462" y="4981365"/>
            <a:ext cx="736936" cy="725680"/>
            <a:chOff x="9341236" y="4090353"/>
            <a:chExt cx="736936" cy="725680"/>
          </a:xfrm>
        </p:grpSpPr>
        <p:grpSp>
          <p:nvGrpSpPr>
            <p:cNvPr id="139" name="Group 138">
              <a:extLst>
                <a:ext uri="{FF2B5EF4-FFF2-40B4-BE49-F238E27FC236}">
                  <a16:creationId xmlns:a16="http://schemas.microsoft.com/office/drawing/2014/main" id="{B8FB865D-C372-419C-A531-43E943F45D72}"/>
                </a:ext>
              </a:extLst>
            </p:cNvPr>
            <p:cNvGrpSpPr/>
            <p:nvPr/>
          </p:nvGrpSpPr>
          <p:grpSpPr>
            <a:xfrm>
              <a:off x="9341236" y="4090353"/>
              <a:ext cx="736936" cy="725680"/>
              <a:chOff x="4123445" y="2949301"/>
              <a:chExt cx="736936" cy="725680"/>
            </a:xfrm>
          </p:grpSpPr>
          <p:grpSp>
            <p:nvGrpSpPr>
              <p:cNvPr id="141" name="Group 140">
                <a:extLst>
                  <a:ext uri="{FF2B5EF4-FFF2-40B4-BE49-F238E27FC236}">
                    <a16:creationId xmlns:a16="http://schemas.microsoft.com/office/drawing/2014/main" id="{7D64AD87-BBC2-4C2B-B87E-E6ED5C767977}"/>
                  </a:ext>
                </a:extLst>
              </p:cNvPr>
              <p:cNvGrpSpPr/>
              <p:nvPr/>
            </p:nvGrpSpPr>
            <p:grpSpPr>
              <a:xfrm>
                <a:off x="4123445" y="2949301"/>
                <a:ext cx="736936" cy="725680"/>
                <a:chOff x="859882" y="4175992"/>
                <a:chExt cx="860968" cy="847817"/>
              </a:xfrm>
            </p:grpSpPr>
            <p:sp>
              <p:nvSpPr>
                <p:cNvPr id="143" name="Oval 142">
                  <a:extLst>
                    <a:ext uri="{FF2B5EF4-FFF2-40B4-BE49-F238E27FC236}">
                      <a16:creationId xmlns:a16="http://schemas.microsoft.com/office/drawing/2014/main" id="{BBB3984E-D101-42A4-A75E-EBD018B93F36}"/>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44" name="Oval 143">
                  <a:extLst>
                    <a:ext uri="{FF2B5EF4-FFF2-40B4-BE49-F238E27FC236}">
                      <a16:creationId xmlns:a16="http://schemas.microsoft.com/office/drawing/2014/main" id="{614C8811-67EF-43D7-9372-B4F5ED6EC007}"/>
                    </a:ext>
                  </a:extLst>
                </p:cNvPr>
                <p:cNvSpPr/>
                <p:nvPr/>
              </p:nvSpPr>
              <p:spPr>
                <a:xfrm>
                  <a:off x="859882" y="4175992"/>
                  <a:ext cx="860968" cy="847817"/>
                </a:xfrm>
                <a:prstGeom prst="ellipse">
                  <a:avLst/>
                </a:prstGeom>
                <a:blipFill>
                  <a:blip r:embed="rId7">
                    <a:extLst>
                      <a:ext uri="{28A0092B-C50C-407E-A947-70E740481C1C}">
                        <a14:useLocalDpi xmlns:a14="http://schemas.microsoft.com/office/drawing/2010/main" val="0"/>
                      </a:ext>
                    </a:extLst>
                  </a:blip>
                  <a:stretch>
                    <a:fillRect l="6571" t="31099" r="6571" b="3109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42" name="TextBox 141">
                <a:extLst>
                  <a:ext uri="{FF2B5EF4-FFF2-40B4-BE49-F238E27FC236}">
                    <a16:creationId xmlns:a16="http://schemas.microsoft.com/office/drawing/2014/main" id="{A76EE740-DE94-4C4A-B4B9-4D07EB597E35}"/>
                  </a:ext>
                </a:extLst>
              </p:cNvPr>
              <p:cNvSpPr txBox="1"/>
              <p:nvPr/>
            </p:nvSpPr>
            <p:spPr>
              <a:xfrm>
                <a:off x="4146236" y="3449543"/>
                <a:ext cx="691351" cy="200055"/>
              </a:xfrm>
              <a:prstGeom prst="rect">
                <a:avLst/>
              </a:prstGeom>
              <a:noFill/>
            </p:spPr>
            <p:txBody>
              <a:bodyPr wrap="square">
                <a:spAutoFit/>
              </a:bodyPr>
              <a:lstStyle/>
              <a:p>
                <a:pPr algn="ctr"/>
                <a:r>
                  <a:rPr lang="en-US" sz="700" b="1" dirty="0">
                    <a:solidFill>
                      <a:srgbClr val="202122"/>
                    </a:solidFill>
                    <a:latin typeface="Arial" panose="020B0604020202020204" pitchFamily="34" charset="0"/>
                  </a:rPr>
                  <a:t>One</a:t>
                </a:r>
                <a:endParaRPr lang="en-US" sz="1000" b="1" dirty="0"/>
              </a:p>
            </p:txBody>
          </p:sp>
        </p:grpSp>
        <p:sp>
          <p:nvSpPr>
            <p:cNvPr id="140" name="TextBox 139">
              <a:extLst>
                <a:ext uri="{FF2B5EF4-FFF2-40B4-BE49-F238E27FC236}">
                  <a16:creationId xmlns:a16="http://schemas.microsoft.com/office/drawing/2014/main" id="{722F5841-E768-4EC3-BA23-F5373D62E39A}"/>
                </a:ext>
              </a:extLst>
            </p:cNvPr>
            <p:cNvSpPr txBox="1"/>
            <p:nvPr/>
          </p:nvSpPr>
          <p:spPr>
            <a:xfrm>
              <a:off x="9364028" y="4110396"/>
              <a:ext cx="691351" cy="230832"/>
            </a:xfrm>
            <a:prstGeom prst="rect">
              <a:avLst/>
            </a:prstGeom>
            <a:noFill/>
          </p:spPr>
          <p:txBody>
            <a:bodyPr wrap="square">
              <a:spAutoFit/>
            </a:bodyPr>
            <a:lstStyle/>
            <a:p>
              <a:pPr algn="ctr"/>
              <a:r>
                <a:rPr lang="en-US" sz="900" b="1" dirty="0">
                  <a:solidFill>
                    <a:srgbClr val="7030A0"/>
                  </a:solidFill>
                  <a:latin typeface="Arial" panose="020B0604020202020204" pitchFamily="34" charset="0"/>
                </a:rPr>
                <a:t>128</a:t>
              </a:r>
              <a:endParaRPr lang="en-US" sz="1100" b="1" dirty="0">
                <a:solidFill>
                  <a:srgbClr val="7030A0"/>
                </a:solidFill>
              </a:endParaRPr>
            </a:p>
          </p:txBody>
        </p:sp>
      </p:grpSp>
      <p:grpSp>
        <p:nvGrpSpPr>
          <p:cNvPr id="147" name="Group 146">
            <a:extLst>
              <a:ext uri="{FF2B5EF4-FFF2-40B4-BE49-F238E27FC236}">
                <a16:creationId xmlns:a16="http://schemas.microsoft.com/office/drawing/2014/main" id="{6796D0AF-151B-4184-993D-075AD53C3FEA}"/>
              </a:ext>
            </a:extLst>
          </p:cNvPr>
          <p:cNvGrpSpPr/>
          <p:nvPr/>
        </p:nvGrpSpPr>
        <p:grpSpPr>
          <a:xfrm>
            <a:off x="4036142" y="3171654"/>
            <a:ext cx="656912" cy="638564"/>
            <a:chOff x="4123445" y="2949301"/>
            <a:chExt cx="736936" cy="725680"/>
          </a:xfrm>
        </p:grpSpPr>
        <p:grpSp>
          <p:nvGrpSpPr>
            <p:cNvPr id="148" name="Group 147">
              <a:extLst>
                <a:ext uri="{FF2B5EF4-FFF2-40B4-BE49-F238E27FC236}">
                  <a16:creationId xmlns:a16="http://schemas.microsoft.com/office/drawing/2014/main" id="{393A911C-4B25-4DDF-8550-DF69DA062A46}"/>
                </a:ext>
              </a:extLst>
            </p:cNvPr>
            <p:cNvGrpSpPr/>
            <p:nvPr/>
          </p:nvGrpSpPr>
          <p:grpSpPr>
            <a:xfrm>
              <a:off x="4123445" y="2949301"/>
              <a:ext cx="736936" cy="725680"/>
              <a:chOff x="4123445" y="2949301"/>
              <a:chExt cx="736936" cy="725680"/>
            </a:xfrm>
          </p:grpSpPr>
          <p:grpSp>
            <p:nvGrpSpPr>
              <p:cNvPr id="150" name="Group 149">
                <a:extLst>
                  <a:ext uri="{FF2B5EF4-FFF2-40B4-BE49-F238E27FC236}">
                    <a16:creationId xmlns:a16="http://schemas.microsoft.com/office/drawing/2014/main" id="{C8DBCE4A-2141-4F0C-9B5F-ADEE68338E98}"/>
                  </a:ext>
                </a:extLst>
              </p:cNvPr>
              <p:cNvGrpSpPr/>
              <p:nvPr/>
            </p:nvGrpSpPr>
            <p:grpSpPr>
              <a:xfrm>
                <a:off x="4123445" y="2949301"/>
                <a:ext cx="736936" cy="725680"/>
                <a:chOff x="859882" y="4175992"/>
                <a:chExt cx="860968" cy="847817"/>
              </a:xfrm>
            </p:grpSpPr>
            <p:sp>
              <p:nvSpPr>
                <p:cNvPr id="152" name="Oval 151">
                  <a:extLst>
                    <a:ext uri="{FF2B5EF4-FFF2-40B4-BE49-F238E27FC236}">
                      <a16:creationId xmlns:a16="http://schemas.microsoft.com/office/drawing/2014/main" id="{F51B6981-46B1-42E5-AB39-1B6703641665}"/>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53" name="Oval 152">
                  <a:extLst>
                    <a:ext uri="{FF2B5EF4-FFF2-40B4-BE49-F238E27FC236}">
                      <a16:creationId xmlns:a16="http://schemas.microsoft.com/office/drawing/2014/main" id="{57323B5F-4471-4869-B682-695942DFBF29}"/>
                    </a:ext>
                  </a:extLst>
                </p:cNvPr>
                <p:cNvSpPr/>
                <p:nvPr/>
              </p:nvSpPr>
              <p:spPr>
                <a:xfrm>
                  <a:off x="859882" y="4175992"/>
                  <a:ext cx="860968" cy="847817"/>
                </a:xfrm>
                <a:prstGeom prst="ellipse">
                  <a:avLst/>
                </a:prstGeom>
                <a:blipFill>
                  <a:blip r:embed="rId8">
                    <a:extLst>
                      <a:ext uri="{28A0092B-C50C-407E-A947-70E740481C1C}">
                        <a14:useLocalDpi xmlns:a14="http://schemas.microsoft.com/office/drawing/2010/main" val="0"/>
                      </a:ext>
                    </a:extLst>
                  </a:blip>
                  <a:stretch>
                    <a:fillRect l="-11696" t="14739" r="-11696" b="1473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51" name="TextBox 150">
                <a:extLst>
                  <a:ext uri="{FF2B5EF4-FFF2-40B4-BE49-F238E27FC236}">
                    <a16:creationId xmlns:a16="http://schemas.microsoft.com/office/drawing/2014/main" id="{52BF4EB2-D611-48C5-9792-AC7B01341E41}"/>
                  </a:ext>
                </a:extLst>
              </p:cNvPr>
              <p:cNvSpPr txBox="1"/>
              <p:nvPr/>
            </p:nvSpPr>
            <p:spPr>
              <a:xfrm>
                <a:off x="4146237" y="3406073"/>
                <a:ext cx="691350" cy="223927"/>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Sycamore</a:t>
                </a:r>
                <a:endParaRPr lang="en-US" sz="1000" b="1" dirty="0"/>
              </a:p>
            </p:txBody>
          </p:sp>
        </p:grpSp>
        <p:sp>
          <p:nvSpPr>
            <p:cNvPr id="149" name="TextBox 148">
              <a:extLst>
                <a:ext uri="{FF2B5EF4-FFF2-40B4-BE49-F238E27FC236}">
                  <a16:creationId xmlns:a16="http://schemas.microsoft.com/office/drawing/2014/main" id="{A337B82D-DE81-470D-B434-BC651B3325ED}"/>
                </a:ext>
              </a:extLst>
            </p:cNvPr>
            <p:cNvSpPr txBox="1"/>
            <p:nvPr/>
          </p:nvSpPr>
          <p:spPr>
            <a:xfrm>
              <a:off x="4146237" y="3013370"/>
              <a:ext cx="691350" cy="241153"/>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53</a:t>
              </a:r>
              <a:endParaRPr lang="en-US" sz="1050" b="1" dirty="0">
                <a:solidFill>
                  <a:srgbClr val="7030A0"/>
                </a:solidFill>
              </a:endParaRPr>
            </a:p>
          </p:txBody>
        </p:sp>
      </p:grpSp>
      <p:grpSp>
        <p:nvGrpSpPr>
          <p:cNvPr id="154" name="Group 153">
            <a:extLst>
              <a:ext uri="{FF2B5EF4-FFF2-40B4-BE49-F238E27FC236}">
                <a16:creationId xmlns:a16="http://schemas.microsoft.com/office/drawing/2014/main" id="{C74B90FA-D318-4FEF-880C-3482D3BA0D0D}"/>
              </a:ext>
            </a:extLst>
          </p:cNvPr>
          <p:cNvGrpSpPr/>
          <p:nvPr/>
        </p:nvGrpSpPr>
        <p:grpSpPr>
          <a:xfrm>
            <a:off x="4098929" y="2640512"/>
            <a:ext cx="531336" cy="523220"/>
            <a:chOff x="4123445" y="2949301"/>
            <a:chExt cx="736936" cy="725680"/>
          </a:xfrm>
        </p:grpSpPr>
        <p:grpSp>
          <p:nvGrpSpPr>
            <p:cNvPr id="155" name="Group 154">
              <a:extLst>
                <a:ext uri="{FF2B5EF4-FFF2-40B4-BE49-F238E27FC236}">
                  <a16:creationId xmlns:a16="http://schemas.microsoft.com/office/drawing/2014/main" id="{589FAF3E-1719-4861-B44C-7331616A87C7}"/>
                </a:ext>
              </a:extLst>
            </p:cNvPr>
            <p:cNvGrpSpPr/>
            <p:nvPr/>
          </p:nvGrpSpPr>
          <p:grpSpPr>
            <a:xfrm>
              <a:off x="4123445" y="2949301"/>
              <a:ext cx="736936" cy="725680"/>
              <a:chOff x="4123445" y="2949301"/>
              <a:chExt cx="736936" cy="725680"/>
            </a:xfrm>
          </p:grpSpPr>
          <p:grpSp>
            <p:nvGrpSpPr>
              <p:cNvPr id="157" name="Group 156">
                <a:extLst>
                  <a:ext uri="{FF2B5EF4-FFF2-40B4-BE49-F238E27FC236}">
                    <a16:creationId xmlns:a16="http://schemas.microsoft.com/office/drawing/2014/main" id="{2D931150-C860-4121-B023-DA17355EE787}"/>
                  </a:ext>
                </a:extLst>
              </p:cNvPr>
              <p:cNvGrpSpPr/>
              <p:nvPr/>
            </p:nvGrpSpPr>
            <p:grpSpPr>
              <a:xfrm>
                <a:off x="4123445" y="2949301"/>
                <a:ext cx="736936" cy="725680"/>
                <a:chOff x="859882" y="4175992"/>
                <a:chExt cx="860968" cy="847817"/>
              </a:xfrm>
            </p:grpSpPr>
            <p:sp>
              <p:nvSpPr>
                <p:cNvPr id="159" name="Oval 158">
                  <a:extLst>
                    <a:ext uri="{FF2B5EF4-FFF2-40B4-BE49-F238E27FC236}">
                      <a16:creationId xmlns:a16="http://schemas.microsoft.com/office/drawing/2014/main" id="{E2311F0F-D6CF-4E77-B360-B0E37B9B0D67}"/>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60" name="Oval 159">
                  <a:extLst>
                    <a:ext uri="{FF2B5EF4-FFF2-40B4-BE49-F238E27FC236}">
                      <a16:creationId xmlns:a16="http://schemas.microsoft.com/office/drawing/2014/main" id="{0B9C9AA0-E76A-42F2-A9FE-303BFC4C7157}"/>
                    </a:ext>
                  </a:extLst>
                </p:cNvPr>
                <p:cNvSpPr/>
                <p:nvPr/>
              </p:nvSpPr>
              <p:spPr>
                <a:xfrm>
                  <a:off x="859882" y="4175992"/>
                  <a:ext cx="860968" cy="847817"/>
                </a:xfrm>
                <a:prstGeom prst="ellipse">
                  <a:avLst/>
                </a:prstGeom>
                <a:blipFill>
                  <a:blip r:embed="rId6">
                    <a:extLst>
                      <a:ext uri="{28A0092B-C50C-407E-A947-70E740481C1C}">
                        <a14:useLocalDpi xmlns:a14="http://schemas.microsoft.com/office/drawing/2010/main" val="0"/>
                      </a:ext>
                    </a:extLst>
                  </a:blip>
                  <a:stretch>
                    <a:fillRect l="-5837" t="-6702" r="-5837" b="-6702"/>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58" name="TextBox 157">
                <a:extLst>
                  <a:ext uri="{FF2B5EF4-FFF2-40B4-BE49-F238E27FC236}">
                    <a16:creationId xmlns:a16="http://schemas.microsoft.com/office/drawing/2014/main" id="{585CC358-91AE-44D9-8102-BFD67D609967}"/>
                  </a:ext>
                </a:extLst>
              </p:cNvPr>
              <p:cNvSpPr txBox="1"/>
              <p:nvPr/>
            </p:nvSpPr>
            <p:spPr>
              <a:xfrm>
                <a:off x="4164304" y="3416115"/>
                <a:ext cx="691351" cy="229601"/>
              </a:xfrm>
              <a:prstGeom prst="rect">
                <a:avLst/>
              </a:prstGeom>
              <a:noFill/>
            </p:spPr>
            <p:txBody>
              <a:bodyPr wrap="square">
                <a:spAutoFit/>
              </a:bodyPr>
              <a:lstStyle/>
              <a:p>
                <a:pPr algn="ctr"/>
                <a:r>
                  <a:rPr lang="en-US" altLang="zh-CN" sz="700" b="1" dirty="0">
                    <a:solidFill>
                      <a:srgbClr val="202122"/>
                    </a:solidFill>
                    <a:latin typeface="Arial" panose="020B0604020202020204" pitchFamily="34" charset="0"/>
                  </a:rPr>
                  <a:t>Q53</a:t>
                </a:r>
                <a:endParaRPr lang="en-US" sz="1000" b="1" dirty="0"/>
              </a:p>
            </p:txBody>
          </p:sp>
        </p:grpSp>
        <p:sp>
          <p:nvSpPr>
            <p:cNvPr id="156" name="TextBox 155">
              <a:extLst>
                <a:ext uri="{FF2B5EF4-FFF2-40B4-BE49-F238E27FC236}">
                  <a16:creationId xmlns:a16="http://schemas.microsoft.com/office/drawing/2014/main" id="{D0082C26-2EB1-4461-89C1-9AC2B0BE1AB5}"/>
                </a:ext>
              </a:extLst>
            </p:cNvPr>
            <p:cNvSpPr txBox="1"/>
            <p:nvPr/>
          </p:nvSpPr>
          <p:spPr>
            <a:xfrm>
              <a:off x="4146237" y="3013370"/>
              <a:ext cx="691351" cy="247263"/>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53</a:t>
              </a:r>
              <a:endParaRPr lang="en-US" sz="1050" b="1" dirty="0">
                <a:solidFill>
                  <a:srgbClr val="7030A0"/>
                </a:solidFill>
              </a:endParaRPr>
            </a:p>
          </p:txBody>
        </p:sp>
      </p:grpSp>
      <p:grpSp>
        <p:nvGrpSpPr>
          <p:cNvPr id="161" name="Group 160">
            <a:extLst>
              <a:ext uri="{FF2B5EF4-FFF2-40B4-BE49-F238E27FC236}">
                <a16:creationId xmlns:a16="http://schemas.microsoft.com/office/drawing/2014/main" id="{A73860E9-045B-4C89-9B9A-178CFF2309A7}"/>
              </a:ext>
            </a:extLst>
          </p:cNvPr>
          <p:cNvGrpSpPr/>
          <p:nvPr/>
        </p:nvGrpSpPr>
        <p:grpSpPr>
          <a:xfrm>
            <a:off x="4072762" y="2198178"/>
            <a:ext cx="448571" cy="456840"/>
            <a:chOff x="4123445" y="2931214"/>
            <a:chExt cx="764961" cy="779064"/>
          </a:xfrm>
        </p:grpSpPr>
        <p:grpSp>
          <p:nvGrpSpPr>
            <p:cNvPr id="162" name="Group 161">
              <a:extLst>
                <a:ext uri="{FF2B5EF4-FFF2-40B4-BE49-F238E27FC236}">
                  <a16:creationId xmlns:a16="http://schemas.microsoft.com/office/drawing/2014/main" id="{E469291A-311D-4B7E-AA15-41F4AB638CEA}"/>
                </a:ext>
              </a:extLst>
            </p:cNvPr>
            <p:cNvGrpSpPr/>
            <p:nvPr/>
          </p:nvGrpSpPr>
          <p:grpSpPr>
            <a:xfrm>
              <a:off x="4123445" y="2949301"/>
              <a:ext cx="764961" cy="760977"/>
              <a:chOff x="4123445" y="2949301"/>
              <a:chExt cx="764961" cy="760977"/>
            </a:xfrm>
          </p:grpSpPr>
          <p:grpSp>
            <p:nvGrpSpPr>
              <p:cNvPr id="164" name="Group 163">
                <a:extLst>
                  <a:ext uri="{FF2B5EF4-FFF2-40B4-BE49-F238E27FC236}">
                    <a16:creationId xmlns:a16="http://schemas.microsoft.com/office/drawing/2014/main" id="{BE092603-704B-46A0-ABC6-E0DA2FE4FA86}"/>
                  </a:ext>
                </a:extLst>
              </p:cNvPr>
              <p:cNvGrpSpPr/>
              <p:nvPr/>
            </p:nvGrpSpPr>
            <p:grpSpPr>
              <a:xfrm>
                <a:off x="4123445" y="2949301"/>
                <a:ext cx="736936" cy="725680"/>
                <a:chOff x="859882" y="4175992"/>
                <a:chExt cx="860968" cy="847817"/>
              </a:xfrm>
            </p:grpSpPr>
            <p:sp>
              <p:nvSpPr>
                <p:cNvPr id="166" name="Oval 165">
                  <a:extLst>
                    <a:ext uri="{FF2B5EF4-FFF2-40B4-BE49-F238E27FC236}">
                      <a16:creationId xmlns:a16="http://schemas.microsoft.com/office/drawing/2014/main" id="{6280C4B2-45DF-48EC-A9AF-58EABBCB03AD}"/>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67" name="Oval 166">
                  <a:extLst>
                    <a:ext uri="{FF2B5EF4-FFF2-40B4-BE49-F238E27FC236}">
                      <a16:creationId xmlns:a16="http://schemas.microsoft.com/office/drawing/2014/main" id="{028A70A7-E673-4608-AC1D-306EB9440F50}"/>
                    </a:ext>
                  </a:extLst>
                </p:cNvPr>
                <p:cNvSpPr/>
                <p:nvPr/>
              </p:nvSpPr>
              <p:spPr>
                <a:xfrm>
                  <a:off x="859882" y="4175992"/>
                  <a:ext cx="860968" cy="847817"/>
                </a:xfrm>
                <a:prstGeom prst="ellipse">
                  <a:avLst/>
                </a:prstGeom>
                <a:blipFill>
                  <a:blip r:embed="rId6">
                    <a:extLst>
                      <a:ext uri="{28A0092B-C50C-407E-A947-70E740481C1C}">
                        <a14:useLocalDpi xmlns:a14="http://schemas.microsoft.com/office/drawing/2010/main" val="0"/>
                      </a:ext>
                    </a:extLst>
                  </a:blip>
                  <a:stretch>
                    <a:fillRect l="-5837" t="-6702" r="-5837" b="-6702"/>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65" name="TextBox 164">
                <a:extLst>
                  <a:ext uri="{FF2B5EF4-FFF2-40B4-BE49-F238E27FC236}">
                    <a16:creationId xmlns:a16="http://schemas.microsoft.com/office/drawing/2014/main" id="{33F6D70A-DFB4-4AA0-9F11-4A2CE089FF7C}"/>
                  </a:ext>
                </a:extLst>
              </p:cNvPr>
              <p:cNvSpPr txBox="1"/>
              <p:nvPr/>
            </p:nvSpPr>
            <p:spPr>
              <a:xfrm>
                <a:off x="4123445" y="3369118"/>
                <a:ext cx="764961" cy="341160"/>
              </a:xfrm>
              <a:prstGeom prst="rect">
                <a:avLst/>
              </a:prstGeom>
              <a:noFill/>
            </p:spPr>
            <p:txBody>
              <a:bodyPr wrap="square">
                <a:spAutoFit/>
              </a:bodyPr>
              <a:lstStyle/>
              <a:p>
                <a:pPr algn="ctr"/>
                <a:r>
                  <a:rPr lang="en-US" altLang="zh-CN" sz="700" b="1" dirty="0">
                    <a:solidFill>
                      <a:srgbClr val="202122"/>
                    </a:solidFill>
                    <a:latin typeface="Arial" panose="020B0604020202020204" pitchFamily="34" charset="0"/>
                  </a:rPr>
                  <a:t>Q50 P</a:t>
                </a:r>
                <a:endParaRPr lang="en-US" sz="1000" b="1" dirty="0"/>
              </a:p>
            </p:txBody>
          </p:sp>
        </p:grpSp>
        <p:sp>
          <p:nvSpPr>
            <p:cNvPr id="163" name="TextBox 162">
              <a:extLst>
                <a:ext uri="{FF2B5EF4-FFF2-40B4-BE49-F238E27FC236}">
                  <a16:creationId xmlns:a16="http://schemas.microsoft.com/office/drawing/2014/main" id="{F3A68A31-41B7-4355-A410-CD1D7F3A4B1B}"/>
                </a:ext>
              </a:extLst>
            </p:cNvPr>
            <p:cNvSpPr txBox="1"/>
            <p:nvPr/>
          </p:nvSpPr>
          <p:spPr>
            <a:xfrm>
              <a:off x="4129866" y="2931214"/>
              <a:ext cx="691351" cy="298810"/>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50</a:t>
              </a:r>
              <a:endParaRPr lang="en-US" sz="1050" b="1" dirty="0">
                <a:solidFill>
                  <a:srgbClr val="7030A0"/>
                </a:solidFill>
              </a:endParaRPr>
            </a:p>
          </p:txBody>
        </p:sp>
      </p:grpSp>
      <p:grpSp>
        <p:nvGrpSpPr>
          <p:cNvPr id="168" name="Group 167">
            <a:extLst>
              <a:ext uri="{FF2B5EF4-FFF2-40B4-BE49-F238E27FC236}">
                <a16:creationId xmlns:a16="http://schemas.microsoft.com/office/drawing/2014/main" id="{5CB189FC-FEAC-4FD5-B284-89DEE2ECF0F1}"/>
              </a:ext>
            </a:extLst>
          </p:cNvPr>
          <p:cNvGrpSpPr/>
          <p:nvPr/>
        </p:nvGrpSpPr>
        <p:grpSpPr>
          <a:xfrm>
            <a:off x="3734430" y="2946186"/>
            <a:ext cx="435667" cy="417798"/>
            <a:chOff x="4123445" y="2939769"/>
            <a:chExt cx="736936" cy="735211"/>
          </a:xfrm>
        </p:grpSpPr>
        <p:grpSp>
          <p:nvGrpSpPr>
            <p:cNvPr id="171" name="Group 170">
              <a:extLst>
                <a:ext uri="{FF2B5EF4-FFF2-40B4-BE49-F238E27FC236}">
                  <a16:creationId xmlns:a16="http://schemas.microsoft.com/office/drawing/2014/main" id="{639C48FB-A92C-4B19-A5ED-21D411987DE4}"/>
                </a:ext>
              </a:extLst>
            </p:cNvPr>
            <p:cNvGrpSpPr/>
            <p:nvPr/>
          </p:nvGrpSpPr>
          <p:grpSpPr>
            <a:xfrm>
              <a:off x="4123445" y="2949301"/>
              <a:ext cx="736936" cy="725679"/>
              <a:chOff x="859882" y="4175992"/>
              <a:chExt cx="860968" cy="847817"/>
            </a:xfrm>
          </p:grpSpPr>
          <p:sp>
            <p:nvSpPr>
              <p:cNvPr id="173" name="Oval 172">
                <a:extLst>
                  <a:ext uri="{FF2B5EF4-FFF2-40B4-BE49-F238E27FC236}">
                    <a16:creationId xmlns:a16="http://schemas.microsoft.com/office/drawing/2014/main" id="{13475280-947A-40FF-8C27-E78505AB25D6}"/>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74" name="Oval 173">
                <a:extLst>
                  <a:ext uri="{FF2B5EF4-FFF2-40B4-BE49-F238E27FC236}">
                    <a16:creationId xmlns:a16="http://schemas.microsoft.com/office/drawing/2014/main" id="{E8CD4D4E-6A39-4C80-A0F0-A5DF804472AC}"/>
                  </a:ext>
                </a:extLst>
              </p:cNvPr>
              <p:cNvSpPr/>
              <p:nvPr/>
            </p:nvSpPr>
            <p:spPr>
              <a:xfrm>
                <a:off x="859882" y="4175992"/>
                <a:ext cx="860968" cy="847817"/>
              </a:xfrm>
              <a:prstGeom prst="ellipse">
                <a:avLst/>
              </a:prstGeom>
              <a:blipFill>
                <a:blip r:embed="rId8">
                  <a:extLst>
                    <a:ext uri="{28A0092B-C50C-407E-A947-70E740481C1C}">
                      <a14:useLocalDpi xmlns:a14="http://schemas.microsoft.com/office/drawing/2010/main" val="0"/>
                    </a:ext>
                  </a:extLst>
                </a:blip>
                <a:stretch>
                  <a:fillRect l="-11696" t="14739" r="-11696" b="1473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70" name="TextBox 169">
              <a:extLst>
                <a:ext uri="{FF2B5EF4-FFF2-40B4-BE49-F238E27FC236}">
                  <a16:creationId xmlns:a16="http://schemas.microsoft.com/office/drawing/2014/main" id="{44ADA1FF-8032-475A-BDD2-C08AF2F58A6B}"/>
                </a:ext>
              </a:extLst>
            </p:cNvPr>
            <p:cNvSpPr txBox="1"/>
            <p:nvPr/>
          </p:nvSpPr>
          <p:spPr>
            <a:xfrm>
              <a:off x="4146236" y="2939769"/>
              <a:ext cx="691350" cy="379123"/>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49</a:t>
              </a:r>
              <a:endParaRPr lang="en-US" sz="1050" b="1" dirty="0">
                <a:solidFill>
                  <a:srgbClr val="7030A0"/>
                </a:solidFill>
              </a:endParaRPr>
            </a:p>
          </p:txBody>
        </p:sp>
      </p:grpSp>
      <p:grpSp>
        <p:nvGrpSpPr>
          <p:cNvPr id="175" name="Group 174">
            <a:extLst>
              <a:ext uri="{FF2B5EF4-FFF2-40B4-BE49-F238E27FC236}">
                <a16:creationId xmlns:a16="http://schemas.microsoft.com/office/drawing/2014/main" id="{29C98988-1DCF-4AD3-BA9F-B1362042E152}"/>
              </a:ext>
            </a:extLst>
          </p:cNvPr>
          <p:cNvGrpSpPr/>
          <p:nvPr/>
        </p:nvGrpSpPr>
        <p:grpSpPr>
          <a:xfrm>
            <a:off x="3755043" y="2471217"/>
            <a:ext cx="400550" cy="417460"/>
            <a:chOff x="4123445" y="2928117"/>
            <a:chExt cx="736936" cy="768047"/>
          </a:xfrm>
        </p:grpSpPr>
        <p:grpSp>
          <p:nvGrpSpPr>
            <p:cNvPr id="176" name="Group 175">
              <a:extLst>
                <a:ext uri="{FF2B5EF4-FFF2-40B4-BE49-F238E27FC236}">
                  <a16:creationId xmlns:a16="http://schemas.microsoft.com/office/drawing/2014/main" id="{2ED871C3-0DFA-47F2-882A-BA2E2E012313}"/>
                </a:ext>
              </a:extLst>
            </p:cNvPr>
            <p:cNvGrpSpPr/>
            <p:nvPr/>
          </p:nvGrpSpPr>
          <p:grpSpPr>
            <a:xfrm>
              <a:off x="4123445" y="2949301"/>
              <a:ext cx="736936" cy="746863"/>
              <a:chOff x="4123445" y="2949301"/>
              <a:chExt cx="736936" cy="746863"/>
            </a:xfrm>
          </p:grpSpPr>
          <p:grpSp>
            <p:nvGrpSpPr>
              <p:cNvPr id="178" name="Group 177">
                <a:extLst>
                  <a:ext uri="{FF2B5EF4-FFF2-40B4-BE49-F238E27FC236}">
                    <a16:creationId xmlns:a16="http://schemas.microsoft.com/office/drawing/2014/main" id="{367CC42B-EA67-4D27-9DF4-E14153E767B2}"/>
                  </a:ext>
                </a:extLst>
              </p:cNvPr>
              <p:cNvGrpSpPr/>
              <p:nvPr/>
            </p:nvGrpSpPr>
            <p:grpSpPr>
              <a:xfrm>
                <a:off x="4123445" y="2949301"/>
                <a:ext cx="736936" cy="725680"/>
                <a:chOff x="859882" y="4175992"/>
                <a:chExt cx="860968" cy="847817"/>
              </a:xfrm>
            </p:grpSpPr>
            <p:sp>
              <p:nvSpPr>
                <p:cNvPr id="180" name="Oval 179">
                  <a:extLst>
                    <a:ext uri="{FF2B5EF4-FFF2-40B4-BE49-F238E27FC236}">
                      <a16:creationId xmlns:a16="http://schemas.microsoft.com/office/drawing/2014/main" id="{5F034DF8-31E5-406F-9D2E-F7B4719FD05F}"/>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81" name="Oval 180">
                  <a:extLst>
                    <a:ext uri="{FF2B5EF4-FFF2-40B4-BE49-F238E27FC236}">
                      <a16:creationId xmlns:a16="http://schemas.microsoft.com/office/drawing/2014/main" id="{774597BE-2EEF-4DAB-8A8B-598000B61408}"/>
                    </a:ext>
                  </a:extLst>
                </p:cNvPr>
                <p:cNvSpPr/>
                <p:nvPr/>
              </p:nvSpPr>
              <p:spPr>
                <a:xfrm>
                  <a:off x="859882" y="4175992"/>
                  <a:ext cx="860968" cy="847817"/>
                </a:xfrm>
                <a:prstGeom prst="ellipse">
                  <a:avLst/>
                </a:prstGeom>
                <a:blipFill>
                  <a:blip r:embed="rId6">
                    <a:extLst>
                      <a:ext uri="{28A0092B-C50C-407E-A947-70E740481C1C}">
                        <a14:useLocalDpi xmlns:a14="http://schemas.microsoft.com/office/drawing/2010/main" val="0"/>
                      </a:ext>
                    </a:extLst>
                  </a:blip>
                  <a:stretch>
                    <a:fillRect l="-5837" t="-6702" r="-5837" b="-6702"/>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79" name="TextBox 178">
                <a:extLst>
                  <a:ext uri="{FF2B5EF4-FFF2-40B4-BE49-F238E27FC236}">
                    <a16:creationId xmlns:a16="http://schemas.microsoft.com/office/drawing/2014/main" id="{5105CF1A-0A05-42F8-918C-8046536D2C2D}"/>
                  </a:ext>
                </a:extLst>
              </p:cNvPr>
              <p:cNvSpPr txBox="1"/>
              <p:nvPr/>
            </p:nvSpPr>
            <p:spPr>
              <a:xfrm>
                <a:off x="4127325" y="3328101"/>
                <a:ext cx="691351" cy="368063"/>
              </a:xfrm>
              <a:prstGeom prst="rect">
                <a:avLst/>
              </a:prstGeom>
              <a:noFill/>
            </p:spPr>
            <p:txBody>
              <a:bodyPr wrap="square">
                <a:spAutoFit/>
              </a:bodyPr>
              <a:lstStyle/>
              <a:p>
                <a:pPr algn="ctr"/>
                <a:r>
                  <a:rPr lang="en-US" altLang="zh-CN" sz="700" b="1" dirty="0">
                    <a:solidFill>
                      <a:srgbClr val="202122"/>
                    </a:solidFill>
                    <a:latin typeface="Arial" panose="020B0604020202020204" pitchFamily="34" charset="0"/>
                  </a:rPr>
                  <a:t> TL</a:t>
                </a:r>
                <a:endParaRPr lang="en-US" sz="1000" b="1" dirty="0"/>
              </a:p>
            </p:txBody>
          </p:sp>
        </p:grpSp>
        <p:sp>
          <p:nvSpPr>
            <p:cNvPr id="177" name="TextBox 176">
              <a:extLst>
                <a:ext uri="{FF2B5EF4-FFF2-40B4-BE49-F238E27FC236}">
                  <a16:creationId xmlns:a16="http://schemas.microsoft.com/office/drawing/2014/main" id="{BA7A3CFF-C518-47E0-A47D-03794CED520B}"/>
                </a:ext>
              </a:extLst>
            </p:cNvPr>
            <p:cNvSpPr txBox="1"/>
            <p:nvPr/>
          </p:nvSpPr>
          <p:spPr>
            <a:xfrm>
              <a:off x="4153419" y="2928117"/>
              <a:ext cx="691351" cy="396376"/>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49</a:t>
              </a:r>
              <a:endParaRPr lang="en-US" sz="1050" b="1" dirty="0">
                <a:solidFill>
                  <a:srgbClr val="7030A0"/>
                </a:solidFill>
              </a:endParaRPr>
            </a:p>
          </p:txBody>
        </p:sp>
      </p:grpSp>
      <p:grpSp>
        <p:nvGrpSpPr>
          <p:cNvPr id="182" name="Group 181">
            <a:extLst>
              <a:ext uri="{FF2B5EF4-FFF2-40B4-BE49-F238E27FC236}">
                <a16:creationId xmlns:a16="http://schemas.microsoft.com/office/drawing/2014/main" id="{CF5D9045-99B8-4ED4-82A2-210D12078F19}"/>
              </a:ext>
            </a:extLst>
          </p:cNvPr>
          <p:cNvGrpSpPr/>
          <p:nvPr/>
        </p:nvGrpSpPr>
        <p:grpSpPr>
          <a:xfrm>
            <a:off x="2435865" y="2527818"/>
            <a:ext cx="650546" cy="669467"/>
            <a:chOff x="4123445" y="2916612"/>
            <a:chExt cx="736936" cy="758369"/>
          </a:xfrm>
        </p:grpSpPr>
        <p:grpSp>
          <p:nvGrpSpPr>
            <p:cNvPr id="183" name="Group 182">
              <a:extLst>
                <a:ext uri="{FF2B5EF4-FFF2-40B4-BE49-F238E27FC236}">
                  <a16:creationId xmlns:a16="http://schemas.microsoft.com/office/drawing/2014/main" id="{6843778F-EFA8-4821-BFEA-E08371EA5BFC}"/>
                </a:ext>
              </a:extLst>
            </p:cNvPr>
            <p:cNvGrpSpPr/>
            <p:nvPr/>
          </p:nvGrpSpPr>
          <p:grpSpPr>
            <a:xfrm>
              <a:off x="4123445" y="2949301"/>
              <a:ext cx="736936" cy="725680"/>
              <a:chOff x="4123445" y="2949301"/>
              <a:chExt cx="736936" cy="725680"/>
            </a:xfrm>
          </p:grpSpPr>
          <p:grpSp>
            <p:nvGrpSpPr>
              <p:cNvPr id="185" name="Group 184">
                <a:extLst>
                  <a:ext uri="{FF2B5EF4-FFF2-40B4-BE49-F238E27FC236}">
                    <a16:creationId xmlns:a16="http://schemas.microsoft.com/office/drawing/2014/main" id="{CA8995E8-A45F-43D2-BCA9-5F0FF114BE0B}"/>
                  </a:ext>
                </a:extLst>
              </p:cNvPr>
              <p:cNvGrpSpPr/>
              <p:nvPr/>
            </p:nvGrpSpPr>
            <p:grpSpPr>
              <a:xfrm>
                <a:off x="4123445" y="2949301"/>
                <a:ext cx="736936" cy="725680"/>
                <a:chOff x="859882" y="4175992"/>
                <a:chExt cx="860968" cy="847817"/>
              </a:xfrm>
            </p:grpSpPr>
            <p:sp>
              <p:nvSpPr>
                <p:cNvPr id="187" name="Oval 186">
                  <a:extLst>
                    <a:ext uri="{FF2B5EF4-FFF2-40B4-BE49-F238E27FC236}">
                      <a16:creationId xmlns:a16="http://schemas.microsoft.com/office/drawing/2014/main" id="{7CEAE17E-0E7D-400E-BA15-F216FBA0989C}"/>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188" name="Oval 187">
                  <a:extLst>
                    <a:ext uri="{FF2B5EF4-FFF2-40B4-BE49-F238E27FC236}">
                      <a16:creationId xmlns:a16="http://schemas.microsoft.com/office/drawing/2014/main" id="{E270258F-7104-4A48-90E1-B52AF6970180}"/>
                    </a:ext>
                  </a:extLst>
                </p:cNvPr>
                <p:cNvSpPr/>
                <p:nvPr/>
              </p:nvSpPr>
              <p:spPr>
                <a:xfrm>
                  <a:off x="859882" y="4175992"/>
                  <a:ext cx="860968" cy="847817"/>
                </a:xfrm>
                <a:prstGeom prst="ellipse">
                  <a:avLst/>
                </a:prstGeom>
                <a:blipFill>
                  <a:blip r:embed="rId6">
                    <a:extLst>
                      <a:ext uri="{28A0092B-C50C-407E-A947-70E740481C1C}">
                        <a14:useLocalDpi xmlns:a14="http://schemas.microsoft.com/office/drawing/2010/main" val="0"/>
                      </a:ext>
                    </a:extLst>
                  </a:blip>
                  <a:stretch>
                    <a:fillRect l="-1629" t="-15440" r="-1629" b="2036"/>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186" name="TextBox 185">
                <a:extLst>
                  <a:ext uri="{FF2B5EF4-FFF2-40B4-BE49-F238E27FC236}">
                    <a16:creationId xmlns:a16="http://schemas.microsoft.com/office/drawing/2014/main" id="{8723694F-5C89-434A-BA0E-F4D673B9A6D6}"/>
                  </a:ext>
                </a:extLst>
              </p:cNvPr>
              <p:cNvSpPr txBox="1"/>
              <p:nvPr/>
            </p:nvSpPr>
            <p:spPr>
              <a:xfrm>
                <a:off x="4150897" y="3325960"/>
                <a:ext cx="691351" cy="331216"/>
              </a:xfrm>
              <a:prstGeom prst="rect">
                <a:avLst/>
              </a:prstGeom>
              <a:noFill/>
            </p:spPr>
            <p:txBody>
              <a:bodyPr wrap="square">
                <a:spAutoFit/>
              </a:bodyPr>
              <a:lstStyle/>
              <a:p>
                <a:pPr algn="ctr"/>
                <a:r>
                  <a:rPr lang="en-US" altLang="zh-CN" sz="650" b="1" dirty="0">
                    <a:solidFill>
                      <a:srgbClr val="202122"/>
                    </a:solidFill>
                    <a:latin typeface="Arial" panose="020B0604020202020204" pitchFamily="34" charset="0"/>
                  </a:rPr>
                  <a:t>Normal</a:t>
                </a:r>
              </a:p>
              <a:p>
                <a:pPr algn="ctr"/>
                <a:r>
                  <a:rPr lang="en-US" altLang="zh-CN" sz="650" b="1" dirty="0">
                    <a:solidFill>
                      <a:srgbClr val="202122"/>
                    </a:solidFill>
                    <a:latin typeface="Arial" panose="020B0604020202020204" pitchFamily="34" charset="0"/>
                  </a:rPr>
                  <a:t>QV series</a:t>
                </a:r>
              </a:p>
            </p:txBody>
          </p:sp>
        </p:grpSp>
        <p:sp>
          <p:nvSpPr>
            <p:cNvPr id="184" name="TextBox 183">
              <a:extLst>
                <a:ext uri="{FF2B5EF4-FFF2-40B4-BE49-F238E27FC236}">
                  <a16:creationId xmlns:a16="http://schemas.microsoft.com/office/drawing/2014/main" id="{E27E2E92-304D-4E6E-9A1A-972D50C5C892}"/>
                </a:ext>
              </a:extLst>
            </p:cNvPr>
            <p:cNvSpPr txBox="1"/>
            <p:nvPr/>
          </p:nvSpPr>
          <p:spPr>
            <a:xfrm>
              <a:off x="4146237" y="2916612"/>
              <a:ext cx="691351" cy="298810"/>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27</a:t>
              </a:r>
              <a:endParaRPr lang="en-US" sz="1050" b="1" dirty="0">
                <a:solidFill>
                  <a:srgbClr val="7030A0"/>
                </a:solidFill>
              </a:endParaRPr>
            </a:p>
          </p:txBody>
        </p:sp>
      </p:grpSp>
      <p:grpSp>
        <p:nvGrpSpPr>
          <p:cNvPr id="203" name="Group 202">
            <a:extLst>
              <a:ext uri="{FF2B5EF4-FFF2-40B4-BE49-F238E27FC236}">
                <a16:creationId xmlns:a16="http://schemas.microsoft.com/office/drawing/2014/main" id="{5EAA6702-FB01-405B-86F8-5083EC5F9E87}"/>
              </a:ext>
            </a:extLst>
          </p:cNvPr>
          <p:cNvGrpSpPr/>
          <p:nvPr/>
        </p:nvGrpSpPr>
        <p:grpSpPr>
          <a:xfrm>
            <a:off x="3045179" y="3817242"/>
            <a:ext cx="702315" cy="747030"/>
            <a:chOff x="4123445" y="2933385"/>
            <a:chExt cx="736936" cy="741596"/>
          </a:xfrm>
        </p:grpSpPr>
        <p:grpSp>
          <p:nvGrpSpPr>
            <p:cNvPr id="206" name="Group 205">
              <a:extLst>
                <a:ext uri="{FF2B5EF4-FFF2-40B4-BE49-F238E27FC236}">
                  <a16:creationId xmlns:a16="http://schemas.microsoft.com/office/drawing/2014/main" id="{268ABCC7-B9CC-4A59-A57F-765BEBC5EBC4}"/>
                </a:ext>
              </a:extLst>
            </p:cNvPr>
            <p:cNvGrpSpPr/>
            <p:nvPr/>
          </p:nvGrpSpPr>
          <p:grpSpPr>
            <a:xfrm>
              <a:off x="4123445" y="2949301"/>
              <a:ext cx="736936" cy="725680"/>
              <a:chOff x="859882" y="4175992"/>
              <a:chExt cx="860968" cy="847817"/>
            </a:xfrm>
          </p:grpSpPr>
          <p:sp>
            <p:nvSpPr>
              <p:cNvPr id="208" name="Oval 207">
                <a:extLst>
                  <a:ext uri="{FF2B5EF4-FFF2-40B4-BE49-F238E27FC236}">
                    <a16:creationId xmlns:a16="http://schemas.microsoft.com/office/drawing/2014/main" id="{4F75CFAC-ABE4-4616-85B9-00676AEF6740}"/>
                  </a:ext>
                </a:extLst>
              </p:cNvPr>
              <p:cNvSpPr/>
              <p:nvPr/>
            </p:nvSpPr>
            <p:spPr>
              <a:xfrm>
                <a:off x="859882" y="4175992"/>
                <a:ext cx="860968" cy="847817"/>
              </a:xfrm>
              <a:prstGeom prst="ellipse">
                <a:avLst/>
              </a:prstGeom>
              <a:solidFill>
                <a:schemeClr val="bg1"/>
              </a:solidFill>
              <a:ln w="317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09" name="Oval 208">
                <a:extLst>
                  <a:ext uri="{FF2B5EF4-FFF2-40B4-BE49-F238E27FC236}">
                    <a16:creationId xmlns:a16="http://schemas.microsoft.com/office/drawing/2014/main" id="{BB36DE6F-E69E-43C7-B9E4-449DD77DD275}"/>
                  </a:ext>
                </a:extLst>
              </p:cNvPr>
              <p:cNvSpPr/>
              <p:nvPr/>
            </p:nvSpPr>
            <p:spPr>
              <a:xfrm>
                <a:off x="859882" y="4175992"/>
                <a:ext cx="860968" cy="847817"/>
              </a:xfrm>
              <a:prstGeom prst="ellipse">
                <a:avLst/>
              </a:prstGeom>
              <a:blipFill>
                <a:blip r:embed="rId9">
                  <a:extLst>
                    <a:ext uri="{28A0092B-C50C-407E-A947-70E740481C1C}">
                      <a14:useLocalDpi xmlns:a14="http://schemas.microsoft.com/office/drawing/2010/main" val="0"/>
                    </a:ext>
                  </a:extLst>
                </a:blip>
                <a:stretch>
                  <a:fillRect l="-39205" t="7147" r="-39205" b="-7137"/>
                </a:stretch>
              </a:blipFill>
              <a:ln w="317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05" name="TextBox 204">
              <a:extLst>
                <a:ext uri="{FF2B5EF4-FFF2-40B4-BE49-F238E27FC236}">
                  <a16:creationId xmlns:a16="http://schemas.microsoft.com/office/drawing/2014/main" id="{7F03B310-B8F5-49A5-BF5D-F88349392FE6}"/>
                </a:ext>
              </a:extLst>
            </p:cNvPr>
            <p:cNvSpPr txBox="1"/>
            <p:nvPr/>
          </p:nvSpPr>
          <p:spPr>
            <a:xfrm>
              <a:off x="4146237" y="2933385"/>
              <a:ext cx="691350" cy="244229"/>
            </a:xfrm>
            <a:prstGeom prst="rect">
              <a:avLst/>
            </a:prstGeom>
            <a:noFill/>
            <a:ln>
              <a:noFill/>
            </a:ln>
          </p:spPr>
          <p:txBody>
            <a:bodyPr wrap="square">
              <a:spAutoFit/>
            </a:bodyPr>
            <a:lstStyle/>
            <a:p>
              <a:pPr algn="ctr"/>
              <a:r>
                <a:rPr lang="en-US" sz="800" b="1" dirty="0">
                  <a:solidFill>
                    <a:srgbClr val="7030A0"/>
                  </a:solidFill>
                  <a:latin typeface="Arial" panose="020B0604020202020204" pitchFamily="34" charset="0"/>
                </a:rPr>
                <a:t>32</a:t>
              </a:r>
              <a:endParaRPr lang="en-US" sz="1050" b="1" dirty="0">
                <a:solidFill>
                  <a:srgbClr val="7030A0"/>
                </a:solidFill>
              </a:endParaRPr>
            </a:p>
          </p:txBody>
        </p:sp>
      </p:grpSp>
      <p:sp>
        <p:nvSpPr>
          <p:cNvPr id="210" name="灯片编号占位符 19">
            <a:extLst>
              <a:ext uri="{FF2B5EF4-FFF2-40B4-BE49-F238E27FC236}">
                <a16:creationId xmlns:a16="http://schemas.microsoft.com/office/drawing/2014/main" id="{F58F3C68-6888-4FDB-B7ED-6B278F1A1B4D}"/>
              </a:ext>
            </a:extLst>
          </p:cNvPr>
          <p:cNvSpPr>
            <a:spLocks noGrp="1"/>
          </p:cNvSpPr>
          <p:nvPr>
            <p:ph type="sldNum" sz="quarter" idx="12"/>
          </p:nvPr>
        </p:nvSpPr>
        <p:spPr>
          <a:xfrm>
            <a:off x="8654743" y="6356350"/>
            <a:ext cx="2743200" cy="365125"/>
          </a:xfrm>
        </p:spPr>
        <p:txBody>
          <a:bodyPr/>
          <a:lstStyle/>
          <a:p>
            <a:fld id="{4D444E36-6F87-4C87-9BF2-76A30906C8F4}" type="slidenum">
              <a:rPr lang="zh-CN" altLang="en-US" smtClean="0"/>
              <a:t>8</a:t>
            </a:fld>
            <a:endParaRPr lang="zh-CN" altLang="en-US" dirty="0"/>
          </a:p>
        </p:txBody>
      </p:sp>
      <p:grpSp>
        <p:nvGrpSpPr>
          <p:cNvPr id="219" name="Group 218">
            <a:extLst>
              <a:ext uri="{FF2B5EF4-FFF2-40B4-BE49-F238E27FC236}">
                <a16:creationId xmlns:a16="http://schemas.microsoft.com/office/drawing/2014/main" id="{78ABA471-D75B-425D-BB32-63C4790F550A}"/>
              </a:ext>
            </a:extLst>
          </p:cNvPr>
          <p:cNvGrpSpPr/>
          <p:nvPr/>
        </p:nvGrpSpPr>
        <p:grpSpPr>
          <a:xfrm>
            <a:off x="1869008" y="3810218"/>
            <a:ext cx="725853" cy="728133"/>
            <a:chOff x="4123445" y="2926105"/>
            <a:chExt cx="736936" cy="748876"/>
          </a:xfrm>
        </p:grpSpPr>
        <p:grpSp>
          <p:nvGrpSpPr>
            <p:cNvPr id="220" name="Group 219">
              <a:extLst>
                <a:ext uri="{FF2B5EF4-FFF2-40B4-BE49-F238E27FC236}">
                  <a16:creationId xmlns:a16="http://schemas.microsoft.com/office/drawing/2014/main" id="{697AC636-5079-4341-8F1E-F69A5111D3FF}"/>
                </a:ext>
              </a:extLst>
            </p:cNvPr>
            <p:cNvGrpSpPr/>
            <p:nvPr/>
          </p:nvGrpSpPr>
          <p:grpSpPr>
            <a:xfrm>
              <a:off x="4123445" y="2949301"/>
              <a:ext cx="736936" cy="725680"/>
              <a:chOff x="4123445" y="2949301"/>
              <a:chExt cx="736936" cy="725680"/>
            </a:xfrm>
          </p:grpSpPr>
          <p:grpSp>
            <p:nvGrpSpPr>
              <p:cNvPr id="222" name="Group 221">
                <a:extLst>
                  <a:ext uri="{FF2B5EF4-FFF2-40B4-BE49-F238E27FC236}">
                    <a16:creationId xmlns:a16="http://schemas.microsoft.com/office/drawing/2014/main" id="{1FB4F7AA-5843-4255-83C6-67D18A0C4A20}"/>
                  </a:ext>
                </a:extLst>
              </p:cNvPr>
              <p:cNvGrpSpPr/>
              <p:nvPr/>
            </p:nvGrpSpPr>
            <p:grpSpPr>
              <a:xfrm>
                <a:off x="4123445" y="2949301"/>
                <a:ext cx="736936" cy="725680"/>
                <a:chOff x="859882" y="4175992"/>
                <a:chExt cx="860968" cy="847817"/>
              </a:xfrm>
            </p:grpSpPr>
            <p:sp>
              <p:nvSpPr>
                <p:cNvPr id="224" name="Oval 223">
                  <a:extLst>
                    <a:ext uri="{FF2B5EF4-FFF2-40B4-BE49-F238E27FC236}">
                      <a16:creationId xmlns:a16="http://schemas.microsoft.com/office/drawing/2014/main" id="{CDE1EDC6-BA91-46BE-B311-925D23151571}"/>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25" name="Oval 224">
                  <a:extLst>
                    <a:ext uri="{FF2B5EF4-FFF2-40B4-BE49-F238E27FC236}">
                      <a16:creationId xmlns:a16="http://schemas.microsoft.com/office/drawing/2014/main" id="{A8ACE444-B754-4622-A01C-228BBEF2DF0A}"/>
                    </a:ext>
                  </a:extLst>
                </p:cNvPr>
                <p:cNvSpPr/>
                <p:nvPr/>
              </p:nvSpPr>
              <p:spPr>
                <a:xfrm>
                  <a:off x="859882" y="4175992"/>
                  <a:ext cx="860968" cy="847817"/>
                </a:xfrm>
                <a:prstGeom prst="ellipse">
                  <a:avLst/>
                </a:prstGeom>
                <a:blipFill>
                  <a:blip r:embed="rId10">
                    <a:extLst>
                      <a:ext uri="{28A0092B-C50C-407E-A947-70E740481C1C}">
                        <a14:useLocalDpi xmlns:a14="http://schemas.microsoft.com/office/drawing/2010/main" val="0"/>
                      </a:ext>
                    </a:extLst>
                  </a:blip>
                  <a:stretch>
                    <a:fillRect l="12207" t="11121" r="12207" b="11121"/>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23" name="TextBox 222">
                <a:extLst>
                  <a:ext uri="{FF2B5EF4-FFF2-40B4-BE49-F238E27FC236}">
                    <a16:creationId xmlns:a16="http://schemas.microsoft.com/office/drawing/2014/main" id="{AE34F3E9-96B5-40CF-B98A-7FB050CB097E}"/>
                  </a:ext>
                </a:extLst>
              </p:cNvPr>
              <p:cNvSpPr txBox="1"/>
              <p:nvPr/>
            </p:nvSpPr>
            <p:spPr>
              <a:xfrm>
                <a:off x="4145805" y="3442793"/>
                <a:ext cx="691350" cy="205754"/>
              </a:xfrm>
              <a:prstGeom prst="rect">
                <a:avLst/>
              </a:prstGeom>
              <a:noFill/>
            </p:spPr>
            <p:txBody>
              <a:bodyPr wrap="square">
                <a:spAutoFit/>
              </a:bodyPr>
              <a:lstStyle/>
              <a:p>
                <a:pPr algn="ctr"/>
                <a:r>
                  <a:rPr lang="en-US" sz="700" b="1" dirty="0">
                    <a:solidFill>
                      <a:srgbClr val="202122"/>
                    </a:solidFill>
                    <a:latin typeface="Arial" panose="020B0604020202020204" pitchFamily="34" charset="0"/>
                  </a:rPr>
                  <a:t>19Q Acorn</a:t>
                </a:r>
                <a:endParaRPr lang="en-US" sz="1000" b="1" dirty="0"/>
              </a:p>
            </p:txBody>
          </p:sp>
        </p:grpSp>
        <p:sp>
          <p:nvSpPr>
            <p:cNvPr id="221" name="TextBox 220">
              <a:extLst>
                <a:ext uri="{FF2B5EF4-FFF2-40B4-BE49-F238E27FC236}">
                  <a16:creationId xmlns:a16="http://schemas.microsoft.com/office/drawing/2014/main" id="{2279F409-23D7-429C-99AB-9EB7F36AE398}"/>
                </a:ext>
              </a:extLst>
            </p:cNvPr>
            <p:cNvSpPr txBox="1"/>
            <p:nvPr/>
          </p:nvSpPr>
          <p:spPr>
            <a:xfrm>
              <a:off x="4145806" y="2926105"/>
              <a:ext cx="691350" cy="221582"/>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20</a:t>
              </a:r>
              <a:endParaRPr lang="en-US" sz="1050" b="1" dirty="0">
                <a:solidFill>
                  <a:srgbClr val="7030A0"/>
                </a:solidFill>
              </a:endParaRPr>
            </a:p>
          </p:txBody>
        </p:sp>
      </p:grpSp>
      <p:grpSp>
        <p:nvGrpSpPr>
          <p:cNvPr id="227" name="Group 226">
            <a:extLst>
              <a:ext uri="{FF2B5EF4-FFF2-40B4-BE49-F238E27FC236}">
                <a16:creationId xmlns:a16="http://schemas.microsoft.com/office/drawing/2014/main" id="{5CA1BF05-1295-42B0-B192-794AA4E2A428}"/>
              </a:ext>
            </a:extLst>
          </p:cNvPr>
          <p:cNvGrpSpPr/>
          <p:nvPr/>
        </p:nvGrpSpPr>
        <p:grpSpPr>
          <a:xfrm>
            <a:off x="2013674" y="2820788"/>
            <a:ext cx="435667" cy="417798"/>
            <a:chOff x="4123445" y="2939769"/>
            <a:chExt cx="736936" cy="735211"/>
          </a:xfrm>
        </p:grpSpPr>
        <p:grpSp>
          <p:nvGrpSpPr>
            <p:cNvPr id="228" name="Group 227">
              <a:extLst>
                <a:ext uri="{FF2B5EF4-FFF2-40B4-BE49-F238E27FC236}">
                  <a16:creationId xmlns:a16="http://schemas.microsoft.com/office/drawing/2014/main" id="{DAA1EBD5-A732-4B52-A3EB-19AFB2C64B40}"/>
                </a:ext>
              </a:extLst>
            </p:cNvPr>
            <p:cNvGrpSpPr/>
            <p:nvPr/>
          </p:nvGrpSpPr>
          <p:grpSpPr>
            <a:xfrm>
              <a:off x="4123445" y="2949301"/>
              <a:ext cx="736936" cy="725679"/>
              <a:chOff x="859882" y="4175992"/>
              <a:chExt cx="860968" cy="847817"/>
            </a:xfrm>
          </p:grpSpPr>
          <p:sp>
            <p:nvSpPr>
              <p:cNvPr id="230" name="Oval 229">
                <a:extLst>
                  <a:ext uri="{FF2B5EF4-FFF2-40B4-BE49-F238E27FC236}">
                    <a16:creationId xmlns:a16="http://schemas.microsoft.com/office/drawing/2014/main" id="{B2DE3DDC-2278-4F1F-8896-25242E444223}"/>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31" name="Oval 230">
                <a:extLst>
                  <a:ext uri="{FF2B5EF4-FFF2-40B4-BE49-F238E27FC236}">
                    <a16:creationId xmlns:a16="http://schemas.microsoft.com/office/drawing/2014/main" id="{396C11C5-2B14-4293-BD59-5C66F9B19787}"/>
                  </a:ext>
                </a:extLst>
              </p:cNvPr>
              <p:cNvSpPr/>
              <p:nvPr/>
            </p:nvSpPr>
            <p:spPr>
              <a:xfrm>
                <a:off x="859882" y="4175992"/>
                <a:ext cx="860968" cy="847817"/>
              </a:xfrm>
              <a:prstGeom prst="ellipse">
                <a:avLst/>
              </a:prstGeom>
              <a:blipFill>
                <a:blip r:embed="rId8">
                  <a:extLst>
                    <a:ext uri="{28A0092B-C50C-407E-A947-70E740481C1C}">
                      <a14:useLocalDpi xmlns:a14="http://schemas.microsoft.com/office/drawing/2010/main" val="0"/>
                    </a:ext>
                  </a:extLst>
                </a:blip>
                <a:stretch>
                  <a:fillRect l="-11696" t="14739" r="-11696" b="1473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29" name="TextBox 228">
              <a:extLst>
                <a:ext uri="{FF2B5EF4-FFF2-40B4-BE49-F238E27FC236}">
                  <a16:creationId xmlns:a16="http://schemas.microsoft.com/office/drawing/2014/main" id="{9B3D4511-853E-4BEE-A289-B743D3BC06C0}"/>
                </a:ext>
              </a:extLst>
            </p:cNvPr>
            <p:cNvSpPr txBox="1"/>
            <p:nvPr/>
          </p:nvSpPr>
          <p:spPr>
            <a:xfrm>
              <a:off x="4146236" y="2939769"/>
              <a:ext cx="691350" cy="379123"/>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20</a:t>
              </a:r>
              <a:endParaRPr lang="en-US" sz="1050" b="1" dirty="0">
                <a:solidFill>
                  <a:srgbClr val="7030A0"/>
                </a:solidFill>
              </a:endParaRPr>
            </a:p>
          </p:txBody>
        </p:sp>
      </p:grpSp>
      <p:grpSp>
        <p:nvGrpSpPr>
          <p:cNvPr id="4104" name="Group 4103">
            <a:extLst>
              <a:ext uri="{FF2B5EF4-FFF2-40B4-BE49-F238E27FC236}">
                <a16:creationId xmlns:a16="http://schemas.microsoft.com/office/drawing/2014/main" id="{24F3C9D3-5506-425B-8387-2DD679EBD80F}"/>
              </a:ext>
            </a:extLst>
          </p:cNvPr>
          <p:cNvGrpSpPr/>
          <p:nvPr/>
        </p:nvGrpSpPr>
        <p:grpSpPr>
          <a:xfrm>
            <a:off x="5935097" y="1762377"/>
            <a:ext cx="3099172" cy="752663"/>
            <a:chOff x="6190049" y="1524593"/>
            <a:chExt cx="3099172" cy="752663"/>
          </a:xfrm>
        </p:grpSpPr>
        <p:grpSp>
          <p:nvGrpSpPr>
            <p:cNvPr id="233" name="Group 232">
              <a:extLst>
                <a:ext uri="{FF2B5EF4-FFF2-40B4-BE49-F238E27FC236}">
                  <a16:creationId xmlns:a16="http://schemas.microsoft.com/office/drawing/2014/main" id="{81678FD0-791A-401C-B4B4-CAD72338A7A1}"/>
                </a:ext>
              </a:extLst>
            </p:cNvPr>
            <p:cNvGrpSpPr/>
            <p:nvPr/>
          </p:nvGrpSpPr>
          <p:grpSpPr>
            <a:xfrm>
              <a:off x="8552285" y="1524593"/>
              <a:ext cx="736936" cy="725680"/>
              <a:chOff x="4123445" y="2949301"/>
              <a:chExt cx="736936" cy="725680"/>
            </a:xfrm>
          </p:grpSpPr>
          <p:grpSp>
            <p:nvGrpSpPr>
              <p:cNvPr id="234" name="Group 233">
                <a:extLst>
                  <a:ext uri="{FF2B5EF4-FFF2-40B4-BE49-F238E27FC236}">
                    <a16:creationId xmlns:a16="http://schemas.microsoft.com/office/drawing/2014/main" id="{2C756443-7A33-425D-80AA-1FBD5EB8FEC2}"/>
                  </a:ext>
                </a:extLst>
              </p:cNvPr>
              <p:cNvGrpSpPr/>
              <p:nvPr/>
            </p:nvGrpSpPr>
            <p:grpSpPr>
              <a:xfrm>
                <a:off x="4123445" y="2949301"/>
                <a:ext cx="736936" cy="725680"/>
                <a:chOff x="4123445" y="2949301"/>
                <a:chExt cx="736936" cy="725680"/>
              </a:xfrm>
            </p:grpSpPr>
            <p:grpSp>
              <p:nvGrpSpPr>
                <p:cNvPr id="236" name="Group 235">
                  <a:extLst>
                    <a:ext uri="{FF2B5EF4-FFF2-40B4-BE49-F238E27FC236}">
                      <a16:creationId xmlns:a16="http://schemas.microsoft.com/office/drawing/2014/main" id="{592E6493-1C72-4129-B460-76F4365659EE}"/>
                    </a:ext>
                  </a:extLst>
                </p:cNvPr>
                <p:cNvGrpSpPr/>
                <p:nvPr/>
              </p:nvGrpSpPr>
              <p:grpSpPr>
                <a:xfrm>
                  <a:off x="4123445" y="2949301"/>
                  <a:ext cx="736936" cy="725680"/>
                  <a:chOff x="859882" y="4175992"/>
                  <a:chExt cx="860968" cy="847817"/>
                </a:xfrm>
              </p:grpSpPr>
              <p:sp>
                <p:nvSpPr>
                  <p:cNvPr id="238" name="Oval 237">
                    <a:extLst>
                      <a:ext uri="{FF2B5EF4-FFF2-40B4-BE49-F238E27FC236}">
                        <a16:creationId xmlns:a16="http://schemas.microsoft.com/office/drawing/2014/main" id="{1B2A761A-B868-46BC-9D44-3BC4386DF32A}"/>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39" name="Oval 238">
                    <a:extLst>
                      <a:ext uri="{FF2B5EF4-FFF2-40B4-BE49-F238E27FC236}">
                        <a16:creationId xmlns:a16="http://schemas.microsoft.com/office/drawing/2014/main" id="{68B7C833-8DA2-4435-8F2D-2194B099EB7D}"/>
                      </a:ext>
                    </a:extLst>
                  </p:cNvPr>
                  <p:cNvSpPr/>
                  <p:nvPr/>
                </p:nvSpPr>
                <p:spPr>
                  <a:xfrm>
                    <a:off x="859882" y="4175992"/>
                    <a:ext cx="860968" cy="847817"/>
                  </a:xfrm>
                  <a:prstGeom prst="ellipse">
                    <a:avLst/>
                  </a:prstGeom>
                  <a:blipFill>
                    <a:blip r:embed="rId6">
                      <a:extLst>
                        <a:ext uri="{28A0092B-C50C-407E-A947-70E740481C1C}">
                          <a14:useLocalDpi xmlns:a14="http://schemas.microsoft.com/office/drawing/2010/main" val="0"/>
                        </a:ext>
                      </a:extLst>
                    </a:blip>
                    <a:stretch>
                      <a:fillRect l="-5837" t="-6702" r="-5837" b="-6702"/>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37" name="TextBox 236">
                  <a:extLst>
                    <a:ext uri="{FF2B5EF4-FFF2-40B4-BE49-F238E27FC236}">
                      <a16:creationId xmlns:a16="http://schemas.microsoft.com/office/drawing/2014/main" id="{DCE95579-F0ED-4D5B-932F-051AA741358C}"/>
                    </a:ext>
                  </a:extLst>
                </p:cNvPr>
                <p:cNvSpPr txBox="1"/>
                <p:nvPr/>
              </p:nvSpPr>
              <p:spPr>
                <a:xfrm>
                  <a:off x="4164304" y="3416115"/>
                  <a:ext cx="691351" cy="200055"/>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Eagle</a:t>
                  </a:r>
                  <a:endParaRPr lang="en-US" sz="1000" b="1" dirty="0"/>
                </a:p>
              </p:txBody>
            </p:sp>
          </p:grpSp>
          <p:sp>
            <p:nvSpPr>
              <p:cNvPr id="235" name="TextBox 234">
                <a:extLst>
                  <a:ext uri="{FF2B5EF4-FFF2-40B4-BE49-F238E27FC236}">
                    <a16:creationId xmlns:a16="http://schemas.microsoft.com/office/drawing/2014/main" id="{204FD674-46AC-4740-A046-184C0E656FA8}"/>
                  </a:ext>
                </a:extLst>
              </p:cNvPr>
              <p:cNvSpPr txBox="1"/>
              <p:nvPr/>
            </p:nvSpPr>
            <p:spPr>
              <a:xfrm>
                <a:off x="4146237" y="3013370"/>
                <a:ext cx="691351" cy="215444"/>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127</a:t>
                </a:r>
                <a:endParaRPr lang="en-US" sz="1050" b="1" dirty="0">
                  <a:solidFill>
                    <a:srgbClr val="7030A0"/>
                  </a:solidFill>
                </a:endParaRPr>
              </a:p>
            </p:txBody>
          </p:sp>
        </p:grpSp>
        <p:sp>
          <p:nvSpPr>
            <p:cNvPr id="240" name="TextBox 239">
              <a:extLst>
                <a:ext uri="{FF2B5EF4-FFF2-40B4-BE49-F238E27FC236}">
                  <a16:creationId xmlns:a16="http://schemas.microsoft.com/office/drawing/2014/main" id="{455E9551-8C4C-4675-AF77-45552995F7B4}"/>
                </a:ext>
              </a:extLst>
            </p:cNvPr>
            <p:cNvSpPr txBox="1"/>
            <p:nvPr/>
          </p:nvSpPr>
          <p:spPr>
            <a:xfrm>
              <a:off x="6627681" y="1530366"/>
              <a:ext cx="1558800" cy="253916"/>
            </a:xfrm>
            <a:prstGeom prst="rect">
              <a:avLst/>
            </a:prstGeom>
            <a:noFill/>
          </p:spPr>
          <p:txBody>
            <a:bodyPr wrap="square">
              <a:spAutoFit/>
            </a:bodyPr>
            <a:lstStyle/>
            <a:p>
              <a:pPr algn="ctr"/>
              <a:r>
                <a:rPr lang="en-US" sz="1050" b="1" dirty="0">
                  <a:solidFill>
                    <a:srgbClr val="7030A0"/>
                  </a:solidFill>
                  <a:latin typeface="Arial" panose="020B0604020202020204" pitchFamily="34" charset="0"/>
                </a:rPr>
                <a:t>Number of Qubit(s)</a:t>
              </a:r>
              <a:endParaRPr lang="en-US" sz="1400" b="1" dirty="0">
                <a:solidFill>
                  <a:srgbClr val="7030A0"/>
                </a:solidFill>
              </a:endParaRPr>
            </a:p>
          </p:txBody>
        </p:sp>
        <p:sp>
          <p:nvSpPr>
            <p:cNvPr id="249" name="TextBox 248">
              <a:extLst>
                <a:ext uri="{FF2B5EF4-FFF2-40B4-BE49-F238E27FC236}">
                  <a16:creationId xmlns:a16="http://schemas.microsoft.com/office/drawing/2014/main" id="{0DD72F6A-D57A-4786-8FB5-E1D711733DBD}"/>
                </a:ext>
              </a:extLst>
            </p:cNvPr>
            <p:cNvSpPr txBox="1"/>
            <p:nvPr/>
          </p:nvSpPr>
          <p:spPr>
            <a:xfrm>
              <a:off x="6627681" y="1772806"/>
              <a:ext cx="1558800" cy="253916"/>
            </a:xfrm>
            <a:prstGeom prst="rect">
              <a:avLst/>
            </a:prstGeom>
            <a:noFill/>
          </p:spPr>
          <p:txBody>
            <a:bodyPr wrap="square">
              <a:spAutoFit/>
            </a:bodyPr>
            <a:lstStyle/>
            <a:p>
              <a:pPr algn="ctr"/>
              <a:r>
                <a:rPr lang="en-US" sz="1050" b="1" dirty="0">
                  <a:solidFill>
                    <a:srgbClr val="7030A0"/>
                  </a:solidFill>
                  <a:latin typeface="Arial" panose="020B0604020202020204" pitchFamily="34" charset="0"/>
                </a:rPr>
                <a:t>Manufacturer</a:t>
              </a:r>
              <a:endParaRPr lang="en-US" sz="1400" b="1" dirty="0">
                <a:solidFill>
                  <a:srgbClr val="7030A0"/>
                </a:solidFill>
              </a:endParaRPr>
            </a:p>
          </p:txBody>
        </p:sp>
        <p:sp>
          <p:nvSpPr>
            <p:cNvPr id="251" name="TextBox 250">
              <a:extLst>
                <a:ext uri="{FF2B5EF4-FFF2-40B4-BE49-F238E27FC236}">
                  <a16:creationId xmlns:a16="http://schemas.microsoft.com/office/drawing/2014/main" id="{8B20B067-2068-4F05-A64A-AFE8C8EA0AE9}"/>
                </a:ext>
              </a:extLst>
            </p:cNvPr>
            <p:cNvSpPr txBox="1"/>
            <p:nvPr/>
          </p:nvSpPr>
          <p:spPr>
            <a:xfrm>
              <a:off x="6190049" y="2023340"/>
              <a:ext cx="2512982" cy="253916"/>
            </a:xfrm>
            <a:prstGeom prst="rect">
              <a:avLst/>
            </a:prstGeom>
            <a:noFill/>
          </p:spPr>
          <p:txBody>
            <a:bodyPr wrap="square">
              <a:spAutoFit/>
            </a:bodyPr>
            <a:lstStyle/>
            <a:p>
              <a:pPr algn="ctr"/>
              <a:r>
                <a:rPr lang="en-US" sz="1050" dirty="0">
                  <a:latin typeface="Arial" panose="020B0604020202020204" pitchFamily="34" charset="0"/>
                </a:rPr>
                <a:t>Name/Codename/Designation</a:t>
              </a:r>
              <a:endParaRPr lang="en-US" sz="1400" dirty="0"/>
            </a:p>
          </p:txBody>
        </p:sp>
      </p:grpSp>
      <p:grpSp>
        <p:nvGrpSpPr>
          <p:cNvPr id="253" name="Group 252">
            <a:extLst>
              <a:ext uri="{FF2B5EF4-FFF2-40B4-BE49-F238E27FC236}">
                <a16:creationId xmlns:a16="http://schemas.microsoft.com/office/drawing/2014/main" id="{675BD06E-E4DF-438E-B07E-8BCE12FB7F3F}"/>
              </a:ext>
            </a:extLst>
          </p:cNvPr>
          <p:cNvGrpSpPr/>
          <p:nvPr/>
        </p:nvGrpSpPr>
        <p:grpSpPr>
          <a:xfrm>
            <a:off x="1430968" y="3240313"/>
            <a:ext cx="725853" cy="728133"/>
            <a:chOff x="4123445" y="2926105"/>
            <a:chExt cx="736936" cy="748876"/>
          </a:xfrm>
        </p:grpSpPr>
        <p:grpSp>
          <p:nvGrpSpPr>
            <p:cNvPr id="254" name="Group 253">
              <a:extLst>
                <a:ext uri="{FF2B5EF4-FFF2-40B4-BE49-F238E27FC236}">
                  <a16:creationId xmlns:a16="http://schemas.microsoft.com/office/drawing/2014/main" id="{B2076B9C-5A5C-48E2-B08F-54B2C6F4F782}"/>
                </a:ext>
              </a:extLst>
            </p:cNvPr>
            <p:cNvGrpSpPr/>
            <p:nvPr/>
          </p:nvGrpSpPr>
          <p:grpSpPr>
            <a:xfrm>
              <a:off x="4123445" y="2949301"/>
              <a:ext cx="736936" cy="725680"/>
              <a:chOff x="4123445" y="2949301"/>
              <a:chExt cx="736936" cy="725680"/>
            </a:xfrm>
          </p:grpSpPr>
          <p:grpSp>
            <p:nvGrpSpPr>
              <p:cNvPr id="256" name="Group 255">
                <a:extLst>
                  <a:ext uri="{FF2B5EF4-FFF2-40B4-BE49-F238E27FC236}">
                    <a16:creationId xmlns:a16="http://schemas.microsoft.com/office/drawing/2014/main" id="{B424C8B3-387F-4D50-A158-80758657A15E}"/>
                  </a:ext>
                </a:extLst>
              </p:cNvPr>
              <p:cNvGrpSpPr/>
              <p:nvPr/>
            </p:nvGrpSpPr>
            <p:grpSpPr>
              <a:xfrm>
                <a:off x="4123445" y="2949301"/>
                <a:ext cx="736936" cy="725680"/>
                <a:chOff x="859882" y="4175992"/>
                <a:chExt cx="860968" cy="847817"/>
              </a:xfrm>
            </p:grpSpPr>
            <p:sp>
              <p:nvSpPr>
                <p:cNvPr id="258" name="Oval 257">
                  <a:extLst>
                    <a:ext uri="{FF2B5EF4-FFF2-40B4-BE49-F238E27FC236}">
                      <a16:creationId xmlns:a16="http://schemas.microsoft.com/office/drawing/2014/main" id="{65E2E2CF-0132-493C-ADFF-920271B8BCCC}"/>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59" name="Oval 258">
                  <a:extLst>
                    <a:ext uri="{FF2B5EF4-FFF2-40B4-BE49-F238E27FC236}">
                      <a16:creationId xmlns:a16="http://schemas.microsoft.com/office/drawing/2014/main" id="{1643939E-E09D-4FFF-9073-5005260ECC37}"/>
                    </a:ext>
                  </a:extLst>
                </p:cNvPr>
                <p:cNvSpPr/>
                <p:nvPr/>
              </p:nvSpPr>
              <p:spPr>
                <a:xfrm>
                  <a:off x="859882" y="4175992"/>
                  <a:ext cx="860968" cy="847817"/>
                </a:xfrm>
                <a:prstGeom prst="ellipse">
                  <a:avLst/>
                </a:prstGeom>
                <a:blipFill>
                  <a:blip r:embed="rId11">
                    <a:extLst>
                      <a:ext uri="{28A0092B-C50C-407E-A947-70E740481C1C}">
                        <a14:useLocalDpi xmlns:a14="http://schemas.microsoft.com/office/drawing/2010/main" val="0"/>
                      </a:ext>
                    </a:extLst>
                  </a:blip>
                  <a:stretch>
                    <a:fillRect l="15356" t="37041" r="15356" b="37041"/>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lIns="91440"/>
                <a:lstStyle/>
                <a:p>
                  <a:endParaRPr lang="en-US" dirty="0"/>
                </a:p>
              </p:txBody>
            </p:sp>
          </p:grpSp>
          <p:sp>
            <p:nvSpPr>
              <p:cNvPr id="257" name="TextBox 256">
                <a:extLst>
                  <a:ext uri="{FF2B5EF4-FFF2-40B4-BE49-F238E27FC236}">
                    <a16:creationId xmlns:a16="http://schemas.microsoft.com/office/drawing/2014/main" id="{E341395E-D690-4E96-A818-04975E65B39F}"/>
                  </a:ext>
                </a:extLst>
              </p:cNvPr>
              <p:cNvSpPr txBox="1"/>
              <p:nvPr/>
            </p:nvSpPr>
            <p:spPr>
              <a:xfrm>
                <a:off x="4145805" y="3442793"/>
                <a:ext cx="691350" cy="205754"/>
              </a:xfrm>
              <a:prstGeom prst="rect">
                <a:avLst/>
              </a:prstGeom>
              <a:noFill/>
            </p:spPr>
            <p:txBody>
              <a:bodyPr wrap="square">
                <a:spAutoFit/>
              </a:bodyPr>
              <a:lstStyle/>
              <a:p>
                <a:pPr algn="ctr"/>
                <a:r>
                  <a:rPr lang="en-US" sz="700" b="1" dirty="0">
                    <a:solidFill>
                      <a:srgbClr val="202122"/>
                    </a:solidFill>
                    <a:latin typeface="Arial" panose="020B0604020202020204" pitchFamily="34" charset="0"/>
                  </a:rPr>
                  <a:t>17Q </a:t>
                </a:r>
                <a:r>
                  <a:rPr lang="en-US" altLang="zh-CN" sz="700" b="1" dirty="0">
                    <a:solidFill>
                      <a:srgbClr val="202122"/>
                    </a:solidFill>
                    <a:latin typeface="Arial" panose="020B0604020202020204" pitchFamily="34" charset="0"/>
                  </a:rPr>
                  <a:t>Test</a:t>
                </a:r>
                <a:endParaRPr lang="en-US" sz="1000" b="1" dirty="0"/>
              </a:p>
            </p:txBody>
          </p:sp>
        </p:grpSp>
        <p:sp>
          <p:nvSpPr>
            <p:cNvPr id="255" name="TextBox 254">
              <a:extLst>
                <a:ext uri="{FF2B5EF4-FFF2-40B4-BE49-F238E27FC236}">
                  <a16:creationId xmlns:a16="http://schemas.microsoft.com/office/drawing/2014/main" id="{CAAC243C-8ADF-4F83-B763-69940670266F}"/>
                </a:ext>
              </a:extLst>
            </p:cNvPr>
            <p:cNvSpPr txBox="1"/>
            <p:nvPr/>
          </p:nvSpPr>
          <p:spPr>
            <a:xfrm>
              <a:off x="4145806" y="2926105"/>
              <a:ext cx="691350" cy="221582"/>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17</a:t>
              </a:r>
              <a:endParaRPr lang="en-US" sz="1050" b="1" dirty="0">
                <a:solidFill>
                  <a:srgbClr val="7030A0"/>
                </a:solidFill>
              </a:endParaRPr>
            </a:p>
          </p:txBody>
        </p:sp>
      </p:grpSp>
      <p:grpSp>
        <p:nvGrpSpPr>
          <p:cNvPr id="260" name="Group 259">
            <a:extLst>
              <a:ext uri="{FF2B5EF4-FFF2-40B4-BE49-F238E27FC236}">
                <a16:creationId xmlns:a16="http://schemas.microsoft.com/office/drawing/2014/main" id="{D5E136D8-47D5-4567-BE2E-8AA439994068}"/>
              </a:ext>
            </a:extLst>
          </p:cNvPr>
          <p:cNvGrpSpPr/>
          <p:nvPr/>
        </p:nvGrpSpPr>
        <p:grpSpPr>
          <a:xfrm>
            <a:off x="1327102" y="2578063"/>
            <a:ext cx="695519" cy="736246"/>
            <a:chOff x="4123445" y="2926105"/>
            <a:chExt cx="736936" cy="790245"/>
          </a:xfrm>
        </p:grpSpPr>
        <p:grpSp>
          <p:nvGrpSpPr>
            <p:cNvPr id="261" name="Group 260">
              <a:extLst>
                <a:ext uri="{FF2B5EF4-FFF2-40B4-BE49-F238E27FC236}">
                  <a16:creationId xmlns:a16="http://schemas.microsoft.com/office/drawing/2014/main" id="{F10E2C7A-B396-49C5-B064-D44ECE443923}"/>
                </a:ext>
              </a:extLst>
            </p:cNvPr>
            <p:cNvGrpSpPr/>
            <p:nvPr/>
          </p:nvGrpSpPr>
          <p:grpSpPr>
            <a:xfrm>
              <a:off x="4123445" y="2949301"/>
              <a:ext cx="736936" cy="767049"/>
              <a:chOff x="4123445" y="2949301"/>
              <a:chExt cx="736936" cy="767049"/>
            </a:xfrm>
          </p:grpSpPr>
          <p:grpSp>
            <p:nvGrpSpPr>
              <p:cNvPr id="263" name="Group 262">
                <a:extLst>
                  <a:ext uri="{FF2B5EF4-FFF2-40B4-BE49-F238E27FC236}">
                    <a16:creationId xmlns:a16="http://schemas.microsoft.com/office/drawing/2014/main" id="{69E86B87-E984-4AEC-A661-AB55E493CCD8}"/>
                  </a:ext>
                </a:extLst>
              </p:cNvPr>
              <p:cNvGrpSpPr/>
              <p:nvPr/>
            </p:nvGrpSpPr>
            <p:grpSpPr>
              <a:xfrm>
                <a:off x="4123445" y="2949301"/>
                <a:ext cx="736936" cy="725680"/>
                <a:chOff x="859882" y="4175992"/>
                <a:chExt cx="860968" cy="847817"/>
              </a:xfrm>
            </p:grpSpPr>
            <p:sp>
              <p:nvSpPr>
                <p:cNvPr id="265" name="Oval 264">
                  <a:extLst>
                    <a:ext uri="{FF2B5EF4-FFF2-40B4-BE49-F238E27FC236}">
                      <a16:creationId xmlns:a16="http://schemas.microsoft.com/office/drawing/2014/main" id="{10254F63-F060-45C2-86F0-C25DA26A6B43}"/>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66" name="Oval 265">
                  <a:extLst>
                    <a:ext uri="{FF2B5EF4-FFF2-40B4-BE49-F238E27FC236}">
                      <a16:creationId xmlns:a16="http://schemas.microsoft.com/office/drawing/2014/main" id="{31471F35-61E9-46F1-A7E7-3D689EAAC455}"/>
                    </a:ext>
                  </a:extLst>
                </p:cNvPr>
                <p:cNvSpPr/>
                <p:nvPr/>
              </p:nvSpPr>
              <p:spPr>
                <a:xfrm>
                  <a:off x="859882" y="4175992"/>
                  <a:ext cx="860968" cy="847817"/>
                </a:xfrm>
                <a:prstGeom prst="ellipse">
                  <a:avLst/>
                </a:prstGeom>
                <a:blipFill>
                  <a:blip r:embed="rId10">
                    <a:extLst>
                      <a:ext uri="{28A0092B-C50C-407E-A947-70E740481C1C}">
                        <a14:useLocalDpi xmlns:a14="http://schemas.microsoft.com/office/drawing/2010/main" val="0"/>
                      </a:ext>
                    </a:extLst>
                  </a:blip>
                  <a:stretch>
                    <a:fillRect l="12207" t="2947" r="12207" b="19295"/>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64" name="TextBox 263">
                <a:extLst>
                  <a:ext uri="{FF2B5EF4-FFF2-40B4-BE49-F238E27FC236}">
                    <a16:creationId xmlns:a16="http://schemas.microsoft.com/office/drawing/2014/main" id="{F95A6BC7-CE4B-4391-A9D6-E1E2180FC924}"/>
                  </a:ext>
                </a:extLst>
              </p:cNvPr>
              <p:cNvSpPr txBox="1"/>
              <p:nvPr/>
            </p:nvSpPr>
            <p:spPr>
              <a:xfrm>
                <a:off x="4151738" y="3317037"/>
                <a:ext cx="705313" cy="399313"/>
              </a:xfrm>
              <a:prstGeom prst="rect">
                <a:avLst/>
              </a:prstGeom>
              <a:noFill/>
            </p:spPr>
            <p:txBody>
              <a:bodyPr wrap="square">
                <a:spAutoFit/>
              </a:bodyPr>
              <a:lstStyle/>
              <a:p>
                <a:pPr algn="ctr"/>
                <a:r>
                  <a:rPr lang="en-US" sz="700" b="1" dirty="0">
                    <a:solidFill>
                      <a:srgbClr val="202122"/>
                    </a:solidFill>
                    <a:latin typeface="Arial" panose="020B0604020202020204" pitchFamily="34" charset="0"/>
                  </a:rPr>
                  <a:t>16Q Aspen-1</a:t>
                </a:r>
                <a:endParaRPr lang="en-US" sz="1000" b="1" dirty="0"/>
              </a:p>
            </p:txBody>
          </p:sp>
        </p:grpSp>
        <p:sp>
          <p:nvSpPr>
            <p:cNvPr id="262" name="TextBox 261">
              <a:extLst>
                <a:ext uri="{FF2B5EF4-FFF2-40B4-BE49-F238E27FC236}">
                  <a16:creationId xmlns:a16="http://schemas.microsoft.com/office/drawing/2014/main" id="{C0989194-8C97-4908-BAF1-CF1F6C71EC56}"/>
                </a:ext>
              </a:extLst>
            </p:cNvPr>
            <p:cNvSpPr txBox="1"/>
            <p:nvPr/>
          </p:nvSpPr>
          <p:spPr>
            <a:xfrm>
              <a:off x="4145805" y="2926105"/>
              <a:ext cx="691349" cy="279520"/>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16</a:t>
              </a:r>
              <a:endParaRPr lang="en-US" sz="1050" b="1" dirty="0">
                <a:solidFill>
                  <a:srgbClr val="7030A0"/>
                </a:solidFill>
              </a:endParaRPr>
            </a:p>
          </p:txBody>
        </p:sp>
      </p:grpSp>
      <p:grpSp>
        <p:nvGrpSpPr>
          <p:cNvPr id="267" name="Group 266">
            <a:extLst>
              <a:ext uri="{FF2B5EF4-FFF2-40B4-BE49-F238E27FC236}">
                <a16:creationId xmlns:a16="http://schemas.microsoft.com/office/drawing/2014/main" id="{540B4CDB-9313-4DBC-90FC-2396DDE6AA2A}"/>
              </a:ext>
            </a:extLst>
          </p:cNvPr>
          <p:cNvGrpSpPr/>
          <p:nvPr/>
        </p:nvGrpSpPr>
        <p:grpSpPr>
          <a:xfrm>
            <a:off x="1134911" y="3911854"/>
            <a:ext cx="626709" cy="672587"/>
            <a:chOff x="4123445" y="2900601"/>
            <a:chExt cx="736936" cy="801182"/>
          </a:xfrm>
        </p:grpSpPr>
        <p:grpSp>
          <p:nvGrpSpPr>
            <p:cNvPr id="268" name="Group 267">
              <a:extLst>
                <a:ext uri="{FF2B5EF4-FFF2-40B4-BE49-F238E27FC236}">
                  <a16:creationId xmlns:a16="http://schemas.microsoft.com/office/drawing/2014/main" id="{0B24E606-6DE4-46B7-8F89-0D0029E78EC7}"/>
                </a:ext>
              </a:extLst>
            </p:cNvPr>
            <p:cNvGrpSpPr/>
            <p:nvPr/>
          </p:nvGrpSpPr>
          <p:grpSpPr>
            <a:xfrm>
              <a:off x="4123445" y="2949301"/>
              <a:ext cx="736936" cy="752482"/>
              <a:chOff x="4123445" y="2949301"/>
              <a:chExt cx="736936" cy="752482"/>
            </a:xfrm>
          </p:grpSpPr>
          <p:grpSp>
            <p:nvGrpSpPr>
              <p:cNvPr id="270" name="Group 269">
                <a:extLst>
                  <a:ext uri="{FF2B5EF4-FFF2-40B4-BE49-F238E27FC236}">
                    <a16:creationId xmlns:a16="http://schemas.microsoft.com/office/drawing/2014/main" id="{308F2AFF-486F-4EFE-A49A-D59F57A1754A}"/>
                  </a:ext>
                </a:extLst>
              </p:cNvPr>
              <p:cNvGrpSpPr/>
              <p:nvPr/>
            </p:nvGrpSpPr>
            <p:grpSpPr>
              <a:xfrm>
                <a:off x="4123445" y="2949301"/>
                <a:ext cx="736936" cy="725680"/>
                <a:chOff x="859882" y="4175992"/>
                <a:chExt cx="860968" cy="847817"/>
              </a:xfrm>
            </p:grpSpPr>
            <p:sp>
              <p:nvSpPr>
                <p:cNvPr id="272" name="Oval 271">
                  <a:extLst>
                    <a:ext uri="{FF2B5EF4-FFF2-40B4-BE49-F238E27FC236}">
                      <a16:creationId xmlns:a16="http://schemas.microsoft.com/office/drawing/2014/main" id="{77C0478D-E2BF-43D3-AF9F-FE7409901AF8}"/>
                    </a:ext>
                  </a:extLst>
                </p:cNvPr>
                <p:cNvSpPr/>
                <p:nvPr/>
              </p:nvSpPr>
              <p:spPr>
                <a:xfrm>
                  <a:off x="859882" y="4175992"/>
                  <a:ext cx="860968" cy="847817"/>
                </a:xfrm>
                <a:prstGeom prst="ellipse">
                  <a:avLst/>
                </a:prstGeom>
                <a:solidFill>
                  <a:schemeClr val="bg1"/>
                </a:solidFill>
                <a:ln w="31750">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73" name="Oval 272">
                  <a:extLst>
                    <a:ext uri="{FF2B5EF4-FFF2-40B4-BE49-F238E27FC236}">
                      <a16:creationId xmlns:a16="http://schemas.microsoft.com/office/drawing/2014/main" id="{95B2B437-2CF8-4409-8D56-6D7806A25814}"/>
                    </a:ext>
                  </a:extLst>
                </p:cNvPr>
                <p:cNvSpPr/>
                <p:nvPr/>
              </p:nvSpPr>
              <p:spPr>
                <a:xfrm>
                  <a:off x="859882" y="4175992"/>
                  <a:ext cx="860968" cy="847817"/>
                </a:xfrm>
                <a:prstGeom prst="ellipse">
                  <a:avLst/>
                </a:prstGeom>
                <a:blipFill>
                  <a:blip r:embed="rId12">
                    <a:extLst>
                      <a:ext uri="{28A0092B-C50C-407E-A947-70E740481C1C}">
                        <a14:useLocalDpi xmlns:a14="http://schemas.microsoft.com/office/drawing/2010/main" val="0"/>
                      </a:ext>
                    </a:extLst>
                  </a:blip>
                  <a:stretch>
                    <a:fillRect l="15201" t="20193" r="15201" b="27969"/>
                  </a:stretch>
                </a:blipFill>
                <a:ln w="31750">
                  <a:no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71" name="TextBox 270">
                <a:extLst>
                  <a:ext uri="{FF2B5EF4-FFF2-40B4-BE49-F238E27FC236}">
                    <a16:creationId xmlns:a16="http://schemas.microsoft.com/office/drawing/2014/main" id="{E361F10F-2239-46C4-A8A6-5EBBDC856F29}"/>
                  </a:ext>
                </a:extLst>
              </p:cNvPr>
              <p:cNvSpPr txBox="1"/>
              <p:nvPr/>
            </p:nvSpPr>
            <p:spPr>
              <a:xfrm>
                <a:off x="4152093" y="3463479"/>
                <a:ext cx="691351" cy="238304"/>
              </a:xfrm>
              <a:prstGeom prst="rect">
                <a:avLst/>
              </a:prstGeom>
              <a:noFill/>
              <a:ln>
                <a:noFill/>
              </a:ln>
            </p:spPr>
            <p:txBody>
              <a:bodyPr wrap="square">
                <a:spAutoFit/>
              </a:bodyPr>
              <a:lstStyle/>
              <a:p>
                <a:pPr algn="ctr"/>
                <a:r>
                  <a:rPr lang="en-US" sz="700" b="1" dirty="0">
                    <a:solidFill>
                      <a:srgbClr val="202122"/>
                    </a:solidFill>
                    <a:latin typeface="Arial" panose="020B0604020202020204" pitchFamily="34" charset="0"/>
                  </a:rPr>
                  <a:t>X12</a:t>
                </a:r>
                <a:endParaRPr lang="en-US" sz="1000" b="1" dirty="0"/>
              </a:p>
            </p:txBody>
          </p:sp>
        </p:grpSp>
        <p:sp>
          <p:nvSpPr>
            <p:cNvPr id="269" name="TextBox 268">
              <a:extLst>
                <a:ext uri="{FF2B5EF4-FFF2-40B4-BE49-F238E27FC236}">
                  <a16:creationId xmlns:a16="http://schemas.microsoft.com/office/drawing/2014/main" id="{3B8641EC-B478-41C4-88C9-5FBF6CFD973A}"/>
                </a:ext>
              </a:extLst>
            </p:cNvPr>
            <p:cNvSpPr txBox="1"/>
            <p:nvPr/>
          </p:nvSpPr>
          <p:spPr>
            <a:xfrm>
              <a:off x="4145802" y="2900601"/>
              <a:ext cx="691350" cy="269626"/>
            </a:xfrm>
            <a:prstGeom prst="rect">
              <a:avLst/>
            </a:prstGeom>
            <a:noFill/>
            <a:ln>
              <a:noFill/>
            </a:ln>
          </p:spPr>
          <p:txBody>
            <a:bodyPr wrap="square">
              <a:spAutoFit/>
            </a:bodyPr>
            <a:lstStyle/>
            <a:p>
              <a:pPr algn="ctr"/>
              <a:r>
                <a:rPr lang="en-US" sz="800" b="1" dirty="0">
                  <a:solidFill>
                    <a:srgbClr val="7030A0"/>
                  </a:solidFill>
                  <a:latin typeface="Arial" panose="020B0604020202020204" pitchFamily="34" charset="0"/>
                </a:rPr>
                <a:t>12</a:t>
              </a:r>
              <a:endParaRPr lang="en-US" sz="1050" b="1" dirty="0">
                <a:solidFill>
                  <a:srgbClr val="7030A0"/>
                </a:solidFill>
              </a:endParaRPr>
            </a:p>
          </p:txBody>
        </p:sp>
      </p:grpSp>
      <p:grpSp>
        <p:nvGrpSpPr>
          <p:cNvPr id="281" name="Group 280">
            <a:extLst>
              <a:ext uri="{FF2B5EF4-FFF2-40B4-BE49-F238E27FC236}">
                <a16:creationId xmlns:a16="http://schemas.microsoft.com/office/drawing/2014/main" id="{5D8EB90A-C1BE-42F4-9E15-2F397413F631}"/>
              </a:ext>
            </a:extLst>
          </p:cNvPr>
          <p:cNvGrpSpPr/>
          <p:nvPr/>
        </p:nvGrpSpPr>
        <p:grpSpPr>
          <a:xfrm>
            <a:off x="669322" y="2886440"/>
            <a:ext cx="626710" cy="635963"/>
            <a:chOff x="4123445" y="2926105"/>
            <a:chExt cx="736936" cy="757553"/>
          </a:xfrm>
        </p:grpSpPr>
        <p:grpSp>
          <p:nvGrpSpPr>
            <p:cNvPr id="282" name="Group 281">
              <a:extLst>
                <a:ext uri="{FF2B5EF4-FFF2-40B4-BE49-F238E27FC236}">
                  <a16:creationId xmlns:a16="http://schemas.microsoft.com/office/drawing/2014/main" id="{263F7143-9D6D-4378-9013-A86A783C9E43}"/>
                </a:ext>
              </a:extLst>
            </p:cNvPr>
            <p:cNvGrpSpPr/>
            <p:nvPr/>
          </p:nvGrpSpPr>
          <p:grpSpPr>
            <a:xfrm>
              <a:off x="4123445" y="2949301"/>
              <a:ext cx="736936" cy="734357"/>
              <a:chOff x="4123445" y="2949301"/>
              <a:chExt cx="736936" cy="734357"/>
            </a:xfrm>
          </p:grpSpPr>
          <p:grpSp>
            <p:nvGrpSpPr>
              <p:cNvPr id="284" name="Group 283">
                <a:extLst>
                  <a:ext uri="{FF2B5EF4-FFF2-40B4-BE49-F238E27FC236}">
                    <a16:creationId xmlns:a16="http://schemas.microsoft.com/office/drawing/2014/main" id="{86260B94-9887-40FC-A069-4385493076F1}"/>
                  </a:ext>
                </a:extLst>
              </p:cNvPr>
              <p:cNvGrpSpPr/>
              <p:nvPr/>
            </p:nvGrpSpPr>
            <p:grpSpPr>
              <a:xfrm>
                <a:off x="4123445" y="2949301"/>
                <a:ext cx="736936" cy="725680"/>
                <a:chOff x="859882" y="4175992"/>
                <a:chExt cx="860968" cy="847817"/>
              </a:xfrm>
            </p:grpSpPr>
            <p:sp>
              <p:nvSpPr>
                <p:cNvPr id="286" name="Oval 285">
                  <a:extLst>
                    <a:ext uri="{FF2B5EF4-FFF2-40B4-BE49-F238E27FC236}">
                      <a16:creationId xmlns:a16="http://schemas.microsoft.com/office/drawing/2014/main" id="{AB85E085-1CE8-43DD-9201-71FDD935A41D}"/>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87" name="Oval 286">
                  <a:extLst>
                    <a:ext uri="{FF2B5EF4-FFF2-40B4-BE49-F238E27FC236}">
                      <a16:creationId xmlns:a16="http://schemas.microsoft.com/office/drawing/2014/main" id="{E3FF5AA1-9298-41D1-AEE0-C72DAA75FC6C}"/>
                    </a:ext>
                  </a:extLst>
                </p:cNvPr>
                <p:cNvSpPr/>
                <p:nvPr/>
              </p:nvSpPr>
              <p:spPr>
                <a:xfrm>
                  <a:off x="859882" y="4175992"/>
                  <a:ext cx="860968" cy="847817"/>
                </a:xfrm>
                <a:prstGeom prst="ellipse">
                  <a:avLst/>
                </a:prstGeom>
                <a:blipFill>
                  <a:blip r:embed="rId10">
                    <a:extLst>
                      <a:ext uri="{28A0092B-C50C-407E-A947-70E740481C1C}">
                        <a14:useLocalDpi xmlns:a14="http://schemas.microsoft.com/office/drawing/2010/main" val="0"/>
                      </a:ext>
                    </a:extLst>
                  </a:blip>
                  <a:stretch>
                    <a:fillRect l="12207" t="2947" r="12207" b="19295"/>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85" name="TextBox 284">
                <a:extLst>
                  <a:ext uri="{FF2B5EF4-FFF2-40B4-BE49-F238E27FC236}">
                    <a16:creationId xmlns:a16="http://schemas.microsoft.com/office/drawing/2014/main" id="{914E3DBE-D321-4980-91F8-A2D353DA1F31}"/>
                  </a:ext>
                </a:extLst>
              </p:cNvPr>
              <p:cNvSpPr txBox="1"/>
              <p:nvPr/>
            </p:nvSpPr>
            <p:spPr>
              <a:xfrm>
                <a:off x="4151738" y="3317037"/>
                <a:ext cx="705313" cy="366621"/>
              </a:xfrm>
              <a:prstGeom prst="rect">
                <a:avLst/>
              </a:prstGeom>
              <a:noFill/>
            </p:spPr>
            <p:txBody>
              <a:bodyPr wrap="square">
                <a:spAutoFit/>
              </a:bodyPr>
              <a:lstStyle/>
              <a:p>
                <a:pPr algn="ctr"/>
                <a:r>
                  <a:rPr lang="en-US" sz="700" b="1" dirty="0">
                    <a:solidFill>
                      <a:srgbClr val="202122"/>
                    </a:solidFill>
                    <a:latin typeface="Arial" panose="020B0604020202020204" pitchFamily="34" charset="0"/>
                  </a:rPr>
                  <a:t>8Q</a:t>
                </a:r>
              </a:p>
              <a:p>
                <a:pPr algn="ctr"/>
                <a:r>
                  <a:rPr lang="en-US" sz="700" b="1" dirty="0">
                    <a:solidFill>
                      <a:srgbClr val="202122"/>
                    </a:solidFill>
                    <a:latin typeface="Arial" panose="020B0604020202020204" pitchFamily="34" charset="0"/>
                  </a:rPr>
                  <a:t>Agave</a:t>
                </a:r>
                <a:endParaRPr lang="en-US" sz="1000" b="1" dirty="0"/>
              </a:p>
            </p:txBody>
          </p:sp>
        </p:grpSp>
        <p:sp>
          <p:nvSpPr>
            <p:cNvPr id="283" name="TextBox 282">
              <a:extLst>
                <a:ext uri="{FF2B5EF4-FFF2-40B4-BE49-F238E27FC236}">
                  <a16:creationId xmlns:a16="http://schemas.microsoft.com/office/drawing/2014/main" id="{47DDB07A-4AAF-4246-AD2C-9ACDFA6F2046}"/>
                </a:ext>
              </a:extLst>
            </p:cNvPr>
            <p:cNvSpPr txBox="1"/>
            <p:nvPr/>
          </p:nvSpPr>
          <p:spPr>
            <a:xfrm>
              <a:off x="4145806" y="2926105"/>
              <a:ext cx="691349" cy="256635"/>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8</a:t>
              </a:r>
            </a:p>
          </p:txBody>
        </p:sp>
      </p:grpSp>
      <p:grpSp>
        <p:nvGrpSpPr>
          <p:cNvPr id="4108" name="Group 4107">
            <a:extLst>
              <a:ext uri="{FF2B5EF4-FFF2-40B4-BE49-F238E27FC236}">
                <a16:creationId xmlns:a16="http://schemas.microsoft.com/office/drawing/2014/main" id="{0B29BBFD-FAC1-4C4E-A247-F587CA8E63B5}"/>
              </a:ext>
            </a:extLst>
          </p:cNvPr>
          <p:cNvGrpSpPr/>
          <p:nvPr/>
        </p:nvGrpSpPr>
        <p:grpSpPr>
          <a:xfrm>
            <a:off x="9360545" y="1623931"/>
            <a:ext cx="2142804" cy="338554"/>
            <a:chOff x="9284632" y="1672442"/>
            <a:chExt cx="2142804" cy="338554"/>
          </a:xfrm>
        </p:grpSpPr>
        <p:cxnSp>
          <p:nvCxnSpPr>
            <p:cNvPr id="4106" name="Straight Connector 4105">
              <a:extLst>
                <a:ext uri="{FF2B5EF4-FFF2-40B4-BE49-F238E27FC236}">
                  <a16:creationId xmlns:a16="http://schemas.microsoft.com/office/drawing/2014/main" id="{7E982B3D-5BF3-4A1B-BED4-115F9AAE7942}"/>
                </a:ext>
              </a:extLst>
            </p:cNvPr>
            <p:cNvCxnSpPr/>
            <p:nvPr/>
          </p:nvCxnSpPr>
          <p:spPr>
            <a:xfrm>
              <a:off x="9284632" y="1871265"/>
              <a:ext cx="295633"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1" name="TextBox 290">
              <a:extLst>
                <a:ext uri="{FF2B5EF4-FFF2-40B4-BE49-F238E27FC236}">
                  <a16:creationId xmlns:a16="http://schemas.microsoft.com/office/drawing/2014/main" id="{A20F8DA4-4C57-4BE9-AFF6-F2AC5B2ED424}"/>
                </a:ext>
              </a:extLst>
            </p:cNvPr>
            <p:cNvSpPr txBox="1"/>
            <p:nvPr/>
          </p:nvSpPr>
          <p:spPr>
            <a:xfrm>
              <a:off x="9557681" y="1672442"/>
              <a:ext cx="1869755" cy="338554"/>
            </a:xfrm>
            <a:prstGeom prst="rect">
              <a:avLst/>
            </a:prstGeom>
            <a:noFill/>
          </p:spPr>
          <p:txBody>
            <a:bodyPr wrap="square">
              <a:spAutoFit/>
            </a:bodyPr>
            <a:lstStyle/>
            <a:p>
              <a:r>
                <a:rPr lang="en-US" sz="1600" dirty="0">
                  <a:solidFill>
                    <a:schemeClr val="bg2">
                      <a:lumMod val="75000"/>
                    </a:schemeClr>
                  </a:solidFill>
                  <a:latin typeface="Agency FB" panose="020B0503020202020204" pitchFamily="34" charset="0"/>
                </a:rPr>
                <a:t>Superconducting</a:t>
              </a:r>
            </a:p>
          </p:txBody>
        </p:sp>
      </p:grpSp>
      <p:grpSp>
        <p:nvGrpSpPr>
          <p:cNvPr id="293" name="Group 292">
            <a:extLst>
              <a:ext uri="{FF2B5EF4-FFF2-40B4-BE49-F238E27FC236}">
                <a16:creationId xmlns:a16="http://schemas.microsoft.com/office/drawing/2014/main" id="{7E1A0F43-1FB6-47CB-A2FA-B8DED817E736}"/>
              </a:ext>
            </a:extLst>
          </p:cNvPr>
          <p:cNvGrpSpPr/>
          <p:nvPr/>
        </p:nvGrpSpPr>
        <p:grpSpPr>
          <a:xfrm>
            <a:off x="9360545" y="1949821"/>
            <a:ext cx="2142804" cy="338554"/>
            <a:chOff x="9284632" y="1672442"/>
            <a:chExt cx="2142804" cy="338554"/>
          </a:xfrm>
        </p:grpSpPr>
        <p:cxnSp>
          <p:nvCxnSpPr>
            <p:cNvPr id="294" name="Straight Connector 293">
              <a:extLst>
                <a:ext uri="{FF2B5EF4-FFF2-40B4-BE49-F238E27FC236}">
                  <a16:creationId xmlns:a16="http://schemas.microsoft.com/office/drawing/2014/main" id="{95F9CE53-492E-4E93-AB33-4C9531344B66}"/>
                </a:ext>
              </a:extLst>
            </p:cNvPr>
            <p:cNvCxnSpPr/>
            <p:nvPr/>
          </p:nvCxnSpPr>
          <p:spPr>
            <a:xfrm>
              <a:off x="9284632" y="1871265"/>
              <a:ext cx="29563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95" name="TextBox 294">
              <a:extLst>
                <a:ext uri="{FF2B5EF4-FFF2-40B4-BE49-F238E27FC236}">
                  <a16:creationId xmlns:a16="http://schemas.microsoft.com/office/drawing/2014/main" id="{51E85713-855F-43FF-9FF6-7B437FE43C07}"/>
                </a:ext>
              </a:extLst>
            </p:cNvPr>
            <p:cNvSpPr txBox="1"/>
            <p:nvPr/>
          </p:nvSpPr>
          <p:spPr>
            <a:xfrm>
              <a:off x="9557681" y="1672442"/>
              <a:ext cx="1869755" cy="338554"/>
            </a:xfrm>
            <a:prstGeom prst="rect">
              <a:avLst/>
            </a:prstGeom>
            <a:noFill/>
          </p:spPr>
          <p:txBody>
            <a:bodyPr wrap="square">
              <a:spAutoFit/>
            </a:bodyPr>
            <a:lstStyle/>
            <a:p>
              <a:r>
                <a:rPr lang="en-US" sz="1600" dirty="0">
                  <a:solidFill>
                    <a:schemeClr val="accent4">
                      <a:lumMod val="75000"/>
                    </a:schemeClr>
                  </a:solidFill>
                  <a:latin typeface="Agency FB" panose="020B0503020202020204" pitchFamily="34" charset="0"/>
                </a:rPr>
                <a:t>Photonics</a:t>
              </a:r>
            </a:p>
          </p:txBody>
        </p:sp>
      </p:grpSp>
      <p:grpSp>
        <p:nvGrpSpPr>
          <p:cNvPr id="212" name="Group 211">
            <a:extLst>
              <a:ext uri="{FF2B5EF4-FFF2-40B4-BE49-F238E27FC236}">
                <a16:creationId xmlns:a16="http://schemas.microsoft.com/office/drawing/2014/main" id="{2649E61A-7071-429E-95A5-1705C21907D7}"/>
              </a:ext>
            </a:extLst>
          </p:cNvPr>
          <p:cNvGrpSpPr/>
          <p:nvPr/>
        </p:nvGrpSpPr>
        <p:grpSpPr>
          <a:xfrm>
            <a:off x="2145436" y="3142632"/>
            <a:ext cx="725853" cy="728133"/>
            <a:chOff x="4123445" y="2926105"/>
            <a:chExt cx="736936" cy="748876"/>
          </a:xfrm>
        </p:grpSpPr>
        <p:grpSp>
          <p:nvGrpSpPr>
            <p:cNvPr id="213" name="Group 212">
              <a:extLst>
                <a:ext uri="{FF2B5EF4-FFF2-40B4-BE49-F238E27FC236}">
                  <a16:creationId xmlns:a16="http://schemas.microsoft.com/office/drawing/2014/main" id="{A2E0F94D-A57F-4CE8-8483-BB1781279AE7}"/>
                </a:ext>
              </a:extLst>
            </p:cNvPr>
            <p:cNvGrpSpPr/>
            <p:nvPr/>
          </p:nvGrpSpPr>
          <p:grpSpPr>
            <a:xfrm>
              <a:off x="4123445" y="2949301"/>
              <a:ext cx="736936" cy="725680"/>
              <a:chOff x="4123445" y="2949301"/>
              <a:chExt cx="736936" cy="725680"/>
            </a:xfrm>
          </p:grpSpPr>
          <p:grpSp>
            <p:nvGrpSpPr>
              <p:cNvPr id="215" name="Group 214">
                <a:extLst>
                  <a:ext uri="{FF2B5EF4-FFF2-40B4-BE49-F238E27FC236}">
                    <a16:creationId xmlns:a16="http://schemas.microsoft.com/office/drawing/2014/main" id="{95AFC47F-EDA3-4DB5-B3D0-115BAF153BA9}"/>
                  </a:ext>
                </a:extLst>
              </p:cNvPr>
              <p:cNvGrpSpPr/>
              <p:nvPr/>
            </p:nvGrpSpPr>
            <p:grpSpPr>
              <a:xfrm>
                <a:off x="4123445" y="2949301"/>
                <a:ext cx="736936" cy="725680"/>
                <a:chOff x="859882" y="4175992"/>
                <a:chExt cx="860968" cy="847817"/>
              </a:xfrm>
            </p:grpSpPr>
            <p:sp>
              <p:nvSpPr>
                <p:cNvPr id="217" name="Oval 216">
                  <a:extLst>
                    <a:ext uri="{FF2B5EF4-FFF2-40B4-BE49-F238E27FC236}">
                      <a16:creationId xmlns:a16="http://schemas.microsoft.com/office/drawing/2014/main" id="{44533E82-47CF-4654-A03E-405EA387E96B}"/>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18" name="Oval 217">
                  <a:extLst>
                    <a:ext uri="{FF2B5EF4-FFF2-40B4-BE49-F238E27FC236}">
                      <a16:creationId xmlns:a16="http://schemas.microsoft.com/office/drawing/2014/main" id="{55BC3AD1-722D-47EA-9037-0FAD7435DBEA}"/>
                    </a:ext>
                  </a:extLst>
                </p:cNvPr>
                <p:cNvSpPr/>
                <p:nvPr/>
              </p:nvSpPr>
              <p:spPr>
                <a:xfrm>
                  <a:off x="859882" y="4175992"/>
                  <a:ext cx="860968" cy="847817"/>
                </a:xfrm>
                <a:prstGeom prst="ellipse">
                  <a:avLst/>
                </a:prstGeom>
                <a:blipFill>
                  <a:blip r:embed="rId12">
                    <a:extLst>
                      <a:ext uri="{28A0092B-C50C-407E-A947-70E740481C1C}">
                        <a14:useLocalDpi xmlns:a14="http://schemas.microsoft.com/office/drawing/2010/main" val="0"/>
                      </a:ext>
                    </a:extLst>
                  </a:blip>
                  <a:stretch>
                    <a:fillRect l="15201" t="20193" r="15201" b="27969"/>
                  </a:stretch>
                </a:blipFill>
                <a:ln w="31750">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16" name="TextBox 215">
                <a:extLst>
                  <a:ext uri="{FF2B5EF4-FFF2-40B4-BE49-F238E27FC236}">
                    <a16:creationId xmlns:a16="http://schemas.microsoft.com/office/drawing/2014/main" id="{097D7BBE-2803-4053-9CC1-03E13833CC46}"/>
                  </a:ext>
                </a:extLst>
              </p:cNvPr>
              <p:cNvSpPr txBox="1"/>
              <p:nvPr/>
            </p:nvSpPr>
            <p:spPr>
              <a:xfrm>
                <a:off x="4152093" y="3463478"/>
                <a:ext cx="691350" cy="205754"/>
              </a:xfrm>
              <a:prstGeom prst="rect">
                <a:avLst/>
              </a:prstGeom>
              <a:noFill/>
            </p:spPr>
            <p:txBody>
              <a:bodyPr wrap="square">
                <a:spAutoFit/>
              </a:bodyPr>
              <a:lstStyle/>
              <a:p>
                <a:pPr algn="ctr"/>
                <a:r>
                  <a:rPr lang="en-US" sz="700" b="1" dirty="0">
                    <a:solidFill>
                      <a:srgbClr val="202122"/>
                    </a:solidFill>
                    <a:latin typeface="Arial" panose="020B0604020202020204" pitchFamily="34" charset="0"/>
                  </a:rPr>
                  <a:t>X24</a:t>
                </a:r>
                <a:endParaRPr lang="en-US" sz="1000" b="1" dirty="0"/>
              </a:p>
            </p:txBody>
          </p:sp>
        </p:grpSp>
        <p:sp>
          <p:nvSpPr>
            <p:cNvPr id="214" name="TextBox 213">
              <a:extLst>
                <a:ext uri="{FF2B5EF4-FFF2-40B4-BE49-F238E27FC236}">
                  <a16:creationId xmlns:a16="http://schemas.microsoft.com/office/drawing/2014/main" id="{FC408D87-24A6-48D1-A473-CBBA327F0413}"/>
                </a:ext>
              </a:extLst>
            </p:cNvPr>
            <p:cNvSpPr txBox="1"/>
            <p:nvPr/>
          </p:nvSpPr>
          <p:spPr>
            <a:xfrm>
              <a:off x="4145806" y="2926105"/>
              <a:ext cx="691350" cy="244836"/>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24</a:t>
              </a:r>
              <a:endParaRPr lang="en-US" sz="1050" b="1" dirty="0">
                <a:solidFill>
                  <a:srgbClr val="7030A0"/>
                </a:solidFill>
              </a:endParaRPr>
            </a:p>
          </p:txBody>
        </p:sp>
      </p:grpSp>
      <p:grpSp>
        <p:nvGrpSpPr>
          <p:cNvPr id="296" name="Group 295">
            <a:extLst>
              <a:ext uri="{FF2B5EF4-FFF2-40B4-BE49-F238E27FC236}">
                <a16:creationId xmlns:a16="http://schemas.microsoft.com/office/drawing/2014/main" id="{BDD0D1DC-976C-491C-8E4B-07D86137D239}"/>
              </a:ext>
            </a:extLst>
          </p:cNvPr>
          <p:cNvGrpSpPr/>
          <p:nvPr/>
        </p:nvGrpSpPr>
        <p:grpSpPr>
          <a:xfrm>
            <a:off x="9360545" y="2217582"/>
            <a:ext cx="2142804" cy="338554"/>
            <a:chOff x="9284632" y="1672442"/>
            <a:chExt cx="2142804" cy="338554"/>
          </a:xfrm>
        </p:grpSpPr>
        <p:cxnSp>
          <p:nvCxnSpPr>
            <p:cNvPr id="297" name="Straight Connector 296">
              <a:extLst>
                <a:ext uri="{FF2B5EF4-FFF2-40B4-BE49-F238E27FC236}">
                  <a16:creationId xmlns:a16="http://schemas.microsoft.com/office/drawing/2014/main" id="{F042C820-0EB0-417F-AC74-CDD7D07D44E5}"/>
                </a:ext>
              </a:extLst>
            </p:cNvPr>
            <p:cNvCxnSpPr/>
            <p:nvPr/>
          </p:nvCxnSpPr>
          <p:spPr>
            <a:xfrm>
              <a:off x="9284632" y="1871265"/>
              <a:ext cx="295633"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a16="http://schemas.microsoft.com/office/drawing/2014/main" id="{18525781-9040-42C8-BF8E-EE35E0754F90}"/>
                </a:ext>
              </a:extLst>
            </p:cNvPr>
            <p:cNvSpPr txBox="1"/>
            <p:nvPr/>
          </p:nvSpPr>
          <p:spPr>
            <a:xfrm>
              <a:off x="9557681" y="1672442"/>
              <a:ext cx="1869755" cy="338554"/>
            </a:xfrm>
            <a:prstGeom prst="rect">
              <a:avLst/>
            </a:prstGeom>
            <a:noFill/>
          </p:spPr>
          <p:txBody>
            <a:bodyPr wrap="square">
              <a:spAutoFit/>
            </a:bodyPr>
            <a:lstStyle/>
            <a:p>
              <a:r>
                <a:rPr lang="en-US" sz="1600" dirty="0">
                  <a:solidFill>
                    <a:schemeClr val="accent5">
                      <a:lumMod val="75000"/>
                    </a:schemeClr>
                  </a:solidFill>
                  <a:latin typeface="Agency FB" panose="020B0503020202020204" pitchFamily="34" charset="0"/>
                </a:rPr>
                <a:t>Trapped ion</a:t>
              </a:r>
            </a:p>
          </p:txBody>
        </p:sp>
      </p:grpSp>
      <p:grpSp>
        <p:nvGrpSpPr>
          <p:cNvPr id="274" name="Group 273">
            <a:extLst>
              <a:ext uri="{FF2B5EF4-FFF2-40B4-BE49-F238E27FC236}">
                <a16:creationId xmlns:a16="http://schemas.microsoft.com/office/drawing/2014/main" id="{B75A42EB-2F0B-4FAB-A4F7-D0DC624EC7A2}"/>
              </a:ext>
            </a:extLst>
          </p:cNvPr>
          <p:cNvGrpSpPr/>
          <p:nvPr/>
        </p:nvGrpSpPr>
        <p:grpSpPr>
          <a:xfrm>
            <a:off x="689319" y="3472131"/>
            <a:ext cx="626709" cy="672587"/>
            <a:chOff x="4123445" y="2900601"/>
            <a:chExt cx="736936" cy="801182"/>
          </a:xfrm>
        </p:grpSpPr>
        <p:grpSp>
          <p:nvGrpSpPr>
            <p:cNvPr id="275" name="Group 274">
              <a:extLst>
                <a:ext uri="{FF2B5EF4-FFF2-40B4-BE49-F238E27FC236}">
                  <a16:creationId xmlns:a16="http://schemas.microsoft.com/office/drawing/2014/main" id="{0929A7AA-9833-4BDF-8563-E2B5FCF04393}"/>
                </a:ext>
              </a:extLst>
            </p:cNvPr>
            <p:cNvGrpSpPr/>
            <p:nvPr/>
          </p:nvGrpSpPr>
          <p:grpSpPr>
            <a:xfrm>
              <a:off x="4123445" y="2949301"/>
              <a:ext cx="736936" cy="752482"/>
              <a:chOff x="4123445" y="2949301"/>
              <a:chExt cx="736936" cy="752482"/>
            </a:xfrm>
          </p:grpSpPr>
          <p:grpSp>
            <p:nvGrpSpPr>
              <p:cNvPr id="277" name="Group 276">
                <a:extLst>
                  <a:ext uri="{FF2B5EF4-FFF2-40B4-BE49-F238E27FC236}">
                    <a16:creationId xmlns:a16="http://schemas.microsoft.com/office/drawing/2014/main" id="{5D3F13C1-95B9-4099-88DA-041F2FBEA609}"/>
                  </a:ext>
                </a:extLst>
              </p:cNvPr>
              <p:cNvGrpSpPr/>
              <p:nvPr/>
            </p:nvGrpSpPr>
            <p:grpSpPr>
              <a:xfrm>
                <a:off x="4123445" y="2949301"/>
                <a:ext cx="736936" cy="725680"/>
                <a:chOff x="859882" y="4175992"/>
                <a:chExt cx="860968" cy="847817"/>
              </a:xfrm>
            </p:grpSpPr>
            <p:sp>
              <p:nvSpPr>
                <p:cNvPr id="279" name="Oval 278">
                  <a:extLst>
                    <a:ext uri="{FF2B5EF4-FFF2-40B4-BE49-F238E27FC236}">
                      <a16:creationId xmlns:a16="http://schemas.microsoft.com/office/drawing/2014/main" id="{2342D523-AC9D-439B-9631-21E3E96C67F9}"/>
                    </a:ext>
                  </a:extLst>
                </p:cNvPr>
                <p:cNvSpPr/>
                <p:nvPr/>
              </p:nvSpPr>
              <p:spPr>
                <a:xfrm>
                  <a:off x="859882" y="4175992"/>
                  <a:ext cx="860968" cy="847817"/>
                </a:xfrm>
                <a:prstGeom prst="ellipse">
                  <a:avLst/>
                </a:prstGeom>
                <a:solidFill>
                  <a:schemeClr val="bg1"/>
                </a:solidFill>
                <a:ln w="31750">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280" name="Oval 279">
                  <a:extLst>
                    <a:ext uri="{FF2B5EF4-FFF2-40B4-BE49-F238E27FC236}">
                      <a16:creationId xmlns:a16="http://schemas.microsoft.com/office/drawing/2014/main" id="{F4997095-5153-427B-BC55-145D1852E499}"/>
                    </a:ext>
                  </a:extLst>
                </p:cNvPr>
                <p:cNvSpPr/>
                <p:nvPr/>
              </p:nvSpPr>
              <p:spPr>
                <a:xfrm>
                  <a:off x="859882" y="4175992"/>
                  <a:ext cx="860968" cy="847817"/>
                </a:xfrm>
                <a:prstGeom prst="ellipse">
                  <a:avLst/>
                </a:prstGeom>
                <a:blipFill>
                  <a:blip r:embed="rId12">
                    <a:extLst>
                      <a:ext uri="{28A0092B-C50C-407E-A947-70E740481C1C}">
                        <a14:useLocalDpi xmlns:a14="http://schemas.microsoft.com/office/drawing/2010/main" val="0"/>
                      </a:ext>
                    </a:extLst>
                  </a:blip>
                  <a:stretch>
                    <a:fillRect l="15201" t="20193" r="15201" b="27969"/>
                  </a:stretch>
                </a:blipFill>
                <a:ln w="31750">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278" name="TextBox 277">
                <a:extLst>
                  <a:ext uri="{FF2B5EF4-FFF2-40B4-BE49-F238E27FC236}">
                    <a16:creationId xmlns:a16="http://schemas.microsoft.com/office/drawing/2014/main" id="{53E6DEBE-3311-4D9F-8B46-6D396F94F326}"/>
                  </a:ext>
                </a:extLst>
              </p:cNvPr>
              <p:cNvSpPr txBox="1"/>
              <p:nvPr/>
            </p:nvSpPr>
            <p:spPr>
              <a:xfrm>
                <a:off x="4152093" y="3463479"/>
                <a:ext cx="691351" cy="238304"/>
              </a:xfrm>
              <a:prstGeom prst="rect">
                <a:avLst/>
              </a:prstGeom>
              <a:noFill/>
              <a:ln>
                <a:noFill/>
              </a:ln>
            </p:spPr>
            <p:txBody>
              <a:bodyPr wrap="square">
                <a:spAutoFit/>
              </a:bodyPr>
              <a:lstStyle/>
              <a:p>
                <a:pPr algn="ctr"/>
                <a:r>
                  <a:rPr lang="en-US" sz="700" b="1" dirty="0">
                    <a:solidFill>
                      <a:srgbClr val="202122"/>
                    </a:solidFill>
                    <a:latin typeface="Arial" panose="020B0604020202020204" pitchFamily="34" charset="0"/>
                  </a:rPr>
                  <a:t>X8</a:t>
                </a:r>
                <a:endParaRPr lang="en-US" sz="1000" b="1" dirty="0"/>
              </a:p>
            </p:txBody>
          </p:sp>
        </p:grpSp>
        <p:sp>
          <p:nvSpPr>
            <p:cNvPr id="276" name="TextBox 275">
              <a:extLst>
                <a:ext uri="{FF2B5EF4-FFF2-40B4-BE49-F238E27FC236}">
                  <a16:creationId xmlns:a16="http://schemas.microsoft.com/office/drawing/2014/main" id="{F27C49F4-491F-43A0-A9D2-6B410E147017}"/>
                </a:ext>
              </a:extLst>
            </p:cNvPr>
            <p:cNvSpPr txBox="1"/>
            <p:nvPr/>
          </p:nvSpPr>
          <p:spPr>
            <a:xfrm>
              <a:off x="4145802" y="2900601"/>
              <a:ext cx="691351" cy="256636"/>
            </a:xfrm>
            <a:prstGeom prst="rect">
              <a:avLst/>
            </a:prstGeom>
            <a:noFill/>
            <a:ln>
              <a:noFill/>
            </a:ln>
          </p:spPr>
          <p:txBody>
            <a:bodyPr wrap="square">
              <a:spAutoFit/>
            </a:bodyPr>
            <a:lstStyle/>
            <a:p>
              <a:pPr algn="ctr"/>
              <a:r>
                <a:rPr lang="en-US" sz="800" b="1" dirty="0">
                  <a:solidFill>
                    <a:srgbClr val="7030A0"/>
                  </a:solidFill>
                  <a:latin typeface="Arial" panose="020B0604020202020204" pitchFamily="34" charset="0"/>
                </a:rPr>
                <a:t>8</a:t>
              </a:r>
              <a:endParaRPr lang="en-US" sz="1050" b="1" dirty="0">
                <a:solidFill>
                  <a:srgbClr val="7030A0"/>
                </a:solidFill>
              </a:endParaRPr>
            </a:p>
          </p:txBody>
        </p:sp>
      </p:grpSp>
      <p:grpSp>
        <p:nvGrpSpPr>
          <p:cNvPr id="302" name="Group 301">
            <a:extLst>
              <a:ext uri="{FF2B5EF4-FFF2-40B4-BE49-F238E27FC236}">
                <a16:creationId xmlns:a16="http://schemas.microsoft.com/office/drawing/2014/main" id="{74F59833-9B99-434D-A02D-95C381412087}"/>
              </a:ext>
            </a:extLst>
          </p:cNvPr>
          <p:cNvGrpSpPr/>
          <p:nvPr/>
        </p:nvGrpSpPr>
        <p:grpSpPr>
          <a:xfrm>
            <a:off x="4590165" y="2754471"/>
            <a:ext cx="751151" cy="811528"/>
            <a:chOff x="4123445" y="2949301"/>
            <a:chExt cx="736936" cy="806537"/>
          </a:xfrm>
        </p:grpSpPr>
        <p:grpSp>
          <p:nvGrpSpPr>
            <p:cNvPr id="303" name="Group 302">
              <a:extLst>
                <a:ext uri="{FF2B5EF4-FFF2-40B4-BE49-F238E27FC236}">
                  <a16:creationId xmlns:a16="http://schemas.microsoft.com/office/drawing/2014/main" id="{0C71B785-76EE-475C-A83E-DA321E9000F0}"/>
                </a:ext>
              </a:extLst>
            </p:cNvPr>
            <p:cNvGrpSpPr/>
            <p:nvPr/>
          </p:nvGrpSpPr>
          <p:grpSpPr>
            <a:xfrm>
              <a:off x="4123445" y="2949301"/>
              <a:ext cx="736936" cy="806537"/>
              <a:chOff x="4123445" y="2949301"/>
              <a:chExt cx="736936" cy="806537"/>
            </a:xfrm>
          </p:grpSpPr>
          <p:grpSp>
            <p:nvGrpSpPr>
              <p:cNvPr id="305" name="Group 304">
                <a:extLst>
                  <a:ext uri="{FF2B5EF4-FFF2-40B4-BE49-F238E27FC236}">
                    <a16:creationId xmlns:a16="http://schemas.microsoft.com/office/drawing/2014/main" id="{057E90CD-65AD-4CC4-9863-F92D47E25E10}"/>
                  </a:ext>
                </a:extLst>
              </p:cNvPr>
              <p:cNvGrpSpPr/>
              <p:nvPr/>
            </p:nvGrpSpPr>
            <p:grpSpPr>
              <a:xfrm>
                <a:off x="4123445" y="2949301"/>
                <a:ext cx="736936" cy="725680"/>
                <a:chOff x="859882" y="4175992"/>
                <a:chExt cx="860968" cy="847817"/>
              </a:xfrm>
            </p:grpSpPr>
            <p:sp>
              <p:nvSpPr>
                <p:cNvPr id="307" name="Oval 306">
                  <a:extLst>
                    <a:ext uri="{FF2B5EF4-FFF2-40B4-BE49-F238E27FC236}">
                      <a16:creationId xmlns:a16="http://schemas.microsoft.com/office/drawing/2014/main" id="{F1326D72-1476-4CA1-A7F1-03B77C9DC311}"/>
                    </a:ext>
                  </a:extLst>
                </p:cNvPr>
                <p:cNvSpPr/>
                <p:nvPr/>
              </p:nvSpPr>
              <p:spPr>
                <a:xfrm>
                  <a:off x="859882" y="4175992"/>
                  <a:ext cx="860968" cy="847817"/>
                </a:xfrm>
                <a:prstGeom prst="ellipse">
                  <a:avLst/>
                </a:prstGeom>
                <a:solidFill>
                  <a:schemeClr val="bg1"/>
                </a:solid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sp>
              <p:nvSpPr>
                <p:cNvPr id="308" name="Oval 307">
                  <a:extLst>
                    <a:ext uri="{FF2B5EF4-FFF2-40B4-BE49-F238E27FC236}">
                      <a16:creationId xmlns:a16="http://schemas.microsoft.com/office/drawing/2014/main" id="{C40CDC28-B1A8-4621-B748-E5ADFF674885}"/>
                    </a:ext>
                  </a:extLst>
                </p:cNvPr>
                <p:cNvSpPr/>
                <p:nvPr/>
              </p:nvSpPr>
              <p:spPr>
                <a:xfrm>
                  <a:off x="859882" y="4175992"/>
                  <a:ext cx="860968" cy="847817"/>
                </a:xfrm>
                <a:prstGeom prst="ellipse">
                  <a:avLst/>
                </a:prstGeom>
                <a:blipFill>
                  <a:blip r:embed="rId8">
                    <a:extLst>
                      <a:ext uri="{28A0092B-C50C-407E-A947-70E740481C1C}">
                        <a14:useLocalDpi xmlns:a14="http://schemas.microsoft.com/office/drawing/2010/main" val="0"/>
                      </a:ext>
                    </a:extLst>
                  </a:blip>
                  <a:stretch>
                    <a:fillRect l="-11696" t="14739" r="-11696" b="14739"/>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pSp>
          <p:sp>
            <p:nvSpPr>
              <p:cNvPr id="306" name="TextBox 305">
                <a:extLst>
                  <a:ext uri="{FF2B5EF4-FFF2-40B4-BE49-F238E27FC236}">
                    <a16:creationId xmlns:a16="http://schemas.microsoft.com/office/drawing/2014/main" id="{0D01347F-CAC8-45FF-B96F-3D707BDE8E0B}"/>
                  </a:ext>
                </a:extLst>
              </p:cNvPr>
              <p:cNvSpPr txBox="1"/>
              <p:nvPr/>
            </p:nvSpPr>
            <p:spPr>
              <a:xfrm>
                <a:off x="4146237" y="3406073"/>
                <a:ext cx="691350" cy="349765"/>
              </a:xfrm>
              <a:prstGeom prst="rect">
                <a:avLst/>
              </a:prstGeom>
              <a:noFill/>
            </p:spPr>
            <p:txBody>
              <a:bodyPr wrap="square">
                <a:spAutoFit/>
              </a:bodyPr>
              <a:lstStyle/>
              <a:p>
                <a:pPr algn="ctr"/>
                <a:r>
                  <a:rPr lang="en-US" sz="700" b="1" i="0" dirty="0">
                    <a:solidFill>
                      <a:srgbClr val="202122"/>
                    </a:solidFill>
                    <a:effectLst/>
                    <a:latin typeface="Arial" panose="020B0604020202020204" pitchFamily="34" charset="0"/>
                  </a:rPr>
                  <a:t>Bristlecone</a:t>
                </a:r>
                <a:endParaRPr lang="en-US" sz="1000" b="1" dirty="0"/>
              </a:p>
            </p:txBody>
          </p:sp>
        </p:grpSp>
        <p:sp>
          <p:nvSpPr>
            <p:cNvPr id="304" name="TextBox 303">
              <a:extLst>
                <a:ext uri="{FF2B5EF4-FFF2-40B4-BE49-F238E27FC236}">
                  <a16:creationId xmlns:a16="http://schemas.microsoft.com/office/drawing/2014/main" id="{2F67FF69-4EBC-40BE-89F7-ECF23DA9E4D2}"/>
                </a:ext>
              </a:extLst>
            </p:cNvPr>
            <p:cNvSpPr txBox="1"/>
            <p:nvPr/>
          </p:nvSpPr>
          <p:spPr>
            <a:xfrm>
              <a:off x="4146237" y="3013370"/>
              <a:ext cx="691350" cy="244836"/>
            </a:xfrm>
            <a:prstGeom prst="rect">
              <a:avLst/>
            </a:prstGeom>
            <a:noFill/>
          </p:spPr>
          <p:txBody>
            <a:bodyPr wrap="square">
              <a:spAutoFit/>
            </a:bodyPr>
            <a:lstStyle/>
            <a:p>
              <a:pPr algn="ctr"/>
              <a:r>
                <a:rPr lang="en-US" sz="800" b="1" dirty="0">
                  <a:solidFill>
                    <a:srgbClr val="7030A0"/>
                  </a:solidFill>
                  <a:latin typeface="Arial" panose="020B0604020202020204" pitchFamily="34" charset="0"/>
                </a:rPr>
                <a:t>72</a:t>
              </a:r>
              <a:endParaRPr lang="en-US" sz="1050" b="1" dirty="0">
                <a:solidFill>
                  <a:srgbClr val="7030A0"/>
                </a:solidFill>
              </a:endParaRPr>
            </a:p>
          </p:txBody>
        </p:sp>
      </p:grpSp>
      <p:sp>
        <p:nvSpPr>
          <p:cNvPr id="313" name="TextBox 312">
            <a:extLst>
              <a:ext uri="{FF2B5EF4-FFF2-40B4-BE49-F238E27FC236}">
                <a16:creationId xmlns:a16="http://schemas.microsoft.com/office/drawing/2014/main" id="{5496E45A-D58C-45AC-A1BA-E6F680D95394}"/>
              </a:ext>
            </a:extLst>
          </p:cNvPr>
          <p:cNvSpPr txBox="1"/>
          <p:nvPr/>
        </p:nvSpPr>
        <p:spPr>
          <a:xfrm>
            <a:off x="858276" y="5327504"/>
            <a:ext cx="3934704" cy="646331"/>
          </a:xfrm>
          <a:prstGeom prst="rect">
            <a:avLst/>
          </a:prstGeom>
          <a:noFill/>
        </p:spPr>
        <p:txBody>
          <a:bodyPr wrap="square" rtlCol="0">
            <a:spAutoFit/>
          </a:bodyPr>
          <a:lstStyle/>
          <a:p>
            <a:pPr algn="ctr"/>
            <a:r>
              <a:rPr lang="en-US" sz="2000" dirty="0">
                <a:solidFill>
                  <a:srgbClr val="202122"/>
                </a:solidFill>
                <a:latin typeface="Avenir Next LT Pro" panose="020B0504020202020204" pitchFamily="34" charset="0"/>
              </a:rPr>
              <a:t>D-WAVE</a:t>
            </a:r>
            <a:r>
              <a:rPr lang="en-US" sz="1600" dirty="0">
                <a:solidFill>
                  <a:srgbClr val="202122"/>
                </a:solidFill>
                <a:latin typeface="Avenir Next LT Pro" panose="020B0504020202020204" pitchFamily="34" charset="0"/>
              </a:rPr>
              <a:t> quantum annealer computer fits our problem setting the most.</a:t>
            </a:r>
          </a:p>
        </p:txBody>
      </p:sp>
    </p:spTree>
    <p:extLst>
      <p:ext uri="{BB962C8B-B14F-4D97-AF65-F5344CB8AC3E}">
        <p14:creationId xmlns:p14="http://schemas.microsoft.com/office/powerpoint/2010/main" val="32940948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096"/>
                                        </p:tgtEl>
                                        <p:attrNameLst>
                                          <p:attrName>style.visibility</p:attrName>
                                        </p:attrNameLst>
                                      </p:cBhvr>
                                      <p:to>
                                        <p:strVal val="visible"/>
                                      </p:to>
                                    </p:set>
                                    <p:animEffect transition="in" filter="wipe(down)">
                                      <p:cBhvr>
                                        <p:cTn id="7" dur="580">
                                          <p:stCondLst>
                                            <p:cond delay="0"/>
                                          </p:stCondLst>
                                        </p:cTn>
                                        <p:tgtEl>
                                          <p:spTgt spid="4096"/>
                                        </p:tgtEl>
                                      </p:cBhvr>
                                    </p:animEffect>
                                    <p:anim calcmode="lin" valueType="num">
                                      <p:cBhvr>
                                        <p:cTn id="8" dur="1822" tmFilter="0,0; 0.14,0.36; 0.43,0.73; 0.71,0.91; 1.0,1.0">
                                          <p:stCondLst>
                                            <p:cond delay="0"/>
                                          </p:stCondLst>
                                        </p:cTn>
                                        <p:tgtEl>
                                          <p:spTgt spid="409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6"/>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6"/>
                                        </p:tgtEl>
                                      </p:cBhvr>
                                      <p:to x="100000" y="60000"/>
                                    </p:animScale>
                                    <p:animScale>
                                      <p:cBhvr>
                                        <p:cTn id="14" dur="166" decel="50000">
                                          <p:stCondLst>
                                            <p:cond delay="676"/>
                                          </p:stCondLst>
                                        </p:cTn>
                                        <p:tgtEl>
                                          <p:spTgt spid="4096"/>
                                        </p:tgtEl>
                                      </p:cBhvr>
                                      <p:to x="100000" y="100000"/>
                                    </p:animScale>
                                    <p:animScale>
                                      <p:cBhvr>
                                        <p:cTn id="15" dur="26">
                                          <p:stCondLst>
                                            <p:cond delay="1312"/>
                                          </p:stCondLst>
                                        </p:cTn>
                                        <p:tgtEl>
                                          <p:spTgt spid="4096"/>
                                        </p:tgtEl>
                                      </p:cBhvr>
                                      <p:to x="100000" y="80000"/>
                                    </p:animScale>
                                    <p:animScale>
                                      <p:cBhvr>
                                        <p:cTn id="16" dur="166" decel="50000">
                                          <p:stCondLst>
                                            <p:cond delay="1338"/>
                                          </p:stCondLst>
                                        </p:cTn>
                                        <p:tgtEl>
                                          <p:spTgt spid="4096"/>
                                        </p:tgtEl>
                                      </p:cBhvr>
                                      <p:to x="100000" y="100000"/>
                                    </p:animScale>
                                    <p:animScale>
                                      <p:cBhvr>
                                        <p:cTn id="17" dur="26">
                                          <p:stCondLst>
                                            <p:cond delay="1642"/>
                                          </p:stCondLst>
                                        </p:cTn>
                                        <p:tgtEl>
                                          <p:spTgt spid="4096"/>
                                        </p:tgtEl>
                                      </p:cBhvr>
                                      <p:to x="100000" y="90000"/>
                                    </p:animScale>
                                    <p:animScale>
                                      <p:cBhvr>
                                        <p:cTn id="18" dur="166" decel="50000">
                                          <p:stCondLst>
                                            <p:cond delay="1668"/>
                                          </p:stCondLst>
                                        </p:cTn>
                                        <p:tgtEl>
                                          <p:spTgt spid="4096"/>
                                        </p:tgtEl>
                                      </p:cBhvr>
                                      <p:to x="100000" y="100000"/>
                                    </p:animScale>
                                    <p:animScale>
                                      <p:cBhvr>
                                        <p:cTn id="19" dur="26">
                                          <p:stCondLst>
                                            <p:cond delay="1808"/>
                                          </p:stCondLst>
                                        </p:cTn>
                                        <p:tgtEl>
                                          <p:spTgt spid="4096"/>
                                        </p:tgtEl>
                                      </p:cBhvr>
                                      <p:to x="100000" y="95000"/>
                                    </p:animScale>
                                    <p:animScale>
                                      <p:cBhvr>
                                        <p:cTn id="20" dur="166" decel="50000">
                                          <p:stCondLst>
                                            <p:cond delay="1834"/>
                                          </p:stCondLst>
                                        </p:cTn>
                                        <p:tgtEl>
                                          <p:spTgt spid="4096"/>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down)">
                                      <p:cBhvr>
                                        <p:cTn id="24" dur="580">
                                          <p:stCondLst>
                                            <p:cond delay="0"/>
                                          </p:stCondLst>
                                        </p:cTn>
                                        <p:tgtEl>
                                          <p:spTgt spid="110"/>
                                        </p:tgtEl>
                                      </p:cBhvr>
                                    </p:animEffect>
                                    <p:anim calcmode="lin" valueType="num">
                                      <p:cBhvr>
                                        <p:cTn id="25"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10"/>
                                        </p:tgtEl>
                                      </p:cBhvr>
                                      <p:to x="100000" y="60000"/>
                                    </p:animScale>
                                    <p:animScale>
                                      <p:cBhvr>
                                        <p:cTn id="31" dur="166" decel="50000">
                                          <p:stCondLst>
                                            <p:cond delay="676"/>
                                          </p:stCondLst>
                                        </p:cTn>
                                        <p:tgtEl>
                                          <p:spTgt spid="110"/>
                                        </p:tgtEl>
                                      </p:cBhvr>
                                      <p:to x="100000" y="100000"/>
                                    </p:animScale>
                                    <p:animScale>
                                      <p:cBhvr>
                                        <p:cTn id="32" dur="26">
                                          <p:stCondLst>
                                            <p:cond delay="1312"/>
                                          </p:stCondLst>
                                        </p:cTn>
                                        <p:tgtEl>
                                          <p:spTgt spid="110"/>
                                        </p:tgtEl>
                                      </p:cBhvr>
                                      <p:to x="100000" y="80000"/>
                                    </p:animScale>
                                    <p:animScale>
                                      <p:cBhvr>
                                        <p:cTn id="33" dur="166" decel="50000">
                                          <p:stCondLst>
                                            <p:cond delay="1338"/>
                                          </p:stCondLst>
                                        </p:cTn>
                                        <p:tgtEl>
                                          <p:spTgt spid="110"/>
                                        </p:tgtEl>
                                      </p:cBhvr>
                                      <p:to x="100000" y="100000"/>
                                    </p:animScale>
                                    <p:animScale>
                                      <p:cBhvr>
                                        <p:cTn id="34" dur="26">
                                          <p:stCondLst>
                                            <p:cond delay="1642"/>
                                          </p:stCondLst>
                                        </p:cTn>
                                        <p:tgtEl>
                                          <p:spTgt spid="110"/>
                                        </p:tgtEl>
                                      </p:cBhvr>
                                      <p:to x="100000" y="90000"/>
                                    </p:animScale>
                                    <p:animScale>
                                      <p:cBhvr>
                                        <p:cTn id="35" dur="166" decel="50000">
                                          <p:stCondLst>
                                            <p:cond delay="1668"/>
                                          </p:stCondLst>
                                        </p:cTn>
                                        <p:tgtEl>
                                          <p:spTgt spid="110"/>
                                        </p:tgtEl>
                                      </p:cBhvr>
                                      <p:to x="100000" y="100000"/>
                                    </p:animScale>
                                    <p:animScale>
                                      <p:cBhvr>
                                        <p:cTn id="36" dur="26">
                                          <p:stCondLst>
                                            <p:cond delay="1808"/>
                                          </p:stCondLst>
                                        </p:cTn>
                                        <p:tgtEl>
                                          <p:spTgt spid="110"/>
                                        </p:tgtEl>
                                      </p:cBhvr>
                                      <p:to x="100000" y="95000"/>
                                    </p:animScale>
                                    <p:animScale>
                                      <p:cBhvr>
                                        <p:cTn id="37" dur="166" decel="50000">
                                          <p:stCondLst>
                                            <p:cond delay="1834"/>
                                          </p:stCondLst>
                                        </p:cTn>
                                        <p:tgtEl>
                                          <p:spTgt spid="110"/>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wipe(down)">
                                      <p:cBhvr>
                                        <p:cTn id="41" dur="580">
                                          <p:stCondLst>
                                            <p:cond delay="0"/>
                                          </p:stCondLst>
                                        </p:cTn>
                                        <p:tgtEl>
                                          <p:spTgt spid="117"/>
                                        </p:tgtEl>
                                      </p:cBhvr>
                                    </p:animEffect>
                                    <p:anim calcmode="lin" valueType="num">
                                      <p:cBhvr>
                                        <p:cTn id="42"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47" dur="26">
                                          <p:stCondLst>
                                            <p:cond delay="650"/>
                                          </p:stCondLst>
                                        </p:cTn>
                                        <p:tgtEl>
                                          <p:spTgt spid="117"/>
                                        </p:tgtEl>
                                      </p:cBhvr>
                                      <p:to x="100000" y="60000"/>
                                    </p:animScale>
                                    <p:animScale>
                                      <p:cBhvr>
                                        <p:cTn id="48" dur="166" decel="50000">
                                          <p:stCondLst>
                                            <p:cond delay="676"/>
                                          </p:stCondLst>
                                        </p:cTn>
                                        <p:tgtEl>
                                          <p:spTgt spid="117"/>
                                        </p:tgtEl>
                                      </p:cBhvr>
                                      <p:to x="100000" y="100000"/>
                                    </p:animScale>
                                    <p:animScale>
                                      <p:cBhvr>
                                        <p:cTn id="49" dur="26">
                                          <p:stCondLst>
                                            <p:cond delay="1312"/>
                                          </p:stCondLst>
                                        </p:cTn>
                                        <p:tgtEl>
                                          <p:spTgt spid="117"/>
                                        </p:tgtEl>
                                      </p:cBhvr>
                                      <p:to x="100000" y="80000"/>
                                    </p:animScale>
                                    <p:animScale>
                                      <p:cBhvr>
                                        <p:cTn id="50" dur="166" decel="50000">
                                          <p:stCondLst>
                                            <p:cond delay="1338"/>
                                          </p:stCondLst>
                                        </p:cTn>
                                        <p:tgtEl>
                                          <p:spTgt spid="117"/>
                                        </p:tgtEl>
                                      </p:cBhvr>
                                      <p:to x="100000" y="100000"/>
                                    </p:animScale>
                                    <p:animScale>
                                      <p:cBhvr>
                                        <p:cTn id="51" dur="26">
                                          <p:stCondLst>
                                            <p:cond delay="1642"/>
                                          </p:stCondLst>
                                        </p:cTn>
                                        <p:tgtEl>
                                          <p:spTgt spid="117"/>
                                        </p:tgtEl>
                                      </p:cBhvr>
                                      <p:to x="100000" y="90000"/>
                                    </p:animScale>
                                    <p:animScale>
                                      <p:cBhvr>
                                        <p:cTn id="52" dur="166" decel="50000">
                                          <p:stCondLst>
                                            <p:cond delay="1668"/>
                                          </p:stCondLst>
                                        </p:cTn>
                                        <p:tgtEl>
                                          <p:spTgt spid="117"/>
                                        </p:tgtEl>
                                      </p:cBhvr>
                                      <p:to x="100000" y="100000"/>
                                    </p:animScale>
                                    <p:animScale>
                                      <p:cBhvr>
                                        <p:cTn id="53" dur="26">
                                          <p:stCondLst>
                                            <p:cond delay="1808"/>
                                          </p:stCondLst>
                                        </p:cTn>
                                        <p:tgtEl>
                                          <p:spTgt spid="117"/>
                                        </p:tgtEl>
                                      </p:cBhvr>
                                      <p:to x="100000" y="95000"/>
                                    </p:animScale>
                                    <p:animScale>
                                      <p:cBhvr>
                                        <p:cTn id="54" dur="166" decel="50000">
                                          <p:stCondLst>
                                            <p:cond delay="1834"/>
                                          </p:stCondLst>
                                        </p:cTn>
                                        <p:tgtEl>
                                          <p:spTgt spid="117"/>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wipe(down)">
                                      <p:cBhvr>
                                        <p:cTn id="58" dur="580">
                                          <p:stCondLst>
                                            <p:cond delay="0"/>
                                          </p:stCondLst>
                                        </p:cTn>
                                        <p:tgtEl>
                                          <p:spTgt spid="124"/>
                                        </p:tgtEl>
                                      </p:cBhvr>
                                    </p:animEffect>
                                    <p:anim calcmode="lin" valueType="num">
                                      <p:cBhvr>
                                        <p:cTn id="59"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64" dur="26">
                                          <p:stCondLst>
                                            <p:cond delay="650"/>
                                          </p:stCondLst>
                                        </p:cTn>
                                        <p:tgtEl>
                                          <p:spTgt spid="124"/>
                                        </p:tgtEl>
                                      </p:cBhvr>
                                      <p:to x="100000" y="60000"/>
                                    </p:animScale>
                                    <p:animScale>
                                      <p:cBhvr>
                                        <p:cTn id="65" dur="166" decel="50000">
                                          <p:stCondLst>
                                            <p:cond delay="676"/>
                                          </p:stCondLst>
                                        </p:cTn>
                                        <p:tgtEl>
                                          <p:spTgt spid="124"/>
                                        </p:tgtEl>
                                      </p:cBhvr>
                                      <p:to x="100000" y="100000"/>
                                    </p:animScale>
                                    <p:animScale>
                                      <p:cBhvr>
                                        <p:cTn id="66" dur="26">
                                          <p:stCondLst>
                                            <p:cond delay="1312"/>
                                          </p:stCondLst>
                                        </p:cTn>
                                        <p:tgtEl>
                                          <p:spTgt spid="124"/>
                                        </p:tgtEl>
                                      </p:cBhvr>
                                      <p:to x="100000" y="80000"/>
                                    </p:animScale>
                                    <p:animScale>
                                      <p:cBhvr>
                                        <p:cTn id="67" dur="166" decel="50000">
                                          <p:stCondLst>
                                            <p:cond delay="1338"/>
                                          </p:stCondLst>
                                        </p:cTn>
                                        <p:tgtEl>
                                          <p:spTgt spid="124"/>
                                        </p:tgtEl>
                                      </p:cBhvr>
                                      <p:to x="100000" y="100000"/>
                                    </p:animScale>
                                    <p:animScale>
                                      <p:cBhvr>
                                        <p:cTn id="68" dur="26">
                                          <p:stCondLst>
                                            <p:cond delay="1642"/>
                                          </p:stCondLst>
                                        </p:cTn>
                                        <p:tgtEl>
                                          <p:spTgt spid="124"/>
                                        </p:tgtEl>
                                      </p:cBhvr>
                                      <p:to x="100000" y="90000"/>
                                    </p:animScale>
                                    <p:animScale>
                                      <p:cBhvr>
                                        <p:cTn id="69" dur="166" decel="50000">
                                          <p:stCondLst>
                                            <p:cond delay="1668"/>
                                          </p:stCondLst>
                                        </p:cTn>
                                        <p:tgtEl>
                                          <p:spTgt spid="124"/>
                                        </p:tgtEl>
                                      </p:cBhvr>
                                      <p:to x="100000" y="100000"/>
                                    </p:animScale>
                                    <p:animScale>
                                      <p:cBhvr>
                                        <p:cTn id="70" dur="26">
                                          <p:stCondLst>
                                            <p:cond delay="1808"/>
                                          </p:stCondLst>
                                        </p:cTn>
                                        <p:tgtEl>
                                          <p:spTgt spid="124"/>
                                        </p:tgtEl>
                                      </p:cBhvr>
                                      <p:to x="100000" y="95000"/>
                                    </p:animScale>
                                    <p:animScale>
                                      <p:cBhvr>
                                        <p:cTn id="71" dur="166" decel="50000">
                                          <p:stCondLst>
                                            <p:cond delay="1834"/>
                                          </p:stCondLst>
                                        </p:cTn>
                                        <p:tgtEl>
                                          <p:spTgt spid="124"/>
                                        </p:tgtEl>
                                      </p:cBhvr>
                                      <p:to x="100000" y="100000"/>
                                    </p:animScale>
                                  </p:childTnLst>
                                </p:cTn>
                              </p:par>
                            </p:childTnLst>
                          </p:cTn>
                        </p:par>
                        <p:par>
                          <p:cTn id="72" fill="hold">
                            <p:stCondLst>
                              <p:cond delay="8000"/>
                            </p:stCondLst>
                            <p:childTnLst>
                              <p:par>
                                <p:cTn id="73" presetID="26" presetClass="entr" presetSubtype="0" fill="hold" nodeType="afterEffect">
                                  <p:stCondLst>
                                    <p:cond delay="0"/>
                                  </p:stCondLst>
                                  <p:childTnLst>
                                    <p:set>
                                      <p:cBhvr>
                                        <p:cTn id="74" dur="1" fill="hold">
                                          <p:stCondLst>
                                            <p:cond delay="0"/>
                                          </p:stCondLst>
                                        </p:cTn>
                                        <p:tgtEl>
                                          <p:spTgt spid="138"/>
                                        </p:tgtEl>
                                        <p:attrNameLst>
                                          <p:attrName>style.visibility</p:attrName>
                                        </p:attrNameLst>
                                      </p:cBhvr>
                                      <p:to>
                                        <p:strVal val="visible"/>
                                      </p:to>
                                    </p:set>
                                    <p:animEffect transition="in" filter="wipe(down)">
                                      <p:cBhvr>
                                        <p:cTn id="75" dur="580">
                                          <p:stCondLst>
                                            <p:cond delay="0"/>
                                          </p:stCondLst>
                                        </p:cTn>
                                        <p:tgtEl>
                                          <p:spTgt spid="138"/>
                                        </p:tgtEl>
                                      </p:cBhvr>
                                    </p:animEffect>
                                    <p:anim calcmode="lin" valueType="num">
                                      <p:cBhvr>
                                        <p:cTn id="76" dur="182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3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3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38"/>
                                        </p:tgtEl>
                                        <p:attrNameLst>
                                          <p:attrName>ppt_y</p:attrName>
                                        </p:attrNameLst>
                                      </p:cBhvr>
                                      <p:tavLst>
                                        <p:tav tm="0" fmla="#ppt_y-sin(pi*$)/81">
                                          <p:val>
                                            <p:fltVal val="0"/>
                                          </p:val>
                                        </p:tav>
                                        <p:tav tm="100000">
                                          <p:val>
                                            <p:fltVal val="1"/>
                                          </p:val>
                                        </p:tav>
                                      </p:tavLst>
                                    </p:anim>
                                    <p:animScale>
                                      <p:cBhvr>
                                        <p:cTn id="81" dur="26">
                                          <p:stCondLst>
                                            <p:cond delay="650"/>
                                          </p:stCondLst>
                                        </p:cTn>
                                        <p:tgtEl>
                                          <p:spTgt spid="138"/>
                                        </p:tgtEl>
                                      </p:cBhvr>
                                      <p:to x="100000" y="60000"/>
                                    </p:animScale>
                                    <p:animScale>
                                      <p:cBhvr>
                                        <p:cTn id="82" dur="166" decel="50000">
                                          <p:stCondLst>
                                            <p:cond delay="676"/>
                                          </p:stCondLst>
                                        </p:cTn>
                                        <p:tgtEl>
                                          <p:spTgt spid="138"/>
                                        </p:tgtEl>
                                      </p:cBhvr>
                                      <p:to x="100000" y="100000"/>
                                    </p:animScale>
                                    <p:animScale>
                                      <p:cBhvr>
                                        <p:cTn id="83" dur="26">
                                          <p:stCondLst>
                                            <p:cond delay="1312"/>
                                          </p:stCondLst>
                                        </p:cTn>
                                        <p:tgtEl>
                                          <p:spTgt spid="138"/>
                                        </p:tgtEl>
                                      </p:cBhvr>
                                      <p:to x="100000" y="80000"/>
                                    </p:animScale>
                                    <p:animScale>
                                      <p:cBhvr>
                                        <p:cTn id="84" dur="166" decel="50000">
                                          <p:stCondLst>
                                            <p:cond delay="1338"/>
                                          </p:stCondLst>
                                        </p:cTn>
                                        <p:tgtEl>
                                          <p:spTgt spid="138"/>
                                        </p:tgtEl>
                                      </p:cBhvr>
                                      <p:to x="100000" y="100000"/>
                                    </p:animScale>
                                    <p:animScale>
                                      <p:cBhvr>
                                        <p:cTn id="85" dur="26">
                                          <p:stCondLst>
                                            <p:cond delay="1642"/>
                                          </p:stCondLst>
                                        </p:cTn>
                                        <p:tgtEl>
                                          <p:spTgt spid="138"/>
                                        </p:tgtEl>
                                      </p:cBhvr>
                                      <p:to x="100000" y="90000"/>
                                    </p:animScale>
                                    <p:animScale>
                                      <p:cBhvr>
                                        <p:cTn id="86" dur="166" decel="50000">
                                          <p:stCondLst>
                                            <p:cond delay="1668"/>
                                          </p:stCondLst>
                                        </p:cTn>
                                        <p:tgtEl>
                                          <p:spTgt spid="138"/>
                                        </p:tgtEl>
                                      </p:cBhvr>
                                      <p:to x="100000" y="100000"/>
                                    </p:animScale>
                                    <p:animScale>
                                      <p:cBhvr>
                                        <p:cTn id="87" dur="26">
                                          <p:stCondLst>
                                            <p:cond delay="1808"/>
                                          </p:stCondLst>
                                        </p:cTn>
                                        <p:tgtEl>
                                          <p:spTgt spid="138"/>
                                        </p:tgtEl>
                                      </p:cBhvr>
                                      <p:to x="100000" y="95000"/>
                                    </p:animScale>
                                    <p:animScale>
                                      <p:cBhvr>
                                        <p:cTn id="88" dur="166" decel="50000">
                                          <p:stCondLst>
                                            <p:cond delay="1834"/>
                                          </p:stCondLst>
                                        </p:cTn>
                                        <p:tgtEl>
                                          <p:spTgt spid="138"/>
                                        </p:tgtEl>
                                      </p:cBhvr>
                                      <p:to x="100000" y="100000"/>
                                    </p:animScale>
                                  </p:childTnLst>
                                </p:cTn>
                              </p:par>
                            </p:childTnLst>
                          </p:cTn>
                        </p:par>
                        <p:par>
                          <p:cTn id="89" fill="hold">
                            <p:stCondLst>
                              <p:cond delay="10000"/>
                            </p:stCondLst>
                            <p:childTnLst>
                              <p:par>
                                <p:cTn id="90" presetID="26" presetClass="entr" presetSubtype="0" fill="hold" nodeType="after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down)">
                                      <p:cBhvr>
                                        <p:cTn id="92" dur="580">
                                          <p:stCondLst>
                                            <p:cond delay="0"/>
                                          </p:stCondLst>
                                        </p:cTn>
                                        <p:tgtEl>
                                          <p:spTgt spid="50"/>
                                        </p:tgtEl>
                                      </p:cBhvr>
                                    </p:animEffect>
                                    <p:anim calcmode="lin" valueType="num">
                                      <p:cBhvr>
                                        <p:cTn id="93"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98" dur="26">
                                          <p:stCondLst>
                                            <p:cond delay="650"/>
                                          </p:stCondLst>
                                        </p:cTn>
                                        <p:tgtEl>
                                          <p:spTgt spid="50"/>
                                        </p:tgtEl>
                                      </p:cBhvr>
                                      <p:to x="100000" y="60000"/>
                                    </p:animScale>
                                    <p:animScale>
                                      <p:cBhvr>
                                        <p:cTn id="99" dur="166" decel="50000">
                                          <p:stCondLst>
                                            <p:cond delay="676"/>
                                          </p:stCondLst>
                                        </p:cTn>
                                        <p:tgtEl>
                                          <p:spTgt spid="50"/>
                                        </p:tgtEl>
                                      </p:cBhvr>
                                      <p:to x="100000" y="100000"/>
                                    </p:animScale>
                                    <p:animScale>
                                      <p:cBhvr>
                                        <p:cTn id="100" dur="26">
                                          <p:stCondLst>
                                            <p:cond delay="1312"/>
                                          </p:stCondLst>
                                        </p:cTn>
                                        <p:tgtEl>
                                          <p:spTgt spid="50"/>
                                        </p:tgtEl>
                                      </p:cBhvr>
                                      <p:to x="100000" y="80000"/>
                                    </p:animScale>
                                    <p:animScale>
                                      <p:cBhvr>
                                        <p:cTn id="101" dur="166" decel="50000">
                                          <p:stCondLst>
                                            <p:cond delay="1338"/>
                                          </p:stCondLst>
                                        </p:cTn>
                                        <p:tgtEl>
                                          <p:spTgt spid="50"/>
                                        </p:tgtEl>
                                      </p:cBhvr>
                                      <p:to x="100000" y="100000"/>
                                    </p:animScale>
                                    <p:animScale>
                                      <p:cBhvr>
                                        <p:cTn id="102" dur="26">
                                          <p:stCondLst>
                                            <p:cond delay="1642"/>
                                          </p:stCondLst>
                                        </p:cTn>
                                        <p:tgtEl>
                                          <p:spTgt spid="50"/>
                                        </p:tgtEl>
                                      </p:cBhvr>
                                      <p:to x="100000" y="90000"/>
                                    </p:animScale>
                                    <p:animScale>
                                      <p:cBhvr>
                                        <p:cTn id="103" dur="166" decel="50000">
                                          <p:stCondLst>
                                            <p:cond delay="1668"/>
                                          </p:stCondLst>
                                        </p:cTn>
                                        <p:tgtEl>
                                          <p:spTgt spid="50"/>
                                        </p:tgtEl>
                                      </p:cBhvr>
                                      <p:to x="100000" y="100000"/>
                                    </p:animScale>
                                    <p:animScale>
                                      <p:cBhvr>
                                        <p:cTn id="104" dur="26">
                                          <p:stCondLst>
                                            <p:cond delay="1808"/>
                                          </p:stCondLst>
                                        </p:cTn>
                                        <p:tgtEl>
                                          <p:spTgt spid="50"/>
                                        </p:tgtEl>
                                      </p:cBhvr>
                                      <p:to x="100000" y="95000"/>
                                    </p:animScale>
                                    <p:animScale>
                                      <p:cBhvr>
                                        <p:cTn id="105" dur="166" decel="50000">
                                          <p:stCondLst>
                                            <p:cond delay="1834"/>
                                          </p:stCondLst>
                                        </p:cTn>
                                        <p:tgtEl>
                                          <p:spTgt spid="50"/>
                                        </p:tgtEl>
                                      </p:cBhvr>
                                      <p:to x="100000" y="100000"/>
                                    </p:animScale>
                                  </p:childTnLst>
                                </p:cTn>
                              </p:par>
                            </p:childTnLst>
                          </p:cTn>
                        </p:par>
                        <p:par>
                          <p:cTn id="106" fill="hold">
                            <p:stCondLst>
                              <p:cond delay="12000"/>
                            </p:stCondLst>
                            <p:childTnLst>
                              <p:par>
                                <p:cTn id="107" presetID="26" presetClass="entr" presetSubtype="0" fill="hold" nodeType="afterEffect">
                                  <p:stCondLst>
                                    <p:cond delay="0"/>
                                  </p:stCondLst>
                                  <p:childTnLst>
                                    <p:set>
                                      <p:cBhvr>
                                        <p:cTn id="108" dur="1" fill="hold">
                                          <p:stCondLst>
                                            <p:cond delay="0"/>
                                          </p:stCondLst>
                                        </p:cTn>
                                        <p:tgtEl>
                                          <p:spTgt spid="103"/>
                                        </p:tgtEl>
                                        <p:attrNameLst>
                                          <p:attrName>style.visibility</p:attrName>
                                        </p:attrNameLst>
                                      </p:cBhvr>
                                      <p:to>
                                        <p:strVal val="visible"/>
                                      </p:to>
                                    </p:set>
                                    <p:animEffect transition="in" filter="wipe(down)">
                                      <p:cBhvr>
                                        <p:cTn id="109" dur="580">
                                          <p:stCondLst>
                                            <p:cond delay="0"/>
                                          </p:stCondLst>
                                        </p:cTn>
                                        <p:tgtEl>
                                          <p:spTgt spid="103"/>
                                        </p:tgtEl>
                                      </p:cBhvr>
                                    </p:animEffect>
                                    <p:anim calcmode="lin" valueType="num">
                                      <p:cBhvr>
                                        <p:cTn id="110" dur="1822" tmFilter="0,0; 0.14,0.36; 0.43,0.73; 0.71,0.91; 1.0,1.0">
                                          <p:stCondLst>
                                            <p:cond delay="0"/>
                                          </p:stCondLst>
                                        </p:cTn>
                                        <p:tgtEl>
                                          <p:spTgt spid="103"/>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03"/>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03"/>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03"/>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03"/>
                                        </p:tgtEl>
                                        <p:attrNameLst>
                                          <p:attrName>ppt_y</p:attrName>
                                        </p:attrNameLst>
                                      </p:cBhvr>
                                      <p:tavLst>
                                        <p:tav tm="0" fmla="#ppt_y-sin(pi*$)/81">
                                          <p:val>
                                            <p:fltVal val="0"/>
                                          </p:val>
                                        </p:tav>
                                        <p:tav tm="100000">
                                          <p:val>
                                            <p:fltVal val="1"/>
                                          </p:val>
                                        </p:tav>
                                      </p:tavLst>
                                    </p:anim>
                                    <p:animScale>
                                      <p:cBhvr>
                                        <p:cTn id="115" dur="26">
                                          <p:stCondLst>
                                            <p:cond delay="650"/>
                                          </p:stCondLst>
                                        </p:cTn>
                                        <p:tgtEl>
                                          <p:spTgt spid="103"/>
                                        </p:tgtEl>
                                      </p:cBhvr>
                                      <p:to x="100000" y="60000"/>
                                    </p:animScale>
                                    <p:animScale>
                                      <p:cBhvr>
                                        <p:cTn id="116" dur="166" decel="50000">
                                          <p:stCondLst>
                                            <p:cond delay="676"/>
                                          </p:stCondLst>
                                        </p:cTn>
                                        <p:tgtEl>
                                          <p:spTgt spid="103"/>
                                        </p:tgtEl>
                                      </p:cBhvr>
                                      <p:to x="100000" y="100000"/>
                                    </p:animScale>
                                    <p:animScale>
                                      <p:cBhvr>
                                        <p:cTn id="117" dur="26">
                                          <p:stCondLst>
                                            <p:cond delay="1312"/>
                                          </p:stCondLst>
                                        </p:cTn>
                                        <p:tgtEl>
                                          <p:spTgt spid="103"/>
                                        </p:tgtEl>
                                      </p:cBhvr>
                                      <p:to x="100000" y="80000"/>
                                    </p:animScale>
                                    <p:animScale>
                                      <p:cBhvr>
                                        <p:cTn id="118" dur="166" decel="50000">
                                          <p:stCondLst>
                                            <p:cond delay="1338"/>
                                          </p:stCondLst>
                                        </p:cTn>
                                        <p:tgtEl>
                                          <p:spTgt spid="103"/>
                                        </p:tgtEl>
                                      </p:cBhvr>
                                      <p:to x="100000" y="100000"/>
                                    </p:animScale>
                                    <p:animScale>
                                      <p:cBhvr>
                                        <p:cTn id="119" dur="26">
                                          <p:stCondLst>
                                            <p:cond delay="1642"/>
                                          </p:stCondLst>
                                        </p:cTn>
                                        <p:tgtEl>
                                          <p:spTgt spid="103"/>
                                        </p:tgtEl>
                                      </p:cBhvr>
                                      <p:to x="100000" y="90000"/>
                                    </p:animScale>
                                    <p:animScale>
                                      <p:cBhvr>
                                        <p:cTn id="120" dur="166" decel="50000">
                                          <p:stCondLst>
                                            <p:cond delay="1668"/>
                                          </p:stCondLst>
                                        </p:cTn>
                                        <p:tgtEl>
                                          <p:spTgt spid="103"/>
                                        </p:tgtEl>
                                      </p:cBhvr>
                                      <p:to x="100000" y="100000"/>
                                    </p:animScale>
                                    <p:animScale>
                                      <p:cBhvr>
                                        <p:cTn id="121" dur="26">
                                          <p:stCondLst>
                                            <p:cond delay="1808"/>
                                          </p:stCondLst>
                                        </p:cTn>
                                        <p:tgtEl>
                                          <p:spTgt spid="103"/>
                                        </p:tgtEl>
                                      </p:cBhvr>
                                      <p:to x="100000" y="95000"/>
                                    </p:animScale>
                                    <p:animScale>
                                      <p:cBhvr>
                                        <p:cTn id="122" dur="166" decel="50000">
                                          <p:stCondLst>
                                            <p:cond delay="1834"/>
                                          </p:stCondLst>
                                        </p:cTn>
                                        <p:tgtEl>
                                          <p:spTgt spid="103"/>
                                        </p:tgtEl>
                                      </p:cBhvr>
                                      <p:to x="100000" y="100000"/>
                                    </p:animScale>
                                  </p:childTnLst>
                                </p:cTn>
                              </p:par>
                            </p:childTnLst>
                          </p:cTn>
                        </p:par>
                        <p:par>
                          <p:cTn id="123" fill="hold">
                            <p:stCondLst>
                              <p:cond delay="14000"/>
                            </p:stCondLst>
                            <p:childTnLst>
                              <p:par>
                                <p:cTn id="124" presetID="26" presetClass="entr" presetSubtype="0" fill="hold" nodeType="afterEffect">
                                  <p:stCondLst>
                                    <p:cond delay="0"/>
                                  </p:stCondLst>
                                  <p:childTnLst>
                                    <p:set>
                                      <p:cBhvr>
                                        <p:cTn id="125" dur="1" fill="hold">
                                          <p:stCondLst>
                                            <p:cond delay="0"/>
                                          </p:stCondLst>
                                        </p:cTn>
                                        <p:tgtEl>
                                          <p:spTgt spid="147"/>
                                        </p:tgtEl>
                                        <p:attrNameLst>
                                          <p:attrName>style.visibility</p:attrName>
                                        </p:attrNameLst>
                                      </p:cBhvr>
                                      <p:to>
                                        <p:strVal val="visible"/>
                                      </p:to>
                                    </p:set>
                                    <p:animEffect transition="in" filter="wipe(down)">
                                      <p:cBhvr>
                                        <p:cTn id="126" dur="580">
                                          <p:stCondLst>
                                            <p:cond delay="0"/>
                                          </p:stCondLst>
                                        </p:cTn>
                                        <p:tgtEl>
                                          <p:spTgt spid="147"/>
                                        </p:tgtEl>
                                      </p:cBhvr>
                                    </p:animEffect>
                                    <p:anim calcmode="lin" valueType="num">
                                      <p:cBhvr>
                                        <p:cTn id="127" dur="182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147"/>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147"/>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147"/>
                                        </p:tgtEl>
                                        <p:attrNameLst>
                                          <p:attrName>ppt_y</p:attrName>
                                        </p:attrNameLst>
                                      </p:cBhvr>
                                      <p:tavLst>
                                        <p:tav tm="0" fmla="#ppt_y-sin(pi*$)/81">
                                          <p:val>
                                            <p:fltVal val="0"/>
                                          </p:val>
                                        </p:tav>
                                        <p:tav tm="100000">
                                          <p:val>
                                            <p:fltVal val="1"/>
                                          </p:val>
                                        </p:tav>
                                      </p:tavLst>
                                    </p:anim>
                                    <p:animScale>
                                      <p:cBhvr>
                                        <p:cTn id="132" dur="26">
                                          <p:stCondLst>
                                            <p:cond delay="650"/>
                                          </p:stCondLst>
                                        </p:cTn>
                                        <p:tgtEl>
                                          <p:spTgt spid="147"/>
                                        </p:tgtEl>
                                      </p:cBhvr>
                                      <p:to x="100000" y="60000"/>
                                    </p:animScale>
                                    <p:animScale>
                                      <p:cBhvr>
                                        <p:cTn id="133" dur="166" decel="50000">
                                          <p:stCondLst>
                                            <p:cond delay="676"/>
                                          </p:stCondLst>
                                        </p:cTn>
                                        <p:tgtEl>
                                          <p:spTgt spid="147"/>
                                        </p:tgtEl>
                                      </p:cBhvr>
                                      <p:to x="100000" y="100000"/>
                                    </p:animScale>
                                    <p:animScale>
                                      <p:cBhvr>
                                        <p:cTn id="134" dur="26">
                                          <p:stCondLst>
                                            <p:cond delay="1312"/>
                                          </p:stCondLst>
                                        </p:cTn>
                                        <p:tgtEl>
                                          <p:spTgt spid="147"/>
                                        </p:tgtEl>
                                      </p:cBhvr>
                                      <p:to x="100000" y="80000"/>
                                    </p:animScale>
                                    <p:animScale>
                                      <p:cBhvr>
                                        <p:cTn id="135" dur="166" decel="50000">
                                          <p:stCondLst>
                                            <p:cond delay="1338"/>
                                          </p:stCondLst>
                                        </p:cTn>
                                        <p:tgtEl>
                                          <p:spTgt spid="147"/>
                                        </p:tgtEl>
                                      </p:cBhvr>
                                      <p:to x="100000" y="100000"/>
                                    </p:animScale>
                                    <p:animScale>
                                      <p:cBhvr>
                                        <p:cTn id="136" dur="26">
                                          <p:stCondLst>
                                            <p:cond delay="1642"/>
                                          </p:stCondLst>
                                        </p:cTn>
                                        <p:tgtEl>
                                          <p:spTgt spid="147"/>
                                        </p:tgtEl>
                                      </p:cBhvr>
                                      <p:to x="100000" y="90000"/>
                                    </p:animScale>
                                    <p:animScale>
                                      <p:cBhvr>
                                        <p:cTn id="137" dur="166" decel="50000">
                                          <p:stCondLst>
                                            <p:cond delay="1668"/>
                                          </p:stCondLst>
                                        </p:cTn>
                                        <p:tgtEl>
                                          <p:spTgt spid="147"/>
                                        </p:tgtEl>
                                      </p:cBhvr>
                                      <p:to x="100000" y="100000"/>
                                    </p:animScale>
                                    <p:animScale>
                                      <p:cBhvr>
                                        <p:cTn id="138" dur="26">
                                          <p:stCondLst>
                                            <p:cond delay="1808"/>
                                          </p:stCondLst>
                                        </p:cTn>
                                        <p:tgtEl>
                                          <p:spTgt spid="147"/>
                                        </p:tgtEl>
                                      </p:cBhvr>
                                      <p:to x="100000" y="95000"/>
                                    </p:animScale>
                                    <p:animScale>
                                      <p:cBhvr>
                                        <p:cTn id="139" dur="166" decel="50000">
                                          <p:stCondLst>
                                            <p:cond delay="1834"/>
                                          </p:stCondLst>
                                        </p:cTn>
                                        <p:tgtEl>
                                          <p:spTgt spid="147"/>
                                        </p:tgtEl>
                                      </p:cBhvr>
                                      <p:to x="100000" y="100000"/>
                                    </p:animScale>
                                  </p:childTnLst>
                                </p:cTn>
                              </p:par>
                            </p:childTnLst>
                          </p:cTn>
                        </p:par>
                        <p:par>
                          <p:cTn id="140" fill="hold">
                            <p:stCondLst>
                              <p:cond delay="16000"/>
                            </p:stCondLst>
                            <p:childTnLst>
                              <p:par>
                                <p:cTn id="141" presetID="26" presetClass="entr" presetSubtype="0" fill="hold" nodeType="afterEffect">
                                  <p:stCondLst>
                                    <p:cond delay="0"/>
                                  </p:stCondLst>
                                  <p:childTnLst>
                                    <p:set>
                                      <p:cBhvr>
                                        <p:cTn id="142" dur="1" fill="hold">
                                          <p:stCondLst>
                                            <p:cond delay="0"/>
                                          </p:stCondLst>
                                        </p:cTn>
                                        <p:tgtEl>
                                          <p:spTgt spid="302"/>
                                        </p:tgtEl>
                                        <p:attrNameLst>
                                          <p:attrName>style.visibility</p:attrName>
                                        </p:attrNameLst>
                                      </p:cBhvr>
                                      <p:to>
                                        <p:strVal val="visible"/>
                                      </p:to>
                                    </p:set>
                                    <p:animEffect transition="in" filter="wipe(down)">
                                      <p:cBhvr>
                                        <p:cTn id="143" dur="580">
                                          <p:stCondLst>
                                            <p:cond delay="0"/>
                                          </p:stCondLst>
                                        </p:cTn>
                                        <p:tgtEl>
                                          <p:spTgt spid="302"/>
                                        </p:tgtEl>
                                      </p:cBhvr>
                                    </p:animEffect>
                                    <p:anim calcmode="lin" valueType="num">
                                      <p:cBhvr>
                                        <p:cTn id="144" dur="1822" tmFilter="0,0; 0.14,0.36; 0.43,0.73; 0.71,0.91; 1.0,1.0">
                                          <p:stCondLst>
                                            <p:cond delay="0"/>
                                          </p:stCondLst>
                                        </p:cTn>
                                        <p:tgtEl>
                                          <p:spTgt spid="302"/>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02"/>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02"/>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02"/>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02"/>
                                        </p:tgtEl>
                                        <p:attrNameLst>
                                          <p:attrName>ppt_y</p:attrName>
                                        </p:attrNameLst>
                                      </p:cBhvr>
                                      <p:tavLst>
                                        <p:tav tm="0" fmla="#ppt_y-sin(pi*$)/81">
                                          <p:val>
                                            <p:fltVal val="0"/>
                                          </p:val>
                                        </p:tav>
                                        <p:tav tm="100000">
                                          <p:val>
                                            <p:fltVal val="1"/>
                                          </p:val>
                                        </p:tav>
                                      </p:tavLst>
                                    </p:anim>
                                    <p:animScale>
                                      <p:cBhvr>
                                        <p:cTn id="149" dur="26">
                                          <p:stCondLst>
                                            <p:cond delay="650"/>
                                          </p:stCondLst>
                                        </p:cTn>
                                        <p:tgtEl>
                                          <p:spTgt spid="302"/>
                                        </p:tgtEl>
                                      </p:cBhvr>
                                      <p:to x="100000" y="60000"/>
                                    </p:animScale>
                                    <p:animScale>
                                      <p:cBhvr>
                                        <p:cTn id="150" dur="166" decel="50000">
                                          <p:stCondLst>
                                            <p:cond delay="676"/>
                                          </p:stCondLst>
                                        </p:cTn>
                                        <p:tgtEl>
                                          <p:spTgt spid="302"/>
                                        </p:tgtEl>
                                      </p:cBhvr>
                                      <p:to x="100000" y="100000"/>
                                    </p:animScale>
                                    <p:animScale>
                                      <p:cBhvr>
                                        <p:cTn id="151" dur="26">
                                          <p:stCondLst>
                                            <p:cond delay="1312"/>
                                          </p:stCondLst>
                                        </p:cTn>
                                        <p:tgtEl>
                                          <p:spTgt spid="302"/>
                                        </p:tgtEl>
                                      </p:cBhvr>
                                      <p:to x="100000" y="80000"/>
                                    </p:animScale>
                                    <p:animScale>
                                      <p:cBhvr>
                                        <p:cTn id="152" dur="166" decel="50000">
                                          <p:stCondLst>
                                            <p:cond delay="1338"/>
                                          </p:stCondLst>
                                        </p:cTn>
                                        <p:tgtEl>
                                          <p:spTgt spid="302"/>
                                        </p:tgtEl>
                                      </p:cBhvr>
                                      <p:to x="100000" y="100000"/>
                                    </p:animScale>
                                    <p:animScale>
                                      <p:cBhvr>
                                        <p:cTn id="153" dur="26">
                                          <p:stCondLst>
                                            <p:cond delay="1642"/>
                                          </p:stCondLst>
                                        </p:cTn>
                                        <p:tgtEl>
                                          <p:spTgt spid="302"/>
                                        </p:tgtEl>
                                      </p:cBhvr>
                                      <p:to x="100000" y="90000"/>
                                    </p:animScale>
                                    <p:animScale>
                                      <p:cBhvr>
                                        <p:cTn id="154" dur="166" decel="50000">
                                          <p:stCondLst>
                                            <p:cond delay="1668"/>
                                          </p:stCondLst>
                                        </p:cTn>
                                        <p:tgtEl>
                                          <p:spTgt spid="302"/>
                                        </p:tgtEl>
                                      </p:cBhvr>
                                      <p:to x="100000" y="100000"/>
                                    </p:animScale>
                                    <p:animScale>
                                      <p:cBhvr>
                                        <p:cTn id="155" dur="26">
                                          <p:stCondLst>
                                            <p:cond delay="1808"/>
                                          </p:stCondLst>
                                        </p:cTn>
                                        <p:tgtEl>
                                          <p:spTgt spid="302"/>
                                        </p:tgtEl>
                                      </p:cBhvr>
                                      <p:to x="100000" y="95000"/>
                                    </p:animScale>
                                    <p:animScale>
                                      <p:cBhvr>
                                        <p:cTn id="156" dur="166" decel="50000">
                                          <p:stCondLst>
                                            <p:cond delay="1834"/>
                                          </p:stCondLst>
                                        </p:cTn>
                                        <p:tgtEl>
                                          <p:spTgt spid="302"/>
                                        </p:tgtEl>
                                      </p:cBhvr>
                                      <p:to x="100000" y="100000"/>
                                    </p:animScale>
                                  </p:childTnLst>
                                </p:cTn>
                              </p:par>
                            </p:childTnLst>
                          </p:cTn>
                        </p:par>
                        <p:par>
                          <p:cTn id="157" fill="hold">
                            <p:stCondLst>
                              <p:cond delay="18000"/>
                            </p:stCondLst>
                            <p:childTnLst>
                              <p:par>
                                <p:cTn id="158" presetID="26" presetClass="entr" presetSubtype="0" fill="hold"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0">
                                          <p:stCondLst>
                                            <p:cond delay="0"/>
                                          </p:stCondLst>
                                        </p:cTn>
                                        <p:tgtEl>
                                          <p:spTgt spid="154"/>
                                        </p:tgtEl>
                                      </p:cBhvr>
                                    </p:animEffect>
                                    <p:anim calcmode="lin" valueType="num">
                                      <p:cBhvr>
                                        <p:cTn id="161" dur="182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154"/>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154"/>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154"/>
                                        </p:tgtEl>
                                        <p:attrNameLst>
                                          <p:attrName>ppt_y</p:attrName>
                                        </p:attrNameLst>
                                      </p:cBhvr>
                                      <p:tavLst>
                                        <p:tav tm="0" fmla="#ppt_y-sin(pi*$)/81">
                                          <p:val>
                                            <p:fltVal val="0"/>
                                          </p:val>
                                        </p:tav>
                                        <p:tav tm="100000">
                                          <p:val>
                                            <p:fltVal val="1"/>
                                          </p:val>
                                        </p:tav>
                                      </p:tavLst>
                                    </p:anim>
                                    <p:animScale>
                                      <p:cBhvr>
                                        <p:cTn id="166" dur="26">
                                          <p:stCondLst>
                                            <p:cond delay="650"/>
                                          </p:stCondLst>
                                        </p:cTn>
                                        <p:tgtEl>
                                          <p:spTgt spid="154"/>
                                        </p:tgtEl>
                                      </p:cBhvr>
                                      <p:to x="100000" y="60000"/>
                                    </p:animScale>
                                    <p:animScale>
                                      <p:cBhvr>
                                        <p:cTn id="167" dur="166" decel="50000">
                                          <p:stCondLst>
                                            <p:cond delay="676"/>
                                          </p:stCondLst>
                                        </p:cTn>
                                        <p:tgtEl>
                                          <p:spTgt spid="154"/>
                                        </p:tgtEl>
                                      </p:cBhvr>
                                      <p:to x="100000" y="100000"/>
                                    </p:animScale>
                                    <p:animScale>
                                      <p:cBhvr>
                                        <p:cTn id="168" dur="26">
                                          <p:stCondLst>
                                            <p:cond delay="1312"/>
                                          </p:stCondLst>
                                        </p:cTn>
                                        <p:tgtEl>
                                          <p:spTgt spid="154"/>
                                        </p:tgtEl>
                                      </p:cBhvr>
                                      <p:to x="100000" y="80000"/>
                                    </p:animScale>
                                    <p:animScale>
                                      <p:cBhvr>
                                        <p:cTn id="169" dur="166" decel="50000">
                                          <p:stCondLst>
                                            <p:cond delay="1338"/>
                                          </p:stCondLst>
                                        </p:cTn>
                                        <p:tgtEl>
                                          <p:spTgt spid="154"/>
                                        </p:tgtEl>
                                      </p:cBhvr>
                                      <p:to x="100000" y="100000"/>
                                    </p:animScale>
                                    <p:animScale>
                                      <p:cBhvr>
                                        <p:cTn id="170" dur="26">
                                          <p:stCondLst>
                                            <p:cond delay="1642"/>
                                          </p:stCondLst>
                                        </p:cTn>
                                        <p:tgtEl>
                                          <p:spTgt spid="154"/>
                                        </p:tgtEl>
                                      </p:cBhvr>
                                      <p:to x="100000" y="90000"/>
                                    </p:animScale>
                                    <p:animScale>
                                      <p:cBhvr>
                                        <p:cTn id="171" dur="166" decel="50000">
                                          <p:stCondLst>
                                            <p:cond delay="1668"/>
                                          </p:stCondLst>
                                        </p:cTn>
                                        <p:tgtEl>
                                          <p:spTgt spid="154"/>
                                        </p:tgtEl>
                                      </p:cBhvr>
                                      <p:to x="100000" y="100000"/>
                                    </p:animScale>
                                    <p:animScale>
                                      <p:cBhvr>
                                        <p:cTn id="172" dur="26">
                                          <p:stCondLst>
                                            <p:cond delay="1808"/>
                                          </p:stCondLst>
                                        </p:cTn>
                                        <p:tgtEl>
                                          <p:spTgt spid="154"/>
                                        </p:tgtEl>
                                      </p:cBhvr>
                                      <p:to x="100000" y="95000"/>
                                    </p:animScale>
                                    <p:animScale>
                                      <p:cBhvr>
                                        <p:cTn id="173" dur="166" decel="50000">
                                          <p:stCondLst>
                                            <p:cond delay="1834"/>
                                          </p:stCondLst>
                                        </p:cTn>
                                        <p:tgtEl>
                                          <p:spTgt spid="154"/>
                                        </p:tgtEl>
                                      </p:cBhvr>
                                      <p:to x="100000" y="100000"/>
                                    </p:animScale>
                                  </p:childTnLst>
                                </p:cTn>
                              </p:par>
                            </p:childTnLst>
                          </p:cTn>
                        </p:par>
                        <p:par>
                          <p:cTn id="174" fill="hold">
                            <p:stCondLst>
                              <p:cond delay="20000"/>
                            </p:stCondLst>
                            <p:childTnLst>
                              <p:par>
                                <p:cTn id="175" presetID="26" presetClass="entr" presetSubtype="0" fill="hold" nodeType="afterEffect">
                                  <p:stCondLst>
                                    <p:cond delay="0"/>
                                  </p:stCondLst>
                                  <p:childTnLst>
                                    <p:set>
                                      <p:cBhvr>
                                        <p:cTn id="176" dur="1" fill="hold">
                                          <p:stCondLst>
                                            <p:cond delay="0"/>
                                          </p:stCondLst>
                                        </p:cTn>
                                        <p:tgtEl>
                                          <p:spTgt spid="161"/>
                                        </p:tgtEl>
                                        <p:attrNameLst>
                                          <p:attrName>style.visibility</p:attrName>
                                        </p:attrNameLst>
                                      </p:cBhvr>
                                      <p:to>
                                        <p:strVal val="visible"/>
                                      </p:to>
                                    </p:set>
                                    <p:animEffect transition="in" filter="wipe(down)">
                                      <p:cBhvr>
                                        <p:cTn id="177" dur="580">
                                          <p:stCondLst>
                                            <p:cond delay="0"/>
                                          </p:stCondLst>
                                        </p:cTn>
                                        <p:tgtEl>
                                          <p:spTgt spid="161"/>
                                        </p:tgtEl>
                                      </p:cBhvr>
                                    </p:animEffect>
                                    <p:anim calcmode="lin" valueType="num">
                                      <p:cBhvr>
                                        <p:cTn id="178" dur="182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61"/>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61"/>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61"/>
                                        </p:tgtEl>
                                        <p:attrNameLst>
                                          <p:attrName>ppt_y</p:attrName>
                                        </p:attrNameLst>
                                      </p:cBhvr>
                                      <p:tavLst>
                                        <p:tav tm="0" fmla="#ppt_y-sin(pi*$)/81">
                                          <p:val>
                                            <p:fltVal val="0"/>
                                          </p:val>
                                        </p:tav>
                                        <p:tav tm="100000">
                                          <p:val>
                                            <p:fltVal val="1"/>
                                          </p:val>
                                        </p:tav>
                                      </p:tavLst>
                                    </p:anim>
                                    <p:animScale>
                                      <p:cBhvr>
                                        <p:cTn id="183" dur="26">
                                          <p:stCondLst>
                                            <p:cond delay="650"/>
                                          </p:stCondLst>
                                        </p:cTn>
                                        <p:tgtEl>
                                          <p:spTgt spid="161"/>
                                        </p:tgtEl>
                                      </p:cBhvr>
                                      <p:to x="100000" y="60000"/>
                                    </p:animScale>
                                    <p:animScale>
                                      <p:cBhvr>
                                        <p:cTn id="184" dur="166" decel="50000">
                                          <p:stCondLst>
                                            <p:cond delay="676"/>
                                          </p:stCondLst>
                                        </p:cTn>
                                        <p:tgtEl>
                                          <p:spTgt spid="161"/>
                                        </p:tgtEl>
                                      </p:cBhvr>
                                      <p:to x="100000" y="100000"/>
                                    </p:animScale>
                                    <p:animScale>
                                      <p:cBhvr>
                                        <p:cTn id="185" dur="26">
                                          <p:stCondLst>
                                            <p:cond delay="1312"/>
                                          </p:stCondLst>
                                        </p:cTn>
                                        <p:tgtEl>
                                          <p:spTgt spid="161"/>
                                        </p:tgtEl>
                                      </p:cBhvr>
                                      <p:to x="100000" y="80000"/>
                                    </p:animScale>
                                    <p:animScale>
                                      <p:cBhvr>
                                        <p:cTn id="186" dur="166" decel="50000">
                                          <p:stCondLst>
                                            <p:cond delay="1338"/>
                                          </p:stCondLst>
                                        </p:cTn>
                                        <p:tgtEl>
                                          <p:spTgt spid="161"/>
                                        </p:tgtEl>
                                      </p:cBhvr>
                                      <p:to x="100000" y="100000"/>
                                    </p:animScale>
                                    <p:animScale>
                                      <p:cBhvr>
                                        <p:cTn id="187" dur="26">
                                          <p:stCondLst>
                                            <p:cond delay="1642"/>
                                          </p:stCondLst>
                                        </p:cTn>
                                        <p:tgtEl>
                                          <p:spTgt spid="161"/>
                                        </p:tgtEl>
                                      </p:cBhvr>
                                      <p:to x="100000" y="90000"/>
                                    </p:animScale>
                                    <p:animScale>
                                      <p:cBhvr>
                                        <p:cTn id="188" dur="166" decel="50000">
                                          <p:stCondLst>
                                            <p:cond delay="1668"/>
                                          </p:stCondLst>
                                        </p:cTn>
                                        <p:tgtEl>
                                          <p:spTgt spid="161"/>
                                        </p:tgtEl>
                                      </p:cBhvr>
                                      <p:to x="100000" y="100000"/>
                                    </p:animScale>
                                    <p:animScale>
                                      <p:cBhvr>
                                        <p:cTn id="189" dur="26">
                                          <p:stCondLst>
                                            <p:cond delay="1808"/>
                                          </p:stCondLst>
                                        </p:cTn>
                                        <p:tgtEl>
                                          <p:spTgt spid="161"/>
                                        </p:tgtEl>
                                      </p:cBhvr>
                                      <p:to x="100000" y="95000"/>
                                    </p:animScale>
                                    <p:animScale>
                                      <p:cBhvr>
                                        <p:cTn id="190" dur="166" decel="50000">
                                          <p:stCondLst>
                                            <p:cond delay="1834"/>
                                          </p:stCondLst>
                                        </p:cTn>
                                        <p:tgtEl>
                                          <p:spTgt spid="161"/>
                                        </p:tgtEl>
                                      </p:cBhvr>
                                      <p:to x="100000" y="100000"/>
                                    </p:animScale>
                                  </p:childTnLst>
                                </p:cTn>
                              </p:par>
                            </p:childTnLst>
                          </p:cTn>
                        </p:par>
                        <p:par>
                          <p:cTn id="191" fill="hold">
                            <p:stCondLst>
                              <p:cond delay="22000"/>
                            </p:stCondLst>
                            <p:childTnLst>
                              <p:par>
                                <p:cTn id="192" presetID="26" presetClass="entr" presetSubtype="0" fill="hold" nodeType="afterEffect">
                                  <p:stCondLst>
                                    <p:cond delay="0"/>
                                  </p:stCondLst>
                                  <p:childTnLst>
                                    <p:set>
                                      <p:cBhvr>
                                        <p:cTn id="193" dur="1" fill="hold">
                                          <p:stCondLst>
                                            <p:cond delay="0"/>
                                          </p:stCondLst>
                                        </p:cTn>
                                        <p:tgtEl>
                                          <p:spTgt spid="175"/>
                                        </p:tgtEl>
                                        <p:attrNameLst>
                                          <p:attrName>style.visibility</p:attrName>
                                        </p:attrNameLst>
                                      </p:cBhvr>
                                      <p:to>
                                        <p:strVal val="visible"/>
                                      </p:to>
                                    </p:set>
                                    <p:animEffect transition="in" filter="wipe(down)">
                                      <p:cBhvr>
                                        <p:cTn id="194" dur="580">
                                          <p:stCondLst>
                                            <p:cond delay="0"/>
                                          </p:stCondLst>
                                        </p:cTn>
                                        <p:tgtEl>
                                          <p:spTgt spid="175"/>
                                        </p:tgtEl>
                                      </p:cBhvr>
                                    </p:animEffect>
                                    <p:anim calcmode="lin" valueType="num">
                                      <p:cBhvr>
                                        <p:cTn id="195" dur="1822" tmFilter="0,0; 0.14,0.36; 0.43,0.73; 0.71,0.91; 1.0,1.0">
                                          <p:stCondLst>
                                            <p:cond delay="0"/>
                                          </p:stCondLst>
                                        </p:cTn>
                                        <p:tgtEl>
                                          <p:spTgt spid="175"/>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175"/>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175"/>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175"/>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175"/>
                                        </p:tgtEl>
                                        <p:attrNameLst>
                                          <p:attrName>ppt_y</p:attrName>
                                        </p:attrNameLst>
                                      </p:cBhvr>
                                      <p:tavLst>
                                        <p:tav tm="0" fmla="#ppt_y-sin(pi*$)/81">
                                          <p:val>
                                            <p:fltVal val="0"/>
                                          </p:val>
                                        </p:tav>
                                        <p:tav tm="100000">
                                          <p:val>
                                            <p:fltVal val="1"/>
                                          </p:val>
                                        </p:tav>
                                      </p:tavLst>
                                    </p:anim>
                                    <p:animScale>
                                      <p:cBhvr>
                                        <p:cTn id="200" dur="26">
                                          <p:stCondLst>
                                            <p:cond delay="650"/>
                                          </p:stCondLst>
                                        </p:cTn>
                                        <p:tgtEl>
                                          <p:spTgt spid="175"/>
                                        </p:tgtEl>
                                      </p:cBhvr>
                                      <p:to x="100000" y="60000"/>
                                    </p:animScale>
                                    <p:animScale>
                                      <p:cBhvr>
                                        <p:cTn id="201" dur="166" decel="50000">
                                          <p:stCondLst>
                                            <p:cond delay="676"/>
                                          </p:stCondLst>
                                        </p:cTn>
                                        <p:tgtEl>
                                          <p:spTgt spid="175"/>
                                        </p:tgtEl>
                                      </p:cBhvr>
                                      <p:to x="100000" y="100000"/>
                                    </p:animScale>
                                    <p:animScale>
                                      <p:cBhvr>
                                        <p:cTn id="202" dur="26">
                                          <p:stCondLst>
                                            <p:cond delay="1312"/>
                                          </p:stCondLst>
                                        </p:cTn>
                                        <p:tgtEl>
                                          <p:spTgt spid="175"/>
                                        </p:tgtEl>
                                      </p:cBhvr>
                                      <p:to x="100000" y="80000"/>
                                    </p:animScale>
                                    <p:animScale>
                                      <p:cBhvr>
                                        <p:cTn id="203" dur="166" decel="50000">
                                          <p:stCondLst>
                                            <p:cond delay="1338"/>
                                          </p:stCondLst>
                                        </p:cTn>
                                        <p:tgtEl>
                                          <p:spTgt spid="175"/>
                                        </p:tgtEl>
                                      </p:cBhvr>
                                      <p:to x="100000" y="100000"/>
                                    </p:animScale>
                                    <p:animScale>
                                      <p:cBhvr>
                                        <p:cTn id="204" dur="26">
                                          <p:stCondLst>
                                            <p:cond delay="1642"/>
                                          </p:stCondLst>
                                        </p:cTn>
                                        <p:tgtEl>
                                          <p:spTgt spid="175"/>
                                        </p:tgtEl>
                                      </p:cBhvr>
                                      <p:to x="100000" y="90000"/>
                                    </p:animScale>
                                    <p:animScale>
                                      <p:cBhvr>
                                        <p:cTn id="205" dur="166" decel="50000">
                                          <p:stCondLst>
                                            <p:cond delay="1668"/>
                                          </p:stCondLst>
                                        </p:cTn>
                                        <p:tgtEl>
                                          <p:spTgt spid="175"/>
                                        </p:tgtEl>
                                      </p:cBhvr>
                                      <p:to x="100000" y="100000"/>
                                    </p:animScale>
                                    <p:animScale>
                                      <p:cBhvr>
                                        <p:cTn id="206" dur="26">
                                          <p:stCondLst>
                                            <p:cond delay="1808"/>
                                          </p:stCondLst>
                                        </p:cTn>
                                        <p:tgtEl>
                                          <p:spTgt spid="175"/>
                                        </p:tgtEl>
                                      </p:cBhvr>
                                      <p:to x="100000" y="95000"/>
                                    </p:animScale>
                                    <p:animScale>
                                      <p:cBhvr>
                                        <p:cTn id="207" dur="166" decel="50000">
                                          <p:stCondLst>
                                            <p:cond delay="1834"/>
                                          </p:stCondLst>
                                        </p:cTn>
                                        <p:tgtEl>
                                          <p:spTgt spid="175"/>
                                        </p:tgtEl>
                                      </p:cBhvr>
                                      <p:to x="100000" y="100000"/>
                                    </p:animScale>
                                  </p:childTnLst>
                                </p:cTn>
                              </p:par>
                            </p:childTnLst>
                          </p:cTn>
                        </p:par>
                        <p:par>
                          <p:cTn id="208" fill="hold">
                            <p:stCondLst>
                              <p:cond delay="24000"/>
                            </p:stCondLst>
                            <p:childTnLst>
                              <p:par>
                                <p:cTn id="209" presetID="26" presetClass="entr" presetSubtype="0" fill="hold" nodeType="afterEffect">
                                  <p:stCondLst>
                                    <p:cond delay="0"/>
                                  </p:stCondLst>
                                  <p:childTnLst>
                                    <p:set>
                                      <p:cBhvr>
                                        <p:cTn id="210" dur="1" fill="hold">
                                          <p:stCondLst>
                                            <p:cond delay="0"/>
                                          </p:stCondLst>
                                        </p:cTn>
                                        <p:tgtEl>
                                          <p:spTgt spid="168"/>
                                        </p:tgtEl>
                                        <p:attrNameLst>
                                          <p:attrName>style.visibility</p:attrName>
                                        </p:attrNameLst>
                                      </p:cBhvr>
                                      <p:to>
                                        <p:strVal val="visible"/>
                                      </p:to>
                                    </p:set>
                                    <p:animEffect transition="in" filter="wipe(down)">
                                      <p:cBhvr>
                                        <p:cTn id="211" dur="580">
                                          <p:stCondLst>
                                            <p:cond delay="0"/>
                                          </p:stCondLst>
                                        </p:cTn>
                                        <p:tgtEl>
                                          <p:spTgt spid="168"/>
                                        </p:tgtEl>
                                      </p:cBhvr>
                                    </p:animEffect>
                                    <p:anim calcmode="lin" valueType="num">
                                      <p:cBhvr>
                                        <p:cTn id="212"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217" dur="26">
                                          <p:stCondLst>
                                            <p:cond delay="650"/>
                                          </p:stCondLst>
                                        </p:cTn>
                                        <p:tgtEl>
                                          <p:spTgt spid="168"/>
                                        </p:tgtEl>
                                      </p:cBhvr>
                                      <p:to x="100000" y="60000"/>
                                    </p:animScale>
                                    <p:animScale>
                                      <p:cBhvr>
                                        <p:cTn id="218" dur="166" decel="50000">
                                          <p:stCondLst>
                                            <p:cond delay="676"/>
                                          </p:stCondLst>
                                        </p:cTn>
                                        <p:tgtEl>
                                          <p:spTgt spid="168"/>
                                        </p:tgtEl>
                                      </p:cBhvr>
                                      <p:to x="100000" y="100000"/>
                                    </p:animScale>
                                    <p:animScale>
                                      <p:cBhvr>
                                        <p:cTn id="219" dur="26">
                                          <p:stCondLst>
                                            <p:cond delay="1312"/>
                                          </p:stCondLst>
                                        </p:cTn>
                                        <p:tgtEl>
                                          <p:spTgt spid="168"/>
                                        </p:tgtEl>
                                      </p:cBhvr>
                                      <p:to x="100000" y="80000"/>
                                    </p:animScale>
                                    <p:animScale>
                                      <p:cBhvr>
                                        <p:cTn id="220" dur="166" decel="50000">
                                          <p:stCondLst>
                                            <p:cond delay="1338"/>
                                          </p:stCondLst>
                                        </p:cTn>
                                        <p:tgtEl>
                                          <p:spTgt spid="168"/>
                                        </p:tgtEl>
                                      </p:cBhvr>
                                      <p:to x="100000" y="100000"/>
                                    </p:animScale>
                                    <p:animScale>
                                      <p:cBhvr>
                                        <p:cTn id="221" dur="26">
                                          <p:stCondLst>
                                            <p:cond delay="1642"/>
                                          </p:stCondLst>
                                        </p:cTn>
                                        <p:tgtEl>
                                          <p:spTgt spid="168"/>
                                        </p:tgtEl>
                                      </p:cBhvr>
                                      <p:to x="100000" y="90000"/>
                                    </p:animScale>
                                    <p:animScale>
                                      <p:cBhvr>
                                        <p:cTn id="222" dur="166" decel="50000">
                                          <p:stCondLst>
                                            <p:cond delay="1668"/>
                                          </p:stCondLst>
                                        </p:cTn>
                                        <p:tgtEl>
                                          <p:spTgt spid="168"/>
                                        </p:tgtEl>
                                      </p:cBhvr>
                                      <p:to x="100000" y="100000"/>
                                    </p:animScale>
                                    <p:animScale>
                                      <p:cBhvr>
                                        <p:cTn id="223" dur="26">
                                          <p:stCondLst>
                                            <p:cond delay="1808"/>
                                          </p:stCondLst>
                                        </p:cTn>
                                        <p:tgtEl>
                                          <p:spTgt spid="168"/>
                                        </p:tgtEl>
                                      </p:cBhvr>
                                      <p:to x="100000" y="95000"/>
                                    </p:animScale>
                                    <p:animScale>
                                      <p:cBhvr>
                                        <p:cTn id="224" dur="166" decel="50000">
                                          <p:stCondLst>
                                            <p:cond delay="1834"/>
                                          </p:stCondLst>
                                        </p:cTn>
                                        <p:tgtEl>
                                          <p:spTgt spid="168"/>
                                        </p:tgtEl>
                                      </p:cBhvr>
                                      <p:to x="100000" y="100000"/>
                                    </p:animScale>
                                  </p:childTnLst>
                                </p:cTn>
                              </p:par>
                            </p:childTnLst>
                          </p:cTn>
                        </p:par>
                        <p:par>
                          <p:cTn id="225" fill="hold">
                            <p:stCondLst>
                              <p:cond delay="26000"/>
                            </p:stCondLst>
                            <p:childTnLst>
                              <p:par>
                                <p:cTn id="226" presetID="26" presetClass="entr" presetSubtype="0" fill="hold" nodeType="afterEffect">
                                  <p:stCondLst>
                                    <p:cond delay="0"/>
                                  </p:stCondLst>
                                  <p:childTnLst>
                                    <p:set>
                                      <p:cBhvr>
                                        <p:cTn id="227" dur="1" fill="hold">
                                          <p:stCondLst>
                                            <p:cond delay="0"/>
                                          </p:stCondLst>
                                        </p:cTn>
                                        <p:tgtEl>
                                          <p:spTgt spid="203"/>
                                        </p:tgtEl>
                                        <p:attrNameLst>
                                          <p:attrName>style.visibility</p:attrName>
                                        </p:attrNameLst>
                                      </p:cBhvr>
                                      <p:to>
                                        <p:strVal val="visible"/>
                                      </p:to>
                                    </p:set>
                                    <p:animEffect transition="in" filter="wipe(down)">
                                      <p:cBhvr>
                                        <p:cTn id="228" dur="580">
                                          <p:stCondLst>
                                            <p:cond delay="0"/>
                                          </p:stCondLst>
                                        </p:cTn>
                                        <p:tgtEl>
                                          <p:spTgt spid="203"/>
                                        </p:tgtEl>
                                      </p:cBhvr>
                                    </p:animEffect>
                                    <p:anim calcmode="lin" valueType="num">
                                      <p:cBhvr>
                                        <p:cTn id="229" dur="1822" tmFilter="0,0; 0.14,0.36; 0.43,0.73; 0.71,0.91; 1.0,1.0">
                                          <p:stCondLst>
                                            <p:cond delay="0"/>
                                          </p:stCondLst>
                                        </p:cTn>
                                        <p:tgtEl>
                                          <p:spTgt spid="203"/>
                                        </p:tgtEl>
                                        <p:attrNameLst>
                                          <p:attrName>ppt_x</p:attrName>
                                        </p:attrNameLst>
                                      </p:cBhvr>
                                      <p:tavLst>
                                        <p:tav tm="0">
                                          <p:val>
                                            <p:strVal val="#ppt_x-0.25"/>
                                          </p:val>
                                        </p:tav>
                                        <p:tav tm="100000">
                                          <p:val>
                                            <p:strVal val="#ppt_x"/>
                                          </p:val>
                                        </p:tav>
                                      </p:tavLst>
                                    </p:anim>
                                    <p:anim calcmode="lin" valueType="num">
                                      <p:cBhvr>
                                        <p:cTn id="230" dur="664" tmFilter="0.0,0.0; 0.25,0.07; 0.50,0.2; 0.75,0.467; 1.0,1.0">
                                          <p:stCondLst>
                                            <p:cond delay="0"/>
                                          </p:stCondLst>
                                        </p:cTn>
                                        <p:tgtEl>
                                          <p:spTgt spid="203"/>
                                        </p:tgtEl>
                                        <p:attrNameLst>
                                          <p:attrName>ppt_y</p:attrName>
                                        </p:attrNameLst>
                                      </p:cBhvr>
                                      <p:tavLst>
                                        <p:tav tm="0" fmla="#ppt_y-sin(pi*$)/3">
                                          <p:val>
                                            <p:fltVal val="0.5"/>
                                          </p:val>
                                        </p:tav>
                                        <p:tav tm="100000">
                                          <p:val>
                                            <p:fltVal val="1"/>
                                          </p:val>
                                        </p:tav>
                                      </p:tavLst>
                                    </p:anim>
                                    <p:anim calcmode="lin" valueType="num">
                                      <p:cBhvr>
                                        <p:cTn id="231" dur="664" tmFilter="0, 0; 0.125,0.2665; 0.25,0.4; 0.375,0.465; 0.5,0.5;  0.625,0.535; 0.75,0.6; 0.875,0.7335; 1,1">
                                          <p:stCondLst>
                                            <p:cond delay="664"/>
                                          </p:stCondLst>
                                        </p:cTn>
                                        <p:tgtEl>
                                          <p:spTgt spid="203"/>
                                        </p:tgtEl>
                                        <p:attrNameLst>
                                          <p:attrName>ppt_y</p:attrName>
                                        </p:attrNameLst>
                                      </p:cBhvr>
                                      <p:tavLst>
                                        <p:tav tm="0" fmla="#ppt_y-sin(pi*$)/9">
                                          <p:val>
                                            <p:fltVal val="0"/>
                                          </p:val>
                                        </p:tav>
                                        <p:tav tm="100000">
                                          <p:val>
                                            <p:fltVal val="1"/>
                                          </p:val>
                                        </p:tav>
                                      </p:tavLst>
                                    </p:anim>
                                    <p:anim calcmode="lin" valueType="num">
                                      <p:cBhvr>
                                        <p:cTn id="232" dur="332" tmFilter="0, 0; 0.125,0.2665; 0.25,0.4; 0.375,0.465; 0.5,0.5;  0.625,0.535; 0.75,0.6; 0.875,0.7335; 1,1">
                                          <p:stCondLst>
                                            <p:cond delay="1324"/>
                                          </p:stCondLst>
                                        </p:cTn>
                                        <p:tgtEl>
                                          <p:spTgt spid="203"/>
                                        </p:tgtEl>
                                        <p:attrNameLst>
                                          <p:attrName>ppt_y</p:attrName>
                                        </p:attrNameLst>
                                      </p:cBhvr>
                                      <p:tavLst>
                                        <p:tav tm="0" fmla="#ppt_y-sin(pi*$)/27">
                                          <p:val>
                                            <p:fltVal val="0"/>
                                          </p:val>
                                        </p:tav>
                                        <p:tav tm="100000">
                                          <p:val>
                                            <p:fltVal val="1"/>
                                          </p:val>
                                        </p:tav>
                                      </p:tavLst>
                                    </p:anim>
                                    <p:anim calcmode="lin" valueType="num">
                                      <p:cBhvr>
                                        <p:cTn id="233" dur="164" tmFilter="0, 0; 0.125,0.2665; 0.25,0.4; 0.375,0.465; 0.5,0.5;  0.625,0.535; 0.75,0.6; 0.875,0.7335; 1,1">
                                          <p:stCondLst>
                                            <p:cond delay="1656"/>
                                          </p:stCondLst>
                                        </p:cTn>
                                        <p:tgtEl>
                                          <p:spTgt spid="203"/>
                                        </p:tgtEl>
                                        <p:attrNameLst>
                                          <p:attrName>ppt_y</p:attrName>
                                        </p:attrNameLst>
                                      </p:cBhvr>
                                      <p:tavLst>
                                        <p:tav tm="0" fmla="#ppt_y-sin(pi*$)/81">
                                          <p:val>
                                            <p:fltVal val="0"/>
                                          </p:val>
                                        </p:tav>
                                        <p:tav tm="100000">
                                          <p:val>
                                            <p:fltVal val="1"/>
                                          </p:val>
                                        </p:tav>
                                      </p:tavLst>
                                    </p:anim>
                                    <p:animScale>
                                      <p:cBhvr>
                                        <p:cTn id="234" dur="26">
                                          <p:stCondLst>
                                            <p:cond delay="650"/>
                                          </p:stCondLst>
                                        </p:cTn>
                                        <p:tgtEl>
                                          <p:spTgt spid="203"/>
                                        </p:tgtEl>
                                      </p:cBhvr>
                                      <p:to x="100000" y="60000"/>
                                    </p:animScale>
                                    <p:animScale>
                                      <p:cBhvr>
                                        <p:cTn id="235" dur="166" decel="50000">
                                          <p:stCondLst>
                                            <p:cond delay="676"/>
                                          </p:stCondLst>
                                        </p:cTn>
                                        <p:tgtEl>
                                          <p:spTgt spid="203"/>
                                        </p:tgtEl>
                                      </p:cBhvr>
                                      <p:to x="100000" y="100000"/>
                                    </p:animScale>
                                    <p:animScale>
                                      <p:cBhvr>
                                        <p:cTn id="236" dur="26">
                                          <p:stCondLst>
                                            <p:cond delay="1312"/>
                                          </p:stCondLst>
                                        </p:cTn>
                                        <p:tgtEl>
                                          <p:spTgt spid="203"/>
                                        </p:tgtEl>
                                      </p:cBhvr>
                                      <p:to x="100000" y="80000"/>
                                    </p:animScale>
                                    <p:animScale>
                                      <p:cBhvr>
                                        <p:cTn id="237" dur="166" decel="50000">
                                          <p:stCondLst>
                                            <p:cond delay="1338"/>
                                          </p:stCondLst>
                                        </p:cTn>
                                        <p:tgtEl>
                                          <p:spTgt spid="203"/>
                                        </p:tgtEl>
                                      </p:cBhvr>
                                      <p:to x="100000" y="100000"/>
                                    </p:animScale>
                                    <p:animScale>
                                      <p:cBhvr>
                                        <p:cTn id="238" dur="26">
                                          <p:stCondLst>
                                            <p:cond delay="1642"/>
                                          </p:stCondLst>
                                        </p:cTn>
                                        <p:tgtEl>
                                          <p:spTgt spid="203"/>
                                        </p:tgtEl>
                                      </p:cBhvr>
                                      <p:to x="100000" y="90000"/>
                                    </p:animScale>
                                    <p:animScale>
                                      <p:cBhvr>
                                        <p:cTn id="239" dur="166" decel="50000">
                                          <p:stCondLst>
                                            <p:cond delay="1668"/>
                                          </p:stCondLst>
                                        </p:cTn>
                                        <p:tgtEl>
                                          <p:spTgt spid="203"/>
                                        </p:tgtEl>
                                      </p:cBhvr>
                                      <p:to x="100000" y="100000"/>
                                    </p:animScale>
                                    <p:animScale>
                                      <p:cBhvr>
                                        <p:cTn id="240" dur="26">
                                          <p:stCondLst>
                                            <p:cond delay="1808"/>
                                          </p:stCondLst>
                                        </p:cTn>
                                        <p:tgtEl>
                                          <p:spTgt spid="203"/>
                                        </p:tgtEl>
                                      </p:cBhvr>
                                      <p:to x="100000" y="95000"/>
                                    </p:animScale>
                                    <p:animScale>
                                      <p:cBhvr>
                                        <p:cTn id="241" dur="166" decel="50000">
                                          <p:stCondLst>
                                            <p:cond delay="1834"/>
                                          </p:stCondLst>
                                        </p:cTn>
                                        <p:tgtEl>
                                          <p:spTgt spid="203"/>
                                        </p:tgtEl>
                                      </p:cBhvr>
                                      <p:to x="100000" y="100000"/>
                                    </p:animScale>
                                  </p:childTnLst>
                                </p:cTn>
                              </p:par>
                            </p:childTnLst>
                          </p:cTn>
                        </p:par>
                        <p:par>
                          <p:cTn id="242" fill="hold">
                            <p:stCondLst>
                              <p:cond delay="28000"/>
                            </p:stCondLst>
                            <p:childTnLst>
                              <p:par>
                                <p:cTn id="243" presetID="26" presetClass="entr" presetSubtype="0" fill="hold" nodeType="afterEffect">
                                  <p:stCondLst>
                                    <p:cond delay="0"/>
                                  </p:stCondLst>
                                  <p:childTnLst>
                                    <p:set>
                                      <p:cBhvr>
                                        <p:cTn id="244" dur="1" fill="hold">
                                          <p:stCondLst>
                                            <p:cond delay="0"/>
                                          </p:stCondLst>
                                        </p:cTn>
                                        <p:tgtEl>
                                          <p:spTgt spid="182"/>
                                        </p:tgtEl>
                                        <p:attrNameLst>
                                          <p:attrName>style.visibility</p:attrName>
                                        </p:attrNameLst>
                                      </p:cBhvr>
                                      <p:to>
                                        <p:strVal val="visible"/>
                                      </p:to>
                                    </p:set>
                                    <p:animEffect transition="in" filter="wipe(down)">
                                      <p:cBhvr>
                                        <p:cTn id="245" dur="580">
                                          <p:stCondLst>
                                            <p:cond delay="0"/>
                                          </p:stCondLst>
                                        </p:cTn>
                                        <p:tgtEl>
                                          <p:spTgt spid="182"/>
                                        </p:tgtEl>
                                      </p:cBhvr>
                                    </p:animEffect>
                                    <p:anim calcmode="lin" valueType="num">
                                      <p:cBhvr>
                                        <p:cTn id="246" dur="1822" tmFilter="0,0; 0.14,0.36; 0.43,0.73; 0.71,0.91; 1.0,1.0">
                                          <p:stCondLst>
                                            <p:cond delay="0"/>
                                          </p:stCondLst>
                                        </p:cTn>
                                        <p:tgtEl>
                                          <p:spTgt spid="182"/>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182"/>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182"/>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182"/>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182"/>
                                        </p:tgtEl>
                                        <p:attrNameLst>
                                          <p:attrName>ppt_y</p:attrName>
                                        </p:attrNameLst>
                                      </p:cBhvr>
                                      <p:tavLst>
                                        <p:tav tm="0" fmla="#ppt_y-sin(pi*$)/81">
                                          <p:val>
                                            <p:fltVal val="0"/>
                                          </p:val>
                                        </p:tav>
                                        <p:tav tm="100000">
                                          <p:val>
                                            <p:fltVal val="1"/>
                                          </p:val>
                                        </p:tav>
                                      </p:tavLst>
                                    </p:anim>
                                    <p:animScale>
                                      <p:cBhvr>
                                        <p:cTn id="251" dur="26">
                                          <p:stCondLst>
                                            <p:cond delay="650"/>
                                          </p:stCondLst>
                                        </p:cTn>
                                        <p:tgtEl>
                                          <p:spTgt spid="182"/>
                                        </p:tgtEl>
                                      </p:cBhvr>
                                      <p:to x="100000" y="60000"/>
                                    </p:animScale>
                                    <p:animScale>
                                      <p:cBhvr>
                                        <p:cTn id="252" dur="166" decel="50000">
                                          <p:stCondLst>
                                            <p:cond delay="676"/>
                                          </p:stCondLst>
                                        </p:cTn>
                                        <p:tgtEl>
                                          <p:spTgt spid="182"/>
                                        </p:tgtEl>
                                      </p:cBhvr>
                                      <p:to x="100000" y="100000"/>
                                    </p:animScale>
                                    <p:animScale>
                                      <p:cBhvr>
                                        <p:cTn id="253" dur="26">
                                          <p:stCondLst>
                                            <p:cond delay="1312"/>
                                          </p:stCondLst>
                                        </p:cTn>
                                        <p:tgtEl>
                                          <p:spTgt spid="182"/>
                                        </p:tgtEl>
                                      </p:cBhvr>
                                      <p:to x="100000" y="80000"/>
                                    </p:animScale>
                                    <p:animScale>
                                      <p:cBhvr>
                                        <p:cTn id="254" dur="166" decel="50000">
                                          <p:stCondLst>
                                            <p:cond delay="1338"/>
                                          </p:stCondLst>
                                        </p:cTn>
                                        <p:tgtEl>
                                          <p:spTgt spid="182"/>
                                        </p:tgtEl>
                                      </p:cBhvr>
                                      <p:to x="100000" y="100000"/>
                                    </p:animScale>
                                    <p:animScale>
                                      <p:cBhvr>
                                        <p:cTn id="255" dur="26">
                                          <p:stCondLst>
                                            <p:cond delay="1642"/>
                                          </p:stCondLst>
                                        </p:cTn>
                                        <p:tgtEl>
                                          <p:spTgt spid="182"/>
                                        </p:tgtEl>
                                      </p:cBhvr>
                                      <p:to x="100000" y="90000"/>
                                    </p:animScale>
                                    <p:animScale>
                                      <p:cBhvr>
                                        <p:cTn id="256" dur="166" decel="50000">
                                          <p:stCondLst>
                                            <p:cond delay="1668"/>
                                          </p:stCondLst>
                                        </p:cTn>
                                        <p:tgtEl>
                                          <p:spTgt spid="182"/>
                                        </p:tgtEl>
                                      </p:cBhvr>
                                      <p:to x="100000" y="100000"/>
                                    </p:animScale>
                                    <p:animScale>
                                      <p:cBhvr>
                                        <p:cTn id="257" dur="26">
                                          <p:stCondLst>
                                            <p:cond delay="1808"/>
                                          </p:stCondLst>
                                        </p:cTn>
                                        <p:tgtEl>
                                          <p:spTgt spid="182"/>
                                        </p:tgtEl>
                                      </p:cBhvr>
                                      <p:to x="100000" y="95000"/>
                                    </p:animScale>
                                    <p:animScale>
                                      <p:cBhvr>
                                        <p:cTn id="258" dur="166" decel="50000">
                                          <p:stCondLst>
                                            <p:cond delay="1834"/>
                                          </p:stCondLst>
                                        </p:cTn>
                                        <p:tgtEl>
                                          <p:spTgt spid="182"/>
                                        </p:tgtEl>
                                      </p:cBhvr>
                                      <p:to x="100000" y="100000"/>
                                    </p:animScale>
                                  </p:childTnLst>
                                </p:cTn>
                              </p:par>
                            </p:childTnLst>
                          </p:cTn>
                        </p:par>
                        <p:par>
                          <p:cTn id="259" fill="hold">
                            <p:stCondLst>
                              <p:cond delay="30000"/>
                            </p:stCondLst>
                            <p:childTnLst>
                              <p:par>
                                <p:cTn id="260" presetID="26" presetClass="entr" presetSubtype="0" fill="hold" nodeType="afterEffect">
                                  <p:stCondLst>
                                    <p:cond delay="0"/>
                                  </p:stCondLst>
                                  <p:childTnLst>
                                    <p:set>
                                      <p:cBhvr>
                                        <p:cTn id="261" dur="1" fill="hold">
                                          <p:stCondLst>
                                            <p:cond delay="0"/>
                                          </p:stCondLst>
                                        </p:cTn>
                                        <p:tgtEl>
                                          <p:spTgt spid="212"/>
                                        </p:tgtEl>
                                        <p:attrNameLst>
                                          <p:attrName>style.visibility</p:attrName>
                                        </p:attrNameLst>
                                      </p:cBhvr>
                                      <p:to>
                                        <p:strVal val="visible"/>
                                      </p:to>
                                    </p:set>
                                    <p:animEffect transition="in" filter="wipe(down)">
                                      <p:cBhvr>
                                        <p:cTn id="262" dur="580">
                                          <p:stCondLst>
                                            <p:cond delay="0"/>
                                          </p:stCondLst>
                                        </p:cTn>
                                        <p:tgtEl>
                                          <p:spTgt spid="212"/>
                                        </p:tgtEl>
                                      </p:cBhvr>
                                    </p:animEffect>
                                    <p:anim calcmode="lin" valueType="num">
                                      <p:cBhvr>
                                        <p:cTn id="263" dur="1822" tmFilter="0,0; 0.14,0.36; 0.43,0.73; 0.71,0.91; 1.0,1.0">
                                          <p:stCondLst>
                                            <p:cond delay="0"/>
                                          </p:stCondLst>
                                        </p:cTn>
                                        <p:tgtEl>
                                          <p:spTgt spid="212"/>
                                        </p:tgtEl>
                                        <p:attrNameLst>
                                          <p:attrName>ppt_x</p:attrName>
                                        </p:attrNameLst>
                                      </p:cBhvr>
                                      <p:tavLst>
                                        <p:tav tm="0">
                                          <p:val>
                                            <p:strVal val="#ppt_x-0.25"/>
                                          </p:val>
                                        </p:tav>
                                        <p:tav tm="100000">
                                          <p:val>
                                            <p:strVal val="#ppt_x"/>
                                          </p:val>
                                        </p:tav>
                                      </p:tavLst>
                                    </p:anim>
                                    <p:anim calcmode="lin" valueType="num">
                                      <p:cBhvr>
                                        <p:cTn id="264" dur="664" tmFilter="0.0,0.0; 0.25,0.07; 0.50,0.2; 0.75,0.467; 1.0,1.0">
                                          <p:stCondLst>
                                            <p:cond delay="0"/>
                                          </p:stCondLst>
                                        </p:cTn>
                                        <p:tgtEl>
                                          <p:spTgt spid="212"/>
                                        </p:tgtEl>
                                        <p:attrNameLst>
                                          <p:attrName>ppt_y</p:attrName>
                                        </p:attrNameLst>
                                      </p:cBhvr>
                                      <p:tavLst>
                                        <p:tav tm="0" fmla="#ppt_y-sin(pi*$)/3">
                                          <p:val>
                                            <p:fltVal val="0.5"/>
                                          </p:val>
                                        </p:tav>
                                        <p:tav tm="100000">
                                          <p:val>
                                            <p:fltVal val="1"/>
                                          </p:val>
                                        </p:tav>
                                      </p:tavLst>
                                    </p:anim>
                                    <p:anim calcmode="lin" valueType="num">
                                      <p:cBhvr>
                                        <p:cTn id="265" dur="664" tmFilter="0, 0; 0.125,0.2665; 0.25,0.4; 0.375,0.465; 0.5,0.5;  0.625,0.535; 0.75,0.6; 0.875,0.7335; 1,1">
                                          <p:stCondLst>
                                            <p:cond delay="664"/>
                                          </p:stCondLst>
                                        </p:cTn>
                                        <p:tgtEl>
                                          <p:spTgt spid="212"/>
                                        </p:tgtEl>
                                        <p:attrNameLst>
                                          <p:attrName>ppt_y</p:attrName>
                                        </p:attrNameLst>
                                      </p:cBhvr>
                                      <p:tavLst>
                                        <p:tav tm="0" fmla="#ppt_y-sin(pi*$)/9">
                                          <p:val>
                                            <p:fltVal val="0"/>
                                          </p:val>
                                        </p:tav>
                                        <p:tav tm="100000">
                                          <p:val>
                                            <p:fltVal val="1"/>
                                          </p:val>
                                        </p:tav>
                                      </p:tavLst>
                                    </p:anim>
                                    <p:anim calcmode="lin" valueType="num">
                                      <p:cBhvr>
                                        <p:cTn id="266" dur="332" tmFilter="0, 0; 0.125,0.2665; 0.25,0.4; 0.375,0.465; 0.5,0.5;  0.625,0.535; 0.75,0.6; 0.875,0.7335; 1,1">
                                          <p:stCondLst>
                                            <p:cond delay="1324"/>
                                          </p:stCondLst>
                                        </p:cTn>
                                        <p:tgtEl>
                                          <p:spTgt spid="212"/>
                                        </p:tgtEl>
                                        <p:attrNameLst>
                                          <p:attrName>ppt_y</p:attrName>
                                        </p:attrNameLst>
                                      </p:cBhvr>
                                      <p:tavLst>
                                        <p:tav tm="0" fmla="#ppt_y-sin(pi*$)/27">
                                          <p:val>
                                            <p:fltVal val="0"/>
                                          </p:val>
                                        </p:tav>
                                        <p:tav tm="100000">
                                          <p:val>
                                            <p:fltVal val="1"/>
                                          </p:val>
                                        </p:tav>
                                      </p:tavLst>
                                    </p:anim>
                                    <p:anim calcmode="lin" valueType="num">
                                      <p:cBhvr>
                                        <p:cTn id="267" dur="164" tmFilter="0, 0; 0.125,0.2665; 0.25,0.4; 0.375,0.465; 0.5,0.5;  0.625,0.535; 0.75,0.6; 0.875,0.7335; 1,1">
                                          <p:stCondLst>
                                            <p:cond delay="1656"/>
                                          </p:stCondLst>
                                        </p:cTn>
                                        <p:tgtEl>
                                          <p:spTgt spid="212"/>
                                        </p:tgtEl>
                                        <p:attrNameLst>
                                          <p:attrName>ppt_y</p:attrName>
                                        </p:attrNameLst>
                                      </p:cBhvr>
                                      <p:tavLst>
                                        <p:tav tm="0" fmla="#ppt_y-sin(pi*$)/81">
                                          <p:val>
                                            <p:fltVal val="0"/>
                                          </p:val>
                                        </p:tav>
                                        <p:tav tm="100000">
                                          <p:val>
                                            <p:fltVal val="1"/>
                                          </p:val>
                                        </p:tav>
                                      </p:tavLst>
                                    </p:anim>
                                    <p:animScale>
                                      <p:cBhvr>
                                        <p:cTn id="268" dur="26">
                                          <p:stCondLst>
                                            <p:cond delay="650"/>
                                          </p:stCondLst>
                                        </p:cTn>
                                        <p:tgtEl>
                                          <p:spTgt spid="212"/>
                                        </p:tgtEl>
                                      </p:cBhvr>
                                      <p:to x="100000" y="60000"/>
                                    </p:animScale>
                                    <p:animScale>
                                      <p:cBhvr>
                                        <p:cTn id="269" dur="166" decel="50000">
                                          <p:stCondLst>
                                            <p:cond delay="676"/>
                                          </p:stCondLst>
                                        </p:cTn>
                                        <p:tgtEl>
                                          <p:spTgt spid="212"/>
                                        </p:tgtEl>
                                      </p:cBhvr>
                                      <p:to x="100000" y="100000"/>
                                    </p:animScale>
                                    <p:animScale>
                                      <p:cBhvr>
                                        <p:cTn id="270" dur="26">
                                          <p:stCondLst>
                                            <p:cond delay="1312"/>
                                          </p:stCondLst>
                                        </p:cTn>
                                        <p:tgtEl>
                                          <p:spTgt spid="212"/>
                                        </p:tgtEl>
                                      </p:cBhvr>
                                      <p:to x="100000" y="80000"/>
                                    </p:animScale>
                                    <p:animScale>
                                      <p:cBhvr>
                                        <p:cTn id="271" dur="166" decel="50000">
                                          <p:stCondLst>
                                            <p:cond delay="1338"/>
                                          </p:stCondLst>
                                        </p:cTn>
                                        <p:tgtEl>
                                          <p:spTgt spid="212"/>
                                        </p:tgtEl>
                                      </p:cBhvr>
                                      <p:to x="100000" y="100000"/>
                                    </p:animScale>
                                    <p:animScale>
                                      <p:cBhvr>
                                        <p:cTn id="272" dur="26">
                                          <p:stCondLst>
                                            <p:cond delay="1642"/>
                                          </p:stCondLst>
                                        </p:cTn>
                                        <p:tgtEl>
                                          <p:spTgt spid="212"/>
                                        </p:tgtEl>
                                      </p:cBhvr>
                                      <p:to x="100000" y="90000"/>
                                    </p:animScale>
                                    <p:animScale>
                                      <p:cBhvr>
                                        <p:cTn id="273" dur="166" decel="50000">
                                          <p:stCondLst>
                                            <p:cond delay="1668"/>
                                          </p:stCondLst>
                                        </p:cTn>
                                        <p:tgtEl>
                                          <p:spTgt spid="212"/>
                                        </p:tgtEl>
                                      </p:cBhvr>
                                      <p:to x="100000" y="100000"/>
                                    </p:animScale>
                                    <p:animScale>
                                      <p:cBhvr>
                                        <p:cTn id="274" dur="26">
                                          <p:stCondLst>
                                            <p:cond delay="1808"/>
                                          </p:stCondLst>
                                        </p:cTn>
                                        <p:tgtEl>
                                          <p:spTgt spid="212"/>
                                        </p:tgtEl>
                                      </p:cBhvr>
                                      <p:to x="100000" y="95000"/>
                                    </p:animScale>
                                    <p:animScale>
                                      <p:cBhvr>
                                        <p:cTn id="275" dur="166" decel="50000">
                                          <p:stCondLst>
                                            <p:cond delay="1834"/>
                                          </p:stCondLst>
                                        </p:cTn>
                                        <p:tgtEl>
                                          <p:spTgt spid="212"/>
                                        </p:tgtEl>
                                      </p:cBhvr>
                                      <p:to x="100000" y="100000"/>
                                    </p:animScale>
                                  </p:childTnLst>
                                </p:cTn>
                              </p:par>
                            </p:childTnLst>
                          </p:cTn>
                        </p:par>
                        <p:par>
                          <p:cTn id="276" fill="hold">
                            <p:stCondLst>
                              <p:cond delay="32000"/>
                            </p:stCondLst>
                            <p:childTnLst>
                              <p:par>
                                <p:cTn id="277" presetID="26" presetClass="entr" presetSubtype="0" fill="hold" nodeType="afterEffect">
                                  <p:stCondLst>
                                    <p:cond delay="0"/>
                                  </p:stCondLst>
                                  <p:childTnLst>
                                    <p:set>
                                      <p:cBhvr>
                                        <p:cTn id="278" dur="1" fill="hold">
                                          <p:stCondLst>
                                            <p:cond delay="0"/>
                                          </p:stCondLst>
                                        </p:cTn>
                                        <p:tgtEl>
                                          <p:spTgt spid="219"/>
                                        </p:tgtEl>
                                        <p:attrNameLst>
                                          <p:attrName>style.visibility</p:attrName>
                                        </p:attrNameLst>
                                      </p:cBhvr>
                                      <p:to>
                                        <p:strVal val="visible"/>
                                      </p:to>
                                    </p:set>
                                    <p:animEffect transition="in" filter="wipe(down)">
                                      <p:cBhvr>
                                        <p:cTn id="279" dur="580">
                                          <p:stCondLst>
                                            <p:cond delay="0"/>
                                          </p:stCondLst>
                                        </p:cTn>
                                        <p:tgtEl>
                                          <p:spTgt spid="219"/>
                                        </p:tgtEl>
                                      </p:cBhvr>
                                    </p:animEffect>
                                    <p:anim calcmode="lin" valueType="num">
                                      <p:cBhvr>
                                        <p:cTn id="280" dur="1822" tmFilter="0,0; 0.14,0.36; 0.43,0.73; 0.71,0.91; 1.0,1.0">
                                          <p:stCondLst>
                                            <p:cond delay="0"/>
                                          </p:stCondLst>
                                        </p:cTn>
                                        <p:tgtEl>
                                          <p:spTgt spid="219"/>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219"/>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219"/>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219"/>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219"/>
                                        </p:tgtEl>
                                        <p:attrNameLst>
                                          <p:attrName>ppt_y</p:attrName>
                                        </p:attrNameLst>
                                      </p:cBhvr>
                                      <p:tavLst>
                                        <p:tav tm="0" fmla="#ppt_y-sin(pi*$)/81">
                                          <p:val>
                                            <p:fltVal val="0"/>
                                          </p:val>
                                        </p:tav>
                                        <p:tav tm="100000">
                                          <p:val>
                                            <p:fltVal val="1"/>
                                          </p:val>
                                        </p:tav>
                                      </p:tavLst>
                                    </p:anim>
                                    <p:animScale>
                                      <p:cBhvr>
                                        <p:cTn id="285" dur="26">
                                          <p:stCondLst>
                                            <p:cond delay="650"/>
                                          </p:stCondLst>
                                        </p:cTn>
                                        <p:tgtEl>
                                          <p:spTgt spid="219"/>
                                        </p:tgtEl>
                                      </p:cBhvr>
                                      <p:to x="100000" y="60000"/>
                                    </p:animScale>
                                    <p:animScale>
                                      <p:cBhvr>
                                        <p:cTn id="286" dur="166" decel="50000">
                                          <p:stCondLst>
                                            <p:cond delay="676"/>
                                          </p:stCondLst>
                                        </p:cTn>
                                        <p:tgtEl>
                                          <p:spTgt spid="219"/>
                                        </p:tgtEl>
                                      </p:cBhvr>
                                      <p:to x="100000" y="100000"/>
                                    </p:animScale>
                                    <p:animScale>
                                      <p:cBhvr>
                                        <p:cTn id="287" dur="26">
                                          <p:stCondLst>
                                            <p:cond delay="1312"/>
                                          </p:stCondLst>
                                        </p:cTn>
                                        <p:tgtEl>
                                          <p:spTgt spid="219"/>
                                        </p:tgtEl>
                                      </p:cBhvr>
                                      <p:to x="100000" y="80000"/>
                                    </p:animScale>
                                    <p:animScale>
                                      <p:cBhvr>
                                        <p:cTn id="288" dur="166" decel="50000">
                                          <p:stCondLst>
                                            <p:cond delay="1338"/>
                                          </p:stCondLst>
                                        </p:cTn>
                                        <p:tgtEl>
                                          <p:spTgt spid="219"/>
                                        </p:tgtEl>
                                      </p:cBhvr>
                                      <p:to x="100000" y="100000"/>
                                    </p:animScale>
                                    <p:animScale>
                                      <p:cBhvr>
                                        <p:cTn id="289" dur="26">
                                          <p:stCondLst>
                                            <p:cond delay="1642"/>
                                          </p:stCondLst>
                                        </p:cTn>
                                        <p:tgtEl>
                                          <p:spTgt spid="219"/>
                                        </p:tgtEl>
                                      </p:cBhvr>
                                      <p:to x="100000" y="90000"/>
                                    </p:animScale>
                                    <p:animScale>
                                      <p:cBhvr>
                                        <p:cTn id="290" dur="166" decel="50000">
                                          <p:stCondLst>
                                            <p:cond delay="1668"/>
                                          </p:stCondLst>
                                        </p:cTn>
                                        <p:tgtEl>
                                          <p:spTgt spid="219"/>
                                        </p:tgtEl>
                                      </p:cBhvr>
                                      <p:to x="100000" y="100000"/>
                                    </p:animScale>
                                    <p:animScale>
                                      <p:cBhvr>
                                        <p:cTn id="291" dur="26">
                                          <p:stCondLst>
                                            <p:cond delay="1808"/>
                                          </p:stCondLst>
                                        </p:cTn>
                                        <p:tgtEl>
                                          <p:spTgt spid="219"/>
                                        </p:tgtEl>
                                      </p:cBhvr>
                                      <p:to x="100000" y="95000"/>
                                    </p:animScale>
                                    <p:animScale>
                                      <p:cBhvr>
                                        <p:cTn id="292" dur="166" decel="50000">
                                          <p:stCondLst>
                                            <p:cond delay="1834"/>
                                          </p:stCondLst>
                                        </p:cTn>
                                        <p:tgtEl>
                                          <p:spTgt spid="219"/>
                                        </p:tgtEl>
                                      </p:cBhvr>
                                      <p:to x="100000" y="100000"/>
                                    </p:animScale>
                                  </p:childTnLst>
                                </p:cTn>
                              </p:par>
                            </p:childTnLst>
                          </p:cTn>
                        </p:par>
                        <p:par>
                          <p:cTn id="293" fill="hold">
                            <p:stCondLst>
                              <p:cond delay="34000"/>
                            </p:stCondLst>
                            <p:childTnLst>
                              <p:par>
                                <p:cTn id="294" presetID="26" presetClass="entr" presetSubtype="0" fill="hold" nodeType="afterEffect">
                                  <p:stCondLst>
                                    <p:cond delay="0"/>
                                  </p:stCondLst>
                                  <p:childTnLst>
                                    <p:set>
                                      <p:cBhvr>
                                        <p:cTn id="295" dur="1" fill="hold">
                                          <p:stCondLst>
                                            <p:cond delay="0"/>
                                          </p:stCondLst>
                                        </p:cTn>
                                        <p:tgtEl>
                                          <p:spTgt spid="227"/>
                                        </p:tgtEl>
                                        <p:attrNameLst>
                                          <p:attrName>style.visibility</p:attrName>
                                        </p:attrNameLst>
                                      </p:cBhvr>
                                      <p:to>
                                        <p:strVal val="visible"/>
                                      </p:to>
                                    </p:set>
                                    <p:animEffect transition="in" filter="wipe(down)">
                                      <p:cBhvr>
                                        <p:cTn id="296" dur="580">
                                          <p:stCondLst>
                                            <p:cond delay="0"/>
                                          </p:stCondLst>
                                        </p:cTn>
                                        <p:tgtEl>
                                          <p:spTgt spid="227"/>
                                        </p:tgtEl>
                                      </p:cBhvr>
                                    </p:animEffect>
                                    <p:anim calcmode="lin" valueType="num">
                                      <p:cBhvr>
                                        <p:cTn id="297" dur="1822" tmFilter="0,0; 0.14,0.36; 0.43,0.73; 0.71,0.91; 1.0,1.0">
                                          <p:stCondLst>
                                            <p:cond delay="0"/>
                                          </p:stCondLst>
                                        </p:cTn>
                                        <p:tgtEl>
                                          <p:spTgt spid="227"/>
                                        </p:tgtEl>
                                        <p:attrNameLst>
                                          <p:attrName>ppt_x</p:attrName>
                                        </p:attrNameLst>
                                      </p:cBhvr>
                                      <p:tavLst>
                                        <p:tav tm="0">
                                          <p:val>
                                            <p:strVal val="#ppt_x-0.25"/>
                                          </p:val>
                                        </p:tav>
                                        <p:tav tm="100000">
                                          <p:val>
                                            <p:strVal val="#ppt_x"/>
                                          </p:val>
                                        </p:tav>
                                      </p:tavLst>
                                    </p:anim>
                                    <p:anim calcmode="lin" valueType="num">
                                      <p:cBhvr>
                                        <p:cTn id="298" dur="664" tmFilter="0.0,0.0; 0.25,0.07; 0.50,0.2; 0.75,0.467; 1.0,1.0">
                                          <p:stCondLst>
                                            <p:cond delay="0"/>
                                          </p:stCondLst>
                                        </p:cTn>
                                        <p:tgtEl>
                                          <p:spTgt spid="227"/>
                                        </p:tgtEl>
                                        <p:attrNameLst>
                                          <p:attrName>ppt_y</p:attrName>
                                        </p:attrNameLst>
                                      </p:cBhvr>
                                      <p:tavLst>
                                        <p:tav tm="0" fmla="#ppt_y-sin(pi*$)/3">
                                          <p:val>
                                            <p:fltVal val="0.5"/>
                                          </p:val>
                                        </p:tav>
                                        <p:tav tm="100000">
                                          <p:val>
                                            <p:fltVal val="1"/>
                                          </p:val>
                                        </p:tav>
                                      </p:tavLst>
                                    </p:anim>
                                    <p:anim calcmode="lin" valueType="num">
                                      <p:cBhvr>
                                        <p:cTn id="299" dur="664" tmFilter="0, 0; 0.125,0.2665; 0.25,0.4; 0.375,0.465; 0.5,0.5;  0.625,0.535; 0.75,0.6; 0.875,0.7335; 1,1">
                                          <p:stCondLst>
                                            <p:cond delay="664"/>
                                          </p:stCondLst>
                                        </p:cTn>
                                        <p:tgtEl>
                                          <p:spTgt spid="227"/>
                                        </p:tgtEl>
                                        <p:attrNameLst>
                                          <p:attrName>ppt_y</p:attrName>
                                        </p:attrNameLst>
                                      </p:cBhvr>
                                      <p:tavLst>
                                        <p:tav tm="0" fmla="#ppt_y-sin(pi*$)/9">
                                          <p:val>
                                            <p:fltVal val="0"/>
                                          </p:val>
                                        </p:tav>
                                        <p:tav tm="100000">
                                          <p:val>
                                            <p:fltVal val="1"/>
                                          </p:val>
                                        </p:tav>
                                      </p:tavLst>
                                    </p:anim>
                                    <p:anim calcmode="lin" valueType="num">
                                      <p:cBhvr>
                                        <p:cTn id="300" dur="332" tmFilter="0, 0; 0.125,0.2665; 0.25,0.4; 0.375,0.465; 0.5,0.5;  0.625,0.535; 0.75,0.6; 0.875,0.7335; 1,1">
                                          <p:stCondLst>
                                            <p:cond delay="1324"/>
                                          </p:stCondLst>
                                        </p:cTn>
                                        <p:tgtEl>
                                          <p:spTgt spid="227"/>
                                        </p:tgtEl>
                                        <p:attrNameLst>
                                          <p:attrName>ppt_y</p:attrName>
                                        </p:attrNameLst>
                                      </p:cBhvr>
                                      <p:tavLst>
                                        <p:tav tm="0" fmla="#ppt_y-sin(pi*$)/27">
                                          <p:val>
                                            <p:fltVal val="0"/>
                                          </p:val>
                                        </p:tav>
                                        <p:tav tm="100000">
                                          <p:val>
                                            <p:fltVal val="1"/>
                                          </p:val>
                                        </p:tav>
                                      </p:tavLst>
                                    </p:anim>
                                    <p:anim calcmode="lin" valueType="num">
                                      <p:cBhvr>
                                        <p:cTn id="301" dur="164" tmFilter="0, 0; 0.125,0.2665; 0.25,0.4; 0.375,0.465; 0.5,0.5;  0.625,0.535; 0.75,0.6; 0.875,0.7335; 1,1">
                                          <p:stCondLst>
                                            <p:cond delay="1656"/>
                                          </p:stCondLst>
                                        </p:cTn>
                                        <p:tgtEl>
                                          <p:spTgt spid="227"/>
                                        </p:tgtEl>
                                        <p:attrNameLst>
                                          <p:attrName>ppt_y</p:attrName>
                                        </p:attrNameLst>
                                      </p:cBhvr>
                                      <p:tavLst>
                                        <p:tav tm="0" fmla="#ppt_y-sin(pi*$)/81">
                                          <p:val>
                                            <p:fltVal val="0"/>
                                          </p:val>
                                        </p:tav>
                                        <p:tav tm="100000">
                                          <p:val>
                                            <p:fltVal val="1"/>
                                          </p:val>
                                        </p:tav>
                                      </p:tavLst>
                                    </p:anim>
                                    <p:animScale>
                                      <p:cBhvr>
                                        <p:cTn id="302" dur="26">
                                          <p:stCondLst>
                                            <p:cond delay="650"/>
                                          </p:stCondLst>
                                        </p:cTn>
                                        <p:tgtEl>
                                          <p:spTgt spid="227"/>
                                        </p:tgtEl>
                                      </p:cBhvr>
                                      <p:to x="100000" y="60000"/>
                                    </p:animScale>
                                    <p:animScale>
                                      <p:cBhvr>
                                        <p:cTn id="303" dur="166" decel="50000">
                                          <p:stCondLst>
                                            <p:cond delay="676"/>
                                          </p:stCondLst>
                                        </p:cTn>
                                        <p:tgtEl>
                                          <p:spTgt spid="227"/>
                                        </p:tgtEl>
                                      </p:cBhvr>
                                      <p:to x="100000" y="100000"/>
                                    </p:animScale>
                                    <p:animScale>
                                      <p:cBhvr>
                                        <p:cTn id="304" dur="26">
                                          <p:stCondLst>
                                            <p:cond delay="1312"/>
                                          </p:stCondLst>
                                        </p:cTn>
                                        <p:tgtEl>
                                          <p:spTgt spid="227"/>
                                        </p:tgtEl>
                                      </p:cBhvr>
                                      <p:to x="100000" y="80000"/>
                                    </p:animScale>
                                    <p:animScale>
                                      <p:cBhvr>
                                        <p:cTn id="305" dur="166" decel="50000">
                                          <p:stCondLst>
                                            <p:cond delay="1338"/>
                                          </p:stCondLst>
                                        </p:cTn>
                                        <p:tgtEl>
                                          <p:spTgt spid="227"/>
                                        </p:tgtEl>
                                      </p:cBhvr>
                                      <p:to x="100000" y="100000"/>
                                    </p:animScale>
                                    <p:animScale>
                                      <p:cBhvr>
                                        <p:cTn id="306" dur="26">
                                          <p:stCondLst>
                                            <p:cond delay="1642"/>
                                          </p:stCondLst>
                                        </p:cTn>
                                        <p:tgtEl>
                                          <p:spTgt spid="227"/>
                                        </p:tgtEl>
                                      </p:cBhvr>
                                      <p:to x="100000" y="90000"/>
                                    </p:animScale>
                                    <p:animScale>
                                      <p:cBhvr>
                                        <p:cTn id="307" dur="166" decel="50000">
                                          <p:stCondLst>
                                            <p:cond delay="1668"/>
                                          </p:stCondLst>
                                        </p:cTn>
                                        <p:tgtEl>
                                          <p:spTgt spid="227"/>
                                        </p:tgtEl>
                                      </p:cBhvr>
                                      <p:to x="100000" y="100000"/>
                                    </p:animScale>
                                    <p:animScale>
                                      <p:cBhvr>
                                        <p:cTn id="308" dur="26">
                                          <p:stCondLst>
                                            <p:cond delay="1808"/>
                                          </p:stCondLst>
                                        </p:cTn>
                                        <p:tgtEl>
                                          <p:spTgt spid="227"/>
                                        </p:tgtEl>
                                      </p:cBhvr>
                                      <p:to x="100000" y="95000"/>
                                    </p:animScale>
                                    <p:animScale>
                                      <p:cBhvr>
                                        <p:cTn id="309" dur="166" decel="50000">
                                          <p:stCondLst>
                                            <p:cond delay="1834"/>
                                          </p:stCondLst>
                                        </p:cTn>
                                        <p:tgtEl>
                                          <p:spTgt spid="227"/>
                                        </p:tgtEl>
                                      </p:cBhvr>
                                      <p:to x="100000" y="100000"/>
                                    </p:animScale>
                                  </p:childTnLst>
                                </p:cTn>
                              </p:par>
                            </p:childTnLst>
                          </p:cTn>
                        </p:par>
                        <p:par>
                          <p:cTn id="310" fill="hold">
                            <p:stCondLst>
                              <p:cond delay="36000"/>
                            </p:stCondLst>
                            <p:childTnLst>
                              <p:par>
                                <p:cTn id="311" presetID="26" presetClass="entr" presetSubtype="0" fill="hold" nodeType="afterEffect">
                                  <p:stCondLst>
                                    <p:cond delay="0"/>
                                  </p:stCondLst>
                                  <p:childTnLst>
                                    <p:set>
                                      <p:cBhvr>
                                        <p:cTn id="312" dur="1" fill="hold">
                                          <p:stCondLst>
                                            <p:cond delay="0"/>
                                          </p:stCondLst>
                                        </p:cTn>
                                        <p:tgtEl>
                                          <p:spTgt spid="253"/>
                                        </p:tgtEl>
                                        <p:attrNameLst>
                                          <p:attrName>style.visibility</p:attrName>
                                        </p:attrNameLst>
                                      </p:cBhvr>
                                      <p:to>
                                        <p:strVal val="visible"/>
                                      </p:to>
                                    </p:set>
                                    <p:animEffect transition="in" filter="wipe(down)">
                                      <p:cBhvr>
                                        <p:cTn id="313" dur="580">
                                          <p:stCondLst>
                                            <p:cond delay="0"/>
                                          </p:stCondLst>
                                        </p:cTn>
                                        <p:tgtEl>
                                          <p:spTgt spid="253"/>
                                        </p:tgtEl>
                                      </p:cBhvr>
                                    </p:animEffect>
                                    <p:anim calcmode="lin" valueType="num">
                                      <p:cBhvr>
                                        <p:cTn id="314" dur="1822" tmFilter="0,0; 0.14,0.36; 0.43,0.73; 0.71,0.91; 1.0,1.0">
                                          <p:stCondLst>
                                            <p:cond delay="0"/>
                                          </p:stCondLst>
                                        </p:cTn>
                                        <p:tgtEl>
                                          <p:spTgt spid="253"/>
                                        </p:tgtEl>
                                        <p:attrNameLst>
                                          <p:attrName>ppt_x</p:attrName>
                                        </p:attrNameLst>
                                      </p:cBhvr>
                                      <p:tavLst>
                                        <p:tav tm="0">
                                          <p:val>
                                            <p:strVal val="#ppt_x-0.25"/>
                                          </p:val>
                                        </p:tav>
                                        <p:tav tm="100000">
                                          <p:val>
                                            <p:strVal val="#ppt_x"/>
                                          </p:val>
                                        </p:tav>
                                      </p:tavLst>
                                    </p:anim>
                                    <p:anim calcmode="lin" valueType="num">
                                      <p:cBhvr>
                                        <p:cTn id="315" dur="664" tmFilter="0.0,0.0; 0.25,0.07; 0.50,0.2; 0.75,0.467; 1.0,1.0">
                                          <p:stCondLst>
                                            <p:cond delay="0"/>
                                          </p:stCondLst>
                                        </p:cTn>
                                        <p:tgtEl>
                                          <p:spTgt spid="253"/>
                                        </p:tgtEl>
                                        <p:attrNameLst>
                                          <p:attrName>ppt_y</p:attrName>
                                        </p:attrNameLst>
                                      </p:cBhvr>
                                      <p:tavLst>
                                        <p:tav tm="0" fmla="#ppt_y-sin(pi*$)/3">
                                          <p:val>
                                            <p:fltVal val="0.5"/>
                                          </p:val>
                                        </p:tav>
                                        <p:tav tm="100000">
                                          <p:val>
                                            <p:fltVal val="1"/>
                                          </p:val>
                                        </p:tav>
                                      </p:tavLst>
                                    </p:anim>
                                    <p:anim calcmode="lin" valueType="num">
                                      <p:cBhvr>
                                        <p:cTn id="316" dur="664" tmFilter="0, 0; 0.125,0.2665; 0.25,0.4; 0.375,0.465; 0.5,0.5;  0.625,0.535; 0.75,0.6; 0.875,0.7335; 1,1">
                                          <p:stCondLst>
                                            <p:cond delay="664"/>
                                          </p:stCondLst>
                                        </p:cTn>
                                        <p:tgtEl>
                                          <p:spTgt spid="253"/>
                                        </p:tgtEl>
                                        <p:attrNameLst>
                                          <p:attrName>ppt_y</p:attrName>
                                        </p:attrNameLst>
                                      </p:cBhvr>
                                      <p:tavLst>
                                        <p:tav tm="0" fmla="#ppt_y-sin(pi*$)/9">
                                          <p:val>
                                            <p:fltVal val="0"/>
                                          </p:val>
                                        </p:tav>
                                        <p:tav tm="100000">
                                          <p:val>
                                            <p:fltVal val="1"/>
                                          </p:val>
                                        </p:tav>
                                      </p:tavLst>
                                    </p:anim>
                                    <p:anim calcmode="lin" valueType="num">
                                      <p:cBhvr>
                                        <p:cTn id="317" dur="332" tmFilter="0, 0; 0.125,0.2665; 0.25,0.4; 0.375,0.465; 0.5,0.5;  0.625,0.535; 0.75,0.6; 0.875,0.7335; 1,1">
                                          <p:stCondLst>
                                            <p:cond delay="1324"/>
                                          </p:stCondLst>
                                        </p:cTn>
                                        <p:tgtEl>
                                          <p:spTgt spid="253"/>
                                        </p:tgtEl>
                                        <p:attrNameLst>
                                          <p:attrName>ppt_y</p:attrName>
                                        </p:attrNameLst>
                                      </p:cBhvr>
                                      <p:tavLst>
                                        <p:tav tm="0" fmla="#ppt_y-sin(pi*$)/27">
                                          <p:val>
                                            <p:fltVal val="0"/>
                                          </p:val>
                                        </p:tav>
                                        <p:tav tm="100000">
                                          <p:val>
                                            <p:fltVal val="1"/>
                                          </p:val>
                                        </p:tav>
                                      </p:tavLst>
                                    </p:anim>
                                    <p:anim calcmode="lin" valueType="num">
                                      <p:cBhvr>
                                        <p:cTn id="318" dur="164" tmFilter="0, 0; 0.125,0.2665; 0.25,0.4; 0.375,0.465; 0.5,0.5;  0.625,0.535; 0.75,0.6; 0.875,0.7335; 1,1">
                                          <p:stCondLst>
                                            <p:cond delay="1656"/>
                                          </p:stCondLst>
                                        </p:cTn>
                                        <p:tgtEl>
                                          <p:spTgt spid="253"/>
                                        </p:tgtEl>
                                        <p:attrNameLst>
                                          <p:attrName>ppt_y</p:attrName>
                                        </p:attrNameLst>
                                      </p:cBhvr>
                                      <p:tavLst>
                                        <p:tav tm="0" fmla="#ppt_y-sin(pi*$)/81">
                                          <p:val>
                                            <p:fltVal val="0"/>
                                          </p:val>
                                        </p:tav>
                                        <p:tav tm="100000">
                                          <p:val>
                                            <p:fltVal val="1"/>
                                          </p:val>
                                        </p:tav>
                                      </p:tavLst>
                                    </p:anim>
                                    <p:animScale>
                                      <p:cBhvr>
                                        <p:cTn id="319" dur="26">
                                          <p:stCondLst>
                                            <p:cond delay="650"/>
                                          </p:stCondLst>
                                        </p:cTn>
                                        <p:tgtEl>
                                          <p:spTgt spid="253"/>
                                        </p:tgtEl>
                                      </p:cBhvr>
                                      <p:to x="100000" y="60000"/>
                                    </p:animScale>
                                    <p:animScale>
                                      <p:cBhvr>
                                        <p:cTn id="320" dur="166" decel="50000">
                                          <p:stCondLst>
                                            <p:cond delay="676"/>
                                          </p:stCondLst>
                                        </p:cTn>
                                        <p:tgtEl>
                                          <p:spTgt spid="253"/>
                                        </p:tgtEl>
                                      </p:cBhvr>
                                      <p:to x="100000" y="100000"/>
                                    </p:animScale>
                                    <p:animScale>
                                      <p:cBhvr>
                                        <p:cTn id="321" dur="26">
                                          <p:stCondLst>
                                            <p:cond delay="1312"/>
                                          </p:stCondLst>
                                        </p:cTn>
                                        <p:tgtEl>
                                          <p:spTgt spid="253"/>
                                        </p:tgtEl>
                                      </p:cBhvr>
                                      <p:to x="100000" y="80000"/>
                                    </p:animScale>
                                    <p:animScale>
                                      <p:cBhvr>
                                        <p:cTn id="322" dur="166" decel="50000">
                                          <p:stCondLst>
                                            <p:cond delay="1338"/>
                                          </p:stCondLst>
                                        </p:cTn>
                                        <p:tgtEl>
                                          <p:spTgt spid="253"/>
                                        </p:tgtEl>
                                      </p:cBhvr>
                                      <p:to x="100000" y="100000"/>
                                    </p:animScale>
                                    <p:animScale>
                                      <p:cBhvr>
                                        <p:cTn id="323" dur="26">
                                          <p:stCondLst>
                                            <p:cond delay="1642"/>
                                          </p:stCondLst>
                                        </p:cTn>
                                        <p:tgtEl>
                                          <p:spTgt spid="253"/>
                                        </p:tgtEl>
                                      </p:cBhvr>
                                      <p:to x="100000" y="90000"/>
                                    </p:animScale>
                                    <p:animScale>
                                      <p:cBhvr>
                                        <p:cTn id="324" dur="166" decel="50000">
                                          <p:stCondLst>
                                            <p:cond delay="1668"/>
                                          </p:stCondLst>
                                        </p:cTn>
                                        <p:tgtEl>
                                          <p:spTgt spid="253"/>
                                        </p:tgtEl>
                                      </p:cBhvr>
                                      <p:to x="100000" y="100000"/>
                                    </p:animScale>
                                    <p:animScale>
                                      <p:cBhvr>
                                        <p:cTn id="325" dur="26">
                                          <p:stCondLst>
                                            <p:cond delay="1808"/>
                                          </p:stCondLst>
                                        </p:cTn>
                                        <p:tgtEl>
                                          <p:spTgt spid="253"/>
                                        </p:tgtEl>
                                      </p:cBhvr>
                                      <p:to x="100000" y="95000"/>
                                    </p:animScale>
                                    <p:animScale>
                                      <p:cBhvr>
                                        <p:cTn id="326" dur="166" decel="50000">
                                          <p:stCondLst>
                                            <p:cond delay="1834"/>
                                          </p:stCondLst>
                                        </p:cTn>
                                        <p:tgtEl>
                                          <p:spTgt spid="253"/>
                                        </p:tgtEl>
                                      </p:cBhvr>
                                      <p:to x="100000" y="100000"/>
                                    </p:animScale>
                                  </p:childTnLst>
                                </p:cTn>
                              </p:par>
                            </p:childTnLst>
                          </p:cTn>
                        </p:par>
                        <p:par>
                          <p:cTn id="327" fill="hold">
                            <p:stCondLst>
                              <p:cond delay="38000"/>
                            </p:stCondLst>
                            <p:childTnLst>
                              <p:par>
                                <p:cTn id="328" presetID="26" presetClass="entr" presetSubtype="0" fill="hold" nodeType="afterEffect">
                                  <p:stCondLst>
                                    <p:cond delay="0"/>
                                  </p:stCondLst>
                                  <p:childTnLst>
                                    <p:set>
                                      <p:cBhvr>
                                        <p:cTn id="329" dur="1" fill="hold">
                                          <p:stCondLst>
                                            <p:cond delay="0"/>
                                          </p:stCondLst>
                                        </p:cTn>
                                        <p:tgtEl>
                                          <p:spTgt spid="260"/>
                                        </p:tgtEl>
                                        <p:attrNameLst>
                                          <p:attrName>style.visibility</p:attrName>
                                        </p:attrNameLst>
                                      </p:cBhvr>
                                      <p:to>
                                        <p:strVal val="visible"/>
                                      </p:to>
                                    </p:set>
                                    <p:animEffect transition="in" filter="wipe(down)">
                                      <p:cBhvr>
                                        <p:cTn id="330" dur="580">
                                          <p:stCondLst>
                                            <p:cond delay="0"/>
                                          </p:stCondLst>
                                        </p:cTn>
                                        <p:tgtEl>
                                          <p:spTgt spid="260"/>
                                        </p:tgtEl>
                                      </p:cBhvr>
                                    </p:animEffect>
                                    <p:anim calcmode="lin" valueType="num">
                                      <p:cBhvr>
                                        <p:cTn id="331" dur="1822" tmFilter="0,0; 0.14,0.36; 0.43,0.73; 0.71,0.91; 1.0,1.0">
                                          <p:stCondLst>
                                            <p:cond delay="0"/>
                                          </p:stCondLst>
                                        </p:cTn>
                                        <p:tgtEl>
                                          <p:spTgt spid="260"/>
                                        </p:tgtEl>
                                        <p:attrNameLst>
                                          <p:attrName>ppt_x</p:attrName>
                                        </p:attrNameLst>
                                      </p:cBhvr>
                                      <p:tavLst>
                                        <p:tav tm="0">
                                          <p:val>
                                            <p:strVal val="#ppt_x-0.25"/>
                                          </p:val>
                                        </p:tav>
                                        <p:tav tm="100000">
                                          <p:val>
                                            <p:strVal val="#ppt_x"/>
                                          </p:val>
                                        </p:tav>
                                      </p:tavLst>
                                    </p:anim>
                                    <p:anim calcmode="lin" valueType="num">
                                      <p:cBhvr>
                                        <p:cTn id="332" dur="664" tmFilter="0.0,0.0; 0.25,0.07; 0.50,0.2; 0.75,0.467; 1.0,1.0">
                                          <p:stCondLst>
                                            <p:cond delay="0"/>
                                          </p:stCondLst>
                                        </p:cTn>
                                        <p:tgtEl>
                                          <p:spTgt spid="260"/>
                                        </p:tgtEl>
                                        <p:attrNameLst>
                                          <p:attrName>ppt_y</p:attrName>
                                        </p:attrNameLst>
                                      </p:cBhvr>
                                      <p:tavLst>
                                        <p:tav tm="0" fmla="#ppt_y-sin(pi*$)/3">
                                          <p:val>
                                            <p:fltVal val="0.5"/>
                                          </p:val>
                                        </p:tav>
                                        <p:tav tm="100000">
                                          <p:val>
                                            <p:fltVal val="1"/>
                                          </p:val>
                                        </p:tav>
                                      </p:tavLst>
                                    </p:anim>
                                    <p:anim calcmode="lin" valueType="num">
                                      <p:cBhvr>
                                        <p:cTn id="333" dur="664" tmFilter="0, 0; 0.125,0.2665; 0.25,0.4; 0.375,0.465; 0.5,0.5;  0.625,0.535; 0.75,0.6; 0.875,0.7335; 1,1">
                                          <p:stCondLst>
                                            <p:cond delay="664"/>
                                          </p:stCondLst>
                                        </p:cTn>
                                        <p:tgtEl>
                                          <p:spTgt spid="260"/>
                                        </p:tgtEl>
                                        <p:attrNameLst>
                                          <p:attrName>ppt_y</p:attrName>
                                        </p:attrNameLst>
                                      </p:cBhvr>
                                      <p:tavLst>
                                        <p:tav tm="0" fmla="#ppt_y-sin(pi*$)/9">
                                          <p:val>
                                            <p:fltVal val="0"/>
                                          </p:val>
                                        </p:tav>
                                        <p:tav tm="100000">
                                          <p:val>
                                            <p:fltVal val="1"/>
                                          </p:val>
                                        </p:tav>
                                      </p:tavLst>
                                    </p:anim>
                                    <p:anim calcmode="lin" valueType="num">
                                      <p:cBhvr>
                                        <p:cTn id="334" dur="332" tmFilter="0, 0; 0.125,0.2665; 0.25,0.4; 0.375,0.465; 0.5,0.5;  0.625,0.535; 0.75,0.6; 0.875,0.7335; 1,1">
                                          <p:stCondLst>
                                            <p:cond delay="1324"/>
                                          </p:stCondLst>
                                        </p:cTn>
                                        <p:tgtEl>
                                          <p:spTgt spid="260"/>
                                        </p:tgtEl>
                                        <p:attrNameLst>
                                          <p:attrName>ppt_y</p:attrName>
                                        </p:attrNameLst>
                                      </p:cBhvr>
                                      <p:tavLst>
                                        <p:tav tm="0" fmla="#ppt_y-sin(pi*$)/27">
                                          <p:val>
                                            <p:fltVal val="0"/>
                                          </p:val>
                                        </p:tav>
                                        <p:tav tm="100000">
                                          <p:val>
                                            <p:fltVal val="1"/>
                                          </p:val>
                                        </p:tav>
                                      </p:tavLst>
                                    </p:anim>
                                    <p:anim calcmode="lin" valueType="num">
                                      <p:cBhvr>
                                        <p:cTn id="335" dur="164" tmFilter="0, 0; 0.125,0.2665; 0.25,0.4; 0.375,0.465; 0.5,0.5;  0.625,0.535; 0.75,0.6; 0.875,0.7335; 1,1">
                                          <p:stCondLst>
                                            <p:cond delay="1656"/>
                                          </p:stCondLst>
                                        </p:cTn>
                                        <p:tgtEl>
                                          <p:spTgt spid="260"/>
                                        </p:tgtEl>
                                        <p:attrNameLst>
                                          <p:attrName>ppt_y</p:attrName>
                                        </p:attrNameLst>
                                      </p:cBhvr>
                                      <p:tavLst>
                                        <p:tav tm="0" fmla="#ppt_y-sin(pi*$)/81">
                                          <p:val>
                                            <p:fltVal val="0"/>
                                          </p:val>
                                        </p:tav>
                                        <p:tav tm="100000">
                                          <p:val>
                                            <p:fltVal val="1"/>
                                          </p:val>
                                        </p:tav>
                                      </p:tavLst>
                                    </p:anim>
                                    <p:animScale>
                                      <p:cBhvr>
                                        <p:cTn id="336" dur="26">
                                          <p:stCondLst>
                                            <p:cond delay="650"/>
                                          </p:stCondLst>
                                        </p:cTn>
                                        <p:tgtEl>
                                          <p:spTgt spid="260"/>
                                        </p:tgtEl>
                                      </p:cBhvr>
                                      <p:to x="100000" y="60000"/>
                                    </p:animScale>
                                    <p:animScale>
                                      <p:cBhvr>
                                        <p:cTn id="337" dur="166" decel="50000">
                                          <p:stCondLst>
                                            <p:cond delay="676"/>
                                          </p:stCondLst>
                                        </p:cTn>
                                        <p:tgtEl>
                                          <p:spTgt spid="260"/>
                                        </p:tgtEl>
                                      </p:cBhvr>
                                      <p:to x="100000" y="100000"/>
                                    </p:animScale>
                                    <p:animScale>
                                      <p:cBhvr>
                                        <p:cTn id="338" dur="26">
                                          <p:stCondLst>
                                            <p:cond delay="1312"/>
                                          </p:stCondLst>
                                        </p:cTn>
                                        <p:tgtEl>
                                          <p:spTgt spid="260"/>
                                        </p:tgtEl>
                                      </p:cBhvr>
                                      <p:to x="100000" y="80000"/>
                                    </p:animScale>
                                    <p:animScale>
                                      <p:cBhvr>
                                        <p:cTn id="339" dur="166" decel="50000">
                                          <p:stCondLst>
                                            <p:cond delay="1338"/>
                                          </p:stCondLst>
                                        </p:cTn>
                                        <p:tgtEl>
                                          <p:spTgt spid="260"/>
                                        </p:tgtEl>
                                      </p:cBhvr>
                                      <p:to x="100000" y="100000"/>
                                    </p:animScale>
                                    <p:animScale>
                                      <p:cBhvr>
                                        <p:cTn id="340" dur="26">
                                          <p:stCondLst>
                                            <p:cond delay="1642"/>
                                          </p:stCondLst>
                                        </p:cTn>
                                        <p:tgtEl>
                                          <p:spTgt spid="260"/>
                                        </p:tgtEl>
                                      </p:cBhvr>
                                      <p:to x="100000" y="90000"/>
                                    </p:animScale>
                                    <p:animScale>
                                      <p:cBhvr>
                                        <p:cTn id="341" dur="166" decel="50000">
                                          <p:stCondLst>
                                            <p:cond delay="1668"/>
                                          </p:stCondLst>
                                        </p:cTn>
                                        <p:tgtEl>
                                          <p:spTgt spid="260"/>
                                        </p:tgtEl>
                                      </p:cBhvr>
                                      <p:to x="100000" y="100000"/>
                                    </p:animScale>
                                    <p:animScale>
                                      <p:cBhvr>
                                        <p:cTn id="342" dur="26">
                                          <p:stCondLst>
                                            <p:cond delay="1808"/>
                                          </p:stCondLst>
                                        </p:cTn>
                                        <p:tgtEl>
                                          <p:spTgt spid="260"/>
                                        </p:tgtEl>
                                      </p:cBhvr>
                                      <p:to x="100000" y="95000"/>
                                    </p:animScale>
                                    <p:animScale>
                                      <p:cBhvr>
                                        <p:cTn id="343" dur="166" decel="50000">
                                          <p:stCondLst>
                                            <p:cond delay="1834"/>
                                          </p:stCondLst>
                                        </p:cTn>
                                        <p:tgtEl>
                                          <p:spTgt spid="260"/>
                                        </p:tgtEl>
                                      </p:cBhvr>
                                      <p:to x="100000" y="100000"/>
                                    </p:animScale>
                                  </p:childTnLst>
                                </p:cTn>
                              </p:par>
                            </p:childTnLst>
                          </p:cTn>
                        </p:par>
                        <p:par>
                          <p:cTn id="344" fill="hold">
                            <p:stCondLst>
                              <p:cond delay="40000"/>
                            </p:stCondLst>
                            <p:childTnLst>
                              <p:par>
                                <p:cTn id="345" presetID="26" presetClass="entr" presetSubtype="0" fill="hold" nodeType="afterEffect">
                                  <p:stCondLst>
                                    <p:cond delay="0"/>
                                  </p:stCondLst>
                                  <p:childTnLst>
                                    <p:set>
                                      <p:cBhvr>
                                        <p:cTn id="346" dur="1" fill="hold">
                                          <p:stCondLst>
                                            <p:cond delay="0"/>
                                          </p:stCondLst>
                                        </p:cTn>
                                        <p:tgtEl>
                                          <p:spTgt spid="267"/>
                                        </p:tgtEl>
                                        <p:attrNameLst>
                                          <p:attrName>style.visibility</p:attrName>
                                        </p:attrNameLst>
                                      </p:cBhvr>
                                      <p:to>
                                        <p:strVal val="visible"/>
                                      </p:to>
                                    </p:set>
                                    <p:animEffect transition="in" filter="wipe(down)">
                                      <p:cBhvr>
                                        <p:cTn id="347" dur="580">
                                          <p:stCondLst>
                                            <p:cond delay="0"/>
                                          </p:stCondLst>
                                        </p:cTn>
                                        <p:tgtEl>
                                          <p:spTgt spid="267"/>
                                        </p:tgtEl>
                                      </p:cBhvr>
                                    </p:animEffect>
                                    <p:anim calcmode="lin" valueType="num">
                                      <p:cBhvr>
                                        <p:cTn id="348" dur="1822" tmFilter="0,0; 0.14,0.36; 0.43,0.73; 0.71,0.91; 1.0,1.0">
                                          <p:stCondLst>
                                            <p:cond delay="0"/>
                                          </p:stCondLst>
                                        </p:cTn>
                                        <p:tgtEl>
                                          <p:spTgt spid="267"/>
                                        </p:tgtEl>
                                        <p:attrNameLst>
                                          <p:attrName>ppt_x</p:attrName>
                                        </p:attrNameLst>
                                      </p:cBhvr>
                                      <p:tavLst>
                                        <p:tav tm="0">
                                          <p:val>
                                            <p:strVal val="#ppt_x-0.25"/>
                                          </p:val>
                                        </p:tav>
                                        <p:tav tm="100000">
                                          <p:val>
                                            <p:strVal val="#ppt_x"/>
                                          </p:val>
                                        </p:tav>
                                      </p:tavLst>
                                    </p:anim>
                                    <p:anim calcmode="lin" valueType="num">
                                      <p:cBhvr>
                                        <p:cTn id="349" dur="664" tmFilter="0.0,0.0; 0.25,0.07; 0.50,0.2; 0.75,0.467; 1.0,1.0">
                                          <p:stCondLst>
                                            <p:cond delay="0"/>
                                          </p:stCondLst>
                                        </p:cTn>
                                        <p:tgtEl>
                                          <p:spTgt spid="267"/>
                                        </p:tgtEl>
                                        <p:attrNameLst>
                                          <p:attrName>ppt_y</p:attrName>
                                        </p:attrNameLst>
                                      </p:cBhvr>
                                      <p:tavLst>
                                        <p:tav tm="0" fmla="#ppt_y-sin(pi*$)/3">
                                          <p:val>
                                            <p:fltVal val="0.5"/>
                                          </p:val>
                                        </p:tav>
                                        <p:tav tm="100000">
                                          <p:val>
                                            <p:fltVal val="1"/>
                                          </p:val>
                                        </p:tav>
                                      </p:tavLst>
                                    </p:anim>
                                    <p:anim calcmode="lin" valueType="num">
                                      <p:cBhvr>
                                        <p:cTn id="350" dur="664" tmFilter="0, 0; 0.125,0.2665; 0.25,0.4; 0.375,0.465; 0.5,0.5;  0.625,0.535; 0.75,0.6; 0.875,0.7335; 1,1">
                                          <p:stCondLst>
                                            <p:cond delay="664"/>
                                          </p:stCondLst>
                                        </p:cTn>
                                        <p:tgtEl>
                                          <p:spTgt spid="267"/>
                                        </p:tgtEl>
                                        <p:attrNameLst>
                                          <p:attrName>ppt_y</p:attrName>
                                        </p:attrNameLst>
                                      </p:cBhvr>
                                      <p:tavLst>
                                        <p:tav tm="0" fmla="#ppt_y-sin(pi*$)/9">
                                          <p:val>
                                            <p:fltVal val="0"/>
                                          </p:val>
                                        </p:tav>
                                        <p:tav tm="100000">
                                          <p:val>
                                            <p:fltVal val="1"/>
                                          </p:val>
                                        </p:tav>
                                      </p:tavLst>
                                    </p:anim>
                                    <p:anim calcmode="lin" valueType="num">
                                      <p:cBhvr>
                                        <p:cTn id="351" dur="332" tmFilter="0, 0; 0.125,0.2665; 0.25,0.4; 0.375,0.465; 0.5,0.5;  0.625,0.535; 0.75,0.6; 0.875,0.7335; 1,1">
                                          <p:stCondLst>
                                            <p:cond delay="1324"/>
                                          </p:stCondLst>
                                        </p:cTn>
                                        <p:tgtEl>
                                          <p:spTgt spid="267"/>
                                        </p:tgtEl>
                                        <p:attrNameLst>
                                          <p:attrName>ppt_y</p:attrName>
                                        </p:attrNameLst>
                                      </p:cBhvr>
                                      <p:tavLst>
                                        <p:tav tm="0" fmla="#ppt_y-sin(pi*$)/27">
                                          <p:val>
                                            <p:fltVal val="0"/>
                                          </p:val>
                                        </p:tav>
                                        <p:tav tm="100000">
                                          <p:val>
                                            <p:fltVal val="1"/>
                                          </p:val>
                                        </p:tav>
                                      </p:tavLst>
                                    </p:anim>
                                    <p:anim calcmode="lin" valueType="num">
                                      <p:cBhvr>
                                        <p:cTn id="352" dur="164" tmFilter="0, 0; 0.125,0.2665; 0.25,0.4; 0.375,0.465; 0.5,0.5;  0.625,0.535; 0.75,0.6; 0.875,0.7335; 1,1">
                                          <p:stCondLst>
                                            <p:cond delay="1656"/>
                                          </p:stCondLst>
                                        </p:cTn>
                                        <p:tgtEl>
                                          <p:spTgt spid="267"/>
                                        </p:tgtEl>
                                        <p:attrNameLst>
                                          <p:attrName>ppt_y</p:attrName>
                                        </p:attrNameLst>
                                      </p:cBhvr>
                                      <p:tavLst>
                                        <p:tav tm="0" fmla="#ppt_y-sin(pi*$)/81">
                                          <p:val>
                                            <p:fltVal val="0"/>
                                          </p:val>
                                        </p:tav>
                                        <p:tav tm="100000">
                                          <p:val>
                                            <p:fltVal val="1"/>
                                          </p:val>
                                        </p:tav>
                                      </p:tavLst>
                                    </p:anim>
                                    <p:animScale>
                                      <p:cBhvr>
                                        <p:cTn id="353" dur="26">
                                          <p:stCondLst>
                                            <p:cond delay="650"/>
                                          </p:stCondLst>
                                        </p:cTn>
                                        <p:tgtEl>
                                          <p:spTgt spid="267"/>
                                        </p:tgtEl>
                                      </p:cBhvr>
                                      <p:to x="100000" y="60000"/>
                                    </p:animScale>
                                    <p:animScale>
                                      <p:cBhvr>
                                        <p:cTn id="354" dur="166" decel="50000">
                                          <p:stCondLst>
                                            <p:cond delay="676"/>
                                          </p:stCondLst>
                                        </p:cTn>
                                        <p:tgtEl>
                                          <p:spTgt spid="267"/>
                                        </p:tgtEl>
                                      </p:cBhvr>
                                      <p:to x="100000" y="100000"/>
                                    </p:animScale>
                                    <p:animScale>
                                      <p:cBhvr>
                                        <p:cTn id="355" dur="26">
                                          <p:stCondLst>
                                            <p:cond delay="1312"/>
                                          </p:stCondLst>
                                        </p:cTn>
                                        <p:tgtEl>
                                          <p:spTgt spid="267"/>
                                        </p:tgtEl>
                                      </p:cBhvr>
                                      <p:to x="100000" y="80000"/>
                                    </p:animScale>
                                    <p:animScale>
                                      <p:cBhvr>
                                        <p:cTn id="356" dur="166" decel="50000">
                                          <p:stCondLst>
                                            <p:cond delay="1338"/>
                                          </p:stCondLst>
                                        </p:cTn>
                                        <p:tgtEl>
                                          <p:spTgt spid="267"/>
                                        </p:tgtEl>
                                      </p:cBhvr>
                                      <p:to x="100000" y="100000"/>
                                    </p:animScale>
                                    <p:animScale>
                                      <p:cBhvr>
                                        <p:cTn id="357" dur="26">
                                          <p:stCondLst>
                                            <p:cond delay="1642"/>
                                          </p:stCondLst>
                                        </p:cTn>
                                        <p:tgtEl>
                                          <p:spTgt spid="267"/>
                                        </p:tgtEl>
                                      </p:cBhvr>
                                      <p:to x="100000" y="90000"/>
                                    </p:animScale>
                                    <p:animScale>
                                      <p:cBhvr>
                                        <p:cTn id="358" dur="166" decel="50000">
                                          <p:stCondLst>
                                            <p:cond delay="1668"/>
                                          </p:stCondLst>
                                        </p:cTn>
                                        <p:tgtEl>
                                          <p:spTgt spid="267"/>
                                        </p:tgtEl>
                                      </p:cBhvr>
                                      <p:to x="100000" y="100000"/>
                                    </p:animScale>
                                    <p:animScale>
                                      <p:cBhvr>
                                        <p:cTn id="359" dur="26">
                                          <p:stCondLst>
                                            <p:cond delay="1808"/>
                                          </p:stCondLst>
                                        </p:cTn>
                                        <p:tgtEl>
                                          <p:spTgt spid="267"/>
                                        </p:tgtEl>
                                      </p:cBhvr>
                                      <p:to x="100000" y="95000"/>
                                    </p:animScale>
                                    <p:animScale>
                                      <p:cBhvr>
                                        <p:cTn id="360" dur="166" decel="50000">
                                          <p:stCondLst>
                                            <p:cond delay="1834"/>
                                          </p:stCondLst>
                                        </p:cTn>
                                        <p:tgtEl>
                                          <p:spTgt spid="267"/>
                                        </p:tgtEl>
                                      </p:cBhvr>
                                      <p:to x="100000" y="100000"/>
                                    </p:animScale>
                                  </p:childTnLst>
                                </p:cTn>
                              </p:par>
                            </p:childTnLst>
                          </p:cTn>
                        </p:par>
                        <p:par>
                          <p:cTn id="361" fill="hold">
                            <p:stCondLst>
                              <p:cond delay="42000"/>
                            </p:stCondLst>
                            <p:childTnLst>
                              <p:par>
                                <p:cTn id="362" presetID="26" presetClass="entr" presetSubtype="0" fill="hold" nodeType="afterEffect">
                                  <p:stCondLst>
                                    <p:cond delay="0"/>
                                  </p:stCondLst>
                                  <p:childTnLst>
                                    <p:set>
                                      <p:cBhvr>
                                        <p:cTn id="363" dur="1" fill="hold">
                                          <p:stCondLst>
                                            <p:cond delay="0"/>
                                          </p:stCondLst>
                                        </p:cTn>
                                        <p:tgtEl>
                                          <p:spTgt spid="274"/>
                                        </p:tgtEl>
                                        <p:attrNameLst>
                                          <p:attrName>style.visibility</p:attrName>
                                        </p:attrNameLst>
                                      </p:cBhvr>
                                      <p:to>
                                        <p:strVal val="visible"/>
                                      </p:to>
                                    </p:set>
                                    <p:animEffect transition="in" filter="wipe(down)">
                                      <p:cBhvr>
                                        <p:cTn id="364" dur="580">
                                          <p:stCondLst>
                                            <p:cond delay="0"/>
                                          </p:stCondLst>
                                        </p:cTn>
                                        <p:tgtEl>
                                          <p:spTgt spid="274"/>
                                        </p:tgtEl>
                                      </p:cBhvr>
                                    </p:animEffect>
                                    <p:anim calcmode="lin" valueType="num">
                                      <p:cBhvr>
                                        <p:cTn id="365" dur="1822" tmFilter="0,0; 0.14,0.36; 0.43,0.73; 0.71,0.91; 1.0,1.0">
                                          <p:stCondLst>
                                            <p:cond delay="0"/>
                                          </p:stCondLst>
                                        </p:cTn>
                                        <p:tgtEl>
                                          <p:spTgt spid="274"/>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274"/>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274"/>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274"/>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274"/>
                                        </p:tgtEl>
                                        <p:attrNameLst>
                                          <p:attrName>ppt_y</p:attrName>
                                        </p:attrNameLst>
                                      </p:cBhvr>
                                      <p:tavLst>
                                        <p:tav tm="0" fmla="#ppt_y-sin(pi*$)/81">
                                          <p:val>
                                            <p:fltVal val="0"/>
                                          </p:val>
                                        </p:tav>
                                        <p:tav tm="100000">
                                          <p:val>
                                            <p:fltVal val="1"/>
                                          </p:val>
                                        </p:tav>
                                      </p:tavLst>
                                    </p:anim>
                                    <p:animScale>
                                      <p:cBhvr>
                                        <p:cTn id="370" dur="26">
                                          <p:stCondLst>
                                            <p:cond delay="650"/>
                                          </p:stCondLst>
                                        </p:cTn>
                                        <p:tgtEl>
                                          <p:spTgt spid="274"/>
                                        </p:tgtEl>
                                      </p:cBhvr>
                                      <p:to x="100000" y="60000"/>
                                    </p:animScale>
                                    <p:animScale>
                                      <p:cBhvr>
                                        <p:cTn id="371" dur="166" decel="50000">
                                          <p:stCondLst>
                                            <p:cond delay="676"/>
                                          </p:stCondLst>
                                        </p:cTn>
                                        <p:tgtEl>
                                          <p:spTgt spid="274"/>
                                        </p:tgtEl>
                                      </p:cBhvr>
                                      <p:to x="100000" y="100000"/>
                                    </p:animScale>
                                    <p:animScale>
                                      <p:cBhvr>
                                        <p:cTn id="372" dur="26">
                                          <p:stCondLst>
                                            <p:cond delay="1312"/>
                                          </p:stCondLst>
                                        </p:cTn>
                                        <p:tgtEl>
                                          <p:spTgt spid="274"/>
                                        </p:tgtEl>
                                      </p:cBhvr>
                                      <p:to x="100000" y="80000"/>
                                    </p:animScale>
                                    <p:animScale>
                                      <p:cBhvr>
                                        <p:cTn id="373" dur="166" decel="50000">
                                          <p:stCondLst>
                                            <p:cond delay="1338"/>
                                          </p:stCondLst>
                                        </p:cTn>
                                        <p:tgtEl>
                                          <p:spTgt spid="274"/>
                                        </p:tgtEl>
                                      </p:cBhvr>
                                      <p:to x="100000" y="100000"/>
                                    </p:animScale>
                                    <p:animScale>
                                      <p:cBhvr>
                                        <p:cTn id="374" dur="26">
                                          <p:stCondLst>
                                            <p:cond delay="1642"/>
                                          </p:stCondLst>
                                        </p:cTn>
                                        <p:tgtEl>
                                          <p:spTgt spid="274"/>
                                        </p:tgtEl>
                                      </p:cBhvr>
                                      <p:to x="100000" y="90000"/>
                                    </p:animScale>
                                    <p:animScale>
                                      <p:cBhvr>
                                        <p:cTn id="375" dur="166" decel="50000">
                                          <p:stCondLst>
                                            <p:cond delay="1668"/>
                                          </p:stCondLst>
                                        </p:cTn>
                                        <p:tgtEl>
                                          <p:spTgt spid="274"/>
                                        </p:tgtEl>
                                      </p:cBhvr>
                                      <p:to x="100000" y="100000"/>
                                    </p:animScale>
                                    <p:animScale>
                                      <p:cBhvr>
                                        <p:cTn id="376" dur="26">
                                          <p:stCondLst>
                                            <p:cond delay="1808"/>
                                          </p:stCondLst>
                                        </p:cTn>
                                        <p:tgtEl>
                                          <p:spTgt spid="274"/>
                                        </p:tgtEl>
                                      </p:cBhvr>
                                      <p:to x="100000" y="95000"/>
                                    </p:animScale>
                                    <p:animScale>
                                      <p:cBhvr>
                                        <p:cTn id="377" dur="166" decel="50000">
                                          <p:stCondLst>
                                            <p:cond delay="1834"/>
                                          </p:stCondLst>
                                        </p:cTn>
                                        <p:tgtEl>
                                          <p:spTgt spid="274"/>
                                        </p:tgtEl>
                                      </p:cBhvr>
                                      <p:to x="100000" y="100000"/>
                                    </p:animScale>
                                  </p:childTnLst>
                                </p:cTn>
                              </p:par>
                            </p:childTnLst>
                          </p:cTn>
                        </p:par>
                        <p:par>
                          <p:cTn id="378" fill="hold">
                            <p:stCondLst>
                              <p:cond delay="44000"/>
                            </p:stCondLst>
                            <p:childTnLst>
                              <p:par>
                                <p:cTn id="379" presetID="26" presetClass="entr" presetSubtype="0" fill="hold" nodeType="afterEffect">
                                  <p:stCondLst>
                                    <p:cond delay="0"/>
                                  </p:stCondLst>
                                  <p:childTnLst>
                                    <p:set>
                                      <p:cBhvr>
                                        <p:cTn id="380" dur="1" fill="hold">
                                          <p:stCondLst>
                                            <p:cond delay="0"/>
                                          </p:stCondLst>
                                        </p:cTn>
                                        <p:tgtEl>
                                          <p:spTgt spid="281"/>
                                        </p:tgtEl>
                                        <p:attrNameLst>
                                          <p:attrName>style.visibility</p:attrName>
                                        </p:attrNameLst>
                                      </p:cBhvr>
                                      <p:to>
                                        <p:strVal val="visible"/>
                                      </p:to>
                                    </p:set>
                                    <p:animEffect transition="in" filter="wipe(down)">
                                      <p:cBhvr>
                                        <p:cTn id="381" dur="580">
                                          <p:stCondLst>
                                            <p:cond delay="0"/>
                                          </p:stCondLst>
                                        </p:cTn>
                                        <p:tgtEl>
                                          <p:spTgt spid="281"/>
                                        </p:tgtEl>
                                      </p:cBhvr>
                                    </p:animEffect>
                                    <p:anim calcmode="lin" valueType="num">
                                      <p:cBhvr>
                                        <p:cTn id="382" dur="1822" tmFilter="0,0; 0.14,0.36; 0.43,0.73; 0.71,0.91; 1.0,1.0">
                                          <p:stCondLst>
                                            <p:cond delay="0"/>
                                          </p:stCondLst>
                                        </p:cTn>
                                        <p:tgtEl>
                                          <p:spTgt spid="281"/>
                                        </p:tgtEl>
                                        <p:attrNameLst>
                                          <p:attrName>ppt_x</p:attrName>
                                        </p:attrNameLst>
                                      </p:cBhvr>
                                      <p:tavLst>
                                        <p:tav tm="0">
                                          <p:val>
                                            <p:strVal val="#ppt_x-0.25"/>
                                          </p:val>
                                        </p:tav>
                                        <p:tav tm="100000">
                                          <p:val>
                                            <p:strVal val="#ppt_x"/>
                                          </p:val>
                                        </p:tav>
                                      </p:tavLst>
                                    </p:anim>
                                    <p:anim calcmode="lin" valueType="num">
                                      <p:cBhvr>
                                        <p:cTn id="383" dur="664" tmFilter="0.0,0.0; 0.25,0.07; 0.50,0.2; 0.75,0.467; 1.0,1.0">
                                          <p:stCondLst>
                                            <p:cond delay="0"/>
                                          </p:stCondLst>
                                        </p:cTn>
                                        <p:tgtEl>
                                          <p:spTgt spid="281"/>
                                        </p:tgtEl>
                                        <p:attrNameLst>
                                          <p:attrName>ppt_y</p:attrName>
                                        </p:attrNameLst>
                                      </p:cBhvr>
                                      <p:tavLst>
                                        <p:tav tm="0" fmla="#ppt_y-sin(pi*$)/3">
                                          <p:val>
                                            <p:fltVal val="0.5"/>
                                          </p:val>
                                        </p:tav>
                                        <p:tav tm="100000">
                                          <p:val>
                                            <p:fltVal val="1"/>
                                          </p:val>
                                        </p:tav>
                                      </p:tavLst>
                                    </p:anim>
                                    <p:anim calcmode="lin" valueType="num">
                                      <p:cBhvr>
                                        <p:cTn id="384" dur="664" tmFilter="0, 0; 0.125,0.2665; 0.25,0.4; 0.375,0.465; 0.5,0.5;  0.625,0.535; 0.75,0.6; 0.875,0.7335; 1,1">
                                          <p:stCondLst>
                                            <p:cond delay="664"/>
                                          </p:stCondLst>
                                        </p:cTn>
                                        <p:tgtEl>
                                          <p:spTgt spid="281"/>
                                        </p:tgtEl>
                                        <p:attrNameLst>
                                          <p:attrName>ppt_y</p:attrName>
                                        </p:attrNameLst>
                                      </p:cBhvr>
                                      <p:tavLst>
                                        <p:tav tm="0" fmla="#ppt_y-sin(pi*$)/9">
                                          <p:val>
                                            <p:fltVal val="0"/>
                                          </p:val>
                                        </p:tav>
                                        <p:tav tm="100000">
                                          <p:val>
                                            <p:fltVal val="1"/>
                                          </p:val>
                                        </p:tav>
                                      </p:tavLst>
                                    </p:anim>
                                    <p:anim calcmode="lin" valueType="num">
                                      <p:cBhvr>
                                        <p:cTn id="385" dur="332" tmFilter="0, 0; 0.125,0.2665; 0.25,0.4; 0.375,0.465; 0.5,0.5;  0.625,0.535; 0.75,0.6; 0.875,0.7335; 1,1">
                                          <p:stCondLst>
                                            <p:cond delay="1324"/>
                                          </p:stCondLst>
                                        </p:cTn>
                                        <p:tgtEl>
                                          <p:spTgt spid="281"/>
                                        </p:tgtEl>
                                        <p:attrNameLst>
                                          <p:attrName>ppt_y</p:attrName>
                                        </p:attrNameLst>
                                      </p:cBhvr>
                                      <p:tavLst>
                                        <p:tav tm="0" fmla="#ppt_y-sin(pi*$)/27">
                                          <p:val>
                                            <p:fltVal val="0"/>
                                          </p:val>
                                        </p:tav>
                                        <p:tav tm="100000">
                                          <p:val>
                                            <p:fltVal val="1"/>
                                          </p:val>
                                        </p:tav>
                                      </p:tavLst>
                                    </p:anim>
                                    <p:anim calcmode="lin" valueType="num">
                                      <p:cBhvr>
                                        <p:cTn id="386" dur="164" tmFilter="0, 0; 0.125,0.2665; 0.25,0.4; 0.375,0.465; 0.5,0.5;  0.625,0.535; 0.75,0.6; 0.875,0.7335; 1,1">
                                          <p:stCondLst>
                                            <p:cond delay="1656"/>
                                          </p:stCondLst>
                                        </p:cTn>
                                        <p:tgtEl>
                                          <p:spTgt spid="281"/>
                                        </p:tgtEl>
                                        <p:attrNameLst>
                                          <p:attrName>ppt_y</p:attrName>
                                        </p:attrNameLst>
                                      </p:cBhvr>
                                      <p:tavLst>
                                        <p:tav tm="0" fmla="#ppt_y-sin(pi*$)/81">
                                          <p:val>
                                            <p:fltVal val="0"/>
                                          </p:val>
                                        </p:tav>
                                        <p:tav tm="100000">
                                          <p:val>
                                            <p:fltVal val="1"/>
                                          </p:val>
                                        </p:tav>
                                      </p:tavLst>
                                    </p:anim>
                                    <p:animScale>
                                      <p:cBhvr>
                                        <p:cTn id="387" dur="26">
                                          <p:stCondLst>
                                            <p:cond delay="650"/>
                                          </p:stCondLst>
                                        </p:cTn>
                                        <p:tgtEl>
                                          <p:spTgt spid="281"/>
                                        </p:tgtEl>
                                      </p:cBhvr>
                                      <p:to x="100000" y="60000"/>
                                    </p:animScale>
                                    <p:animScale>
                                      <p:cBhvr>
                                        <p:cTn id="388" dur="166" decel="50000">
                                          <p:stCondLst>
                                            <p:cond delay="676"/>
                                          </p:stCondLst>
                                        </p:cTn>
                                        <p:tgtEl>
                                          <p:spTgt spid="281"/>
                                        </p:tgtEl>
                                      </p:cBhvr>
                                      <p:to x="100000" y="100000"/>
                                    </p:animScale>
                                    <p:animScale>
                                      <p:cBhvr>
                                        <p:cTn id="389" dur="26">
                                          <p:stCondLst>
                                            <p:cond delay="1312"/>
                                          </p:stCondLst>
                                        </p:cTn>
                                        <p:tgtEl>
                                          <p:spTgt spid="281"/>
                                        </p:tgtEl>
                                      </p:cBhvr>
                                      <p:to x="100000" y="80000"/>
                                    </p:animScale>
                                    <p:animScale>
                                      <p:cBhvr>
                                        <p:cTn id="390" dur="166" decel="50000">
                                          <p:stCondLst>
                                            <p:cond delay="1338"/>
                                          </p:stCondLst>
                                        </p:cTn>
                                        <p:tgtEl>
                                          <p:spTgt spid="281"/>
                                        </p:tgtEl>
                                      </p:cBhvr>
                                      <p:to x="100000" y="100000"/>
                                    </p:animScale>
                                    <p:animScale>
                                      <p:cBhvr>
                                        <p:cTn id="391" dur="26">
                                          <p:stCondLst>
                                            <p:cond delay="1642"/>
                                          </p:stCondLst>
                                        </p:cTn>
                                        <p:tgtEl>
                                          <p:spTgt spid="281"/>
                                        </p:tgtEl>
                                      </p:cBhvr>
                                      <p:to x="100000" y="90000"/>
                                    </p:animScale>
                                    <p:animScale>
                                      <p:cBhvr>
                                        <p:cTn id="392" dur="166" decel="50000">
                                          <p:stCondLst>
                                            <p:cond delay="1668"/>
                                          </p:stCondLst>
                                        </p:cTn>
                                        <p:tgtEl>
                                          <p:spTgt spid="281"/>
                                        </p:tgtEl>
                                      </p:cBhvr>
                                      <p:to x="100000" y="100000"/>
                                    </p:animScale>
                                    <p:animScale>
                                      <p:cBhvr>
                                        <p:cTn id="393" dur="26">
                                          <p:stCondLst>
                                            <p:cond delay="1808"/>
                                          </p:stCondLst>
                                        </p:cTn>
                                        <p:tgtEl>
                                          <p:spTgt spid="281"/>
                                        </p:tgtEl>
                                      </p:cBhvr>
                                      <p:to x="100000" y="95000"/>
                                    </p:animScale>
                                    <p:animScale>
                                      <p:cBhvr>
                                        <p:cTn id="394" dur="166" decel="50000">
                                          <p:stCondLst>
                                            <p:cond delay="1834"/>
                                          </p:stCondLst>
                                        </p:cTn>
                                        <p:tgtEl>
                                          <p:spTgt spid="28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1973687-FB54-4632-8362-11046AA99E60}"/>
              </a:ext>
            </a:extLst>
          </p:cNvPr>
          <p:cNvSpPr/>
          <p:nvPr/>
        </p:nvSpPr>
        <p:spPr>
          <a:xfrm>
            <a:off x="737616" y="4338320"/>
            <a:ext cx="3088640" cy="500179"/>
          </a:xfrm>
          <a:prstGeom prst="roundRect">
            <a:avLst/>
          </a:prstGeom>
          <a:noFill/>
          <a:ln w="57150">
            <a:solidFill>
              <a:srgbClr val="E01914"/>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EF32721-6D8F-41E7-9009-CE999AAEB444}"/>
              </a:ext>
            </a:extLst>
          </p:cNvPr>
          <p:cNvSpPr>
            <a:spLocks noGrp="1"/>
          </p:cNvSpPr>
          <p:nvPr>
            <p:ph type="sldNum" sz="quarter" idx="12"/>
          </p:nvPr>
        </p:nvSpPr>
        <p:spPr/>
        <p:txBody>
          <a:bodyPr/>
          <a:lstStyle/>
          <a:p>
            <a:fld id="{4D930033-B2FC-4609-BC0E-7900D15FB984}" type="slidenum">
              <a:rPr lang="en-US" smtClean="0"/>
              <a:t>9</a:t>
            </a:fld>
            <a:endParaRPr lang="en-US"/>
          </a:p>
        </p:txBody>
      </p:sp>
      <p:sp>
        <p:nvSpPr>
          <p:cNvPr id="5" name="TextBox 4">
            <a:extLst>
              <a:ext uri="{FF2B5EF4-FFF2-40B4-BE49-F238E27FC236}">
                <a16:creationId xmlns:a16="http://schemas.microsoft.com/office/drawing/2014/main" id="{5FDEEB92-B2BF-4F5B-B2FC-D2903E8C5C81}"/>
              </a:ext>
            </a:extLst>
          </p:cNvPr>
          <p:cNvSpPr txBox="1"/>
          <p:nvPr/>
        </p:nvSpPr>
        <p:spPr>
          <a:xfrm>
            <a:off x="446546" y="2216937"/>
            <a:ext cx="3911600" cy="523220"/>
          </a:xfrm>
          <a:prstGeom prst="rect">
            <a:avLst/>
          </a:prstGeom>
          <a:noFill/>
        </p:spPr>
        <p:txBody>
          <a:bodyPr wrap="square" rtlCol="0">
            <a:spAutoFit/>
          </a:bodyPr>
          <a:lstStyle/>
          <a:p>
            <a:r>
              <a:rPr lang="en-US" sz="2800" b="1" dirty="0"/>
              <a:t>Quantum Computer</a:t>
            </a:r>
          </a:p>
        </p:txBody>
      </p:sp>
      <p:pic>
        <p:nvPicPr>
          <p:cNvPr id="6" name="Picture 10" descr="See the source image">
            <a:extLst>
              <a:ext uri="{FF2B5EF4-FFF2-40B4-BE49-F238E27FC236}">
                <a16:creationId xmlns:a16="http://schemas.microsoft.com/office/drawing/2014/main" id="{24FEE6B1-222B-4A4D-AFB9-9BB227F43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13" t="5499" r="17770" b="5212"/>
          <a:stretch/>
        </p:blipFill>
        <p:spPr bwMode="auto">
          <a:xfrm>
            <a:off x="8610600" y="2720357"/>
            <a:ext cx="2847312" cy="2719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1E2475-1544-4BD2-805D-8FFEC051D990}"/>
              </a:ext>
            </a:extLst>
          </p:cNvPr>
          <p:cNvSpPr txBox="1"/>
          <p:nvPr/>
        </p:nvSpPr>
        <p:spPr>
          <a:xfrm>
            <a:off x="6196615" y="2138476"/>
            <a:ext cx="4522185" cy="523220"/>
          </a:xfrm>
          <a:prstGeom prst="rect">
            <a:avLst/>
          </a:prstGeom>
          <a:noFill/>
        </p:spPr>
        <p:txBody>
          <a:bodyPr wrap="square">
            <a:spAutoFit/>
          </a:bodyPr>
          <a:lstStyle/>
          <a:p>
            <a:pPr marL="0" indent="0">
              <a:buNone/>
            </a:pPr>
            <a:r>
              <a:rPr lang="en-US" sz="2800" b="1" dirty="0">
                <a:cs typeface="Times New Roman" panose="02020603050405020304" pitchFamily="18" charset="0"/>
              </a:rPr>
              <a:t>Why Quantum Annealing?</a:t>
            </a:r>
          </a:p>
        </p:txBody>
      </p:sp>
      <p:sp>
        <p:nvSpPr>
          <p:cNvPr id="14" name="TextBox 13">
            <a:extLst>
              <a:ext uri="{FF2B5EF4-FFF2-40B4-BE49-F238E27FC236}">
                <a16:creationId xmlns:a16="http://schemas.microsoft.com/office/drawing/2014/main" id="{9566EAC0-ED35-4E39-B462-96CE33F9C1A8}"/>
              </a:ext>
            </a:extLst>
          </p:cNvPr>
          <p:cNvSpPr txBox="1"/>
          <p:nvPr/>
        </p:nvSpPr>
        <p:spPr>
          <a:xfrm>
            <a:off x="318828" y="2873987"/>
            <a:ext cx="4522185" cy="1964512"/>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en-US" sz="2800" b="1" dirty="0">
                <a:cs typeface="Times New Roman" panose="02020603050405020304" pitchFamily="18" charset="0"/>
              </a:rPr>
              <a:t> Gate Model</a:t>
            </a:r>
          </a:p>
          <a:p>
            <a:pPr marL="285750" indent="-285750">
              <a:lnSpc>
                <a:spcPct val="150000"/>
              </a:lnSpc>
              <a:buFont typeface="Courier New" panose="02070309020205020404" pitchFamily="49" charset="0"/>
              <a:buChar char="o"/>
            </a:pPr>
            <a:r>
              <a:rPr lang="en-US" sz="2800" b="1" dirty="0">
                <a:cs typeface="Times New Roman" panose="02020603050405020304" pitchFamily="18" charset="0"/>
              </a:rPr>
              <a:t> Analog Quantum Model</a:t>
            </a:r>
          </a:p>
          <a:p>
            <a:pPr marL="285750" indent="-285750">
              <a:lnSpc>
                <a:spcPct val="150000"/>
              </a:lnSpc>
              <a:buFont typeface="Courier New" panose="02070309020205020404" pitchFamily="49" charset="0"/>
              <a:buChar char="o"/>
            </a:pPr>
            <a:r>
              <a:rPr lang="en-US" sz="2800" b="1" dirty="0">
                <a:cs typeface="Times New Roman" panose="02020603050405020304" pitchFamily="18" charset="0"/>
              </a:rPr>
              <a:t> Quantum Annealing </a:t>
            </a:r>
          </a:p>
        </p:txBody>
      </p:sp>
      <p:pic>
        <p:nvPicPr>
          <p:cNvPr id="40962" name="Picture 2" descr="See the source image">
            <a:extLst>
              <a:ext uri="{FF2B5EF4-FFF2-40B4-BE49-F238E27FC236}">
                <a16:creationId xmlns:a16="http://schemas.microsoft.com/office/drawing/2014/main" id="{12120FF3-5F5D-49F5-8338-CE373B0F0B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671"/>
          <a:stretch/>
        </p:blipFill>
        <p:spPr bwMode="auto">
          <a:xfrm>
            <a:off x="5694188" y="2688256"/>
            <a:ext cx="2916412" cy="30160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278234A-8630-4C16-86E1-7EAA254A0899}"/>
              </a:ext>
            </a:extLst>
          </p:cNvPr>
          <p:cNvPicPr>
            <a:picLocks noChangeAspect="1"/>
          </p:cNvPicPr>
          <p:nvPr/>
        </p:nvPicPr>
        <p:blipFill>
          <a:blip r:embed="rId4"/>
          <a:stretch>
            <a:fillRect/>
          </a:stretch>
        </p:blipFill>
        <p:spPr>
          <a:xfrm>
            <a:off x="0" y="-41184"/>
            <a:ext cx="12192000" cy="1278243"/>
          </a:xfrm>
          <a:prstGeom prst="rect">
            <a:avLst/>
          </a:prstGeom>
        </p:spPr>
      </p:pic>
      <p:sp>
        <p:nvSpPr>
          <p:cNvPr id="12" name="TextBox 11">
            <a:extLst>
              <a:ext uri="{FF2B5EF4-FFF2-40B4-BE49-F238E27FC236}">
                <a16:creationId xmlns:a16="http://schemas.microsoft.com/office/drawing/2014/main" id="{8A85419F-3182-49C9-BF6A-E9D3936B4496}"/>
              </a:ext>
            </a:extLst>
          </p:cNvPr>
          <p:cNvSpPr txBox="1"/>
          <p:nvPr/>
        </p:nvSpPr>
        <p:spPr>
          <a:xfrm>
            <a:off x="1510291" y="185582"/>
            <a:ext cx="6543040" cy="769441"/>
          </a:xfrm>
          <a:prstGeom prst="rect">
            <a:avLst/>
          </a:prstGeom>
          <a:noFill/>
        </p:spPr>
        <p:txBody>
          <a:bodyPr wrap="square">
            <a:spAutoFit/>
          </a:bodyPr>
          <a:lstStyle/>
          <a:p>
            <a:pPr>
              <a:buNone/>
            </a:pPr>
            <a:r>
              <a:rPr lang="en-US" sz="4400" b="1" dirty="0">
                <a:solidFill>
                  <a:schemeClr val="bg1"/>
                </a:solidFill>
                <a:effectLst>
                  <a:outerShdw blurRad="38100" dist="38100" dir="2700000" algn="tl">
                    <a:srgbClr val="000000">
                      <a:alpha val="43137"/>
                    </a:srgbClr>
                  </a:outerShdw>
                </a:effectLst>
                <a:latin typeface="Bookman Old Style" panose="02050604050505020204" pitchFamily="18" charset="0"/>
              </a:rPr>
              <a:t>Quantum Computing</a:t>
            </a:r>
          </a:p>
        </p:txBody>
      </p:sp>
    </p:spTree>
    <p:extLst>
      <p:ext uri="{BB962C8B-B14F-4D97-AF65-F5344CB8AC3E}">
        <p14:creationId xmlns:p14="http://schemas.microsoft.com/office/powerpoint/2010/main" val="9379899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ba2b5d5c-f4d4-43a4-80a8-5ecac993520a}"/>
  <p:tag name="TABLE_ENDDRAG_ORIGIN_RECT" val="245*280"/>
  <p:tag name="TABLE_ENDDRAG_RECT" val="82*124*245*280"/>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13.xml><?xml version="1.0" encoding="utf-8"?>
<p:tagLst xmlns:a="http://schemas.openxmlformats.org/drawingml/2006/main" xmlns:r="http://schemas.openxmlformats.org/officeDocument/2006/relationships" xmlns:p="http://schemas.openxmlformats.org/presentationml/2006/main">
  <p:tag name="TABLE_ENDDRAG_ORIGIN_RECT" val="187*60"/>
  <p:tag name="TABLE_ENDDRAG_RECT" val="144*240*187*6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9811023622046,&quot;width&quot;:19200}"/>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ba2b5d5c-f4d4-43a4-80a8-5ecac993520a}"/>
  <p:tag name="TABLE_ENDDRAG_ORIGIN_RECT" val="245*280"/>
  <p:tag name="TABLE_ENDDRAG_RECT" val="82*124*245*280"/>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ba2b5d5c-f4d4-43a4-80a8-5ecac993520a}"/>
  <p:tag name="TABLE_ENDDRAG_ORIGIN_RECT" val="245*280"/>
  <p:tag name="TABLE_ENDDRAG_RECT" val="82*124*245*2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7045</TotalTime>
  <Words>5014</Words>
  <Application>Microsoft Office PowerPoint</Application>
  <PresentationFormat>Widescreen</PresentationFormat>
  <Paragraphs>838</Paragraphs>
  <Slides>54</Slides>
  <Notes>26</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Zhu Han, John and Rebecca Moores Professor IEEE Fellow, AAAS Fellow Electrical and Computer Engineering Department University of Houston, TX USA  Thanks to Prof. Lei Fan, Wenlu Xuan, Zhongqi Zhao, Mingze Li, and NSF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 Wenlu</dc:creator>
  <cp:lastModifiedBy>Han, Zhu</cp:lastModifiedBy>
  <cp:revision>208</cp:revision>
  <dcterms:created xsi:type="dcterms:W3CDTF">2022-02-12T23:24:50Z</dcterms:created>
  <dcterms:modified xsi:type="dcterms:W3CDTF">2022-08-25T14:36:00Z</dcterms:modified>
</cp:coreProperties>
</file>