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53"/>
  </p:notesMasterIdLst>
  <p:handoutMasterIdLst>
    <p:handoutMasterId r:id="rId54"/>
  </p:handoutMasterIdLst>
  <p:sldIdLst>
    <p:sldId id="625" r:id="rId2"/>
    <p:sldId id="1003" r:id="rId3"/>
    <p:sldId id="864" r:id="rId4"/>
    <p:sldId id="737" r:id="rId5"/>
    <p:sldId id="950" r:id="rId6"/>
    <p:sldId id="954" r:id="rId7"/>
    <p:sldId id="981" r:id="rId8"/>
    <p:sldId id="996" r:id="rId9"/>
    <p:sldId id="1012" r:id="rId10"/>
    <p:sldId id="899" r:id="rId11"/>
    <p:sldId id="979" r:id="rId12"/>
    <p:sldId id="908" r:id="rId13"/>
    <p:sldId id="909" r:id="rId14"/>
    <p:sldId id="907" r:id="rId15"/>
    <p:sldId id="956" r:id="rId16"/>
    <p:sldId id="1013" r:id="rId17"/>
    <p:sldId id="989" r:id="rId18"/>
    <p:sldId id="999" r:id="rId19"/>
    <p:sldId id="1002" r:id="rId20"/>
    <p:sldId id="1001" r:id="rId21"/>
    <p:sldId id="808" r:id="rId22"/>
    <p:sldId id="990" r:id="rId23"/>
    <p:sldId id="777" r:id="rId24"/>
    <p:sldId id="783" r:id="rId25"/>
    <p:sldId id="912" r:id="rId26"/>
    <p:sldId id="991" r:id="rId27"/>
    <p:sldId id="988" r:id="rId28"/>
    <p:sldId id="916" r:id="rId29"/>
    <p:sldId id="917" r:id="rId30"/>
    <p:sldId id="786" r:id="rId31"/>
    <p:sldId id="973" r:id="rId32"/>
    <p:sldId id="992" r:id="rId33"/>
    <p:sldId id="993" r:id="rId34"/>
    <p:sldId id="997" r:id="rId35"/>
    <p:sldId id="998" r:id="rId36"/>
    <p:sldId id="978" r:id="rId37"/>
    <p:sldId id="958" r:id="rId38"/>
    <p:sldId id="986" r:id="rId39"/>
    <p:sldId id="987" r:id="rId40"/>
    <p:sldId id="920" r:id="rId41"/>
    <p:sldId id="300" r:id="rId42"/>
    <p:sldId id="289" r:id="rId43"/>
    <p:sldId id="290" r:id="rId44"/>
    <p:sldId id="983" r:id="rId45"/>
    <p:sldId id="298" r:id="rId46"/>
    <p:sldId id="984" r:id="rId47"/>
    <p:sldId id="856" r:id="rId48"/>
    <p:sldId id="849" r:id="rId49"/>
    <p:sldId id="725" r:id="rId50"/>
    <p:sldId id="378" r:id="rId51"/>
    <p:sldId id="258" r:id="rId5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ckground" id="{82C742D0-F8D0-6A47-97BD-8CF26F4C8D92}">
          <p14:sldIdLst>
            <p14:sldId id="625"/>
            <p14:sldId id="1003"/>
            <p14:sldId id="864"/>
            <p14:sldId id="737"/>
            <p14:sldId id="950"/>
            <p14:sldId id="954"/>
            <p14:sldId id="981"/>
            <p14:sldId id="996"/>
            <p14:sldId id="1012"/>
            <p14:sldId id="899"/>
            <p14:sldId id="979"/>
            <p14:sldId id="908"/>
            <p14:sldId id="909"/>
            <p14:sldId id="907"/>
            <p14:sldId id="956"/>
          </p14:sldIdLst>
        </p14:section>
        <p14:section name="RIS sensing" id="{EE8DD18D-89AC-A547-8123-E964A3E8BBA5}">
          <p14:sldIdLst>
            <p14:sldId id="1013"/>
            <p14:sldId id="989"/>
            <p14:sldId id="999"/>
            <p14:sldId id="1002"/>
            <p14:sldId id="1001"/>
          </p14:sldIdLst>
        </p14:section>
        <p14:section name="1st Sensing Work" id="{D63E4FA8-E752-45B0-8396-4E2B753F0BAD}">
          <p14:sldIdLst>
            <p14:sldId id="808"/>
            <p14:sldId id="990"/>
            <p14:sldId id="777"/>
            <p14:sldId id="783"/>
            <p14:sldId id="912"/>
            <p14:sldId id="991"/>
            <p14:sldId id="988"/>
            <p14:sldId id="916"/>
            <p14:sldId id="917"/>
          </p14:sldIdLst>
        </p14:section>
        <p14:section name="2nd Sensing Work" id="{792A6AA2-FDBB-4FB1-9924-F041BA68B433}">
          <p14:sldIdLst>
            <p14:sldId id="786"/>
            <p14:sldId id="973"/>
            <p14:sldId id="992"/>
            <p14:sldId id="993"/>
            <p14:sldId id="997"/>
            <p14:sldId id="998"/>
            <p14:sldId id="978"/>
          </p14:sldIdLst>
        </p14:section>
        <p14:section name="Localization Work" id="{60B7A58C-EF37-494C-8C8A-498EAD4965C6}">
          <p14:sldIdLst>
            <p14:sldId id="958"/>
            <p14:sldId id="986"/>
            <p14:sldId id="987"/>
            <p14:sldId id="920"/>
            <p14:sldId id="300"/>
            <p14:sldId id="289"/>
            <p14:sldId id="290"/>
            <p14:sldId id="983"/>
            <p14:sldId id="298"/>
            <p14:sldId id="984"/>
            <p14:sldId id="856"/>
            <p14:sldId id="849"/>
            <p14:sldId id="725"/>
            <p14:sldId id="378"/>
            <p14:sldId id="25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胡 敬植" initials="胡" lastIdx="44" clrIdx="0">
    <p:extLst>
      <p:ext uri="{19B8F6BF-5375-455C-9EA6-DF929625EA0E}">
        <p15:presenceInfo xmlns:p15="http://schemas.microsoft.com/office/powerpoint/2012/main" userId="60d15a2a592b9f96" providerId="Windows Live"/>
      </p:ext>
    </p:extLst>
  </p:cmAuthor>
  <p:cmAuthor id="2" name="Di, Boya" initials="DB" lastIdx="1" clrIdx="1">
    <p:extLst>
      <p:ext uri="{19B8F6BF-5375-455C-9EA6-DF929625EA0E}">
        <p15:presenceInfo xmlns:p15="http://schemas.microsoft.com/office/powerpoint/2012/main" userId="S::bdi@ic.ac.uk::dd453367-16bf-41e9-bcf6-2e9aaed8f8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CB"/>
    <a:srgbClr val="0097CE"/>
    <a:srgbClr val="00A4E0"/>
    <a:srgbClr val="02A6E3"/>
    <a:srgbClr val="FF0000"/>
    <a:srgbClr val="C29101"/>
    <a:srgbClr val="EDB168"/>
    <a:srgbClr val="FDEAA9"/>
    <a:srgbClr val="FFE935"/>
    <a:srgbClr val="2D5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15" autoAdjust="0"/>
    <p:restoredTop sz="87500" autoAdjust="0"/>
  </p:normalViewPr>
  <p:slideViewPr>
    <p:cSldViewPr>
      <p:cViewPr varScale="1">
        <p:scale>
          <a:sx n="61" d="100"/>
          <a:sy n="61" d="100"/>
        </p:scale>
        <p:origin x="112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7" d="100"/>
          <a:sy n="87" d="100"/>
        </p:scale>
        <p:origin x="384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B2BE0-B67B-42BB-9A2B-4EBC57189EDA}" type="datetimeFigureOut">
              <a:rPr lang="zh-CN" altLang="en-US" smtClean="0"/>
              <a:t>2021/3/24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260782-9AE6-4FAE-A601-C4285E2E9F03}"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287C0-21C5-425C-A923-78EA567AE95E}" type="datetimeFigureOut">
              <a:rPr lang="zh-CN" altLang="en-US" smtClean="0"/>
              <a:t>2021/3/24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F3D1C-AC9E-411E-B521-F9CF0B7B8E5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0</a:t>
            </a:fld>
            <a:endParaRPr lang="zh-CN" altLang="en-US"/>
          </a:p>
        </p:txBody>
      </p:sp>
    </p:spTree>
    <p:extLst>
      <p:ext uri="{BB962C8B-B14F-4D97-AF65-F5344CB8AC3E}">
        <p14:creationId xmlns:p14="http://schemas.microsoft.com/office/powerpoint/2010/main" val="371939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 </a:t>
            </a:r>
            <a:endParaRPr kumimoji="1" lang="zh-CN" altLang="en-US" dirty="0"/>
          </a:p>
        </p:txBody>
      </p:sp>
      <p:sp>
        <p:nvSpPr>
          <p:cNvPr id="4" name="灯片编号占位符 3"/>
          <p:cNvSpPr>
            <a:spLocks noGrp="1"/>
          </p:cNvSpPr>
          <p:nvPr>
            <p:ph type="sldNum" sz="quarter" idx="5"/>
          </p:nvPr>
        </p:nvSpPr>
        <p:spPr/>
        <p:txBody>
          <a:bodyPr/>
          <a:lstStyle/>
          <a:p>
            <a:fld id="{441F3D1C-AC9E-411E-B521-F9CF0B7B8E5C}" type="slidenum">
              <a:rPr lang="zh-CN" altLang="en-US" smtClean="0"/>
              <a:t>10</a:t>
            </a:fld>
            <a:endParaRPr lang="zh-CN" altLang="en-US"/>
          </a:p>
        </p:txBody>
      </p:sp>
    </p:spTree>
    <p:extLst>
      <p:ext uri="{BB962C8B-B14F-4D97-AF65-F5344CB8AC3E}">
        <p14:creationId xmlns:p14="http://schemas.microsoft.com/office/powerpoint/2010/main" val="292907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13</a:t>
            </a:fld>
            <a:endParaRPr lang="zh-CN" altLang="en-US"/>
          </a:p>
        </p:txBody>
      </p:sp>
    </p:spTree>
    <p:extLst>
      <p:ext uri="{BB962C8B-B14F-4D97-AF65-F5344CB8AC3E}">
        <p14:creationId xmlns:p14="http://schemas.microsoft.com/office/powerpoint/2010/main" val="148468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441F3D1C-AC9E-411E-B521-F9CF0B7B8E5C}" type="slidenum">
              <a:rPr lang="zh-CN" altLang="en-US" smtClean="0"/>
              <a:t>14</a:t>
            </a:fld>
            <a:endParaRPr lang="zh-CN" altLang="en-US"/>
          </a:p>
        </p:txBody>
      </p:sp>
    </p:spTree>
    <p:extLst>
      <p:ext uri="{BB962C8B-B14F-4D97-AF65-F5344CB8AC3E}">
        <p14:creationId xmlns:p14="http://schemas.microsoft.com/office/powerpoint/2010/main" val="3099885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1F3D1C-AC9E-411E-B521-F9CF0B7B8E5C}" type="slidenum">
              <a:rPr lang="zh-CN" altLang="en-US" smtClean="0"/>
              <a:t>17</a:t>
            </a:fld>
            <a:endParaRPr lang="zh-CN" altLang="en-US"/>
          </a:p>
        </p:txBody>
      </p:sp>
    </p:spTree>
    <p:extLst>
      <p:ext uri="{BB962C8B-B14F-4D97-AF65-F5344CB8AC3E}">
        <p14:creationId xmlns:p14="http://schemas.microsoft.com/office/powerpoint/2010/main" val="3235148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1F3D1C-AC9E-411E-B521-F9CF0B7B8E5C}" type="slidenum">
              <a:rPr lang="zh-CN" altLang="en-US" smtClean="0"/>
              <a:t>18</a:t>
            </a:fld>
            <a:endParaRPr lang="zh-CN" altLang="en-US"/>
          </a:p>
        </p:txBody>
      </p:sp>
    </p:spTree>
    <p:extLst>
      <p:ext uri="{BB962C8B-B14F-4D97-AF65-F5344CB8AC3E}">
        <p14:creationId xmlns:p14="http://schemas.microsoft.com/office/powerpoint/2010/main" val="194607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19</a:t>
            </a:fld>
            <a:endParaRPr lang="zh-CN" altLang="en-US"/>
          </a:p>
        </p:txBody>
      </p:sp>
    </p:spTree>
    <p:extLst>
      <p:ext uri="{BB962C8B-B14F-4D97-AF65-F5344CB8AC3E}">
        <p14:creationId xmlns:p14="http://schemas.microsoft.com/office/powerpoint/2010/main" val="3420134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20</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34488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22</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23</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2</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1377496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26</a:t>
            </a:fld>
            <a:endParaRPr lang="zh-CN" altLang="en-US"/>
          </a:p>
        </p:txBody>
      </p:sp>
    </p:spTree>
    <p:extLst>
      <p:ext uri="{BB962C8B-B14F-4D97-AF65-F5344CB8AC3E}">
        <p14:creationId xmlns:p14="http://schemas.microsoft.com/office/powerpoint/2010/main" val="1170865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27</a:t>
            </a:fld>
            <a:endParaRPr lang="zh-CN" altLang="en-US"/>
          </a:p>
        </p:txBody>
      </p:sp>
    </p:spTree>
    <p:extLst>
      <p:ext uri="{BB962C8B-B14F-4D97-AF65-F5344CB8AC3E}">
        <p14:creationId xmlns:p14="http://schemas.microsoft.com/office/powerpoint/2010/main" val="2887477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28</a:t>
            </a:fld>
            <a:endParaRPr lang="zh-CN" altLang="en-US"/>
          </a:p>
        </p:txBody>
      </p:sp>
    </p:spTree>
    <p:extLst>
      <p:ext uri="{BB962C8B-B14F-4D97-AF65-F5344CB8AC3E}">
        <p14:creationId xmlns:p14="http://schemas.microsoft.com/office/powerpoint/2010/main" val="4140212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29</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31</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403205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32</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1448176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33</a:t>
            </a:fld>
            <a:endParaRPr lang="zh-CN" altLang="en-US"/>
          </a:p>
        </p:txBody>
      </p:sp>
    </p:spTree>
    <p:extLst>
      <p:ext uri="{BB962C8B-B14F-4D97-AF65-F5344CB8AC3E}">
        <p14:creationId xmlns:p14="http://schemas.microsoft.com/office/powerpoint/2010/main" val="3118074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34</a:t>
            </a:fld>
            <a:endParaRPr lang="zh-CN" altLang="en-US"/>
          </a:p>
        </p:txBody>
      </p:sp>
    </p:spTree>
    <p:extLst>
      <p:ext uri="{BB962C8B-B14F-4D97-AF65-F5344CB8AC3E}">
        <p14:creationId xmlns:p14="http://schemas.microsoft.com/office/powerpoint/2010/main" val="4124739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35</a:t>
            </a:fld>
            <a:endParaRPr lang="zh-CN" altLang="en-US"/>
          </a:p>
        </p:txBody>
      </p:sp>
    </p:spTree>
    <p:extLst>
      <p:ext uri="{BB962C8B-B14F-4D97-AF65-F5344CB8AC3E}">
        <p14:creationId xmlns:p14="http://schemas.microsoft.com/office/powerpoint/2010/main" val="50996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lang="zh-CN" altLang="en-US" dirty="0"/>
              <a:t>难以满足</a:t>
            </a:r>
            <a:r>
              <a:rPr lang="en-US" altLang="zh-CN" dirty="0"/>
              <a:t>6G</a:t>
            </a:r>
            <a:r>
              <a:rPr lang="zh-CN" altLang="en-US" dirty="0"/>
              <a:t>的需求</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36</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820218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fld id="{69E339B4-6969-49BC-A5CD-DA28F9C5FD17}" type="slidenum">
              <a:rPr lang="zh-CN" altLang="en-US">
                <a:latin typeface="等线" panose="02010600030101010101" pitchFamily="2" charset="-122"/>
              </a:rPr>
              <a:pPr/>
              <a:t>37</a:t>
            </a:fld>
            <a:endParaRPr lang="zh-CN" altLang="en-US">
              <a:latin typeface="等线" panose="02010600030101010101" pitchFamily="2" charset="-122"/>
            </a:endParaRPr>
          </a:p>
        </p:txBody>
      </p:sp>
    </p:spTree>
    <p:extLst>
      <p:ext uri="{BB962C8B-B14F-4D97-AF65-F5344CB8AC3E}">
        <p14:creationId xmlns:p14="http://schemas.microsoft.com/office/powerpoint/2010/main" val="1917769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fld id="{69E339B4-6969-49BC-A5CD-DA28F9C5FD17}" type="slidenum">
              <a:rPr lang="zh-CN" altLang="en-US">
                <a:latin typeface="等线" panose="02010600030101010101" pitchFamily="2" charset="-122"/>
              </a:rPr>
              <a:pPr/>
              <a:t>38</a:t>
            </a:fld>
            <a:endParaRPr lang="zh-CN" altLang="en-US">
              <a:latin typeface="等线" panose="02010600030101010101" pitchFamily="2" charset="-122"/>
            </a:endParaRPr>
          </a:p>
        </p:txBody>
      </p:sp>
    </p:spTree>
    <p:extLst>
      <p:ext uri="{BB962C8B-B14F-4D97-AF65-F5344CB8AC3E}">
        <p14:creationId xmlns:p14="http://schemas.microsoft.com/office/powerpoint/2010/main" val="356682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fld id="{69E339B4-6969-49BC-A5CD-DA28F9C5FD17}" type="slidenum">
              <a:rPr lang="zh-CN" altLang="en-US">
                <a:latin typeface="等线" panose="02010600030101010101" pitchFamily="2" charset="-122"/>
              </a:rPr>
              <a:pPr/>
              <a:t>39</a:t>
            </a:fld>
            <a:endParaRPr lang="zh-CN" altLang="en-US">
              <a:latin typeface="等线" panose="02010600030101010101" pitchFamily="2" charset="-122"/>
            </a:endParaRPr>
          </a:p>
        </p:txBody>
      </p:sp>
    </p:spTree>
    <p:extLst>
      <p:ext uri="{BB962C8B-B14F-4D97-AF65-F5344CB8AC3E}">
        <p14:creationId xmlns:p14="http://schemas.microsoft.com/office/powerpoint/2010/main" val="2968725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fld id="{69E339B4-6969-49BC-A5CD-DA28F9C5FD17}" type="slidenum">
              <a:rPr lang="zh-CN" altLang="en-US">
                <a:latin typeface="等线" panose="02010600030101010101" pitchFamily="2" charset="-122"/>
              </a:rPr>
              <a:pPr/>
              <a:t>40</a:t>
            </a:fld>
            <a:endParaRPr lang="zh-CN" altLang="en-US">
              <a:latin typeface="等线" panose="02010600030101010101" pitchFamily="2" charset="-122"/>
            </a:endParaRPr>
          </a:p>
        </p:txBody>
      </p:sp>
    </p:spTree>
    <p:extLst>
      <p:ext uri="{BB962C8B-B14F-4D97-AF65-F5344CB8AC3E}">
        <p14:creationId xmlns:p14="http://schemas.microsoft.com/office/powerpoint/2010/main" val="1539367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 </a:t>
            </a:r>
            <a:endParaRPr lang="en-US" altLang="zh-CN" dirty="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fld id="{69E339B4-6969-49BC-A5CD-DA28F9C5FD17}" type="slidenum">
              <a:rPr lang="zh-CN" altLang="en-US">
                <a:latin typeface="等线" panose="02010600030101010101" pitchFamily="2" charset="-122"/>
              </a:rPr>
              <a:pPr/>
              <a:t>41</a:t>
            </a:fld>
            <a:endParaRPr lang="zh-CN" altLang="en-US">
              <a:latin typeface="等线" panose="02010600030101010101" pitchFamily="2" charset="-122"/>
            </a:endParaRPr>
          </a:p>
        </p:txBody>
      </p:sp>
    </p:spTree>
    <p:extLst>
      <p:ext uri="{BB962C8B-B14F-4D97-AF65-F5344CB8AC3E}">
        <p14:creationId xmlns:p14="http://schemas.microsoft.com/office/powerpoint/2010/main" val="1701401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mc:AlternateContent xmlns:mc="http://schemas.openxmlformats.org/markup-compatibility/2006" xmlns:a14="http://schemas.microsoft.com/office/drawing/2010/main">
        <mc:Choice Requires="a14">
          <p:sp>
            <p:nvSpPr>
              <p:cNvPr id="35843" name="备注占位符 2"/>
              <p:cNvSpPr>
                <a:spLocks noGrp="1" noChangeArrowheads="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 </a:t>
                </a:r>
                <a:endParaRPr lang="zh-CN" altLang="en-US" dirty="0"/>
              </a:p>
            </p:txBody>
          </p:sp>
        </mc:Choice>
        <mc:Fallback xmlns="">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然后我们来看一下问题定义</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首先我们刚才提到的决策函数，是一个似然函数，它把接收器收到的信号映射为人体的各种姿态，给出人各种姿态的可能性，比如有</a:t>
                </a:r>
                <a:r>
                  <a:rPr lang="en-US" altLang="zh-CN" dirty="0" smtClean="0"/>
                  <a:t>90%</a:t>
                </a:r>
                <a:r>
                  <a:rPr lang="zh-CN" altLang="en-US" dirty="0" smtClean="0"/>
                  <a:t>的可能是站姿，有</a:t>
                </a:r>
                <a:r>
                  <a:rPr lang="en-US" altLang="zh-CN" dirty="0" smtClean="0"/>
                  <a:t>6%</a:t>
                </a:r>
                <a:r>
                  <a:rPr lang="zh-CN" altLang="en-US" dirty="0" smtClean="0"/>
                  <a:t>是坐姿</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我们的目标就是要最小化平均错误识别代价，</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举个例子，人家本来站着，识别出来非说人家坐着，这就是识别错了，</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但是识别错了和识别错了还不一样，如果你把躺着识别成趴着，起码人都是横在那儿，差别也不算太大，代价就会小一点</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如果把躺着识别成扣篮，代价就会大一点</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整个问题定义就长这样</a:t>
                </a:r>
                <a:r>
                  <a:rPr lang="en-US" altLang="zh-CN" b="0" i="0" smtClean="0">
                    <a:latin typeface="Cambria Math" panose="02040503050406030204" pitchFamily="18" charset="0"/>
                  </a:rPr>
                  <a:t>〖</a:t>
                </a:r>
                <a:r>
                  <a:rPr lang="en-US" altLang="zh-CN" b="0" i="0" smtClean="0">
                    <a:latin typeface="Cambria Math" panose="02040503050406030204" pitchFamily="18" charset="0"/>
                  </a:rPr>
                  <a:t>𝑃𝑟(</a:t>
                </a:r>
                <a:r>
                  <a:rPr lang="en-US" altLang="zh-CN" i="0">
                    <a:latin typeface="Cambria Math" panose="02040503050406030204" pitchFamily="18" charset="0"/>
                  </a:rPr>
                  <a:t>𝑝𝑜𝑠𝑡𝑢𝑟𝑒</a:t>
                </a:r>
                <a:r>
                  <a:rPr lang="en-US" altLang="zh-CN" b="0" i="0" smtClean="0">
                    <a:latin typeface="Cambria Math" panose="02040503050406030204" pitchFamily="18" charset="0"/>
                  </a:rPr>
                  <a:t>〗_</a:t>
                </a:r>
                <a:r>
                  <a:rPr lang="en-US" altLang="zh-CN" b="0" i="0" smtClean="0">
                    <a:latin typeface="Cambria Math" panose="02040503050406030204" pitchFamily="18" charset="0"/>
                  </a:rPr>
                  <a:t>𝑖)</a:t>
                </a:r>
                <a:r>
                  <a:rPr lang="en-US" altLang="zh-CN" i="0">
                    <a:latin typeface="Cambria Math" panose="02040503050406030204" pitchFamily="18" charset="0"/>
                  </a:rPr>
                  <a:t>·</a:t>
                </a:r>
                <a:r>
                  <a:rPr lang="zh-CN" altLang="en-US" dirty="0" smtClean="0"/>
                  <a:t>是第</a:t>
                </a:r>
                <a:r>
                  <a:rPr lang="en-US" altLang="zh-CN" dirty="0" err="1" smtClean="0"/>
                  <a:t>i</a:t>
                </a:r>
                <a:r>
                  <a:rPr lang="zh-CN" altLang="en-US" dirty="0" smtClean="0"/>
                  <a:t>个姿势出现的概率，</a:t>
                </a:r>
                <a:r>
                  <a:rPr lang="en-US" altLang="zh-CN" dirty="0" smtClean="0"/>
                  <a:t>cost</a:t>
                </a:r>
                <a:r>
                  <a:rPr lang="zh-CN" altLang="en-US" dirty="0" smtClean="0"/>
                  <a:t>值把第</a:t>
                </a:r>
                <a:r>
                  <a:rPr lang="en-US" altLang="zh-CN" dirty="0" err="1" smtClean="0"/>
                  <a:t>i</a:t>
                </a:r>
                <a:r>
                  <a:rPr lang="zh-CN" altLang="en-US" dirty="0" smtClean="0"/>
                  <a:t>个姿势识别成了第</a:t>
                </a:r>
                <a:r>
                  <a:rPr lang="en-US" altLang="zh-CN" dirty="0" smtClean="0"/>
                  <a:t>I’</a:t>
                </a:r>
                <a:r>
                  <a:rPr lang="zh-CN" altLang="en-US" dirty="0" smtClean="0"/>
                  <a:t>个姿势的代价，</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dirty="0" smtClean="0"/>
                  <a:t>measure</a:t>
                </a:r>
                <a:r>
                  <a:rPr lang="zh-CN" altLang="en-US" dirty="0" smtClean="0"/>
                  <a:t>可以简单理解为接受到的信号，这个信号毫无疑问是和</a:t>
                </a:r>
                <a:r>
                  <a:rPr lang="en-US" altLang="zh-CN" dirty="0" smtClean="0"/>
                  <a:t>RIS</a:t>
                </a:r>
                <a:r>
                  <a:rPr lang="zh-CN" altLang="en-US" dirty="0" smtClean="0"/>
                  <a:t>配置高度相关的，</a:t>
                </a:r>
                <a:r>
                  <a:rPr lang="en-US" altLang="zh-CN" dirty="0" smtClean="0"/>
                  <a:t>RIS</a:t>
                </a:r>
                <a:r>
                  <a:rPr lang="zh-CN" altLang="en-US" dirty="0" smtClean="0"/>
                  <a:t>配置我们成为</a:t>
                </a:r>
                <a:r>
                  <a:rPr lang="en-US" altLang="zh-CN" dirty="0" smtClean="0"/>
                  <a:t>T</a:t>
                </a:r>
                <a:r>
                  <a:rPr lang="zh-CN" altLang="en-US" dirty="0" smtClean="0"/>
                  <a:t>，</a:t>
                </a:r>
                <a:r>
                  <a:rPr lang="en-US" altLang="zh-CN" dirty="0" smtClean="0"/>
                  <a:t>Reflection</a:t>
                </a:r>
                <a:r>
                  <a:rPr lang="zh-CN" altLang="en-US" dirty="0" smtClean="0"/>
                  <a:t>就是我们刚才提到的</a:t>
                </a:r>
                <a:r>
                  <a:rPr lang="zh-CN" altLang="en-US" baseline="0" dirty="0" smtClean="0"/>
                  <a:t> 可以反映人体姿势的反射系数向量</a:t>
                </a:r>
                <a:endParaRPr lang="en-US" altLang="zh-CN"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baseline="0" dirty="0" smtClean="0"/>
                  <a:t>L</a:t>
                </a:r>
                <a:r>
                  <a:rPr lang="zh-CN" altLang="en-US" baseline="0" dirty="0" smtClean="0"/>
                  <a:t>是决策函数</a:t>
                </a:r>
                <a:endParaRPr lang="en-US" altLang="zh-CN"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baseline="0" dirty="0" smtClean="0"/>
                  <a:t>我们要研究的就是如何设计</a:t>
                </a:r>
                <a:r>
                  <a:rPr lang="en-US" altLang="zh-CN" baseline="0" dirty="0" smtClean="0"/>
                  <a:t>RIS</a:t>
                </a:r>
                <a:r>
                  <a:rPr lang="zh-CN" altLang="en-US" baseline="0" dirty="0" smtClean="0"/>
                  <a:t>配置</a:t>
                </a:r>
                <a:r>
                  <a:rPr lang="en-US" altLang="zh-CN" baseline="0" dirty="0" smtClean="0"/>
                  <a:t>T</a:t>
                </a:r>
                <a:r>
                  <a:rPr lang="zh-CN" altLang="en-US" baseline="0" dirty="0" smtClean="0"/>
                  <a:t>和决策函数</a:t>
                </a:r>
                <a:r>
                  <a:rPr lang="en-US" altLang="zh-CN" baseline="0" dirty="0" smtClean="0"/>
                  <a:t>L</a:t>
                </a:r>
                <a:r>
                  <a:rPr lang="zh-CN" altLang="en-US" baseline="0" dirty="0" smtClean="0"/>
                  <a:t>，来最小化平均错误识别代价</a:t>
                </a:r>
                <a:endParaRPr lang="en-US" altLang="zh-CN"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zh-CN" altLang="en-US" dirty="0" smtClean="0"/>
                  <a:t>为了把问题简化一下易于处理，我们同样把这个问题分解成两个子问题，分别优化</a:t>
                </a:r>
                <a:r>
                  <a:rPr lang="en-US" altLang="zh-CN" dirty="0" smtClean="0"/>
                  <a:t>RIS</a:t>
                </a:r>
                <a:r>
                  <a:rPr lang="zh-CN" altLang="en-US" dirty="0" smtClean="0"/>
                  <a:t>配置矩阵和决策函数</a:t>
                </a:r>
                <a:endParaRPr lang="en-US" altLang="zh-CN"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zh-CN" altLang="en-US" dirty="0" smtClean="0"/>
              </a:p>
              <a:p>
                <a:pPr eaLnBrk="1" hangingPunct="1">
                  <a:spcBef>
                    <a:spcPct val="0"/>
                  </a:spcBef>
                </a:pPr>
                <a:endParaRPr lang="zh-CN" altLang="en-US" dirty="0"/>
              </a:p>
            </p:txBody>
          </p:sp>
        </mc:Fallback>
      </mc:AlternateContent>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fld id="{69E339B4-6969-49BC-A5CD-DA28F9C5FD17}" type="slidenum">
              <a:rPr lang="zh-CN" altLang="en-US">
                <a:latin typeface="等线" panose="02010600030101010101" pitchFamily="2" charset="-122"/>
              </a:rPr>
              <a:pPr/>
              <a:t>42</a:t>
            </a:fld>
            <a:endParaRPr lang="zh-CN" altLang="en-US">
              <a:latin typeface="等线" panose="02010600030101010101" pitchFamily="2" charset="-122"/>
            </a:endParaRPr>
          </a:p>
        </p:txBody>
      </p:sp>
    </p:spTree>
    <p:extLst>
      <p:ext uri="{BB962C8B-B14F-4D97-AF65-F5344CB8AC3E}">
        <p14:creationId xmlns:p14="http://schemas.microsoft.com/office/powerpoint/2010/main" val="1200722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 </a:t>
            </a:r>
            <a:r>
              <a:rPr lang="zh-CN" altLang="en-US" dirty="0"/>
              <a:t>字号要调节到</a:t>
            </a:r>
            <a:r>
              <a:rPr lang="en-US" altLang="zh-CN" dirty="0"/>
              <a:t>20.</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43</a:t>
            </a:fld>
            <a:endParaRPr lang="zh-CN" altLang="en-US"/>
          </a:p>
        </p:txBody>
      </p:sp>
    </p:spTree>
    <p:extLst>
      <p:ext uri="{BB962C8B-B14F-4D97-AF65-F5344CB8AC3E}">
        <p14:creationId xmlns:p14="http://schemas.microsoft.com/office/powerpoint/2010/main" val="2561548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 </a:t>
            </a:r>
            <a:endParaRPr lang="en-US" altLang="zh-CN" dirty="0"/>
          </a:p>
        </p:txBody>
      </p:sp>
      <p:sp>
        <p:nvSpPr>
          <p:cNvPr id="419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fld id="{AB773812-C113-407B-8B2E-8CB7849A69F0}" type="slidenum">
              <a:rPr lang="zh-CN" altLang="en-US">
                <a:latin typeface="等线" panose="02010600030101010101" pitchFamily="2" charset="-122"/>
              </a:rPr>
              <a:pPr/>
              <a:t>44</a:t>
            </a:fld>
            <a:endParaRPr lang="zh-CN" altLang="en-US">
              <a:latin typeface="等线" panose="02010600030101010101" pitchFamily="2" charset="-122"/>
            </a:endParaRPr>
          </a:p>
        </p:txBody>
      </p:sp>
    </p:spTree>
    <p:extLst>
      <p:ext uri="{BB962C8B-B14F-4D97-AF65-F5344CB8AC3E}">
        <p14:creationId xmlns:p14="http://schemas.microsoft.com/office/powerpoint/2010/main" val="911261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45</a:t>
            </a:fld>
            <a:endParaRPr lang="zh-CN" altLang="en-US"/>
          </a:p>
        </p:txBody>
      </p:sp>
    </p:spTree>
    <p:extLst>
      <p:ext uri="{BB962C8B-B14F-4D97-AF65-F5344CB8AC3E}">
        <p14:creationId xmlns:p14="http://schemas.microsoft.com/office/powerpoint/2010/main" val="2454259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kumimoji="1" lang="en-US" altLang="zh-CN"/>
              <a:t> </a:t>
            </a: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a:t>
            </a:fld>
            <a:endParaRPr lang="en-US"/>
          </a:p>
        </p:txBody>
      </p:sp>
    </p:spTree>
    <p:extLst>
      <p:ext uri="{BB962C8B-B14F-4D97-AF65-F5344CB8AC3E}">
        <p14:creationId xmlns:p14="http://schemas.microsoft.com/office/powerpoint/2010/main" val="1097773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49</a:t>
            </a:fld>
            <a:endParaRPr lang="en-US"/>
          </a:p>
        </p:txBody>
      </p:sp>
    </p:spTree>
    <p:extLst>
      <p:ext uri="{BB962C8B-B14F-4D97-AF65-F5344CB8AC3E}">
        <p14:creationId xmlns:p14="http://schemas.microsoft.com/office/powerpoint/2010/main" val="24995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lang="en-US" altLang="zh-CN" dirty="0"/>
              <a:t> </a:t>
            </a: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a:t>
            </a:fld>
            <a:endParaRPr lang="en-US"/>
          </a:p>
        </p:txBody>
      </p:sp>
    </p:spTree>
    <p:extLst>
      <p:ext uri="{BB962C8B-B14F-4D97-AF65-F5344CB8AC3E}">
        <p14:creationId xmlns:p14="http://schemas.microsoft.com/office/powerpoint/2010/main" val="326814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根据麦克斯韦方程组，一块材料在受电磁波（包括光）照射时，所表现出的电磁特性（即出射的电磁波长什么样）由两个参数来决定：介电常数ε和磁导率μ。不同材料的区别就在于这两个参数的不同。如下图，对于自然界中的物质，这两个参数组合大部分存在于</a:t>
            </a:r>
            <a:r>
              <a:rPr lang="en-US" altLang="zh-CN" sz="1200" kern="1200" dirty="0">
                <a:solidFill>
                  <a:schemeClr val="tx1"/>
                </a:solidFill>
                <a:effectLst/>
                <a:latin typeface="+mn-lt"/>
                <a:ea typeface="+mn-ea"/>
                <a:cs typeface="+mn-cs"/>
              </a:rPr>
              <a:t>1,2</a:t>
            </a:r>
            <a:r>
              <a:rPr lang="zh-CN" altLang="zh-CN" sz="1200" kern="1200" dirty="0">
                <a:solidFill>
                  <a:schemeClr val="tx1"/>
                </a:solidFill>
                <a:effectLst/>
                <a:latin typeface="+mn-lt"/>
                <a:ea typeface="+mn-ea"/>
                <a:cs typeface="+mn-cs"/>
              </a:rPr>
              <a:t>象限，极少数在第</a:t>
            </a:r>
            <a:r>
              <a:rPr lang="en-US" altLang="zh-CN" sz="1200" kern="1200" dirty="0">
                <a:solidFill>
                  <a:schemeClr val="tx1"/>
                </a:solidFill>
                <a:effectLst/>
                <a:latin typeface="+mn-lt"/>
                <a:ea typeface="+mn-ea"/>
                <a:cs typeface="+mn-cs"/>
              </a:rPr>
              <a:t>4</a:t>
            </a:r>
            <a:r>
              <a:rPr lang="zh-CN" altLang="zh-CN" sz="1200" kern="1200" dirty="0">
                <a:solidFill>
                  <a:schemeClr val="tx1"/>
                </a:solidFill>
                <a:effectLst/>
                <a:latin typeface="+mn-lt"/>
                <a:ea typeface="+mn-ea"/>
                <a:cs typeface="+mn-cs"/>
              </a:rPr>
              <a:t>象限。</a:t>
            </a:r>
            <a:endParaRPr kumimoji="1" lang="zh-CN" altLang="en-US" dirty="0"/>
          </a:p>
        </p:txBody>
      </p:sp>
      <p:sp>
        <p:nvSpPr>
          <p:cNvPr id="4" name="灯片编号占位符 3"/>
          <p:cNvSpPr>
            <a:spLocks noGrp="1"/>
          </p:cNvSpPr>
          <p:nvPr>
            <p:ph type="sldNum" sz="quarter" idx="5"/>
          </p:nvPr>
        </p:nvSpPr>
        <p:spPr/>
        <p:txBody>
          <a:bodyPr/>
          <a:lstStyle/>
          <a:p>
            <a:fld id="{441F3D1C-AC9E-411E-B521-F9CF0B7B8E5C}" type="slidenum">
              <a:rPr lang="zh-CN" altLang="en-US" smtClean="0"/>
              <a:t>6</a:t>
            </a:fld>
            <a:endParaRPr lang="zh-CN" altLang="en-US"/>
          </a:p>
        </p:txBody>
      </p:sp>
    </p:spTree>
    <p:extLst>
      <p:ext uri="{BB962C8B-B14F-4D97-AF65-F5344CB8AC3E}">
        <p14:creationId xmlns:p14="http://schemas.microsoft.com/office/powerpoint/2010/main" val="219952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最早奠定超材料理论基础的是前苏联前苏联物理学家</a:t>
            </a:r>
            <a:r>
              <a:rPr kumimoji="1" lang="en-US" altLang="zh-CN" dirty="0" err="1"/>
              <a:t>Veselago</a:t>
            </a:r>
            <a:r>
              <a:rPr kumimoji="1" lang="zh-CN" altLang="en-US" dirty="0"/>
              <a:t>，他于</a:t>
            </a:r>
            <a:r>
              <a:rPr kumimoji="1" lang="en-US" altLang="zh-CN" dirty="0"/>
              <a:t>1968</a:t>
            </a:r>
            <a:r>
              <a:rPr kumimoji="1" lang="zh-CN" altLang="en-US" dirty="0"/>
              <a:t>年在理论上提出了</a:t>
            </a:r>
            <a:r>
              <a:rPr kumimoji="1" lang="en-US" altLang="zh-CN" dirty="0"/>
              <a:t>left-handed material</a:t>
            </a:r>
            <a:r>
              <a:rPr kumimoji="1" lang="zh-CN" altLang="en-US" dirty="0"/>
              <a:t>，即介电常数和磁导率都小于</a:t>
            </a:r>
            <a:r>
              <a:rPr kumimoji="1" lang="en-US" altLang="zh-CN" dirty="0"/>
              <a:t>0</a:t>
            </a:r>
            <a:r>
              <a:rPr kumimoji="1" lang="zh-CN" altLang="en-US" dirty="0"/>
              <a:t>的材料。该材料能够实现负折射率等。然而这一材料当时仅仅是理论上提出来的，并未实现，所以未引起科学界的广泛关注</a:t>
            </a:r>
            <a:endParaRPr kumimoji="1" lang="en-US" altLang="zh-CN" dirty="0"/>
          </a:p>
          <a:p>
            <a:endParaRPr kumimoji="1" lang="en-US" altLang="zh-CN" dirty="0"/>
          </a:p>
          <a:p>
            <a:r>
              <a:rPr kumimoji="1" lang="en-US" altLang="zh-CN" dirty="0"/>
              <a:t>1996</a:t>
            </a:r>
            <a:r>
              <a:rPr kumimoji="1" lang="zh-CN" altLang="en-US" dirty="0"/>
              <a:t>年和</a:t>
            </a:r>
            <a:r>
              <a:rPr kumimoji="1" lang="en-US" altLang="zh-CN" dirty="0"/>
              <a:t>1999</a:t>
            </a:r>
            <a:r>
              <a:rPr kumimoji="1" lang="zh-CN" altLang="en-US" dirty="0"/>
              <a:t>年，</a:t>
            </a:r>
            <a:r>
              <a:rPr kumimoji="1" lang="en-US" altLang="zh-CN" dirty="0" err="1"/>
              <a:t>Pendry</a:t>
            </a:r>
            <a:r>
              <a:rPr kumimoji="1" lang="zh-CN" altLang="en-US" dirty="0"/>
              <a:t>爵士分别利用周期性的金属棒阵列和周期性的开口谐振环阵列实现了负介电常数和负磁导率</a:t>
            </a:r>
            <a:endParaRPr kumimoji="1" lang="en-US" altLang="zh-CN" dirty="0"/>
          </a:p>
          <a:p>
            <a:endParaRPr kumimoji="1"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之前考虑的超材料</a:t>
            </a:r>
            <a:r>
              <a:rPr lang="zh-CN" altLang="en-US" sz="1200" kern="1200" dirty="0">
                <a:solidFill>
                  <a:schemeClr val="tx1"/>
                </a:solidFill>
                <a:effectLst/>
                <a:latin typeface="+mn-lt"/>
                <a:ea typeface="+mn-ea"/>
                <a:cs typeface="+mn-cs"/>
              </a:rPr>
              <a:t>都是三维的</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在高频时设计和加工起来比较困难。为了克服这个困难，在</a:t>
            </a:r>
            <a:r>
              <a:rPr lang="en-US" altLang="zh-CN" sz="1200" kern="1200" dirty="0">
                <a:solidFill>
                  <a:schemeClr val="tx1"/>
                </a:solidFill>
                <a:effectLst/>
                <a:latin typeface="+mn-lt"/>
                <a:ea typeface="+mn-ea"/>
                <a:cs typeface="+mn-cs"/>
              </a:rPr>
              <a:t>1999</a:t>
            </a:r>
            <a:r>
              <a:rPr lang="zh-CN" altLang="en-US" sz="1200" kern="1200" dirty="0">
                <a:solidFill>
                  <a:schemeClr val="tx1"/>
                </a:solidFill>
                <a:effectLst/>
                <a:latin typeface="+mn-lt"/>
                <a:ea typeface="+mn-ea"/>
                <a:cs typeface="+mn-cs"/>
              </a:rPr>
              <a:t>年，</a:t>
            </a:r>
            <a:r>
              <a:rPr lang="en-US" altLang="zh-CN" dirty="0">
                <a:latin typeface="等线" panose="02010600030101010101" pitchFamily="2" charset="-122"/>
                <a:cs typeface="Times New Roman" panose="02020603050405020304" pitchFamily="18" charset="0"/>
              </a:rPr>
              <a:t>D. </a:t>
            </a:r>
            <a:r>
              <a:rPr lang="en-US" altLang="zh-CN" dirty="0" err="1">
                <a:latin typeface="等线" panose="02010600030101010101" pitchFamily="2" charset="-122"/>
                <a:cs typeface="Times New Roman" panose="02020603050405020304" pitchFamily="18" charset="0"/>
              </a:rPr>
              <a:t>Sievenpiper</a:t>
            </a:r>
            <a:r>
              <a:rPr lang="zh-CN" altLang="en-US" sz="1200" kern="1200" dirty="0">
                <a:solidFill>
                  <a:schemeClr val="tx1"/>
                </a:solidFill>
                <a:effectLst/>
                <a:latin typeface="+mn-lt"/>
                <a:ea typeface="+mn-ea"/>
                <a:cs typeface="+mn-cs"/>
              </a:rPr>
              <a:t>提出了超表面。超表面是一种</a:t>
            </a:r>
            <a:r>
              <a:rPr lang="zh-CN" altLang="zh-CN" sz="1200" kern="1200" dirty="0">
                <a:solidFill>
                  <a:schemeClr val="tx1"/>
                </a:solidFill>
                <a:effectLst/>
                <a:latin typeface="+mn-lt"/>
                <a:ea typeface="+mn-ea"/>
                <a:cs typeface="+mn-cs"/>
              </a:rPr>
              <a:t>二维的超材料</a:t>
            </a:r>
            <a:r>
              <a:rPr lang="zh-CN" altLang="en-US" sz="1200" kern="1200" dirty="0">
                <a:solidFill>
                  <a:schemeClr val="tx1"/>
                </a:solidFill>
                <a:effectLst/>
                <a:latin typeface="+mn-lt"/>
                <a:ea typeface="+mn-ea"/>
                <a:cs typeface="+mn-cs"/>
              </a:rPr>
              <a:t>，可以借助成熟的纳米印刷或者光刻技术来制作，所以大大的降低了加工难度，简化了设计。</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a:t>对传统超表面而言，一旦被加工成型后，其特性就固定下来。为了更好地满足社会需求，人们构造了多种可调的超表面。构造可调超表面的一种方法是向单元中加入可调物质，包括液晶、半导体等。其中的半导体可调超表面最早可以追溯到</a:t>
            </a:r>
            <a:r>
              <a:rPr kumimoji="1" lang="en-US" altLang="zh-CN" dirty="0"/>
              <a:t>2001</a:t>
            </a:r>
            <a:r>
              <a:rPr kumimoji="1" lang="zh-CN" altLang="en-US" dirty="0"/>
              <a:t>年。在</a:t>
            </a:r>
            <a:r>
              <a:rPr kumimoji="1" lang="en-US" altLang="zh-CN" dirty="0"/>
              <a:t>2001</a:t>
            </a:r>
            <a:r>
              <a:rPr kumimoji="1" lang="zh-CN" altLang="en-US" dirty="0"/>
              <a:t>年，</a:t>
            </a:r>
            <a:r>
              <a:rPr lang="en-US" altLang="zh-CN" dirty="0">
                <a:latin typeface="等线" panose="02010600030101010101" pitchFamily="2" charset="-122"/>
                <a:cs typeface="Times New Roman" panose="02020603050405020304" pitchFamily="18" charset="0"/>
              </a:rPr>
              <a:t>Daniel. </a:t>
            </a:r>
            <a:r>
              <a:rPr lang="en-US" altLang="zh-CN" dirty="0" err="1">
                <a:latin typeface="等线" panose="02010600030101010101" pitchFamily="2" charset="-122"/>
                <a:cs typeface="Times New Roman" panose="02020603050405020304" pitchFamily="18" charset="0"/>
              </a:rPr>
              <a:t>Sievenpiper</a:t>
            </a:r>
            <a:r>
              <a:rPr kumimoji="1" lang="zh-CN" altLang="en-US" dirty="0">
                <a:latin typeface="+mn-lt"/>
                <a:cs typeface="+mn-cs"/>
              </a:rPr>
              <a:t>利用变容二极管实现了可编程超表面，通过控制变容二极管的偏置电压，单元反射相位可以达到接近</a:t>
            </a:r>
            <a:r>
              <a:rPr kumimoji="1" lang="en-US" altLang="zh-CN" dirty="0">
                <a:latin typeface="+mn-lt"/>
                <a:cs typeface="+mn-cs"/>
              </a:rPr>
              <a:t>360</a:t>
            </a:r>
            <a:r>
              <a:rPr kumimoji="1" lang="zh-CN" altLang="en-US" dirty="0">
                <a:latin typeface="+mn-lt"/>
                <a:cs typeface="+mn-cs"/>
              </a:rPr>
              <a:t>度的变化。</a:t>
            </a:r>
            <a:endParaRPr kumimoji="1" lang="en-US" altLang="zh-CN" dirty="0">
              <a:latin typeface="+mn-lt"/>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latin typeface="+mn-lt"/>
              <a:cs typeface="+mn-cs"/>
            </a:endParaRPr>
          </a:p>
          <a:p>
            <a:r>
              <a:rPr kumimoji="1" lang="zh-CN" altLang="en-US" dirty="0"/>
              <a:t>在</a:t>
            </a:r>
            <a:r>
              <a:rPr kumimoji="1" lang="en-US" altLang="zh-CN" dirty="0"/>
              <a:t>2001</a:t>
            </a:r>
            <a:r>
              <a:rPr kumimoji="1" lang="zh-CN" altLang="en-US" dirty="0"/>
              <a:t>年，超材料领域还有一个重大的进展，就是</a:t>
            </a:r>
            <a:r>
              <a:rPr kumimoji="1" lang="en-US" altLang="zh-CN" dirty="0"/>
              <a:t>D. R. Smith</a:t>
            </a:r>
            <a:r>
              <a:rPr kumimoji="1" lang="zh-CN" altLang="en-US" dirty="0"/>
              <a:t>首次在实验上验证了左手材料以及负折射率</a:t>
            </a:r>
            <a:endParaRPr kumimoji="1" lang="en-US" altLang="zh-CN" dirty="0"/>
          </a:p>
          <a:p>
            <a:endParaRPr kumimoji="1" lang="en-US" altLang="zh-CN" dirty="0"/>
          </a:p>
          <a:p>
            <a:r>
              <a:rPr kumimoji="1" lang="zh-CN" altLang="en-US" dirty="0"/>
              <a:t>之后在</a:t>
            </a:r>
            <a:r>
              <a:rPr kumimoji="1" lang="en-US" altLang="zh-CN" dirty="0"/>
              <a:t>2006</a:t>
            </a:r>
            <a:r>
              <a:rPr kumimoji="1" lang="zh-CN" altLang="en-US" dirty="0"/>
              <a:t>年，</a:t>
            </a:r>
            <a:r>
              <a:rPr kumimoji="1" lang="en-US" altLang="zh-CN" dirty="0" err="1"/>
              <a:t>Pendry</a:t>
            </a:r>
            <a:r>
              <a:rPr kumimoji="1" lang="zh-CN" altLang="en-US" dirty="0"/>
              <a:t>和</a:t>
            </a:r>
            <a:r>
              <a:rPr kumimoji="1" lang="en-US" altLang="zh-CN" dirty="0"/>
              <a:t>D. R. Smith</a:t>
            </a:r>
            <a:r>
              <a:rPr kumimoji="1" lang="zh-CN" altLang="en-US" dirty="0"/>
              <a:t>共同提出了变换光学理论，提出可以构造出一种介电常数和磁导率可独立任意变化的超材料，这相对之前又是一个很大的进步，使得我们可以任意设计所需的电磁响应，从而实现灵活控制电磁波的能力</a:t>
            </a:r>
            <a:endParaRPr kumimoji="1" lang="en-US" altLang="zh-CN" dirty="0"/>
          </a:p>
          <a:p>
            <a:endParaRPr kumimoji="1"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441F3D1C-AC9E-411E-B521-F9CF0B7B8E5C}" type="slidenum">
              <a:rPr lang="zh-CN" altLang="en-US" smtClean="0"/>
              <a:t>7</a:t>
            </a:fld>
            <a:endParaRPr lang="zh-CN" altLang="en-US"/>
          </a:p>
        </p:txBody>
      </p:sp>
    </p:spTree>
    <p:extLst>
      <p:ext uri="{BB962C8B-B14F-4D97-AF65-F5344CB8AC3E}">
        <p14:creationId xmlns:p14="http://schemas.microsoft.com/office/powerpoint/2010/main" val="212986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最早奠定超材料理论基础的是前苏联前苏联物理学家</a:t>
            </a:r>
            <a:r>
              <a:rPr kumimoji="1" lang="en-US" altLang="zh-CN" dirty="0" err="1"/>
              <a:t>Veselago</a:t>
            </a:r>
            <a:r>
              <a:rPr kumimoji="1" lang="zh-CN" altLang="en-US" dirty="0"/>
              <a:t>，他于</a:t>
            </a:r>
            <a:r>
              <a:rPr kumimoji="1" lang="en-US" altLang="zh-CN" dirty="0"/>
              <a:t>1968</a:t>
            </a:r>
            <a:r>
              <a:rPr kumimoji="1" lang="zh-CN" altLang="en-US" dirty="0"/>
              <a:t>年在理论上提出了</a:t>
            </a:r>
            <a:r>
              <a:rPr kumimoji="1" lang="en-US" altLang="zh-CN" dirty="0"/>
              <a:t>left-handed material</a:t>
            </a:r>
            <a:r>
              <a:rPr kumimoji="1" lang="zh-CN" altLang="en-US" dirty="0"/>
              <a:t>，即介电常数和磁导率都小于</a:t>
            </a:r>
            <a:r>
              <a:rPr kumimoji="1" lang="en-US" altLang="zh-CN" dirty="0"/>
              <a:t>0</a:t>
            </a:r>
            <a:r>
              <a:rPr kumimoji="1" lang="zh-CN" altLang="en-US" dirty="0"/>
              <a:t>的材料。该材料能够实现负折射率等。然而这一材料当时仅仅是理论上提出来的，并未实现，所以未引起科学界的广泛关注</a:t>
            </a:r>
            <a:endParaRPr kumimoji="1" lang="en-US" altLang="zh-CN" dirty="0"/>
          </a:p>
          <a:p>
            <a:endParaRPr kumimoji="1" lang="en-US" altLang="zh-CN" dirty="0"/>
          </a:p>
          <a:p>
            <a:r>
              <a:rPr kumimoji="1" lang="en-US" altLang="zh-CN" dirty="0"/>
              <a:t>1996</a:t>
            </a:r>
            <a:r>
              <a:rPr kumimoji="1" lang="zh-CN" altLang="en-US" dirty="0"/>
              <a:t>年和</a:t>
            </a:r>
            <a:r>
              <a:rPr kumimoji="1" lang="en-US" altLang="zh-CN" dirty="0"/>
              <a:t>1999</a:t>
            </a:r>
            <a:r>
              <a:rPr kumimoji="1" lang="zh-CN" altLang="en-US" dirty="0"/>
              <a:t>年，</a:t>
            </a:r>
            <a:r>
              <a:rPr kumimoji="1" lang="en-US" altLang="zh-CN" dirty="0" err="1"/>
              <a:t>Pendry</a:t>
            </a:r>
            <a:r>
              <a:rPr kumimoji="1" lang="zh-CN" altLang="en-US" dirty="0"/>
              <a:t>爵士分别利用周期性的金属棒阵列和周期性的开口谐振环阵列实现了负介电常数和负磁导率</a:t>
            </a:r>
            <a:endParaRPr kumimoji="1" lang="en-US" altLang="zh-CN" dirty="0"/>
          </a:p>
          <a:p>
            <a:endParaRPr kumimoji="1"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之前考虑的超材料</a:t>
            </a:r>
            <a:r>
              <a:rPr lang="zh-CN" altLang="en-US" sz="1200" kern="1200" dirty="0">
                <a:solidFill>
                  <a:schemeClr val="tx1"/>
                </a:solidFill>
                <a:effectLst/>
                <a:latin typeface="+mn-lt"/>
                <a:ea typeface="+mn-ea"/>
                <a:cs typeface="+mn-cs"/>
              </a:rPr>
              <a:t>都是三维的</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在高频时设计和加工起来比较困难。为了克服这个困难，在</a:t>
            </a:r>
            <a:r>
              <a:rPr lang="en-US" altLang="zh-CN" sz="1200" kern="1200" dirty="0">
                <a:solidFill>
                  <a:schemeClr val="tx1"/>
                </a:solidFill>
                <a:effectLst/>
                <a:latin typeface="+mn-lt"/>
                <a:ea typeface="+mn-ea"/>
                <a:cs typeface="+mn-cs"/>
              </a:rPr>
              <a:t>1999</a:t>
            </a:r>
            <a:r>
              <a:rPr lang="zh-CN" altLang="en-US" sz="1200" kern="1200" dirty="0">
                <a:solidFill>
                  <a:schemeClr val="tx1"/>
                </a:solidFill>
                <a:effectLst/>
                <a:latin typeface="+mn-lt"/>
                <a:ea typeface="+mn-ea"/>
                <a:cs typeface="+mn-cs"/>
              </a:rPr>
              <a:t>年，</a:t>
            </a:r>
            <a:r>
              <a:rPr lang="en-US" altLang="zh-CN" dirty="0">
                <a:latin typeface="等线" panose="02010600030101010101" pitchFamily="2" charset="-122"/>
                <a:cs typeface="Times New Roman" panose="02020603050405020304" pitchFamily="18" charset="0"/>
              </a:rPr>
              <a:t>D. </a:t>
            </a:r>
            <a:r>
              <a:rPr lang="en-US" altLang="zh-CN" dirty="0" err="1">
                <a:latin typeface="等线" panose="02010600030101010101" pitchFamily="2" charset="-122"/>
                <a:cs typeface="Times New Roman" panose="02020603050405020304" pitchFamily="18" charset="0"/>
              </a:rPr>
              <a:t>Sievenpiper</a:t>
            </a:r>
            <a:r>
              <a:rPr lang="zh-CN" altLang="en-US" sz="1200" kern="1200" dirty="0">
                <a:solidFill>
                  <a:schemeClr val="tx1"/>
                </a:solidFill>
                <a:effectLst/>
                <a:latin typeface="+mn-lt"/>
                <a:ea typeface="+mn-ea"/>
                <a:cs typeface="+mn-cs"/>
              </a:rPr>
              <a:t>提出了超表面。超表面是一种</a:t>
            </a:r>
            <a:r>
              <a:rPr lang="zh-CN" altLang="zh-CN" sz="1200" kern="1200" dirty="0">
                <a:solidFill>
                  <a:schemeClr val="tx1"/>
                </a:solidFill>
                <a:effectLst/>
                <a:latin typeface="+mn-lt"/>
                <a:ea typeface="+mn-ea"/>
                <a:cs typeface="+mn-cs"/>
              </a:rPr>
              <a:t>二维的超材料</a:t>
            </a:r>
            <a:r>
              <a:rPr lang="zh-CN" altLang="en-US" sz="1200" kern="1200" dirty="0">
                <a:solidFill>
                  <a:schemeClr val="tx1"/>
                </a:solidFill>
                <a:effectLst/>
                <a:latin typeface="+mn-lt"/>
                <a:ea typeface="+mn-ea"/>
                <a:cs typeface="+mn-cs"/>
              </a:rPr>
              <a:t>，可以借助成熟的纳米印刷或者光刻技术来制作，所以大大的降低了加工难度，简化了设计。</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a:t>对传统超表面而言，一旦被加工成型后，其特性就固定下来。为了更好地满足社会需求，人们构造了多种可调的超表面。构造可调超表面的一种方法是向单元中加入可调物质，包括液晶、半导体等。其中的半导体可调超表面最早可以追溯到</a:t>
            </a:r>
            <a:r>
              <a:rPr kumimoji="1" lang="en-US" altLang="zh-CN" dirty="0"/>
              <a:t>2001</a:t>
            </a:r>
            <a:r>
              <a:rPr kumimoji="1" lang="zh-CN" altLang="en-US" dirty="0"/>
              <a:t>年。在</a:t>
            </a:r>
            <a:r>
              <a:rPr kumimoji="1" lang="en-US" altLang="zh-CN" dirty="0"/>
              <a:t>2001</a:t>
            </a:r>
            <a:r>
              <a:rPr kumimoji="1" lang="zh-CN" altLang="en-US" dirty="0"/>
              <a:t>年，</a:t>
            </a:r>
            <a:r>
              <a:rPr lang="en-US" altLang="zh-CN" dirty="0">
                <a:latin typeface="等线" panose="02010600030101010101" pitchFamily="2" charset="-122"/>
                <a:cs typeface="Times New Roman" panose="02020603050405020304" pitchFamily="18" charset="0"/>
              </a:rPr>
              <a:t>Daniel. </a:t>
            </a:r>
            <a:r>
              <a:rPr lang="en-US" altLang="zh-CN" dirty="0" err="1">
                <a:latin typeface="等线" panose="02010600030101010101" pitchFamily="2" charset="-122"/>
                <a:cs typeface="Times New Roman" panose="02020603050405020304" pitchFamily="18" charset="0"/>
              </a:rPr>
              <a:t>Sievenpiper</a:t>
            </a:r>
            <a:r>
              <a:rPr kumimoji="1" lang="zh-CN" altLang="en-US" dirty="0">
                <a:latin typeface="+mn-lt"/>
                <a:cs typeface="+mn-cs"/>
              </a:rPr>
              <a:t>利用变容二极管实现了可编程超表面，通过控制变容二极管的偏置电压，单元反射相位可以达到接近</a:t>
            </a:r>
            <a:r>
              <a:rPr kumimoji="1" lang="en-US" altLang="zh-CN" dirty="0">
                <a:latin typeface="+mn-lt"/>
                <a:cs typeface="+mn-cs"/>
              </a:rPr>
              <a:t>360</a:t>
            </a:r>
            <a:r>
              <a:rPr kumimoji="1" lang="zh-CN" altLang="en-US" dirty="0">
                <a:latin typeface="+mn-lt"/>
                <a:cs typeface="+mn-cs"/>
              </a:rPr>
              <a:t>度的变化。</a:t>
            </a:r>
            <a:endParaRPr kumimoji="1" lang="en-US" altLang="zh-CN" dirty="0">
              <a:latin typeface="+mn-lt"/>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latin typeface="+mn-lt"/>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441F3D1C-AC9E-411E-B521-F9CF0B7B8E5C}" type="slidenum">
              <a:rPr lang="zh-CN" altLang="en-US" smtClean="0"/>
              <a:t>8</a:t>
            </a:fld>
            <a:endParaRPr lang="zh-CN" altLang="en-US"/>
          </a:p>
        </p:txBody>
      </p:sp>
    </p:spTree>
    <p:extLst>
      <p:ext uri="{BB962C8B-B14F-4D97-AF65-F5344CB8AC3E}">
        <p14:creationId xmlns:p14="http://schemas.microsoft.com/office/powerpoint/2010/main" val="217782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441F3D1C-AC9E-411E-B521-F9CF0B7B8E5C}" type="slidenum">
              <a:rPr lang="zh-CN" altLang="en-US" smtClean="0"/>
              <a:t>9</a:t>
            </a:fld>
            <a:endParaRPr lang="zh-CN" altLang="en-US"/>
          </a:p>
        </p:txBody>
      </p:sp>
    </p:spTree>
    <p:extLst>
      <p:ext uri="{BB962C8B-B14F-4D97-AF65-F5344CB8AC3E}">
        <p14:creationId xmlns:p14="http://schemas.microsoft.com/office/powerpoint/2010/main" val="344316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6" name="灯片编号占位符 5"/>
          <p:cNvSpPr>
            <a:spLocks noGrp="1"/>
          </p:cNvSpPr>
          <p:nvPr>
            <p:ph type="sldNum" sz="quarter" idx="12"/>
          </p:nvPr>
        </p:nvSpPr>
        <p:spPr/>
        <p:txBody>
          <a:bodyPr/>
          <a:lstStyle/>
          <a:p>
            <a:fld id="{07DAB105-EDB0-4DC0-BF56-A6108DEF730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7DAB105-EDB0-4DC0-BF56-A6108DEF7307}"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4" name="灯片编号占位符 5"/>
          <p:cNvSpPr>
            <a:spLocks noGrp="1"/>
          </p:cNvSpPr>
          <p:nvPr>
            <p:ph type="sldNum" sz="quarter" idx="12"/>
          </p:nvPr>
        </p:nvSpPr>
        <p:spPr>
          <a:xfrm>
            <a:off x="8262041" y="908974"/>
            <a:ext cx="990011" cy="270003"/>
          </a:xfrm>
          <a:prstGeom prst="rect">
            <a:avLst/>
          </a:prstGeom>
        </p:spPr>
        <p:txBody>
          <a:bodyPr/>
          <a:lstStyle>
            <a:lvl1pP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t>‹#›</a:t>
            </a:fld>
            <a:r>
              <a:rPr lang="en-US" altLang="zh-CN" dirty="0"/>
              <a:t>/150</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5" name="灯片编号占位符 5"/>
          <p:cNvSpPr>
            <a:spLocks noGrp="1"/>
          </p:cNvSpPr>
          <p:nvPr>
            <p:ph type="sldNum" sz="quarter" idx="12"/>
          </p:nvPr>
        </p:nvSpPr>
        <p:spPr>
          <a:xfrm>
            <a:off x="8262041" y="908974"/>
            <a:ext cx="810009" cy="270003"/>
          </a:xfrm>
          <a:prstGeom prst="rect">
            <a:avLst/>
          </a:prstGeom>
        </p:spPr>
        <p:txBody>
          <a:bodyPr/>
          <a:lstStyle>
            <a:lvl1pPr algn="ct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t>‹#›</a:t>
            </a:fld>
            <a:r>
              <a:rPr lang="en-US" altLang="zh-CN" dirty="0"/>
              <a:t>/150</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14290"/>
            <a:ext cx="8229600" cy="725470"/>
          </a:xfrm>
        </p:spPr>
        <p:txBody>
          <a:bodyPr/>
          <a:lstStyle/>
          <a:p>
            <a:r>
              <a:rPr lang="zh-CN" altLang="en-US" dirty="0"/>
              <a:t>单击此处编辑母版标题样式</a:t>
            </a:r>
          </a:p>
        </p:txBody>
      </p:sp>
      <p:sp>
        <p:nvSpPr>
          <p:cNvPr id="3" name="内容占位符 2"/>
          <p:cNvSpPr>
            <a:spLocks noGrp="1"/>
          </p:cNvSpPr>
          <p:nvPr>
            <p:ph idx="1"/>
          </p:nvPr>
        </p:nvSpPr>
        <p:spPr>
          <a:xfrm>
            <a:off x="457200" y="1142984"/>
            <a:ext cx="8229600" cy="5214974"/>
          </a:xfrm>
        </p:spPr>
        <p:txBody>
          <a:bodyPr/>
          <a:lstStyle>
            <a:lvl1pPr>
              <a:defRPr sz="2400"/>
            </a:lvl1pPr>
            <a:lvl2pPr>
              <a:defRPr sz="2000"/>
            </a:lvl2pPr>
            <a:lvl3pPr>
              <a:defRPr sz="2000"/>
            </a:lvl3pPr>
            <a:lvl4pPr>
              <a:defRPr sz="2000"/>
            </a:lvl4pPr>
            <a:lvl5pPr>
              <a:defRPr sz="20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dirty="0"/>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97D86083-53EC-4DF4-B0ED-FEB5657A265E}" type="slidenum">
              <a:rPr lang="zh-CN" altLang="en-US" smtClean="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a:defRPr>
                <a:solidFill>
                  <a:srgbClr val="0070C0"/>
                </a:solidFill>
              </a:defRPr>
            </a:lvl1pPr>
          </a:lstStyle>
          <a:p>
            <a:fld id="{97D86083-53EC-4DF4-B0ED-FEB5657A265E}"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60324"/>
            <a:ext cx="8229600" cy="65403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928670"/>
            <a:ext cx="8229600" cy="542928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4214810" y="6572272"/>
            <a:ext cx="857256" cy="285752"/>
          </a:xfrm>
          <a:prstGeom prst="rect">
            <a:avLst/>
          </a:prstGeom>
        </p:spPr>
        <p:txBody>
          <a:bodyPr vert="horz" lIns="91440" tIns="45720" rIns="91440" bIns="45720" rtlCol="0" anchor="ctr"/>
          <a:lstStyle>
            <a:lvl1pPr algn="ctr">
              <a:defRPr sz="1200" b="1">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07DAB105-EDB0-4DC0-BF56-A6108DEF7307}"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3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2.png"/><Relationship Id="rId5" Type="http://schemas.openxmlformats.org/officeDocument/2006/relationships/image" Target="../media/image301.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411.png"/><Relationship Id="rId2" Type="http://schemas.openxmlformats.org/officeDocument/2006/relationships/image" Target="../media/image311.png"/><Relationship Id="rId1" Type="http://schemas.openxmlformats.org/officeDocument/2006/relationships/slideLayout" Target="../slideLayouts/slideLayout4.xml"/><Relationship Id="rId6" Type="http://schemas.openxmlformats.org/officeDocument/2006/relationships/image" Target="../media/image400.png"/><Relationship Id="rId5" Type="http://schemas.openxmlformats.org/officeDocument/2006/relationships/image" Target="../media/image390.png"/><Relationship Id="rId10" Type="http://schemas.openxmlformats.org/officeDocument/2006/relationships/image" Target="../media/image47.tiff"/><Relationship Id="rId4" Type="http://schemas.openxmlformats.org/officeDocument/2006/relationships/image" Target="../media/image331.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9.png"/><Relationship Id="rId7" Type="http://schemas.openxmlformats.org/officeDocument/2006/relationships/image" Target="../media/image460.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90.png"/><Relationship Id="rId4" Type="http://schemas.openxmlformats.org/officeDocument/2006/relationships/image" Target="../media/image50.png"/><Relationship Id="rId9" Type="http://schemas.openxmlformats.org/officeDocument/2006/relationships/image" Target="../media/image54.tiff"/></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6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1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1810.png"/><Relationship Id="rId7" Type="http://schemas.openxmlformats.org/officeDocument/2006/relationships/image" Target="../media/image330.png"/><Relationship Id="rId12" Type="http://schemas.openxmlformats.org/officeDocument/2006/relationships/image" Target="../media/image185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20.png"/><Relationship Id="rId11" Type="http://schemas.openxmlformats.org/officeDocument/2006/relationships/image" Target="../media/image1841.png"/><Relationship Id="rId5" Type="http://schemas.openxmlformats.org/officeDocument/2006/relationships/image" Target="../media/image310.png"/><Relationship Id="rId10" Type="http://schemas.openxmlformats.org/officeDocument/2006/relationships/image" Target="../media/image1830.png"/><Relationship Id="rId4" Type="http://schemas.openxmlformats.org/officeDocument/2006/relationships/image" Target="../media/image300.png"/><Relationship Id="rId9" Type="http://schemas.openxmlformats.org/officeDocument/2006/relationships/image" Target="../media/image1820.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NUL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2.emf"/></Relationships>
</file>

<file path=ppt/slides/_rels/slide34.xml.rels><?xml version="1.0" encoding="UTF-8" standalone="yes"?>
<Relationships xmlns="http://schemas.openxmlformats.org/package/2006/relationships"><Relationship Id="rId8" Type="http://schemas.openxmlformats.org/officeDocument/2006/relationships/image" Target="../media/image1280.png"/><Relationship Id="rId3" Type="http://schemas.openxmlformats.org/officeDocument/2006/relationships/image" Target="../media/image83.tiff"/><Relationship Id="rId7" Type="http://schemas.openxmlformats.org/officeDocument/2006/relationships/image" Target="../media/image127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260.png"/><Relationship Id="rId5" Type="http://schemas.openxmlformats.org/officeDocument/2006/relationships/image" Target="../media/image1250.png"/><Relationship Id="rId4" Type="http://schemas.openxmlformats.org/officeDocument/2006/relationships/image" Target="../media/image1300.png"/><Relationship Id="rId9" Type="http://schemas.openxmlformats.org/officeDocument/2006/relationships/image" Target="../media/image1290.png"/></Relationships>
</file>

<file path=ppt/slides/_rels/slide35.xml.rels><?xml version="1.0" encoding="UTF-8" standalone="yes"?>
<Relationships xmlns="http://schemas.openxmlformats.org/package/2006/relationships"><Relationship Id="rId3" Type="http://schemas.openxmlformats.org/officeDocument/2006/relationships/image" Target="../media/image1310.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1330.png"/><Relationship Id="rId4" Type="http://schemas.openxmlformats.org/officeDocument/2006/relationships/image" Target="../media/image1320.png"/></Relationships>
</file>

<file path=ppt/slides/_rels/slide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980.png"/></Relationships>
</file>

<file path=ppt/slides/_rels/slide41.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slideLayout" Target="../slideLayouts/slideLayout9.xml"/><Relationship Id="rId7" Type="http://schemas.openxmlformats.org/officeDocument/2006/relationships/image" Target="../media/image6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7.png"/><Relationship Id="rId5" Type="http://schemas.openxmlformats.org/officeDocument/2006/relationships/image" Target="../media/image410.png"/><Relationship Id="rId4" Type="http://schemas.openxmlformats.org/officeDocument/2006/relationships/notesSlide" Target="../notesSlides/notesSlide34.xml"/><Relationship Id="rId9" Type="http://schemas.openxmlformats.org/officeDocument/2006/relationships/image" Target="../media/image88.png"/></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780.png"/><Relationship Id="rId7"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1230.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s://arxiv.org/abs/2008.02459"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0.png"/><Relationship Id="rId7" Type="http://schemas.openxmlformats.org/officeDocument/2006/relationships/image" Target="NULL"/><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jfif"/><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27.jpeg"/><Relationship Id="rId10" Type="http://schemas.openxmlformats.org/officeDocument/2006/relationships/image" Target="../media/image39.png"/><Relationship Id="rId4" Type="http://schemas.openxmlformats.org/officeDocument/2006/relationships/image" Target="../media/image26.tiff"/><Relationship Id="rId9" Type="http://schemas.openxmlformats.org/officeDocument/2006/relationships/image" Target="../media/image30.tiff"/></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42844" y="703551"/>
            <a:ext cx="8929750" cy="2160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Arial" panose="020B0604020202020204" pitchFamily="34" charset="0"/>
                <a:ea typeface="等线" panose="02010600030101010101" pitchFamily="2" charset="-122"/>
                <a:cs typeface="Arial" panose="020B0604020202020204" pitchFamily="34" charset="0"/>
              </a:rPr>
              <a:t>MetaSensing</a:t>
            </a:r>
            <a:r>
              <a:rPr lang="en-US" sz="2800" b="1" dirty="0">
                <a:solidFill>
                  <a:srgbClr val="0070C0"/>
                </a:solidFill>
                <a:latin typeface="Arial" panose="020B0604020202020204" pitchFamily="34" charset="0"/>
                <a:ea typeface="等线" panose="02010600030101010101" pitchFamily="2" charset="-122"/>
                <a:cs typeface="Arial" panose="020B0604020202020204" pitchFamily="34" charset="0"/>
              </a:rPr>
              <a:t>: Reconfigurable Intelligent Surface Assisted RF Sensing and Localization </a:t>
            </a:r>
          </a:p>
          <a:p>
            <a:pPr lvl="0" algn="ctr">
              <a:defRPr/>
            </a:pPr>
            <a:endParaRPr lang="en-US" altLang="zh-CN" sz="3800" b="1" dirty="0">
              <a:solidFill>
                <a:srgbClr val="0070C0"/>
              </a:solidFill>
              <a:latin typeface="Arial" panose="020B0604020202020204" pitchFamily="34" charset="0"/>
              <a:ea typeface="等线" panose="02010600030101010101" pitchFamily="2" charset="-122"/>
              <a:cs typeface="Arial" panose="020B0604020202020204" pitchFamily="34" charset="0"/>
            </a:endParaRPr>
          </a:p>
        </p:txBody>
      </p:sp>
      <p:sp>
        <p:nvSpPr>
          <p:cNvPr id="19" name="灯片编号占位符 18"/>
          <p:cNvSpPr>
            <a:spLocks noGrp="1"/>
          </p:cNvSpPr>
          <p:nvPr>
            <p:ph type="sldNum" sz="quarter" idx="12"/>
          </p:nvPr>
        </p:nvSpPr>
        <p:spPr/>
        <p:txBody>
          <a:bodyPr/>
          <a:lstStyle/>
          <a:p>
            <a:pPr algn="l">
              <a:defRPr/>
            </a:pPr>
            <a:fld id="{97D86083-53EC-4DF4-B0ED-FEB5657A265E}" type="slidenum">
              <a:rPr lang="zh-CN" altLang="en-US" sz="1400" b="0">
                <a:solidFill>
                  <a:prstClr val="white"/>
                </a:solidFill>
              </a:rPr>
              <a:pPr algn="l">
                <a:defRPr/>
              </a:pPr>
              <a:t>0</a:t>
            </a:fld>
            <a:r>
              <a:rPr lang="en-US" altLang="zh-CN" sz="1400" b="0">
                <a:solidFill>
                  <a:prstClr val="white"/>
                </a:solidFill>
              </a:rPr>
              <a:t>/195</a:t>
            </a:r>
            <a:endParaRPr lang="zh-CN" altLang="en-US" sz="1400" b="0" dirty="0">
              <a:solidFill>
                <a:prstClr val="white"/>
              </a:solidFill>
            </a:endParaRPr>
          </a:p>
        </p:txBody>
      </p:sp>
      <p:sp>
        <p:nvSpPr>
          <p:cNvPr id="11" name="Rectangle 4"/>
          <p:cNvSpPr txBox="1">
            <a:spLocks noChangeArrowheads="1"/>
          </p:cNvSpPr>
          <p:nvPr/>
        </p:nvSpPr>
        <p:spPr>
          <a:xfrm>
            <a:off x="237650" y="3577326"/>
            <a:ext cx="8640096" cy="2281456"/>
          </a:xfrm>
          <a:prstGeom prst="rect">
            <a:avLst/>
          </a:prstGeom>
        </p:spPr>
        <p:txBody>
          <a:bodyPr/>
          <a:lstStyle/>
          <a:p>
            <a:pPr marL="254000" indent="-254000" algn="ctr">
              <a:lnSpc>
                <a:spcPct val="105000"/>
              </a:lnSpc>
              <a:spcBef>
                <a:spcPct val="20000"/>
              </a:spcBef>
              <a:buSzPct val="100000"/>
              <a:defRPr/>
            </a:pPr>
            <a:r>
              <a:rPr lang="en-US" altLang="zh-CN" sz="2400"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Zhu Han</a:t>
            </a:r>
            <a:endParaRPr lang="en-US" altLang="zh-CN" sz="2400" kern="0"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254000" indent="-254000" algn="ctr">
              <a:lnSpc>
                <a:spcPct val="105000"/>
              </a:lnSpc>
              <a:spcBef>
                <a:spcPct val="20000"/>
              </a:spcBef>
              <a:buSzPct val="100000"/>
              <a:defRPr/>
            </a:pP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Department of Electrical and Computer Engineering</a:t>
            </a:r>
          </a:p>
          <a:p>
            <a:pPr marL="254000" indent="-254000" algn="ctr" fontAlgn="base">
              <a:lnSpc>
                <a:spcPct val="105000"/>
              </a:lnSpc>
              <a:spcBef>
                <a:spcPct val="20000"/>
              </a:spcBef>
              <a:spcAft>
                <a:spcPct val="0"/>
              </a:spcAft>
              <a:buSzPct val="100000"/>
              <a:defRPr/>
            </a:pP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University of Houston, Houston, TX, USA</a:t>
            </a:r>
          </a:p>
          <a:p>
            <a:pPr marL="254000" indent="-254000" algn="ctr" eaLnBrk="0" hangingPunct="0">
              <a:lnSpc>
                <a:spcPct val="105000"/>
              </a:lnSpc>
              <a:spcBef>
                <a:spcPct val="20000"/>
              </a:spcBef>
              <a:buSzPct val="100000"/>
              <a:defRPr/>
            </a:pPr>
            <a:r>
              <a:rPr lang="en-US" altLang="zh-CN" sz="200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http://wireless.egr.uh.edu/research.htm</a:t>
            </a:r>
          </a:p>
          <a:p>
            <a:pPr marL="254000" indent="-254000" algn="ctr" fontAlgn="base">
              <a:lnSpc>
                <a:spcPct val="105000"/>
              </a:lnSpc>
              <a:spcBef>
                <a:spcPct val="20000"/>
              </a:spcBef>
              <a:spcAft>
                <a:spcPct val="0"/>
              </a:spcAft>
              <a:buSzPct val="100000"/>
              <a:defRPr/>
            </a:pPr>
            <a:endParaRPr lang="en-US" altLang="zh-CN" sz="2400" kern="0" dirty="0">
              <a:solidFill>
                <a:srgbClr val="000000"/>
              </a:solidFill>
              <a:ea typeface="MS PGothic" panose="020B0600070205080204" pitchFamily="34" charset="-128"/>
            </a:endParaRPr>
          </a:p>
          <a:p>
            <a:pPr marL="254000" indent="-254000" algn="ctr" fontAlgn="base">
              <a:lnSpc>
                <a:spcPct val="105000"/>
              </a:lnSpc>
              <a:spcBef>
                <a:spcPct val="20000"/>
              </a:spcBef>
              <a:spcAft>
                <a:spcPct val="0"/>
              </a:spcAft>
              <a:buSzPct val="100000"/>
              <a:defRPr/>
            </a:pPr>
            <a:endParaRPr lang="en-US" altLang="zh-CN" sz="2400" kern="0" dirty="0">
              <a:solidFill>
                <a:srgbClr val="000000"/>
              </a:solidFill>
              <a:ea typeface="MS PGothic" panose="020B0600070205080204" pitchFamily="34" charset="-128"/>
            </a:endParaRPr>
          </a:p>
        </p:txBody>
      </p:sp>
      <p:sp>
        <p:nvSpPr>
          <p:cNvPr id="15" name="矩形 14"/>
          <p:cNvSpPr/>
          <p:nvPr/>
        </p:nvSpPr>
        <p:spPr>
          <a:xfrm>
            <a:off x="142844" y="6093296"/>
            <a:ext cx="8929750" cy="369332"/>
          </a:xfrm>
          <a:prstGeom prst="rect">
            <a:avLst/>
          </a:prstGeom>
        </p:spPr>
        <p:txBody>
          <a:bodyPr wrap="square">
            <a:spAutoFit/>
          </a:bodyPr>
          <a:lstStyle/>
          <a:p>
            <a:pPr algn="ctr">
              <a:defRPr/>
            </a:pP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ACK: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Boyao</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Di, Hongliang Zhang,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Lingyang</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Song,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Jingzhi</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Hu,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Haobo</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Zhang</a:t>
            </a:r>
          </a:p>
        </p:txBody>
      </p:sp>
      <p:pic>
        <p:nvPicPr>
          <p:cNvPr id="17" name="Picture 12" descr="http://tbn0.google.com/images?q=tbn:HMEGXKmAqkMYXM:http://content.answers.com/main/content/wp/en/e/ec/University_of_Houston_Logo.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2510" y="2342704"/>
            <a:ext cx="1071538" cy="1000108"/>
          </a:xfrm>
          <a:prstGeom prst="rect">
            <a:avLst/>
          </a:prstGeom>
          <a:noFill/>
          <a:ln>
            <a:noFill/>
          </a:ln>
        </p:spPr>
      </p:pic>
    </p:spTree>
    <p:extLst>
      <p:ext uri="{BB962C8B-B14F-4D97-AF65-F5344CB8AC3E}">
        <p14:creationId xmlns:p14="http://schemas.microsoft.com/office/powerpoint/2010/main" val="443857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871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Reconfigurable Intelligent Surfaces (RIS)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9</a:t>
            </a:fld>
            <a:endParaRPr lang="zh-CN" altLang="en-US" dirty="0"/>
          </a:p>
        </p:txBody>
      </p:sp>
      <p:sp>
        <p:nvSpPr>
          <p:cNvPr id="13" name="文本框 4">
            <a:extLst>
              <a:ext uri="{FF2B5EF4-FFF2-40B4-BE49-F238E27FC236}">
                <a16:creationId xmlns:a16="http://schemas.microsoft.com/office/drawing/2014/main" id="{81480565-86ED-4EAD-A0C1-F1B83001F3FA}"/>
              </a:ext>
            </a:extLst>
          </p:cNvPr>
          <p:cNvSpPr txBox="1">
            <a:spLocks noChangeArrowheads="1"/>
          </p:cNvSpPr>
          <p:nvPr/>
        </p:nvSpPr>
        <p:spPr bwMode="auto">
          <a:xfrm>
            <a:off x="19175" y="970126"/>
            <a:ext cx="5305291" cy="259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等线" panose="02010600030101010101" pitchFamily="2" charset="-122"/>
              </a:defRPr>
            </a:lvl1pPr>
            <a:lvl2pPr marL="800100" indent="-34290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nSpc>
                <a:spcPts val="2600"/>
              </a:lnSpc>
              <a:spcAft>
                <a:spcPts val="500"/>
              </a:spcAft>
              <a:buFont typeface="Arial" panose="020B0604020202020204" pitchFamily="34" charset="0"/>
              <a:buChar char="•"/>
            </a:pPr>
            <a:endPar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a:lnSpc>
                <a:spcPts val="2600"/>
              </a:lnSpc>
              <a:spcAft>
                <a:spcPts val="500"/>
              </a:spcAft>
              <a:buFont typeface="Arial" panose="020B0604020202020204" pitchFamily="34" charset="0"/>
              <a:buChar char="•"/>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Outer layer</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 2D-array of RIS elements; directly interact with incident signals.</a:t>
            </a:r>
          </a:p>
          <a:p>
            <a:pPr>
              <a:lnSpc>
                <a:spcPts val="2600"/>
              </a:lnSpc>
              <a:spcAft>
                <a:spcPts val="500"/>
              </a:spcAft>
              <a:buFont typeface="Arial" panose="020B0604020202020204" pitchFamily="34" charset="0"/>
              <a:buChar char="•"/>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Middle layer</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 copper plate; prevent the signal energy leakage.</a:t>
            </a:r>
          </a:p>
          <a:p>
            <a:pPr>
              <a:lnSpc>
                <a:spcPts val="2600"/>
              </a:lnSpc>
              <a:spcAft>
                <a:spcPts val="500"/>
              </a:spcAft>
              <a:buFont typeface="Arial" panose="020B0604020202020204" pitchFamily="34" charset="0"/>
              <a:buChar char="•"/>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Inner layer</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 printed circuit; connect the RIS elements to the RIS controller.</a:t>
            </a:r>
          </a:p>
        </p:txBody>
      </p:sp>
      <p:sp>
        <p:nvSpPr>
          <p:cNvPr id="15" name="矩形 14">
            <a:extLst>
              <a:ext uri="{FF2B5EF4-FFF2-40B4-BE49-F238E27FC236}">
                <a16:creationId xmlns:a16="http://schemas.microsoft.com/office/drawing/2014/main" id="{8279641A-F940-4768-98F0-C749E5C86C37}"/>
              </a:ext>
            </a:extLst>
          </p:cNvPr>
          <p:cNvSpPr/>
          <p:nvPr/>
        </p:nvSpPr>
        <p:spPr>
          <a:xfrm>
            <a:off x="6146656" y="3768605"/>
            <a:ext cx="1335801" cy="3990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6" name="组合 15">
            <a:extLst>
              <a:ext uri="{FF2B5EF4-FFF2-40B4-BE49-F238E27FC236}">
                <a16:creationId xmlns:a16="http://schemas.microsoft.com/office/drawing/2014/main" id="{6C84C6D6-8615-497F-85B8-93B6F8092FAA}"/>
              </a:ext>
            </a:extLst>
          </p:cNvPr>
          <p:cNvGrpSpPr/>
          <p:nvPr/>
        </p:nvGrpSpPr>
        <p:grpSpPr>
          <a:xfrm>
            <a:off x="5324466" y="1302095"/>
            <a:ext cx="3726463" cy="2814029"/>
            <a:chOff x="891500" y="3353262"/>
            <a:chExt cx="4083224" cy="3093921"/>
          </a:xfrm>
        </p:grpSpPr>
        <p:grpSp>
          <p:nvGrpSpPr>
            <p:cNvPr id="17" name="组合 16">
              <a:extLst>
                <a:ext uri="{FF2B5EF4-FFF2-40B4-BE49-F238E27FC236}">
                  <a16:creationId xmlns:a16="http://schemas.microsoft.com/office/drawing/2014/main" id="{C9D30635-FA0B-404C-A6F5-4ABB0CFD12CE}"/>
                </a:ext>
              </a:extLst>
            </p:cNvPr>
            <p:cNvGrpSpPr/>
            <p:nvPr/>
          </p:nvGrpSpPr>
          <p:grpSpPr>
            <a:xfrm>
              <a:off x="891502" y="3353262"/>
              <a:ext cx="4083222" cy="3093921"/>
              <a:chOff x="329418" y="3064325"/>
              <a:chExt cx="3690566" cy="3650841"/>
            </a:xfrm>
          </p:grpSpPr>
          <p:pic>
            <p:nvPicPr>
              <p:cNvPr id="22" name="图片 21">
                <a:extLst>
                  <a:ext uri="{FF2B5EF4-FFF2-40B4-BE49-F238E27FC236}">
                    <a16:creationId xmlns:a16="http://schemas.microsoft.com/office/drawing/2014/main" id="{A3DDB2F9-B57C-48AD-941B-459F9C53B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543" y="3064325"/>
                <a:ext cx="3257782" cy="3650841"/>
              </a:xfrm>
              <a:prstGeom prst="rect">
                <a:avLst/>
              </a:prstGeom>
            </p:spPr>
          </p:pic>
          <p:sp>
            <p:nvSpPr>
              <p:cNvPr id="23" name="文本框 22">
                <a:extLst>
                  <a:ext uri="{FF2B5EF4-FFF2-40B4-BE49-F238E27FC236}">
                    <a16:creationId xmlns:a16="http://schemas.microsoft.com/office/drawing/2014/main" id="{9294C11D-8A17-437A-811B-F7FCF7FCD7EB}"/>
                  </a:ext>
                </a:extLst>
              </p:cNvPr>
              <p:cNvSpPr txBox="1"/>
              <p:nvPr/>
            </p:nvSpPr>
            <p:spPr>
              <a:xfrm>
                <a:off x="2597733" y="6225308"/>
                <a:ext cx="1422251" cy="43923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ea typeface="等线" panose="02010600030101010101" pitchFamily="2" charset="-122"/>
                  </a:rPr>
                  <a:t>RIS controller</a:t>
                </a:r>
                <a:endParaRPr kumimoji="0" lang="zh-CN" altLang="en-US" sz="1600" b="0" i="0" u="none" strike="noStrike" kern="0" cap="none" spc="0" normalizeH="0" baseline="0" noProof="0" dirty="0">
                  <a:ln>
                    <a:noFill/>
                  </a:ln>
                  <a:solidFill>
                    <a:prstClr val="black"/>
                  </a:solidFill>
                  <a:effectLst/>
                  <a:uLnTx/>
                  <a:uFillTx/>
                  <a:ea typeface="等线" panose="02010600030101010101" pitchFamily="2" charset="-122"/>
                </a:endParaRPr>
              </a:p>
            </p:txBody>
          </p:sp>
          <p:sp>
            <p:nvSpPr>
              <p:cNvPr id="31" name="文本框 3">
                <a:extLst>
                  <a:ext uri="{FF2B5EF4-FFF2-40B4-BE49-F238E27FC236}">
                    <a16:creationId xmlns:a16="http://schemas.microsoft.com/office/drawing/2014/main" id="{ADCDD597-1495-4A84-8E53-A834C1EB59A8}"/>
                  </a:ext>
                </a:extLst>
              </p:cNvPr>
              <p:cNvSpPr txBox="1"/>
              <p:nvPr/>
            </p:nvSpPr>
            <p:spPr>
              <a:xfrm>
                <a:off x="1800520" y="3168190"/>
                <a:ext cx="1694504" cy="442398"/>
              </a:xfrm>
              <a:prstGeom prst="rect">
                <a:avLst/>
              </a:prstGeom>
              <a:solidFill>
                <a:sysClr val="window" lastClr="FFFFFF"/>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Copper backplane</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32" name="矩形 5">
                <a:extLst>
                  <a:ext uri="{FF2B5EF4-FFF2-40B4-BE49-F238E27FC236}">
                    <a16:creationId xmlns:a16="http://schemas.microsoft.com/office/drawing/2014/main" id="{801E98BC-70D6-4689-9B94-CA622B1A8F77}"/>
                  </a:ext>
                </a:extLst>
              </p:cNvPr>
              <p:cNvSpPr/>
              <p:nvPr/>
            </p:nvSpPr>
            <p:spPr>
              <a:xfrm>
                <a:off x="655782" y="3689618"/>
                <a:ext cx="858982" cy="397349"/>
              </a:xfrm>
              <a:custGeom>
                <a:avLst/>
                <a:gdLst>
                  <a:gd name="connsiteX0" fmla="*/ 0 w 858982"/>
                  <a:gd name="connsiteY0" fmla="*/ 0 h 397349"/>
                  <a:gd name="connsiteX1" fmla="*/ 858982 w 858982"/>
                  <a:gd name="connsiteY1" fmla="*/ 0 h 397349"/>
                  <a:gd name="connsiteX2" fmla="*/ 858982 w 858982"/>
                  <a:gd name="connsiteY2" fmla="*/ 397349 h 397349"/>
                  <a:gd name="connsiteX3" fmla="*/ 0 w 858982"/>
                  <a:gd name="connsiteY3" fmla="*/ 397349 h 397349"/>
                  <a:gd name="connsiteX4" fmla="*/ 0 w 858982"/>
                  <a:gd name="connsiteY4" fmla="*/ 0 h 397349"/>
                  <a:gd name="connsiteX0" fmla="*/ 0 w 858982"/>
                  <a:gd name="connsiteY0" fmla="*/ 0 h 397349"/>
                  <a:gd name="connsiteX1" fmla="*/ 858982 w 858982"/>
                  <a:gd name="connsiteY1" fmla="*/ 0 h 397349"/>
                  <a:gd name="connsiteX2" fmla="*/ 831273 w 858982"/>
                  <a:gd name="connsiteY2" fmla="*/ 323458 h 397349"/>
                  <a:gd name="connsiteX3" fmla="*/ 0 w 858982"/>
                  <a:gd name="connsiteY3" fmla="*/ 397349 h 397349"/>
                  <a:gd name="connsiteX4" fmla="*/ 0 w 858982"/>
                  <a:gd name="connsiteY4" fmla="*/ 0 h 39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82" h="397349">
                    <a:moveTo>
                      <a:pt x="0" y="0"/>
                    </a:moveTo>
                    <a:lnTo>
                      <a:pt x="858982" y="0"/>
                    </a:lnTo>
                    <a:lnTo>
                      <a:pt x="831273" y="323458"/>
                    </a:lnTo>
                    <a:lnTo>
                      <a:pt x="0" y="397349"/>
                    </a:lnTo>
                    <a:lnTo>
                      <a:pt x="0" y="0"/>
                    </a:lnTo>
                    <a:close/>
                  </a:path>
                </a:pathLst>
              </a:cu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3" name="文本框 3">
                <a:extLst>
                  <a:ext uri="{FF2B5EF4-FFF2-40B4-BE49-F238E27FC236}">
                    <a16:creationId xmlns:a16="http://schemas.microsoft.com/office/drawing/2014/main" id="{E0818C80-B091-47B1-AD80-396681A38818}"/>
                  </a:ext>
                </a:extLst>
              </p:cNvPr>
              <p:cNvSpPr txBox="1"/>
              <p:nvPr/>
            </p:nvSpPr>
            <p:spPr>
              <a:xfrm>
                <a:off x="329418" y="3597781"/>
                <a:ext cx="1511711" cy="7586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Control circuit board</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sp>
          <p:nvSpPr>
            <p:cNvPr id="18" name="圆角矩形 17">
              <a:extLst>
                <a:ext uri="{FF2B5EF4-FFF2-40B4-BE49-F238E27FC236}">
                  <a16:creationId xmlns:a16="http://schemas.microsoft.com/office/drawing/2014/main" id="{04FE50E2-C98F-4C1D-ABE1-9057EFF968CF}"/>
                </a:ext>
              </a:extLst>
            </p:cNvPr>
            <p:cNvSpPr/>
            <p:nvPr/>
          </p:nvSpPr>
          <p:spPr>
            <a:xfrm>
              <a:off x="891500" y="3400688"/>
              <a:ext cx="4083224" cy="3046495"/>
            </a:xfrm>
            <a:prstGeom prst="roundRect">
              <a:avLst>
                <a:gd name="adj" fmla="val 4488"/>
              </a:avLst>
            </a:prstGeom>
            <a:noFill/>
            <a:ln w="12700" cap="flat" cmpd="sng" algn="ctr">
              <a:solidFill>
                <a:srgbClr val="FFC000">
                  <a:lumMod val="75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梯形 20">
              <a:extLst>
                <a:ext uri="{FF2B5EF4-FFF2-40B4-BE49-F238E27FC236}">
                  <a16:creationId xmlns:a16="http://schemas.microsoft.com/office/drawing/2014/main" id="{EA2C9D62-BFBD-4FD0-A78B-C65EF7F56C20}"/>
                </a:ext>
              </a:extLst>
            </p:cNvPr>
            <p:cNvSpPr/>
            <p:nvPr/>
          </p:nvSpPr>
          <p:spPr>
            <a:xfrm rot="16200000">
              <a:off x="3799667" y="4379362"/>
              <a:ext cx="924560" cy="888549"/>
            </a:xfrm>
            <a:prstGeom prst="trapezoid">
              <a:avLst>
                <a:gd name="adj" fmla="val 42152"/>
              </a:avLst>
            </a:prstGeom>
            <a:solidFill>
              <a:sysClr val="window" lastClr="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34" name="矩形 33">
            <a:extLst>
              <a:ext uri="{FF2B5EF4-FFF2-40B4-BE49-F238E27FC236}">
                <a16:creationId xmlns:a16="http://schemas.microsoft.com/office/drawing/2014/main" id="{0658013F-23B0-4058-A8A3-F778A70E08B6}"/>
              </a:ext>
            </a:extLst>
          </p:cNvPr>
          <p:cNvSpPr/>
          <p:nvPr/>
        </p:nvSpPr>
        <p:spPr>
          <a:xfrm>
            <a:off x="0" y="3748436"/>
            <a:ext cx="5414931" cy="2639184"/>
          </a:xfrm>
          <a:prstGeom prst="rect">
            <a:avLst/>
          </a:prstGeom>
        </p:spPr>
        <p:txBody>
          <a:bodyPr wrap="square">
            <a:spAutoFit/>
          </a:bodyPr>
          <a:lstStyle/>
          <a:p>
            <a:pPr>
              <a:lnSpc>
                <a:spcPct val="150000"/>
              </a:lnSpc>
            </a:pPr>
            <a:r>
              <a:rPr lang="en-US" altLang="zh-CN" sz="2200" b="1" dirty="0">
                <a:solidFill>
                  <a:prstClr val="black"/>
                </a:solidFill>
                <a:latin typeface="Arial" panose="020B0604020202020204" pitchFamily="34" charset="0"/>
                <a:ea typeface="微软雅黑" panose="020B0503020204020204" pitchFamily="34" charset="-122"/>
                <a:cs typeface="Arial" panose="020B0604020202020204" pitchFamily="34" charset="0"/>
              </a:rPr>
              <a:t>RIS element</a:t>
            </a:r>
          </a:p>
          <a:p>
            <a:pPr marL="342900" indent="-342900">
              <a:spcAft>
                <a:spcPts val="500"/>
              </a:spcAft>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Low-cost sub-wavelength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programmable</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metamaterial</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particle</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p>
          <a:p>
            <a:pPr marL="342900" indent="-342900">
              <a:spcAft>
                <a:spcPts val="500"/>
              </a:spcAft>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Reflect</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incident RF signals and</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impose a controablle phase shift</a:t>
            </a:r>
          </a:p>
          <a:p>
            <a:pPr marL="342900" indent="-342900">
              <a:spcAft>
                <a:spcPts val="500"/>
              </a:spcAft>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Working frequency: from sub-6 GHz to THz</a:t>
            </a:r>
          </a:p>
          <a:p>
            <a:pPr marL="342900" indent="-342900">
              <a:spcAft>
                <a:spcPts val="500"/>
              </a:spcAft>
              <a:buFont typeface="Arial" panose="020B0604020202020204" pitchFamily="34" charset="0"/>
              <a:buChar char="•"/>
            </a:pP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矩形 28">
            <a:extLst>
              <a:ext uri="{FF2B5EF4-FFF2-40B4-BE49-F238E27FC236}">
                <a16:creationId xmlns:a16="http://schemas.microsoft.com/office/drawing/2014/main" id="{7A2E465D-FBC5-D746-9910-F54ECD55290E}"/>
              </a:ext>
            </a:extLst>
          </p:cNvPr>
          <p:cNvSpPr/>
          <p:nvPr/>
        </p:nvSpPr>
        <p:spPr>
          <a:xfrm>
            <a:off x="0" y="764704"/>
            <a:ext cx="7534082" cy="537391"/>
          </a:xfrm>
          <a:prstGeom prst="rect">
            <a:avLst/>
          </a:prstGeom>
        </p:spPr>
        <p:txBody>
          <a:bodyPr wrap="square">
            <a:spAutoFit/>
          </a:bodyPr>
          <a:lstStyle/>
          <a:p>
            <a:pPr>
              <a:lnSpc>
                <a:spcPct val="150000"/>
              </a:lnSpc>
            </a:pPr>
            <a:r>
              <a:rPr lang="en-US" altLang="zh-CN" sz="2200" b="1" dirty="0">
                <a:solidFill>
                  <a:prstClr val="black"/>
                </a:solidFill>
                <a:latin typeface="Arial" panose="020B0604020202020204" pitchFamily="34" charset="0"/>
                <a:ea typeface="微软雅黑" panose="020B0503020204020204" pitchFamily="34" charset="-122"/>
                <a:cs typeface="Arial" panose="020B0604020202020204" pitchFamily="34" charset="0"/>
              </a:rPr>
              <a:t>An </a:t>
            </a:r>
            <a:r>
              <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rPr>
              <a:t>ultra-thin</a:t>
            </a:r>
            <a:r>
              <a:rPr lang="en-US" altLang="zh-CN" sz="2200" b="1" dirty="0">
                <a:solidFill>
                  <a:prstClr val="black"/>
                </a:solidFill>
                <a:latin typeface="Arial" panose="020B0604020202020204" pitchFamily="34" charset="0"/>
                <a:ea typeface="微软雅黑" panose="020B0503020204020204" pitchFamily="34" charset="-122"/>
                <a:cs typeface="Arial" panose="020B0604020202020204" pitchFamily="34" charset="0"/>
              </a:rPr>
              <a:t> metasurface composed of multiple layers</a:t>
            </a:r>
            <a:endPar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文本框 1">
            <a:extLst>
              <a:ext uri="{FF2B5EF4-FFF2-40B4-BE49-F238E27FC236}">
                <a16:creationId xmlns:a16="http://schemas.microsoft.com/office/drawing/2014/main" id="{A9663507-6E56-7A46-865D-CC5FD9BC5A2F}"/>
              </a:ext>
            </a:extLst>
          </p:cNvPr>
          <p:cNvSpPr txBox="1"/>
          <p:nvPr/>
        </p:nvSpPr>
        <p:spPr>
          <a:xfrm>
            <a:off x="5542962" y="5975605"/>
            <a:ext cx="3289468" cy="584775"/>
          </a:xfrm>
          <a:prstGeom prst="rect">
            <a:avLst/>
          </a:prstGeom>
          <a:noFill/>
        </p:spPr>
        <p:txBody>
          <a:bodyPr wrap="square" rtlCol="0">
            <a:spAutoFit/>
          </a:bodyPr>
          <a:lstStyle/>
          <a:p>
            <a:pPr algn="ctr"/>
            <a:r>
              <a:rPr kumimoji="1" lang="en-US" altLang="zh-CN" sz="1600">
                <a:solidFill>
                  <a:srgbClr val="002060"/>
                </a:solidFill>
              </a:rPr>
              <a:t>Example of a programmable metamaterial particle</a:t>
            </a:r>
            <a:endParaRPr kumimoji="1" lang="zh-CN" altLang="en-US" sz="1600">
              <a:solidFill>
                <a:srgbClr val="002060"/>
              </a:solidFill>
            </a:endParaRPr>
          </a:p>
        </p:txBody>
      </p:sp>
      <p:grpSp>
        <p:nvGrpSpPr>
          <p:cNvPr id="5" name="组合 4">
            <a:extLst>
              <a:ext uri="{FF2B5EF4-FFF2-40B4-BE49-F238E27FC236}">
                <a16:creationId xmlns:a16="http://schemas.microsoft.com/office/drawing/2014/main" id="{BB952569-6C30-48BB-A594-5B246ED2B2FC}"/>
              </a:ext>
            </a:extLst>
          </p:cNvPr>
          <p:cNvGrpSpPr/>
          <p:nvPr/>
        </p:nvGrpSpPr>
        <p:grpSpPr>
          <a:xfrm>
            <a:off x="5729880" y="4286929"/>
            <a:ext cx="2915633" cy="1654272"/>
            <a:chOff x="5729880" y="4286929"/>
            <a:chExt cx="2915633" cy="1654272"/>
          </a:xfrm>
        </p:grpSpPr>
        <p:pic>
          <p:nvPicPr>
            <p:cNvPr id="37" name="图片 36">
              <a:extLst>
                <a:ext uri="{FF2B5EF4-FFF2-40B4-BE49-F238E27FC236}">
                  <a16:creationId xmlns:a16="http://schemas.microsoft.com/office/drawing/2014/main" id="{695810F6-BF94-CD47-8F5A-6E412D504A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92" b="-3964"/>
            <a:stretch/>
          </p:blipFill>
          <p:spPr>
            <a:xfrm>
              <a:off x="5729880" y="4286929"/>
              <a:ext cx="2915633" cy="1654272"/>
            </a:xfrm>
            <a:prstGeom prst="rect">
              <a:avLst/>
            </a:prstGeom>
            <a:ln>
              <a:solidFill>
                <a:srgbClr val="41719C"/>
              </a:solidFill>
              <a:prstDash val="dash"/>
            </a:ln>
          </p:spPr>
        </p:pic>
        <p:sp>
          <p:nvSpPr>
            <p:cNvPr id="3" name="矩形 2">
              <a:extLst>
                <a:ext uri="{FF2B5EF4-FFF2-40B4-BE49-F238E27FC236}">
                  <a16:creationId xmlns:a16="http://schemas.microsoft.com/office/drawing/2014/main" id="{60E398D3-8542-7C41-B469-B8200A27826F}"/>
                </a:ext>
              </a:extLst>
            </p:cNvPr>
            <p:cNvSpPr/>
            <p:nvPr/>
          </p:nvSpPr>
          <p:spPr>
            <a:xfrm>
              <a:off x="7668345" y="4437112"/>
              <a:ext cx="936104" cy="216024"/>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C9DC7A45-237B-984C-B039-0F77D983C185}"/>
                </a:ext>
              </a:extLst>
            </p:cNvPr>
            <p:cNvSpPr txBox="1"/>
            <p:nvPr/>
          </p:nvSpPr>
          <p:spPr>
            <a:xfrm>
              <a:off x="7665370" y="4400174"/>
              <a:ext cx="971741" cy="307777"/>
            </a:xfrm>
            <a:prstGeom prst="rect">
              <a:avLst/>
            </a:prstGeom>
            <a:noFill/>
          </p:spPr>
          <p:txBody>
            <a:bodyPr wrap="none" rtlCol="0">
              <a:spAutoFit/>
            </a:bodyPr>
            <a:lstStyle/>
            <a:p>
              <a:r>
                <a:rPr kumimoji="1" lang="en-US" altLang="zh-CN" sz="1400" dirty="0">
                  <a:solidFill>
                    <a:srgbClr val="0070C0"/>
                  </a:solidFill>
                  <a:latin typeface="Arial" panose="020B0604020202020204" pitchFamily="34" charset="0"/>
                  <a:cs typeface="Arial" panose="020B0604020202020204" pitchFamily="34" charset="0"/>
                </a:rPr>
                <a:t>PIN diode</a:t>
              </a:r>
              <a:endParaRPr kumimoji="1" lang="zh-CN" altLang="en-US" sz="1400"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94387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形状 27">
            <a:extLst>
              <a:ext uri="{FF2B5EF4-FFF2-40B4-BE49-F238E27FC236}">
                <a16:creationId xmlns:a16="http://schemas.microsoft.com/office/drawing/2014/main" id="{F2DAA7AF-204E-3F47-966F-6BFED0BB5C3C}"/>
              </a:ext>
            </a:extLst>
          </p:cNvPr>
          <p:cNvSpPr/>
          <p:nvPr/>
        </p:nvSpPr>
        <p:spPr>
          <a:xfrm rot="1375452">
            <a:off x="7758150" y="2781104"/>
            <a:ext cx="1227461" cy="879889"/>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rgbClr val="00B050">
                <a:alpha val="99000"/>
              </a:srgb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p:sp>
        <p:nvSpPr>
          <p:cNvPr id="7" name="矩形 3"/>
          <p:cNvSpPr/>
          <p:nvPr/>
        </p:nvSpPr>
        <p:spPr>
          <a:xfrm>
            <a:off x="0" y="98963"/>
            <a:ext cx="9108504"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200" dirty="0">
                <a:solidFill>
                  <a:srgbClr val="0070C0"/>
                </a:solidFill>
                <a:latin typeface="Arial" panose="020B0604020202020204" pitchFamily="34" charset="0"/>
                <a:ea typeface="黑体" panose="02010609060101010101" pitchFamily="49" charset="-122"/>
                <a:cs typeface="Arial" panose="020B0604020202020204" pitchFamily="34" charset="0"/>
              </a:rPr>
              <a:t>Working Principle </a:t>
            </a:r>
            <a:r>
              <a:rPr lang="en-US" altLang="zh-CN" sz="3200" dirty="0">
                <a:solidFill>
                  <a:srgbClr val="0070C0"/>
                </a:solidFill>
                <a:latin typeface="Arial" panose="020B0604020202020204" pitchFamily="34" charset="0"/>
                <a:ea typeface="黑体" panose="02010609060101010101" pitchFamily="49" charset="-122"/>
                <a:cs typeface="Arial" panose="020B0604020202020204" pitchFamily="34" charset="0"/>
              </a:rPr>
              <a:t>for Wireless Communications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10</a:t>
            </a:fld>
            <a:endParaRPr lang="zh-CN" altLang="en-US" dirty="0"/>
          </a:p>
        </p:txBody>
      </p:sp>
      <p:sp>
        <p:nvSpPr>
          <p:cNvPr id="13" name="文本框 4">
            <a:extLst>
              <a:ext uri="{FF2B5EF4-FFF2-40B4-BE49-F238E27FC236}">
                <a16:creationId xmlns:a16="http://schemas.microsoft.com/office/drawing/2014/main" id="{719B9F0F-5A25-4CB8-B8BE-B14281F1C5B1}"/>
              </a:ext>
            </a:extLst>
          </p:cNvPr>
          <p:cNvSpPr txBox="1">
            <a:spLocks noChangeArrowheads="1"/>
          </p:cNvSpPr>
          <p:nvPr/>
        </p:nvSpPr>
        <p:spPr bwMode="auto">
          <a:xfrm>
            <a:off x="161924" y="876483"/>
            <a:ext cx="6498308"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等线" panose="02010600030101010101" pitchFamily="2" charset="-122"/>
              </a:defRPr>
            </a:lvl1pPr>
            <a:lvl2pPr marL="800100" indent="-34290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gn="just">
              <a:lnSpc>
                <a:spcPct val="120000"/>
              </a:lnSpc>
              <a:spcBef>
                <a:spcPts val="600"/>
              </a:spcBef>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RIS works as a beamformer</a:t>
            </a:r>
          </a:p>
          <a:p>
            <a:pPr>
              <a:spcBef>
                <a:spcPts val="600"/>
              </a:spcBef>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Signals can be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reflected </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or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transmitted </a:t>
            </a:r>
          </a:p>
          <a:p>
            <a:pPr>
              <a:spcBef>
                <a:spcPts val="600"/>
              </a:spcBef>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Phase shift of the radiation is controlled by PIN diodes’ bias voltages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ON/OFF of the diode</a:t>
            </a:r>
            <a:r>
              <a:rPr lang="en-US" altLang="zh-CN" sz="2000" dirty="0">
                <a:latin typeface="Arial" panose="020B0604020202020204" pitchFamily="34" charset="0"/>
                <a:ea typeface="微软雅黑" panose="020B0503020204020204" pitchFamily="34" charset="-122"/>
                <a:cs typeface="Arial" panose="020B0604020202020204" pitchFamily="34" charset="0"/>
              </a:rPr>
              <a:t>)</a:t>
            </a: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16" name="图片 15">
            <a:extLst>
              <a:ext uri="{FF2B5EF4-FFF2-40B4-BE49-F238E27FC236}">
                <a16:creationId xmlns:a16="http://schemas.microsoft.com/office/drawing/2014/main" id="{407CC9DF-B7F5-4E17-91F0-AF631C5733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8524" y="4005064"/>
            <a:ext cx="2119980" cy="2405221"/>
          </a:xfrm>
          <a:prstGeom prst="rect">
            <a:avLst/>
          </a:prstGeom>
          <a:ln>
            <a:solidFill>
              <a:srgbClr val="5B9BD5">
                <a:shade val="50000"/>
              </a:srgbClr>
            </a:solidFill>
            <a:prstDash val="dash"/>
          </a:ln>
        </p:spPr>
      </p:pic>
      <p:sp>
        <p:nvSpPr>
          <p:cNvPr id="2" name="矩形 1">
            <a:extLst>
              <a:ext uri="{FF2B5EF4-FFF2-40B4-BE49-F238E27FC236}">
                <a16:creationId xmlns:a16="http://schemas.microsoft.com/office/drawing/2014/main" id="{F5DD9DDD-B062-4A4C-AC8D-88097BB3FD08}"/>
              </a:ext>
            </a:extLst>
          </p:cNvPr>
          <p:cNvSpPr/>
          <p:nvPr/>
        </p:nvSpPr>
        <p:spPr>
          <a:xfrm>
            <a:off x="128613" y="2420888"/>
            <a:ext cx="5955555" cy="2785378"/>
          </a:xfrm>
          <a:prstGeom prst="rect">
            <a:avLst/>
          </a:prstGeom>
        </p:spPr>
        <p:txBody>
          <a:bodyPr wrap="square">
            <a:spAutoFit/>
          </a:bodyPr>
          <a:lstStyle/>
          <a:p>
            <a:pPr marL="342000" indent="-342000">
              <a:spcBef>
                <a:spcPts val="600"/>
              </a:spcBef>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Programming the ON/OFF of all diodes </a:t>
            </a:r>
            <a:b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b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collectively realize different beamforming modes</a:t>
            </a:r>
          </a:p>
          <a:p>
            <a:pPr>
              <a:spcBef>
                <a:spcPts val="600"/>
              </a:spcBef>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Advantage</a:t>
            </a: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spcBef>
                <a:spcPts val="600"/>
              </a:spcBef>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Cost efficiency: Analog beamforming,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no extra RF chains</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needed for demodulation &amp; modulation</a:t>
            </a:r>
          </a:p>
          <a:p>
            <a:pPr marL="342900" indent="-342900">
              <a:spcBef>
                <a:spcPts val="600"/>
              </a:spcBef>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Energy Efficiency: </a:t>
            </a:r>
            <a:r>
              <a:rPr lang="en-US" altLang="zh-CN" sz="2000" dirty="0">
                <a:latin typeface="Arial" panose="020B0604020202020204" pitchFamily="34" charset="0"/>
                <a:ea typeface="微软雅黑" panose="020B0503020204020204" pitchFamily="34" charset="-122"/>
                <a:cs typeface="Arial" panose="020B0604020202020204" pitchFamily="34" charset="0"/>
              </a:rPr>
              <a:t>No extra RF signals generation, energy saving</a:t>
            </a:r>
          </a:p>
        </p:txBody>
      </p:sp>
      <p:grpSp>
        <p:nvGrpSpPr>
          <p:cNvPr id="15" name="组合 14"/>
          <p:cNvGrpSpPr/>
          <p:nvPr/>
        </p:nvGrpSpPr>
        <p:grpSpPr>
          <a:xfrm>
            <a:off x="808808" y="6309320"/>
            <a:ext cx="5203352" cy="305233"/>
            <a:chOff x="1766393" y="6364127"/>
            <a:chExt cx="3453679" cy="305233"/>
          </a:xfrm>
        </p:grpSpPr>
        <p:sp>
          <p:nvSpPr>
            <p:cNvPr id="3" name="文本框 2">
              <a:extLst>
                <a:ext uri="{FF2B5EF4-FFF2-40B4-BE49-F238E27FC236}">
                  <a16:creationId xmlns:a16="http://schemas.microsoft.com/office/drawing/2014/main" id="{43B150F1-A86D-CB46-9F5E-13F3BEB62B70}"/>
                </a:ext>
              </a:extLst>
            </p:cNvPr>
            <p:cNvSpPr txBox="1"/>
            <p:nvPr/>
          </p:nvSpPr>
          <p:spPr>
            <a:xfrm>
              <a:off x="1766393" y="6364127"/>
              <a:ext cx="1286571" cy="305233"/>
            </a:xfrm>
            <a:prstGeom prst="rect">
              <a:avLst/>
            </a:prstGeom>
            <a:noFill/>
            <a:ln>
              <a:noFill/>
            </a:ln>
          </p:spPr>
          <p:txBody>
            <a:bodyPr wrap="none" rtlCol="0">
              <a:spAutoFit/>
            </a:bodyPr>
            <a:lstStyle/>
            <a:p>
              <a:r>
                <a:rPr kumimoji="1" lang="en-US" altLang="zh-CN" dirty="0"/>
                <a:t>Polarization</a:t>
              </a:r>
              <a:endParaRPr kumimoji="1" lang="zh-CN" altLang="en-US" dirty="0"/>
            </a:p>
          </p:txBody>
        </p:sp>
        <p:sp>
          <p:nvSpPr>
            <p:cNvPr id="11" name="文本框 10">
              <a:extLst>
                <a:ext uri="{FF2B5EF4-FFF2-40B4-BE49-F238E27FC236}">
                  <a16:creationId xmlns:a16="http://schemas.microsoft.com/office/drawing/2014/main" id="{1AC82577-0E92-0043-AEAA-FB892B41272F}"/>
                </a:ext>
              </a:extLst>
            </p:cNvPr>
            <p:cNvSpPr txBox="1"/>
            <p:nvPr/>
          </p:nvSpPr>
          <p:spPr>
            <a:xfrm>
              <a:off x="3092435" y="6364127"/>
              <a:ext cx="1122230" cy="305233"/>
            </a:xfrm>
            <a:prstGeom prst="rect">
              <a:avLst/>
            </a:prstGeom>
            <a:noFill/>
            <a:ln>
              <a:noFill/>
            </a:ln>
          </p:spPr>
          <p:txBody>
            <a:bodyPr wrap="none" rtlCol="0">
              <a:spAutoFit/>
            </a:bodyPr>
            <a:lstStyle/>
            <a:p>
              <a:r>
                <a:rPr kumimoji="1" lang="en-US" altLang="zh-CN" dirty="0"/>
                <a:t>Scattering</a:t>
              </a:r>
              <a:endParaRPr kumimoji="1" lang="zh-CN" altLang="en-US" dirty="0"/>
            </a:p>
          </p:txBody>
        </p:sp>
        <p:sp>
          <p:nvSpPr>
            <p:cNvPr id="12" name="文本框 11">
              <a:extLst>
                <a:ext uri="{FF2B5EF4-FFF2-40B4-BE49-F238E27FC236}">
                  <a16:creationId xmlns:a16="http://schemas.microsoft.com/office/drawing/2014/main" id="{64033926-727C-9844-B57D-F49281402734}"/>
                </a:ext>
              </a:extLst>
            </p:cNvPr>
            <p:cNvSpPr txBox="1"/>
            <p:nvPr/>
          </p:nvSpPr>
          <p:spPr>
            <a:xfrm>
              <a:off x="4217810" y="6364127"/>
              <a:ext cx="1002262" cy="305233"/>
            </a:xfrm>
            <a:prstGeom prst="rect">
              <a:avLst/>
            </a:prstGeom>
            <a:noFill/>
            <a:ln>
              <a:noFill/>
            </a:ln>
          </p:spPr>
          <p:txBody>
            <a:bodyPr wrap="none" rtlCol="0">
              <a:spAutoFit/>
            </a:bodyPr>
            <a:lstStyle/>
            <a:p>
              <a:r>
                <a:rPr kumimoji="1" lang="en-US" altLang="zh-CN" dirty="0"/>
                <a:t>Focusing</a:t>
              </a:r>
              <a:endParaRPr kumimoji="1" lang="zh-CN" altLang="en-US" dirty="0"/>
            </a:p>
          </p:txBody>
        </p:sp>
      </p:grpSp>
      <p:sp>
        <p:nvSpPr>
          <p:cNvPr id="4" name="文本框 3">
            <a:extLst>
              <a:ext uri="{FF2B5EF4-FFF2-40B4-BE49-F238E27FC236}">
                <a16:creationId xmlns:a16="http://schemas.microsoft.com/office/drawing/2014/main" id="{BC082610-CA71-F349-A5EB-81FF4ED560A8}"/>
              </a:ext>
            </a:extLst>
          </p:cNvPr>
          <p:cNvSpPr txBox="1"/>
          <p:nvPr/>
        </p:nvSpPr>
        <p:spPr>
          <a:xfrm rot="16200000">
            <a:off x="6486572" y="4129965"/>
            <a:ext cx="655427" cy="261610"/>
          </a:xfrm>
          <a:prstGeom prst="rect">
            <a:avLst/>
          </a:prstGeom>
          <a:solidFill>
            <a:schemeClr val="bg1"/>
          </a:solidFill>
        </p:spPr>
        <p:txBody>
          <a:bodyPr wrap="square" rtlCol="0">
            <a:spAutoFit/>
          </a:bodyPr>
          <a:lstStyle/>
          <a:p>
            <a:pPr algn="ctr"/>
            <a:r>
              <a:rPr kumimoji="1" lang="en-US" altLang="zh-CN" sz="1100" dirty="0">
                <a:solidFill>
                  <a:srgbClr val="0070C0"/>
                </a:solidFill>
              </a:rPr>
              <a:t>000</a:t>
            </a:r>
            <a:r>
              <a:rPr kumimoji="1" lang="zh-CN" altLang="en-US" sz="1100" dirty="0">
                <a:solidFill>
                  <a:srgbClr val="0070C0"/>
                </a:solidFill>
              </a:rPr>
              <a:t> </a:t>
            </a:r>
            <a:r>
              <a:rPr kumimoji="1" lang="en-US" altLang="zh-CN" sz="1100" dirty="0">
                <a:solidFill>
                  <a:srgbClr val="0070C0"/>
                </a:solidFill>
              </a:rPr>
              <a:t>000</a:t>
            </a:r>
            <a:endParaRPr kumimoji="1" lang="zh-CN" altLang="en-US" sz="1100" dirty="0">
              <a:solidFill>
                <a:srgbClr val="0070C0"/>
              </a:solidFill>
            </a:endParaRPr>
          </a:p>
        </p:txBody>
      </p:sp>
      <p:sp>
        <p:nvSpPr>
          <p:cNvPr id="20" name="文本框 19">
            <a:extLst>
              <a:ext uri="{FF2B5EF4-FFF2-40B4-BE49-F238E27FC236}">
                <a16:creationId xmlns:a16="http://schemas.microsoft.com/office/drawing/2014/main" id="{8EAE64E4-1177-0B4B-8C15-AFA28E002648}"/>
              </a:ext>
            </a:extLst>
          </p:cNvPr>
          <p:cNvSpPr txBox="1"/>
          <p:nvPr/>
        </p:nvSpPr>
        <p:spPr>
          <a:xfrm rot="16200000">
            <a:off x="6486385" y="4794973"/>
            <a:ext cx="655427" cy="261610"/>
          </a:xfrm>
          <a:prstGeom prst="rect">
            <a:avLst/>
          </a:prstGeom>
          <a:solidFill>
            <a:schemeClr val="bg1"/>
          </a:solidFill>
        </p:spPr>
        <p:txBody>
          <a:bodyPr wrap="square" rtlCol="0">
            <a:spAutoFit/>
          </a:bodyPr>
          <a:lstStyle/>
          <a:p>
            <a:pPr algn="ctr"/>
            <a:r>
              <a:rPr kumimoji="1" lang="en-US" altLang="zh-CN" sz="1100">
                <a:solidFill>
                  <a:srgbClr val="0070C0"/>
                </a:solidFill>
              </a:rPr>
              <a:t>111</a:t>
            </a:r>
            <a:r>
              <a:rPr kumimoji="1" lang="zh-CN" altLang="en-US" sz="1100">
                <a:solidFill>
                  <a:srgbClr val="0070C0"/>
                </a:solidFill>
              </a:rPr>
              <a:t> </a:t>
            </a:r>
            <a:r>
              <a:rPr kumimoji="1" lang="en-US" altLang="zh-CN" sz="1100">
                <a:solidFill>
                  <a:srgbClr val="0070C0"/>
                </a:solidFill>
              </a:rPr>
              <a:t>111</a:t>
            </a:r>
            <a:endParaRPr kumimoji="1" lang="zh-CN" altLang="en-US" sz="1100">
              <a:solidFill>
                <a:srgbClr val="0070C0"/>
              </a:solidFill>
            </a:endParaRPr>
          </a:p>
        </p:txBody>
      </p:sp>
      <p:sp>
        <p:nvSpPr>
          <p:cNvPr id="21" name="文本框 20">
            <a:extLst>
              <a:ext uri="{FF2B5EF4-FFF2-40B4-BE49-F238E27FC236}">
                <a16:creationId xmlns:a16="http://schemas.microsoft.com/office/drawing/2014/main" id="{01C2CBDD-852A-D649-9E8A-5F5AE0A5E1D0}"/>
              </a:ext>
            </a:extLst>
          </p:cNvPr>
          <p:cNvSpPr txBox="1"/>
          <p:nvPr/>
        </p:nvSpPr>
        <p:spPr>
          <a:xfrm rot="16200000">
            <a:off x="6510779" y="5443297"/>
            <a:ext cx="621987" cy="261610"/>
          </a:xfrm>
          <a:prstGeom prst="rect">
            <a:avLst/>
          </a:prstGeom>
          <a:solidFill>
            <a:schemeClr val="bg1"/>
          </a:solidFill>
        </p:spPr>
        <p:txBody>
          <a:bodyPr wrap="square" rtlCol="0">
            <a:spAutoFit/>
          </a:bodyPr>
          <a:lstStyle/>
          <a:p>
            <a:pPr algn="ctr"/>
            <a:r>
              <a:rPr kumimoji="1" lang="en-US" altLang="zh-CN" sz="1100" dirty="0">
                <a:solidFill>
                  <a:srgbClr val="0070C0"/>
                </a:solidFill>
              </a:rPr>
              <a:t>010101</a:t>
            </a:r>
            <a:endParaRPr kumimoji="1" lang="zh-CN" altLang="en-US" sz="1100" dirty="0">
              <a:solidFill>
                <a:srgbClr val="0070C0"/>
              </a:solidFill>
            </a:endParaRPr>
          </a:p>
        </p:txBody>
      </p:sp>
      <p:sp>
        <p:nvSpPr>
          <p:cNvPr id="22" name="文本框 21">
            <a:extLst>
              <a:ext uri="{FF2B5EF4-FFF2-40B4-BE49-F238E27FC236}">
                <a16:creationId xmlns:a16="http://schemas.microsoft.com/office/drawing/2014/main" id="{53520EB1-EEB5-7945-A060-DC47B5D5216B}"/>
              </a:ext>
            </a:extLst>
          </p:cNvPr>
          <p:cNvSpPr txBox="1"/>
          <p:nvPr/>
        </p:nvSpPr>
        <p:spPr>
          <a:xfrm rot="16200000">
            <a:off x="6520304" y="6072319"/>
            <a:ext cx="621987" cy="261610"/>
          </a:xfrm>
          <a:prstGeom prst="rect">
            <a:avLst/>
          </a:prstGeom>
          <a:solidFill>
            <a:schemeClr val="bg1"/>
          </a:solidFill>
        </p:spPr>
        <p:txBody>
          <a:bodyPr wrap="square" rtlCol="0">
            <a:spAutoFit/>
          </a:bodyPr>
          <a:lstStyle/>
          <a:p>
            <a:pPr algn="ctr"/>
            <a:r>
              <a:rPr kumimoji="1" lang="en-US" altLang="zh-CN" sz="1100" dirty="0">
                <a:solidFill>
                  <a:srgbClr val="0070C0"/>
                </a:solidFill>
              </a:rPr>
              <a:t>001011</a:t>
            </a:r>
            <a:endParaRPr kumimoji="1" lang="zh-CN" altLang="en-US" sz="1100" dirty="0">
              <a:solidFill>
                <a:srgbClr val="0070C0"/>
              </a:solidFill>
            </a:endParaRPr>
          </a:p>
        </p:txBody>
      </p:sp>
      <p:sp>
        <p:nvSpPr>
          <p:cNvPr id="9" name="文本框 8">
            <a:extLst>
              <a:ext uri="{FF2B5EF4-FFF2-40B4-BE49-F238E27FC236}">
                <a16:creationId xmlns:a16="http://schemas.microsoft.com/office/drawing/2014/main" id="{9323DDCA-4B28-274D-A48F-C7D6D34D5C11}"/>
              </a:ext>
            </a:extLst>
          </p:cNvPr>
          <p:cNvSpPr txBox="1"/>
          <p:nvPr/>
        </p:nvSpPr>
        <p:spPr>
          <a:xfrm rot="16200000">
            <a:off x="5301097" y="5116428"/>
            <a:ext cx="2273251" cy="338554"/>
          </a:xfrm>
          <a:prstGeom prst="rect">
            <a:avLst/>
          </a:prstGeom>
          <a:noFill/>
        </p:spPr>
        <p:txBody>
          <a:bodyPr wrap="none" rtlCol="0">
            <a:spAutoFit/>
          </a:bodyPr>
          <a:lstStyle/>
          <a:p>
            <a:r>
              <a:rPr kumimoji="1" lang="en-US" altLang="zh-CN" sz="1600" dirty="0">
                <a:solidFill>
                  <a:srgbClr val="0070C0"/>
                </a:solidFill>
              </a:rPr>
              <a:t>ON/OFF coding of diodes</a:t>
            </a:r>
            <a:endParaRPr kumimoji="1" lang="zh-CN" altLang="en-US" sz="1600" dirty="0">
              <a:solidFill>
                <a:srgbClr val="0070C0"/>
              </a:solidFill>
            </a:endParaRPr>
          </a:p>
        </p:txBody>
      </p:sp>
      <p:sp>
        <p:nvSpPr>
          <p:cNvPr id="23" name="文本框 22">
            <a:extLst>
              <a:ext uri="{FF2B5EF4-FFF2-40B4-BE49-F238E27FC236}">
                <a16:creationId xmlns:a16="http://schemas.microsoft.com/office/drawing/2014/main" id="{3714CADD-C723-9C4C-8F21-0D4E8A8EB388}"/>
              </a:ext>
            </a:extLst>
          </p:cNvPr>
          <p:cNvSpPr txBox="1"/>
          <p:nvPr/>
        </p:nvSpPr>
        <p:spPr>
          <a:xfrm>
            <a:off x="7189702" y="6474822"/>
            <a:ext cx="1486754" cy="338554"/>
          </a:xfrm>
          <a:prstGeom prst="rect">
            <a:avLst/>
          </a:prstGeom>
          <a:noFill/>
        </p:spPr>
        <p:txBody>
          <a:bodyPr wrap="none" rtlCol="0">
            <a:spAutoFit/>
          </a:bodyPr>
          <a:lstStyle/>
          <a:p>
            <a:r>
              <a:rPr kumimoji="1" lang="en-US" altLang="zh-CN" sz="1600" dirty="0">
                <a:solidFill>
                  <a:srgbClr val="0070C0"/>
                </a:solidFill>
              </a:rPr>
              <a:t>Reflected beam</a:t>
            </a:r>
            <a:endParaRPr kumimoji="1" lang="zh-CN" altLang="en-US" sz="1600" dirty="0">
              <a:solidFill>
                <a:srgbClr val="0070C0"/>
              </a:solidFill>
            </a:endParaRPr>
          </a:p>
        </p:txBody>
      </p:sp>
      <p:pic>
        <p:nvPicPr>
          <p:cNvPr id="24" name="图片 23">
            <a:extLst>
              <a:ext uri="{FF2B5EF4-FFF2-40B4-BE49-F238E27FC236}">
                <a16:creationId xmlns:a16="http://schemas.microsoft.com/office/drawing/2014/main" id="{24E0FBED-FD93-0644-9656-7DA4BC364E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739" y="1729481"/>
            <a:ext cx="2768600" cy="1562100"/>
          </a:xfrm>
          <a:prstGeom prst="rect">
            <a:avLst/>
          </a:prstGeom>
        </p:spPr>
      </p:pic>
      <p:sp>
        <p:nvSpPr>
          <p:cNvPr id="26" name="任意形状 25">
            <a:extLst>
              <a:ext uri="{FF2B5EF4-FFF2-40B4-BE49-F238E27FC236}">
                <a16:creationId xmlns:a16="http://schemas.microsoft.com/office/drawing/2014/main" id="{83007F85-8D2B-CF4E-BF7D-DBBB62F53C1E}"/>
              </a:ext>
            </a:extLst>
          </p:cNvPr>
          <p:cNvSpPr/>
          <p:nvPr/>
        </p:nvSpPr>
        <p:spPr>
          <a:xfrm>
            <a:off x="6268453" y="1856211"/>
            <a:ext cx="1377615" cy="788068"/>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rgbClr val="FFC000">
                <a:alpha val="99000"/>
              </a:srgb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B8D8595B-E16A-4843-8FF8-BBB3A26640F5}"/>
                  </a:ext>
                </a:extLst>
              </p:cNvPr>
              <p:cNvSpPr txBox="1"/>
              <p:nvPr/>
            </p:nvSpPr>
            <p:spPr>
              <a:xfrm>
                <a:off x="6021099" y="1632598"/>
                <a:ext cx="1498167" cy="346570"/>
              </a:xfrm>
              <a:prstGeom prst="rect">
                <a:avLst/>
              </a:prstGeom>
              <a:noFill/>
            </p:spPr>
            <p:txBody>
              <a:bodyPr wrap="none" rtlCol="0">
                <a:spAutoFit/>
              </a:bodyPr>
              <a:lstStyle/>
              <a:p>
                <a:r>
                  <a:rPr kumimoji="1" lang="en-US" altLang="zh-CN" sz="1600" dirty="0"/>
                  <a:t>Incident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sup>
                    </m:sSup>
                  </m:oMath>
                </a14:m>
                <a:endParaRPr kumimoji="1" lang="zh-CN" altLang="en-US" sz="1600" dirty="0"/>
              </a:p>
            </p:txBody>
          </p:sp>
        </mc:Choice>
        <mc:Fallback xmlns="">
          <p:sp>
            <p:nvSpPr>
              <p:cNvPr id="27" name="文本框 26">
                <a:extLst>
                  <a:ext uri="{FF2B5EF4-FFF2-40B4-BE49-F238E27FC236}">
                    <a16:creationId xmlns:a16="http://schemas.microsoft.com/office/drawing/2014/main" id="{B8D8595B-E16A-4843-8FF8-BBB3A26640F5}"/>
                  </a:ext>
                </a:extLst>
              </p:cNvPr>
              <p:cNvSpPr txBox="1">
                <a:spLocks noRot="1" noChangeAspect="1" noMove="1" noResize="1" noEditPoints="1" noAdjustHandles="1" noChangeArrowheads="1" noChangeShapeType="1" noTextEdit="1"/>
              </p:cNvSpPr>
              <p:nvPr/>
            </p:nvSpPr>
            <p:spPr>
              <a:xfrm>
                <a:off x="6021099" y="1632598"/>
                <a:ext cx="1498167" cy="346570"/>
              </a:xfrm>
              <a:prstGeom prst="rect">
                <a:avLst/>
              </a:prstGeom>
              <a:blipFill>
                <a:blip r:embed="rId5"/>
                <a:stretch>
                  <a:fillRect l="-2449" t="-1754" b="-22807"/>
                </a:stretch>
              </a:blipFill>
            </p:spPr>
            <p:txBody>
              <a:bodyPr/>
              <a:lstStyle/>
              <a:p>
                <a:r>
                  <a:rPr lang="zh-CN" altLang="en-US">
                    <a:noFill/>
                  </a:rPr>
                  <a:t> </a:t>
                </a:r>
              </a:p>
            </p:txBody>
          </p:sp>
        </mc:Fallback>
      </mc:AlternateContent>
      <p:sp>
        <p:nvSpPr>
          <p:cNvPr id="28" name="任意形状 27">
            <a:extLst>
              <a:ext uri="{FF2B5EF4-FFF2-40B4-BE49-F238E27FC236}">
                <a16:creationId xmlns:a16="http://schemas.microsoft.com/office/drawing/2014/main" id="{F2DAA7AF-204E-3F47-966F-6BFED0BB5C3C}"/>
              </a:ext>
            </a:extLst>
          </p:cNvPr>
          <p:cNvSpPr/>
          <p:nvPr/>
        </p:nvSpPr>
        <p:spPr>
          <a:xfrm rot="17100000">
            <a:off x="7744349" y="1567535"/>
            <a:ext cx="1227461" cy="879889"/>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chemeClr val="accent5">
                <a:alpha val="99000"/>
              </a:scheme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47501DBA-3A38-274B-A868-B008D0D98D7D}"/>
                  </a:ext>
                </a:extLst>
              </p:cNvPr>
              <p:cNvSpPr txBox="1"/>
              <p:nvPr/>
            </p:nvSpPr>
            <p:spPr>
              <a:xfrm>
                <a:off x="7532446" y="1268760"/>
                <a:ext cx="1606465" cy="349391"/>
              </a:xfrm>
              <a:prstGeom prst="rect">
                <a:avLst/>
              </a:prstGeom>
              <a:noFill/>
            </p:spPr>
            <p:txBody>
              <a:bodyPr wrap="none" rtlCol="0">
                <a:spAutoFit/>
              </a:bodyPr>
              <a:lstStyle/>
              <a:p>
                <a:r>
                  <a:rPr kumimoji="1" lang="en-US" altLang="zh-CN" sz="1600" dirty="0"/>
                  <a:t>Reflect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r>
                          <a:rPr kumimoji="1" lang="en-US" altLang="zh-CN" sz="1600" b="0" i="1">
                            <a:latin typeface="Cambria Math" panose="02040503050406030204" pitchFamily="18" charset="0"/>
                            <a:ea typeface="Cambria Math" panose="02040503050406030204" pitchFamily="18" charset="0"/>
                          </a:rPr>
                          <m:t>+</m:t>
                        </m:r>
                        <m:r>
                          <a:rPr kumimoji="1" lang="en-US" altLang="zh-CN" sz="1600" b="0" i="1">
                            <a:latin typeface="Cambria Math" panose="02040503050406030204" pitchFamily="18" charset="0"/>
                            <a:ea typeface="Cambria Math" panose="02040503050406030204" pitchFamily="18" charset="0"/>
                          </a:rPr>
                          <m:t>𝜃</m:t>
                        </m:r>
                      </m:sup>
                    </m:sSup>
                  </m:oMath>
                </a14:m>
                <a:endParaRPr kumimoji="1" lang="zh-CN" altLang="en-US" sz="1600" dirty="0"/>
              </a:p>
            </p:txBody>
          </p:sp>
        </mc:Choice>
        <mc:Fallback xmlns="">
          <p:sp>
            <p:nvSpPr>
              <p:cNvPr id="29" name="文本框 28">
                <a:extLst>
                  <a:ext uri="{FF2B5EF4-FFF2-40B4-BE49-F238E27FC236}">
                    <a16:creationId xmlns="" xmlns:a16="http://schemas.microsoft.com/office/drawing/2014/main" xmlns:a14="http://schemas.microsoft.com/office/drawing/2010/main" id="{47501DBA-3A38-274B-A868-B008D0D98D7D}"/>
                  </a:ext>
                </a:extLst>
              </p:cNvPr>
              <p:cNvSpPr txBox="1">
                <a:spLocks noRot="1" noChangeAspect="1" noMove="1" noResize="1" noEditPoints="1" noAdjustHandles="1" noChangeArrowheads="1" noChangeShapeType="1" noTextEdit="1"/>
              </p:cNvSpPr>
              <p:nvPr/>
            </p:nvSpPr>
            <p:spPr>
              <a:xfrm>
                <a:off x="7532446" y="1268760"/>
                <a:ext cx="1606465" cy="349391"/>
              </a:xfrm>
              <a:prstGeom prst="rect">
                <a:avLst/>
              </a:prstGeom>
              <a:blipFill rotWithShape="1">
                <a:blip r:embed="rId6"/>
                <a:stretch>
                  <a:fillRect l="-2281" t="-1754" b="-22807"/>
                </a:stretch>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AF591F01-08B8-E242-99CF-2C1FCC1EC5B2}"/>
              </a:ext>
            </a:extLst>
          </p:cNvPr>
          <p:cNvSpPr txBox="1"/>
          <p:nvPr/>
        </p:nvSpPr>
        <p:spPr>
          <a:xfrm>
            <a:off x="6948264" y="3522494"/>
            <a:ext cx="1181414" cy="338554"/>
          </a:xfrm>
          <a:prstGeom prst="rect">
            <a:avLst/>
          </a:prstGeom>
          <a:noFill/>
        </p:spPr>
        <p:txBody>
          <a:bodyPr wrap="none" rtlCol="0">
            <a:spAutoFit/>
          </a:bodyPr>
          <a:lstStyle/>
          <a:p>
            <a:r>
              <a:rPr kumimoji="1" lang="en-US" altLang="zh-CN" sz="1600" dirty="0">
                <a:solidFill>
                  <a:srgbClr val="0070C0"/>
                </a:solidFill>
              </a:rPr>
              <a:t>RIS element</a:t>
            </a:r>
            <a:endParaRPr kumimoji="1" lang="zh-CN" altLang="en-US" sz="1600" dirty="0">
              <a:solidFill>
                <a:srgbClr val="0070C0"/>
              </a:solidFill>
            </a:endParaRPr>
          </a:p>
        </p:txBody>
      </p:sp>
      <mc:AlternateContent xmlns:mc="http://schemas.openxmlformats.org/markup-compatibility/2006" xmlns:a14="http://schemas.microsoft.com/office/drawing/2010/main">
        <mc:Choice Requires="a14">
          <p:sp>
            <p:nvSpPr>
              <p:cNvPr id="31" name="文本框 28">
                <a:extLst>
                  <a:ext uri="{FF2B5EF4-FFF2-40B4-BE49-F238E27FC236}">
                    <a16:creationId xmlns:a16="http://schemas.microsoft.com/office/drawing/2014/main" id="{47501DBA-3A38-274B-A868-B008D0D98D7D}"/>
                  </a:ext>
                </a:extLst>
              </p:cNvPr>
              <p:cNvSpPr txBox="1"/>
              <p:nvPr/>
            </p:nvSpPr>
            <p:spPr>
              <a:xfrm>
                <a:off x="6651487" y="3176125"/>
                <a:ext cx="1748812" cy="349391"/>
              </a:xfrm>
              <a:prstGeom prst="rect">
                <a:avLst/>
              </a:prstGeom>
              <a:noFill/>
            </p:spPr>
            <p:txBody>
              <a:bodyPr wrap="none" rtlCol="0">
                <a:spAutoFit/>
              </a:bodyPr>
              <a:lstStyle/>
              <a:p>
                <a:r>
                  <a:rPr kumimoji="1" lang="en-US" altLang="zh-CN" sz="1600" dirty="0"/>
                  <a:t>Transmit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r>
                          <a:rPr kumimoji="1" lang="en-US" altLang="zh-CN" sz="1600" b="0" i="1">
                            <a:latin typeface="Cambria Math" panose="02040503050406030204" pitchFamily="18" charset="0"/>
                            <a:ea typeface="Cambria Math" panose="02040503050406030204" pitchFamily="18" charset="0"/>
                          </a:rPr>
                          <m:t>+</m:t>
                        </m:r>
                        <m:r>
                          <a:rPr kumimoji="1" lang="en-US" altLang="zh-CN" sz="1600" b="0" i="1">
                            <a:latin typeface="Cambria Math" panose="02040503050406030204" pitchFamily="18" charset="0"/>
                            <a:ea typeface="Cambria Math" panose="02040503050406030204" pitchFamily="18" charset="0"/>
                          </a:rPr>
                          <m:t>𝜃</m:t>
                        </m:r>
                      </m:sup>
                    </m:sSup>
                  </m:oMath>
                </a14:m>
                <a:endParaRPr kumimoji="1" lang="zh-CN" altLang="en-US" sz="1600" dirty="0"/>
              </a:p>
            </p:txBody>
          </p:sp>
        </mc:Choice>
        <mc:Fallback xmlns="">
          <p:sp>
            <p:nvSpPr>
              <p:cNvPr id="31" name="文本框 28">
                <a:extLst>
                  <a:ext uri="{FF2B5EF4-FFF2-40B4-BE49-F238E27FC236}">
                    <a16:creationId xmlns="" xmlns:a16="http://schemas.microsoft.com/office/drawing/2014/main" xmlns:a14="http://schemas.microsoft.com/office/drawing/2010/main" id="{47501DBA-3A38-274B-A868-B008D0D98D7D}"/>
                  </a:ext>
                </a:extLst>
              </p:cNvPr>
              <p:cNvSpPr txBox="1">
                <a:spLocks noRot="1" noChangeAspect="1" noMove="1" noResize="1" noEditPoints="1" noAdjustHandles="1" noChangeArrowheads="1" noChangeShapeType="1" noTextEdit="1"/>
              </p:cNvSpPr>
              <p:nvPr/>
            </p:nvSpPr>
            <p:spPr>
              <a:xfrm>
                <a:off x="6651487" y="3176125"/>
                <a:ext cx="1748812" cy="349391"/>
              </a:xfrm>
              <a:prstGeom prst="rect">
                <a:avLst/>
              </a:prstGeom>
              <a:blipFill rotWithShape="1">
                <a:blip r:embed="rId7"/>
                <a:stretch>
                  <a:fillRect l="-1742" t="-1754" b="-22807"/>
                </a:stretch>
              </a:blipFill>
            </p:spPr>
            <p:txBody>
              <a:bodyPr/>
              <a:lstStyle/>
              <a:p>
                <a:r>
                  <a:rPr lang="zh-CN" altLang="en-US">
                    <a:noFill/>
                  </a:rPr>
                  <a:t> </a:t>
                </a:r>
              </a:p>
            </p:txBody>
          </p:sp>
        </mc:Fallback>
      </mc:AlternateContent>
      <p:sp>
        <p:nvSpPr>
          <p:cNvPr id="10" name="矩形 9"/>
          <p:cNvSpPr/>
          <p:nvPr/>
        </p:nvSpPr>
        <p:spPr>
          <a:xfrm>
            <a:off x="6084168" y="1268760"/>
            <a:ext cx="3024336" cy="2592288"/>
          </a:xfrm>
          <a:prstGeom prst="rect">
            <a:avLst/>
          </a:prstGeom>
          <a:noFill/>
          <a:ln w="19050">
            <a:solidFill>
              <a:schemeClr val="bg1">
                <a:lumMod val="50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601" y="5085184"/>
            <a:ext cx="4586792" cy="1423902"/>
          </a:xfrm>
          <a:prstGeom prst="rect">
            <a:avLst/>
          </a:prstGeom>
        </p:spPr>
      </p:pic>
    </p:spTree>
    <p:extLst>
      <p:ext uri="{BB962C8B-B14F-4D97-AF65-F5344CB8AC3E}">
        <p14:creationId xmlns:p14="http://schemas.microsoft.com/office/powerpoint/2010/main" val="367187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Signal R</a:t>
            </a:r>
            <a:r>
              <a:rPr lang="en-US" altLang="zh-CN" sz="3600" dirty="0" err="1">
                <a:solidFill>
                  <a:srgbClr val="0070C0"/>
                </a:solidFill>
                <a:latin typeface="Arial" panose="020B0604020202020204" pitchFamily="34" charset="0"/>
                <a:ea typeface="黑体" panose="02010609060101010101" pitchFamily="49" charset="-122"/>
                <a:cs typeface="Arial" panose="020B0604020202020204" pitchFamily="34" charset="0"/>
              </a:rPr>
              <a:t>eflection</a:t>
            </a: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 Model</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a:t>
            </a:fld>
            <a:endParaRPr lang="zh-CN" altLang="en-US" dirty="0"/>
          </a:p>
        </p:txBody>
      </p:sp>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FE0FE4BA-9C56-44E0-B9FA-28FF963E1263}"/>
                  </a:ext>
                </a:extLst>
              </p:cNvPr>
              <p:cNvSpPr/>
              <p:nvPr/>
            </p:nvSpPr>
            <p:spPr>
              <a:xfrm>
                <a:off x="161925" y="836712"/>
                <a:ext cx="5981995" cy="3379643"/>
              </a:xfrm>
              <a:prstGeom prst="rect">
                <a:avLst/>
              </a:prstGeom>
            </p:spPr>
            <p:txBody>
              <a:bodyPr wrap="square">
                <a:spAutoFit/>
              </a:bodyPr>
              <a:lstStyle/>
              <a:p>
                <a:pPr>
                  <a:lnSpc>
                    <a:spcPct val="150000"/>
                  </a:lnSpc>
                </a:pPr>
                <a:r>
                  <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Model of reflected signal on RIS </a:t>
                </a:r>
              </a:p>
              <a:p>
                <a:pPr lvl="1">
                  <a:lnSpc>
                    <a:spcPct val="150000"/>
                  </a:lnSpc>
                </a:pPr>
                <a14:m>
                  <m:oMathPara xmlns:m="http://schemas.openxmlformats.org/officeDocument/2006/math">
                    <m:oMathParaPr>
                      <m:jc m:val="centerGroup"/>
                    </m:oMathParaPr>
                    <m:oMath xmlns:m="http://schemas.openxmlformats.org/officeDocument/2006/math">
                      <m:r>
                        <a:rPr lang="en-US" altLang="zh-CN" sz="2000" b="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𝑦</m:t>
                      </m:r>
                      <m:r>
                        <a:rPr lang="en-US" altLang="zh-CN" sz="2000" b="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 </m:t>
                      </m:r>
                      <m:r>
                        <a:rPr lang="el-GR"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𝛤</m:t>
                      </m:r>
                      <m:sSup>
                        <m:sSupPr>
                          <m:ctrlPr>
                            <a:rPr lang="el-GR"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𝑒</m:t>
                          </m:r>
                        </m:e>
                        <m:sup>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𝑗</m:t>
                          </m:r>
                          <m:r>
                            <a:rPr lang="zh-CN" altLang="en-US"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𝜃</m:t>
                          </m:r>
                        </m:sup>
                      </m:sSup>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oMath>
                  </m:oMathPara>
                </a14:m>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Arial" panose="020B0604020202020204" pitchFamily="34" charset="0"/>
                  <a:buChar char="•"/>
                </a:pPr>
                <a14:m>
                  <m:oMath xmlns:m="http://schemas.openxmlformats.org/officeDocument/2006/math">
                    <m:r>
                      <a:rPr lang="el-GR"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𝛤</m:t>
                    </m:r>
                    <m:r>
                      <a:rPr lang="el-GR"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∈[0,1]</m:t>
                    </m:r>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reflection amplitude</a:t>
                </a:r>
              </a:p>
              <a:p>
                <a:pPr marL="800100" lvl="1" indent="-342900">
                  <a:lnSpc>
                    <a:spcPct val="150000"/>
                  </a:lnSpc>
                  <a:buFont typeface="Arial" panose="020B0604020202020204" pitchFamily="34" charset="0"/>
                  <a:buChar char="•"/>
                </a:pPr>
                <a14:m>
                  <m:oMath xmlns:m="http://schemas.openxmlformats.org/officeDocument/2006/math">
                    <m:r>
                      <a:rPr lang="el-GR" altLang="zh-CN" sz="2000" i="1">
                        <a:solidFill>
                          <a:prstClr val="black"/>
                        </a:solidFill>
                        <a:latin typeface="Cambria Math" panose="02040503050406030204" pitchFamily="18" charset="0"/>
                        <a:ea typeface="Cambria Math" panose="02040503050406030204" pitchFamily="18" charset="0"/>
                        <a:cs typeface="Arial" panose="020B0604020202020204" pitchFamily="34" charset="0"/>
                      </a:rPr>
                      <m:t>𝛤</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l-GR" altLang="zh-CN" sz="2000" i="1">
                        <a:solidFill>
                          <a:prstClr val="black"/>
                        </a:solidFill>
                        <a:latin typeface="Cambria Math" panose="02040503050406030204" pitchFamily="18" charset="0"/>
                        <a:ea typeface="Cambria Math" panose="02040503050406030204" pitchFamily="18" charset="0"/>
                        <a:cs typeface="Arial" panose="020B0604020202020204" pitchFamily="34" charset="0"/>
                      </a:rPr>
                      <m:t>0</m:t>
                    </m:r>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absorbed</a:t>
                </a:r>
              </a:p>
              <a:p>
                <a:pPr marL="800100" lvl="1" indent="-342900">
                  <a:lnSpc>
                    <a:spcPct val="150000"/>
                  </a:lnSpc>
                  <a:buFont typeface="Arial" panose="020B0604020202020204" pitchFamily="34" charset="0"/>
                  <a:buChar char="•"/>
                </a:pPr>
                <a14:m>
                  <m:oMath xmlns:m="http://schemas.openxmlformats.org/officeDocument/2006/math">
                    <m:r>
                      <a:rPr lang="el-GR" altLang="zh-CN" sz="2000" i="1">
                        <a:solidFill>
                          <a:prstClr val="black"/>
                        </a:solidFill>
                        <a:latin typeface="Cambria Math" panose="02040503050406030204" pitchFamily="18" charset="0"/>
                        <a:ea typeface="Cambria Math" panose="02040503050406030204" pitchFamily="18" charset="0"/>
                        <a:cs typeface="Arial" panose="020B0604020202020204" pitchFamily="34" charset="0"/>
                      </a:rPr>
                      <m:t>𝛤</m:t>
                    </m:r>
                    <m:r>
                      <a:rPr lang="en-US" altLang="zh-CN" sz="2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fully reflected</a:t>
                </a:r>
              </a:p>
              <a:p>
                <a:pPr marL="342900" indent="-342900">
                  <a:lnSpc>
                    <a:spcPct val="150000"/>
                  </a:lnSpc>
                  <a:buFont typeface="Arial" panose="020B0604020202020204" pitchFamily="34" charset="0"/>
                  <a:buChar char="•"/>
                </a:pPr>
                <a14:m>
                  <m:oMath xmlns:m="http://schemas.openxmlformats.org/officeDocument/2006/math">
                    <m:r>
                      <a:rPr lang="zh-CN" altLang="en-US" sz="20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𝜃</m:t>
                    </m:r>
                    <m:r>
                      <a:rPr lang="en-US" altLang="zh-CN" sz="2000" b="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 </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∈[0,2</m:t>
                    </m:r>
                    <m:r>
                      <a:rPr lang="zh-CN" altLang="en-US"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phase shift</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between incident and reflected signals.</a:t>
                </a:r>
              </a:p>
            </p:txBody>
          </p:sp>
        </mc:Choice>
        <mc:Fallback xmlns="">
          <p:sp>
            <p:nvSpPr>
              <p:cNvPr id="22" name="矩形 21">
                <a:extLst>
                  <a:ext uri="{FF2B5EF4-FFF2-40B4-BE49-F238E27FC236}">
                    <a16:creationId xmlns:a16="http://schemas.microsoft.com/office/drawing/2014/main" id="{FE0FE4BA-9C56-44E0-B9FA-28FF963E1263}"/>
                  </a:ext>
                </a:extLst>
              </p:cNvPr>
              <p:cNvSpPr>
                <a:spLocks noRot="1" noChangeAspect="1" noMove="1" noResize="1" noEditPoints="1" noAdjustHandles="1" noChangeArrowheads="1" noChangeShapeType="1" noTextEdit="1"/>
              </p:cNvSpPr>
              <p:nvPr/>
            </p:nvSpPr>
            <p:spPr>
              <a:xfrm>
                <a:off x="161925" y="836712"/>
                <a:ext cx="5981995" cy="3379643"/>
              </a:xfrm>
              <a:prstGeom prst="rect">
                <a:avLst/>
              </a:prstGeom>
              <a:blipFill>
                <a:blip r:embed="rId2"/>
                <a:stretch>
                  <a:fillRect l="-1483" b="-2247"/>
                </a:stretch>
              </a:blipFill>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A6C336DB-F7FB-5E4B-B240-95679AB4D40E}"/>
              </a:ext>
            </a:extLst>
          </p:cNvPr>
          <p:cNvSpPr/>
          <p:nvPr/>
        </p:nvSpPr>
        <p:spPr>
          <a:xfrm>
            <a:off x="161926" y="831654"/>
            <a:ext cx="6625532" cy="577850"/>
          </a:xfrm>
          <a:prstGeom prst="rect">
            <a:avLst/>
          </a:prstGeom>
        </p:spPr>
        <p:txBody>
          <a:bodyPr wrap="none">
            <a:spAutoFit/>
          </a:bodyPr>
          <a:lstStyle/>
          <a:p>
            <a:pPr algn="just">
              <a:lnSpc>
                <a:spcPct val="150000"/>
              </a:lnSpc>
            </a:pP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Model of reflected signal on an RIS element </a:t>
            </a:r>
          </a:p>
        </p:txBody>
      </p:sp>
      <p:pic>
        <p:nvPicPr>
          <p:cNvPr id="4" name="图片 3">
            <a:extLst>
              <a:ext uri="{FF2B5EF4-FFF2-40B4-BE49-F238E27FC236}">
                <a16:creationId xmlns:a16="http://schemas.microsoft.com/office/drawing/2014/main" id="{7FE094FA-8734-0E48-8DCA-9A0B7D339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1172" y="1549007"/>
            <a:ext cx="1716584" cy="1809253"/>
          </a:xfrm>
          <a:prstGeom prst="rect">
            <a:avLst/>
          </a:prstGeom>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BAE3E759-7963-4B46-AD00-EE1EA3608F4C}"/>
                  </a:ext>
                </a:extLst>
              </p:cNvPr>
              <p:cNvSpPr/>
              <p:nvPr/>
            </p:nvSpPr>
            <p:spPr>
              <a:xfrm>
                <a:off x="-314523" y="4149080"/>
                <a:ext cx="9458523" cy="1881925"/>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In practical systems, available phase shifts of an RIS element are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discrete, </a:t>
                </a:r>
                <a:r>
                  <a:rPr lang="en-US" altLang="zh-CN" sz="2000" dirty="0">
                    <a:latin typeface="Arial" panose="020B0604020202020204" pitchFamily="34" charset="0"/>
                    <a:ea typeface="微软雅黑" panose="020B0503020204020204" pitchFamily="34" charset="-122"/>
                    <a:cs typeface="Arial" panose="020B0604020202020204" pitchFamily="34" charset="0"/>
                  </a:rPr>
                  <a:t>due to limited number of PIN diodes (</a:t>
                </a:r>
                <a:r>
                  <a:rPr lang="en-US" altLang="zh-CN" sz="2000" i="1" dirty="0">
                    <a:solidFill>
                      <a:prstClr val="black"/>
                    </a:solidFill>
                    <a:latin typeface="Arial" panose="020B0604020202020204" pitchFamily="34" charset="0"/>
                    <a:ea typeface="微软雅黑" panose="020B0503020204020204" pitchFamily="34" charset="-122"/>
                    <a:cs typeface="Arial" panose="020B0604020202020204" pitchFamily="34" charset="0"/>
                  </a:rPr>
                  <a:t>K </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PIN diodes</a:t>
                </a:r>
                <a14:m>
                  <m:oMath xmlns:m="http://schemas.openxmlformats.org/officeDocument/2006/math">
                    <m:r>
                      <a:rPr lang="en-US" altLang="zh-CN" sz="2000" i="1" dirty="0">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p>
                      <m:sSupPr>
                        <m:ctrlPr>
                          <a:rPr lang="en-US" altLang="zh-CN" sz="2000" i="1">
                            <a:solidFill>
                              <a:prstClr val="black"/>
                            </a:solidFill>
                            <a:latin typeface="Cambria Math" panose="02040503050406030204" pitchFamily="18" charset="0"/>
                            <a:ea typeface="微软雅黑" panose="020B0503020204020204" pitchFamily="34" charset="-122"/>
                            <a:cs typeface="Arial" panose="020B0604020202020204" pitchFamily="34" charset="0"/>
                          </a:rPr>
                        </m:ctrlPr>
                      </m:sSupPr>
                      <m:e>
                        <m:r>
                          <a:rPr lang="en-US" altLang="zh-CN" sz="2000" i="1">
                            <a:solidFill>
                              <a:prstClr val="black"/>
                            </a:solidFill>
                            <a:latin typeface="Cambria Math" panose="02040503050406030204" pitchFamily="18" charset="0"/>
                            <a:ea typeface="微软雅黑" panose="020B0503020204020204" pitchFamily="34" charset="-122"/>
                            <a:cs typeface="Arial" panose="020B0604020202020204" pitchFamily="34" charset="0"/>
                          </a:rPr>
                          <m:t>2</m:t>
                        </m:r>
                      </m:e>
                      <m:sup>
                        <m:r>
                          <a:rPr lang="en-US" altLang="zh-CN" sz="2000" i="1">
                            <a:solidFill>
                              <a:prstClr val="black"/>
                            </a:solidFill>
                            <a:latin typeface="Cambria Math" panose="02040503050406030204" pitchFamily="18" charset="0"/>
                            <a:ea typeface="微软雅黑" panose="020B0503020204020204" pitchFamily="34" charset="-122"/>
                            <a:cs typeface="Arial" panose="020B0604020202020204" pitchFamily="34" charset="0"/>
                          </a:rPr>
                          <m:t>𝐾</m:t>
                        </m:r>
                      </m:sup>
                    </m:sSup>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phase shifts).</a:t>
                </a:r>
              </a:p>
              <a:p>
                <a:pPr marL="800100" lvl="1" indent="-342900">
                  <a:lnSpc>
                    <a:spcPct val="150000"/>
                  </a:lnSpc>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The parameters of an RIS element</a:t>
                </a:r>
                <a:r>
                  <a:rPr lang="en-US" altLang="zh-CN" sz="2000" baseline="30000" dirty="0">
                    <a:solidFill>
                      <a:prstClr val="black"/>
                    </a:solidFill>
                    <a:latin typeface="Arial" panose="020B0604020202020204" pitchFamily="34" charset="0"/>
                    <a:ea typeface="微软雅黑" panose="020B0503020204020204" pitchFamily="34" charset="-122"/>
                    <a:cs typeface="Arial" panose="020B0604020202020204" pitchFamily="34" charset="0"/>
                  </a:rPr>
                  <a:t>1</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are carefully designed so that the phase shifts have uniform intervals.</a:t>
                </a:r>
              </a:p>
            </p:txBody>
          </p:sp>
        </mc:Choice>
        <mc:Fallback xmlns="">
          <p:sp>
            <p:nvSpPr>
              <p:cNvPr id="8" name="矩形 7">
                <a:extLst>
                  <a:ext uri="{FF2B5EF4-FFF2-40B4-BE49-F238E27FC236}">
                    <a16:creationId xmlns:a16="http://schemas.microsoft.com/office/drawing/2014/main" id="{BAE3E759-7963-4B46-AD00-EE1EA3608F4C}"/>
                  </a:ext>
                </a:extLst>
              </p:cNvPr>
              <p:cNvSpPr>
                <a:spLocks noRot="1" noChangeAspect="1" noMove="1" noResize="1" noEditPoints="1" noAdjustHandles="1" noChangeArrowheads="1" noChangeShapeType="1" noTextEdit="1"/>
              </p:cNvSpPr>
              <p:nvPr/>
            </p:nvSpPr>
            <p:spPr>
              <a:xfrm>
                <a:off x="-314523" y="4149080"/>
                <a:ext cx="9458523" cy="1881925"/>
              </a:xfrm>
              <a:prstGeom prst="rect">
                <a:avLst/>
              </a:prstGeom>
              <a:blipFill>
                <a:blip r:embed="rId4"/>
                <a:stretch>
                  <a:fillRect r="-134" b="-4698"/>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18D6EC8B-1FA0-1840-89A8-7C741D278365}"/>
              </a:ext>
            </a:extLst>
          </p:cNvPr>
          <p:cNvSpPr/>
          <p:nvPr/>
        </p:nvSpPr>
        <p:spPr>
          <a:xfrm>
            <a:off x="490092" y="6124992"/>
            <a:ext cx="6297366" cy="307777"/>
          </a:xfrm>
          <a:prstGeom prst="rect">
            <a:avLst/>
          </a:prstGeom>
        </p:spPr>
        <p:txBody>
          <a:bodyPr wrap="square">
            <a:spAutoFit/>
          </a:bodyPr>
          <a:lstStyle/>
          <a:p>
            <a:r>
              <a:rPr lang="en-US" altLang="zh-CN" sz="1400" baseline="30000" dirty="0">
                <a:solidFill>
                  <a:prstClr val="black"/>
                </a:solidFill>
                <a:latin typeface="Arial" panose="020B0604020202020204" pitchFamily="34" charset="0"/>
                <a:ea typeface="微软雅黑" panose="020B0503020204020204" pitchFamily="34" charset="-122"/>
                <a:cs typeface="Arial" panose="020B0604020202020204" pitchFamily="34" charset="0"/>
              </a:rPr>
              <a:t>1</a:t>
            </a:r>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 e.g., shape of the metal patch and type of the PIN diodes </a:t>
            </a:r>
            <a:endParaRPr lang="zh-CN" altLang="en-US" sz="1400"/>
          </a:p>
        </p:txBody>
      </p:sp>
      <p:cxnSp>
        <p:nvCxnSpPr>
          <p:cNvPr id="11" name="直线连接符 10">
            <a:extLst>
              <a:ext uri="{FF2B5EF4-FFF2-40B4-BE49-F238E27FC236}">
                <a16:creationId xmlns:a16="http://schemas.microsoft.com/office/drawing/2014/main" id="{229403DD-FD9D-674F-AFE3-3FEAB0B3BBE9}"/>
              </a:ext>
            </a:extLst>
          </p:cNvPr>
          <p:cNvCxnSpPr/>
          <p:nvPr/>
        </p:nvCxnSpPr>
        <p:spPr>
          <a:xfrm>
            <a:off x="539552" y="6124992"/>
            <a:ext cx="4320480" cy="0"/>
          </a:xfrm>
          <a:prstGeom prst="line">
            <a:avLst/>
          </a:prstGeom>
          <a:ln w="19050">
            <a:solidFill>
              <a:srgbClr val="2D5585"/>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D0FF8B32-1CAF-7642-99C0-AF2D5AE9B076}"/>
              </a:ext>
            </a:extLst>
          </p:cNvPr>
          <p:cNvSpPr/>
          <p:nvPr/>
        </p:nvSpPr>
        <p:spPr>
          <a:xfrm>
            <a:off x="7452320" y="2705373"/>
            <a:ext cx="133435" cy="18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92FAAEF-8879-524E-8709-77BBF98BC39B}"/>
                  </a:ext>
                </a:extLst>
              </p:cNvPr>
              <p:cNvSpPr txBox="1"/>
              <p:nvPr/>
            </p:nvSpPr>
            <p:spPr>
              <a:xfrm>
                <a:off x="5494714" y="2111428"/>
                <a:ext cx="6085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altLang="zh-CN" i="1">
                          <a:solidFill>
                            <a:prstClr val="black"/>
                          </a:solidFill>
                          <a:latin typeface="Cambria Math" panose="02040503050406030204" pitchFamily="18" charset="0"/>
                          <a:ea typeface="Cambria Math" panose="02040503050406030204" pitchFamily="18" charset="0"/>
                          <a:cs typeface="Arial" panose="020B0604020202020204" pitchFamily="34" charset="0"/>
                        </a:rPr>
                        <m:t>𝛤</m:t>
                      </m:r>
                      <m:r>
                        <a:rPr lang="en-US" altLang="zh-CN" b="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kumimoji="1" lang="zh-CN" altLang="en-US" i="1">
                          <a:latin typeface="Cambria Math" panose="02040503050406030204" pitchFamily="18" charset="0"/>
                        </a:rPr>
                        <m:t>𝜃</m:t>
                      </m:r>
                    </m:oMath>
                  </m:oMathPara>
                </a14:m>
                <a:endParaRPr kumimoji="1" lang="zh-CN" altLang="en-US"/>
              </a:p>
            </p:txBody>
          </p:sp>
        </mc:Choice>
        <mc:Fallback xmlns="">
          <p:sp>
            <p:nvSpPr>
              <p:cNvPr id="13" name="文本框 12">
                <a:extLst>
                  <a:ext uri="{FF2B5EF4-FFF2-40B4-BE49-F238E27FC236}">
                    <a16:creationId xmlns:a16="http://schemas.microsoft.com/office/drawing/2014/main" id="{A92FAAEF-8879-524E-8709-77BBF98BC39B}"/>
                  </a:ext>
                </a:extLst>
              </p:cNvPr>
              <p:cNvSpPr txBox="1">
                <a:spLocks noRot="1" noChangeAspect="1" noMove="1" noResize="1" noEditPoints="1" noAdjustHandles="1" noChangeArrowheads="1" noChangeShapeType="1" noTextEdit="1"/>
              </p:cNvSpPr>
              <p:nvPr/>
            </p:nvSpPr>
            <p:spPr>
              <a:xfrm>
                <a:off x="5494714" y="2111428"/>
                <a:ext cx="608500"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CCB1E4AF-B124-674A-8DDA-5CC41B812DD9}"/>
                  </a:ext>
                </a:extLst>
              </p:cNvPr>
              <p:cNvSpPr txBox="1"/>
              <p:nvPr/>
            </p:nvSpPr>
            <p:spPr>
              <a:xfrm>
                <a:off x="4706111" y="1886179"/>
                <a:ext cx="374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a:latin typeface="Cambria Math" panose="02040503050406030204" pitchFamily="18" charset="0"/>
                        </a:rPr>
                        <m:t>𝑥</m:t>
                      </m:r>
                    </m:oMath>
                  </m:oMathPara>
                </a14:m>
                <a:endParaRPr kumimoji="1" lang="zh-CN" altLang="en-US"/>
              </a:p>
            </p:txBody>
          </p:sp>
        </mc:Choice>
        <mc:Fallback xmlns="">
          <p:sp>
            <p:nvSpPr>
              <p:cNvPr id="16" name="文本框 15">
                <a:extLst>
                  <a:ext uri="{FF2B5EF4-FFF2-40B4-BE49-F238E27FC236}">
                    <a16:creationId xmlns:a16="http://schemas.microsoft.com/office/drawing/2014/main" id="{CCB1E4AF-B124-674A-8DDA-5CC41B812DD9}"/>
                  </a:ext>
                </a:extLst>
              </p:cNvPr>
              <p:cNvSpPr txBox="1">
                <a:spLocks noRot="1" noChangeAspect="1" noMove="1" noResize="1" noEditPoints="1" noAdjustHandles="1" noChangeArrowheads="1" noChangeShapeType="1" noTextEdit="1"/>
              </p:cNvSpPr>
              <p:nvPr/>
            </p:nvSpPr>
            <p:spPr>
              <a:xfrm>
                <a:off x="4706111" y="1886179"/>
                <a:ext cx="374140"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E6BEA49-47BA-8E44-BC60-1C0889ADCCD6}"/>
                  </a:ext>
                </a:extLst>
              </p:cNvPr>
              <p:cNvSpPr txBox="1"/>
              <p:nvPr/>
            </p:nvSpPr>
            <p:spPr>
              <a:xfrm>
                <a:off x="5870123" y="2804263"/>
                <a:ext cx="374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a:latin typeface="Cambria Math" panose="02040503050406030204" pitchFamily="18" charset="0"/>
                        </a:rPr>
                        <m:t>𝑦</m:t>
                      </m:r>
                    </m:oMath>
                  </m:oMathPara>
                </a14:m>
                <a:endParaRPr kumimoji="1" lang="zh-CN" altLang="en-US"/>
              </a:p>
            </p:txBody>
          </p:sp>
        </mc:Choice>
        <mc:Fallback xmlns="">
          <p:sp>
            <p:nvSpPr>
              <p:cNvPr id="17" name="文本框 16">
                <a:extLst>
                  <a:ext uri="{FF2B5EF4-FFF2-40B4-BE49-F238E27FC236}">
                    <a16:creationId xmlns:a16="http://schemas.microsoft.com/office/drawing/2014/main" id="{7E6BEA49-47BA-8E44-BC60-1C0889ADCCD6}"/>
                  </a:ext>
                </a:extLst>
              </p:cNvPr>
              <p:cNvSpPr txBox="1">
                <a:spLocks noRot="1" noChangeAspect="1" noMove="1" noResize="1" noEditPoints="1" noAdjustHandles="1" noChangeArrowheads="1" noChangeShapeType="1" noTextEdit="1"/>
              </p:cNvSpPr>
              <p:nvPr/>
            </p:nvSpPr>
            <p:spPr>
              <a:xfrm>
                <a:off x="5870123" y="2804263"/>
                <a:ext cx="374140" cy="369332"/>
              </a:xfrm>
              <a:prstGeom prst="rect">
                <a:avLst/>
              </a:prstGeom>
              <a:blipFill>
                <a:blip r:embed="rId7"/>
                <a:stretch>
                  <a:fillRect b="-6667"/>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BAFDD8A7-2539-EF42-862B-8A200A2E7890}"/>
              </a:ext>
            </a:extLst>
          </p:cNvPr>
          <p:cNvSpPr/>
          <p:nvPr/>
        </p:nvSpPr>
        <p:spPr>
          <a:xfrm>
            <a:off x="6817462" y="1120579"/>
            <a:ext cx="2219034" cy="3095776"/>
          </a:xfrm>
          <a:prstGeom prst="rect">
            <a:avLst/>
          </a:prstGeom>
          <a:noFill/>
          <a:ln w="12700">
            <a:solidFill>
              <a:schemeClr val="bg1">
                <a:lumMod val="50000"/>
                <a:alpha val="99000"/>
              </a:scheme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右箭头 4">
            <a:extLst>
              <a:ext uri="{FF2B5EF4-FFF2-40B4-BE49-F238E27FC236}">
                <a16:creationId xmlns:a16="http://schemas.microsoft.com/office/drawing/2014/main" id="{68EDC585-EB95-0547-9881-A28495D98171}"/>
              </a:ext>
            </a:extLst>
          </p:cNvPr>
          <p:cNvSpPr/>
          <p:nvPr/>
        </p:nvSpPr>
        <p:spPr>
          <a:xfrm>
            <a:off x="6517677" y="2480760"/>
            <a:ext cx="269781" cy="323503"/>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图片 17">
            <a:extLst>
              <a:ext uri="{FF2B5EF4-FFF2-40B4-BE49-F238E27FC236}">
                <a16:creationId xmlns:a16="http://schemas.microsoft.com/office/drawing/2014/main" id="{D0A631C3-7F81-5C40-823B-324D3AD51525}"/>
              </a:ext>
            </a:extLst>
          </p:cNvPr>
          <p:cNvPicPr>
            <a:picLocks noChangeAspect="1"/>
          </p:cNvPicPr>
          <p:nvPr/>
        </p:nvPicPr>
        <p:blipFill>
          <a:blip r:embed="rId8" cstate="screen">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239591" y="2378401"/>
            <a:ext cx="1372862" cy="169340"/>
          </a:xfrm>
          <a:prstGeom prst="rect">
            <a:avLst/>
          </a:prstGeom>
        </p:spPr>
      </p:pic>
      <p:grpSp>
        <p:nvGrpSpPr>
          <p:cNvPr id="27" name="组合 26">
            <a:extLst>
              <a:ext uri="{FF2B5EF4-FFF2-40B4-BE49-F238E27FC236}">
                <a16:creationId xmlns:a16="http://schemas.microsoft.com/office/drawing/2014/main" id="{3545096E-A27A-7E43-8A12-FAD07DCE77C6}"/>
              </a:ext>
            </a:extLst>
          </p:cNvPr>
          <p:cNvGrpSpPr/>
          <p:nvPr/>
        </p:nvGrpSpPr>
        <p:grpSpPr>
          <a:xfrm>
            <a:off x="7091897" y="1706434"/>
            <a:ext cx="677218" cy="732732"/>
            <a:chOff x="7135142" y="1333150"/>
            <a:chExt cx="677218" cy="732732"/>
          </a:xfrm>
        </p:grpSpPr>
        <p:sp>
          <p:nvSpPr>
            <p:cNvPr id="10" name="任意形状 9">
              <a:extLst>
                <a:ext uri="{FF2B5EF4-FFF2-40B4-BE49-F238E27FC236}">
                  <a16:creationId xmlns:a16="http://schemas.microsoft.com/office/drawing/2014/main" id="{04BDA08C-901B-424B-93EA-E7E74A34ED98}"/>
                </a:ext>
              </a:extLst>
            </p:cNvPr>
            <p:cNvSpPr/>
            <p:nvPr/>
          </p:nvSpPr>
          <p:spPr>
            <a:xfrm>
              <a:off x="7135142" y="1333150"/>
              <a:ext cx="672420" cy="732618"/>
            </a:xfrm>
            <a:custGeom>
              <a:avLst/>
              <a:gdLst>
                <a:gd name="connsiteX0" fmla="*/ 0 w 672420"/>
                <a:gd name="connsiteY0" fmla="*/ 102833 h 732618"/>
                <a:gd name="connsiteX1" fmla="*/ 272503 w 672420"/>
                <a:gd name="connsiteY1" fmla="*/ 18054 h 732618"/>
                <a:gd name="connsiteX2" fmla="*/ 72667 w 672420"/>
                <a:gd name="connsiteY2" fmla="*/ 411670 h 732618"/>
                <a:gd name="connsiteX3" fmla="*/ 490505 w 672420"/>
                <a:gd name="connsiteY3" fmla="*/ 199723 h 732618"/>
                <a:gd name="connsiteX4" fmla="*/ 230113 w 672420"/>
                <a:gd name="connsiteY4" fmla="*/ 581227 h 732618"/>
                <a:gd name="connsiteX5" fmla="*/ 666119 w 672420"/>
                <a:gd name="connsiteY5" fmla="*/ 351113 h 732618"/>
                <a:gd name="connsiteX6" fmla="*/ 448116 w 672420"/>
                <a:gd name="connsiteY6" fmla="*/ 732618 h 73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20" h="732618">
                  <a:moveTo>
                    <a:pt x="0" y="102833"/>
                  </a:moveTo>
                  <a:cubicBezTo>
                    <a:pt x="130196" y="34707"/>
                    <a:pt x="260392" y="-33419"/>
                    <a:pt x="272503" y="18054"/>
                  </a:cubicBezTo>
                  <a:cubicBezTo>
                    <a:pt x="284614" y="69527"/>
                    <a:pt x="36333" y="381392"/>
                    <a:pt x="72667" y="411670"/>
                  </a:cubicBezTo>
                  <a:cubicBezTo>
                    <a:pt x="109001" y="441948"/>
                    <a:pt x="464264" y="171464"/>
                    <a:pt x="490505" y="199723"/>
                  </a:cubicBezTo>
                  <a:cubicBezTo>
                    <a:pt x="516746" y="227983"/>
                    <a:pt x="200844" y="555995"/>
                    <a:pt x="230113" y="581227"/>
                  </a:cubicBezTo>
                  <a:cubicBezTo>
                    <a:pt x="259382" y="606459"/>
                    <a:pt x="629785" y="325881"/>
                    <a:pt x="666119" y="351113"/>
                  </a:cubicBezTo>
                  <a:cubicBezTo>
                    <a:pt x="702453" y="376345"/>
                    <a:pt x="575284" y="554481"/>
                    <a:pt x="448116" y="732618"/>
                  </a:cubicBezTo>
                </a:path>
              </a:pathLst>
            </a:custGeom>
            <a:noFill/>
            <a:ln w="12700">
              <a:solidFill>
                <a:srgbClr val="FF000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9" name="直线连接符 18">
              <a:extLst>
                <a:ext uri="{FF2B5EF4-FFF2-40B4-BE49-F238E27FC236}">
                  <a16:creationId xmlns:a16="http://schemas.microsoft.com/office/drawing/2014/main" id="{3586DAD5-6EB9-4643-B4E1-51C46B60ACDC}"/>
                </a:ext>
              </a:extLst>
            </p:cNvPr>
            <p:cNvCxnSpPr/>
            <p:nvPr/>
          </p:nvCxnSpPr>
          <p:spPr>
            <a:xfrm>
              <a:off x="7211298" y="1409504"/>
              <a:ext cx="601062" cy="656378"/>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任意形状 20">
              <a:extLst>
                <a:ext uri="{FF2B5EF4-FFF2-40B4-BE49-F238E27FC236}">
                  <a16:creationId xmlns:a16="http://schemas.microsoft.com/office/drawing/2014/main" id="{C89D45A0-D9D9-AC46-91A6-69499F5EFEE4}"/>
                </a:ext>
              </a:extLst>
            </p:cNvPr>
            <p:cNvSpPr/>
            <p:nvPr/>
          </p:nvSpPr>
          <p:spPr>
            <a:xfrm>
              <a:off x="7164133" y="1398850"/>
              <a:ext cx="617350" cy="540567"/>
            </a:xfrm>
            <a:custGeom>
              <a:avLst/>
              <a:gdLst>
                <a:gd name="connsiteX0" fmla="*/ 54177 w 617350"/>
                <a:gd name="connsiteY0" fmla="*/ 0 h 540567"/>
                <a:gd name="connsiteX1" fmla="*/ 11788 w 617350"/>
                <a:gd name="connsiteY1" fmla="*/ 145335 h 540567"/>
                <a:gd name="connsiteX2" fmla="*/ 241901 w 617350"/>
                <a:gd name="connsiteY2" fmla="*/ 127169 h 540567"/>
                <a:gd name="connsiteX3" fmla="*/ 223735 w 617350"/>
                <a:gd name="connsiteY3" fmla="*/ 339116 h 540567"/>
                <a:gd name="connsiteX4" fmla="*/ 478071 w 617350"/>
                <a:gd name="connsiteY4" fmla="*/ 260392 h 540567"/>
                <a:gd name="connsiteX5" fmla="*/ 344847 w 617350"/>
                <a:gd name="connsiteY5" fmla="*/ 520784 h 540567"/>
                <a:gd name="connsiteX6" fmla="*/ 617350 w 617350"/>
                <a:gd name="connsiteY6" fmla="*/ 502618 h 5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0" h="540567">
                  <a:moveTo>
                    <a:pt x="54177" y="0"/>
                  </a:moveTo>
                  <a:cubicBezTo>
                    <a:pt x="17339" y="62070"/>
                    <a:pt x="-19499" y="124140"/>
                    <a:pt x="11788" y="145335"/>
                  </a:cubicBezTo>
                  <a:cubicBezTo>
                    <a:pt x="43075" y="166530"/>
                    <a:pt x="206577" y="94872"/>
                    <a:pt x="241901" y="127169"/>
                  </a:cubicBezTo>
                  <a:cubicBezTo>
                    <a:pt x="277225" y="159466"/>
                    <a:pt x="184373" y="316912"/>
                    <a:pt x="223735" y="339116"/>
                  </a:cubicBezTo>
                  <a:cubicBezTo>
                    <a:pt x="263097" y="361320"/>
                    <a:pt x="457886" y="230114"/>
                    <a:pt x="478071" y="260392"/>
                  </a:cubicBezTo>
                  <a:cubicBezTo>
                    <a:pt x="498256" y="290670"/>
                    <a:pt x="321634" y="480413"/>
                    <a:pt x="344847" y="520784"/>
                  </a:cubicBezTo>
                  <a:cubicBezTo>
                    <a:pt x="368060" y="561155"/>
                    <a:pt x="492705" y="531886"/>
                    <a:pt x="617350" y="502618"/>
                  </a:cubicBezTo>
                </a:path>
              </a:pathLst>
            </a:custGeom>
            <a:noFill/>
            <a:ln w="12700">
              <a:solidFill>
                <a:srgbClr val="00B0F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3" name="文本框 22">
            <a:extLst>
              <a:ext uri="{FF2B5EF4-FFF2-40B4-BE49-F238E27FC236}">
                <a16:creationId xmlns:a16="http://schemas.microsoft.com/office/drawing/2014/main" id="{8161C23F-6E61-9348-B939-CC8E67F59677}"/>
              </a:ext>
            </a:extLst>
          </p:cNvPr>
          <p:cNvSpPr txBox="1"/>
          <p:nvPr/>
        </p:nvSpPr>
        <p:spPr>
          <a:xfrm>
            <a:off x="7448119" y="1663447"/>
            <a:ext cx="1481175" cy="307777"/>
          </a:xfrm>
          <a:prstGeom prst="rect">
            <a:avLst/>
          </a:prstGeom>
          <a:noFill/>
        </p:spPr>
        <p:txBody>
          <a:bodyPr wrap="none" rtlCol="0">
            <a:spAutoFit/>
          </a:bodyPr>
          <a:lstStyle/>
          <a:p>
            <a:r>
              <a:rPr kumimoji="1" lang="en-US" altLang="zh-CN" sz="1400">
                <a:solidFill>
                  <a:srgbClr val="0070C0"/>
                </a:solidFill>
              </a:rPr>
              <a:t>Incident EM wave</a:t>
            </a:r>
            <a:endParaRPr kumimoji="1" lang="zh-CN" altLang="en-US" sz="1400">
              <a:solidFill>
                <a:srgbClr val="0070C0"/>
              </a:solidFill>
            </a:endParaRPr>
          </a:p>
        </p:txBody>
      </p:sp>
      <p:sp>
        <p:nvSpPr>
          <p:cNvPr id="24" name="下箭头 23">
            <a:extLst>
              <a:ext uri="{FF2B5EF4-FFF2-40B4-BE49-F238E27FC236}">
                <a16:creationId xmlns:a16="http://schemas.microsoft.com/office/drawing/2014/main" id="{64095DB8-C55D-7C49-8B8E-61C1CAA39BB7}"/>
              </a:ext>
            </a:extLst>
          </p:cNvPr>
          <p:cNvSpPr/>
          <p:nvPr/>
        </p:nvSpPr>
        <p:spPr>
          <a:xfrm>
            <a:off x="7804791" y="2687856"/>
            <a:ext cx="349702" cy="318429"/>
          </a:xfrm>
          <a:prstGeom prst="downArrow">
            <a:avLst/>
          </a:prstGeom>
          <a:solidFill>
            <a:schemeClr val="bg1">
              <a:lumMod val="75000"/>
            </a:schemeClr>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a:extLst>
              <a:ext uri="{FF2B5EF4-FFF2-40B4-BE49-F238E27FC236}">
                <a16:creationId xmlns:a16="http://schemas.microsoft.com/office/drawing/2014/main" id="{2AD24BD4-3A8D-A140-8E3A-7156C9C1D2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3212" y="3748316"/>
            <a:ext cx="1372861" cy="169340"/>
          </a:xfrm>
          <a:prstGeom prst="rect">
            <a:avLst/>
          </a:prstGeom>
        </p:spPr>
      </p:pic>
      <p:sp>
        <p:nvSpPr>
          <p:cNvPr id="26" name="文本框 25">
            <a:extLst>
              <a:ext uri="{FF2B5EF4-FFF2-40B4-BE49-F238E27FC236}">
                <a16:creationId xmlns:a16="http://schemas.microsoft.com/office/drawing/2014/main" id="{45CECD20-A69A-6948-AE3A-0593C3905ADA}"/>
              </a:ext>
            </a:extLst>
          </p:cNvPr>
          <p:cNvSpPr txBox="1"/>
          <p:nvPr/>
        </p:nvSpPr>
        <p:spPr>
          <a:xfrm>
            <a:off x="6787458" y="3031653"/>
            <a:ext cx="1739387" cy="738664"/>
          </a:xfrm>
          <a:prstGeom prst="rect">
            <a:avLst/>
          </a:prstGeom>
          <a:noFill/>
        </p:spPr>
        <p:txBody>
          <a:bodyPr wrap="none" rtlCol="0">
            <a:spAutoFit/>
          </a:bodyPr>
          <a:lstStyle/>
          <a:p>
            <a:r>
              <a:rPr kumimoji="1" lang="en-US" altLang="zh-CN" sz="1400">
                <a:solidFill>
                  <a:srgbClr val="0070C0"/>
                </a:solidFill>
              </a:rPr>
              <a:t>Emitted EM radiation</a:t>
            </a:r>
          </a:p>
          <a:p>
            <a:r>
              <a:rPr kumimoji="1" lang="en-US" altLang="zh-CN" sz="1400">
                <a:solidFill>
                  <a:srgbClr val="0070C0"/>
                </a:solidFill>
              </a:rPr>
              <a:t>from induced</a:t>
            </a:r>
          </a:p>
          <a:p>
            <a:r>
              <a:rPr kumimoji="1" lang="en-US" altLang="zh-CN" sz="1400">
                <a:solidFill>
                  <a:srgbClr val="0070C0"/>
                </a:solidFill>
              </a:rPr>
              <a:t>current</a:t>
            </a:r>
            <a:endParaRPr kumimoji="1" lang="zh-CN" altLang="en-US" sz="1400">
              <a:solidFill>
                <a:srgbClr val="0070C0"/>
              </a:solidFill>
            </a:endParaRPr>
          </a:p>
        </p:txBody>
      </p:sp>
      <p:grpSp>
        <p:nvGrpSpPr>
          <p:cNvPr id="28" name="组合 27">
            <a:extLst>
              <a:ext uri="{FF2B5EF4-FFF2-40B4-BE49-F238E27FC236}">
                <a16:creationId xmlns:a16="http://schemas.microsoft.com/office/drawing/2014/main" id="{14AD4A4C-2568-E747-A040-0B7DA5D13DE6}"/>
              </a:ext>
            </a:extLst>
          </p:cNvPr>
          <p:cNvGrpSpPr/>
          <p:nvPr/>
        </p:nvGrpSpPr>
        <p:grpSpPr>
          <a:xfrm rot="16200000">
            <a:off x="8059261" y="3187710"/>
            <a:ext cx="677218" cy="732732"/>
            <a:chOff x="7135142" y="1333150"/>
            <a:chExt cx="677218" cy="732732"/>
          </a:xfrm>
        </p:grpSpPr>
        <p:sp>
          <p:nvSpPr>
            <p:cNvPr id="29" name="任意形状 28">
              <a:extLst>
                <a:ext uri="{FF2B5EF4-FFF2-40B4-BE49-F238E27FC236}">
                  <a16:creationId xmlns:a16="http://schemas.microsoft.com/office/drawing/2014/main" id="{A2DB4449-D65B-8D41-83A5-1503262A6847}"/>
                </a:ext>
              </a:extLst>
            </p:cNvPr>
            <p:cNvSpPr/>
            <p:nvPr/>
          </p:nvSpPr>
          <p:spPr>
            <a:xfrm>
              <a:off x="7135142" y="1333150"/>
              <a:ext cx="672420" cy="732618"/>
            </a:xfrm>
            <a:custGeom>
              <a:avLst/>
              <a:gdLst>
                <a:gd name="connsiteX0" fmla="*/ 0 w 672420"/>
                <a:gd name="connsiteY0" fmla="*/ 102833 h 732618"/>
                <a:gd name="connsiteX1" fmla="*/ 272503 w 672420"/>
                <a:gd name="connsiteY1" fmla="*/ 18054 h 732618"/>
                <a:gd name="connsiteX2" fmla="*/ 72667 w 672420"/>
                <a:gd name="connsiteY2" fmla="*/ 411670 h 732618"/>
                <a:gd name="connsiteX3" fmla="*/ 490505 w 672420"/>
                <a:gd name="connsiteY3" fmla="*/ 199723 h 732618"/>
                <a:gd name="connsiteX4" fmla="*/ 230113 w 672420"/>
                <a:gd name="connsiteY4" fmla="*/ 581227 h 732618"/>
                <a:gd name="connsiteX5" fmla="*/ 666119 w 672420"/>
                <a:gd name="connsiteY5" fmla="*/ 351113 h 732618"/>
                <a:gd name="connsiteX6" fmla="*/ 448116 w 672420"/>
                <a:gd name="connsiteY6" fmla="*/ 732618 h 73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20" h="732618">
                  <a:moveTo>
                    <a:pt x="0" y="102833"/>
                  </a:moveTo>
                  <a:cubicBezTo>
                    <a:pt x="130196" y="34707"/>
                    <a:pt x="260392" y="-33419"/>
                    <a:pt x="272503" y="18054"/>
                  </a:cubicBezTo>
                  <a:cubicBezTo>
                    <a:pt x="284614" y="69527"/>
                    <a:pt x="36333" y="381392"/>
                    <a:pt x="72667" y="411670"/>
                  </a:cubicBezTo>
                  <a:cubicBezTo>
                    <a:pt x="109001" y="441948"/>
                    <a:pt x="464264" y="171464"/>
                    <a:pt x="490505" y="199723"/>
                  </a:cubicBezTo>
                  <a:cubicBezTo>
                    <a:pt x="516746" y="227983"/>
                    <a:pt x="200844" y="555995"/>
                    <a:pt x="230113" y="581227"/>
                  </a:cubicBezTo>
                  <a:cubicBezTo>
                    <a:pt x="259382" y="606459"/>
                    <a:pt x="629785" y="325881"/>
                    <a:pt x="666119" y="351113"/>
                  </a:cubicBezTo>
                  <a:cubicBezTo>
                    <a:pt x="702453" y="376345"/>
                    <a:pt x="575284" y="554481"/>
                    <a:pt x="448116" y="732618"/>
                  </a:cubicBezTo>
                </a:path>
              </a:pathLst>
            </a:custGeom>
            <a:noFill/>
            <a:ln w="12700">
              <a:solidFill>
                <a:srgbClr val="C0000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直线连接符 29">
              <a:extLst>
                <a:ext uri="{FF2B5EF4-FFF2-40B4-BE49-F238E27FC236}">
                  <a16:creationId xmlns:a16="http://schemas.microsoft.com/office/drawing/2014/main" id="{141E6D37-78C7-A042-8B56-3CE62A974734}"/>
                </a:ext>
              </a:extLst>
            </p:cNvPr>
            <p:cNvCxnSpPr/>
            <p:nvPr/>
          </p:nvCxnSpPr>
          <p:spPr>
            <a:xfrm>
              <a:off x="7211298" y="1409504"/>
              <a:ext cx="601062" cy="656378"/>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任意形状 30">
              <a:extLst>
                <a:ext uri="{FF2B5EF4-FFF2-40B4-BE49-F238E27FC236}">
                  <a16:creationId xmlns:a16="http://schemas.microsoft.com/office/drawing/2014/main" id="{A35DABDD-3EED-FC47-BAAF-8A661B6D19B5}"/>
                </a:ext>
              </a:extLst>
            </p:cNvPr>
            <p:cNvSpPr/>
            <p:nvPr/>
          </p:nvSpPr>
          <p:spPr>
            <a:xfrm>
              <a:off x="7164133" y="1398850"/>
              <a:ext cx="617350" cy="540567"/>
            </a:xfrm>
            <a:custGeom>
              <a:avLst/>
              <a:gdLst>
                <a:gd name="connsiteX0" fmla="*/ 54177 w 617350"/>
                <a:gd name="connsiteY0" fmla="*/ 0 h 540567"/>
                <a:gd name="connsiteX1" fmla="*/ 11788 w 617350"/>
                <a:gd name="connsiteY1" fmla="*/ 145335 h 540567"/>
                <a:gd name="connsiteX2" fmla="*/ 241901 w 617350"/>
                <a:gd name="connsiteY2" fmla="*/ 127169 h 540567"/>
                <a:gd name="connsiteX3" fmla="*/ 223735 w 617350"/>
                <a:gd name="connsiteY3" fmla="*/ 339116 h 540567"/>
                <a:gd name="connsiteX4" fmla="*/ 478071 w 617350"/>
                <a:gd name="connsiteY4" fmla="*/ 260392 h 540567"/>
                <a:gd name="connsiteX5" fmla="*/ 344847 w 617350"/>
                <a:gd name="connsiteY5" fmla="*/ 520784 h 540567"/>
                <a:gd name="connsiteX6" fmla="*/ 617350 w 617350"/>
                <a:gd name="connsiteY6" fmla="*/ 502618 h 5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0" h="540567">
                  <a:moveTo>
                    <a:pt x="54177" y="0"/>
                  </a:moveTo>
                  <a:cubicBezTo>
                    <a:pt x="17339" y="62070"/>
                    <a:pt x="-19499" y="124140"/>
                    <a:pt x="11788" y="145335"/>
                  </a:cubicBezTo>
                  <a:cubicBezTo>
                    <a:pt x="43075" y="166530"/>
                    <a:pt x="206577" y="94872"/>
                    <a:pt x="241901" y="127169"/>
                  </a:cubicBezTo>
                  <a:cubicBezTo>
                    <a:pt x="277225" y="159466"/>
                    <a:pt x="184373" y="316912"/>
                    <a:pt x="223735" y="339116"/>
                  </a:cubicBezTo>
                  <a:cubicBezTo>
                    <a:pt x="263097" y="361320"/>
                    <a:pt x="457886" y="230114"/>
                    <a:pt x="478071" y="260392"/>
                  </a:cubicBezTo>
                  <a:cubicBezTo>
                    <a:pt x="498256" y="290670"/>
                    <a:pt x="321634" y="480413"/>
                    <a:pt x="344847" y="520784"/>
                  </a:cubicBezTo>
                  <a:cubicBezTo>
                    <a:pt x="368060" y="561155"/>
                    <a:pt x="492705" y="531886"/>
                    <a:pt x="617350" y="502618"/>
                  </a:cubicBezTo>
                </a:path>
              </a:pathLst>
            </a:custGeom>
            <a:noFill/>
            <a:ln w="12700">
              <a:solidFill>
                <a:srgbClr val="0095CB">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2" name="文本框 31">
            <a:extLst>
              <a:ext uri="{FF2B5EF4-FFF2-40B4-BE49-F238E27FC236}">
                <a16:creationId xmlns:a16="http://schemas.microsoft.com/office/drawing/2014/main" id="{9ED936BB-AEB8-3441-8846-DE76ABC77CFE}"/>
              </a:ext>
            </a:extLst>
          </p:cNvPr>
          <p:cNvSpPr txBox="1"/>
          <p:nvPr/>
        </p:nvSpPr>
        <p:spPr>
          <a:xfrm>
            <a:off x="7372129" y="1161878"/>
            <a:ext cx="1293944" cy="369332"/>
          </a:xfrm>
          <a:prstGeom prst="rect">
            <a:avLst/>
          </a:prstGeom>
          <a:noFill/>
        </p:spPr>
        <p:txBody>
          <a:bodyPr wrap="none" rtlCol="0">
            <a:spAutoFit/>
          </a:bodyPr>
          <a:lstStyle/>
          <a:p>
            <a:r>
              <a:rPr lang="en-US" altLang="zh-CN" b="1"/>
              <a:t>Mechanism</a:t>
            </a:r>
            <a:endParaRPr kumimoji="1" lang="zh-CN" altLang="en-US" b="1"/>
          </a:p>
        </p:txBody>
      </p:sp>
      <p:sp>
        <p:nvSpPr>
          <p:cNvPr id="33" name="文本框 32">
            <a:extLst>
              <a:ext uri="{FF2B5EF4-FFF2-40B4-BE49-F238E27FC236}">
                <a16:creationId xmlns:a16="http://schemas.microsoft.com/office/drawing/2014/main" id="{2BC954D2-0A9A-734E-920F-A942FA681D94}"/>
              </a:ext>
            </a:extLst>
          </p:cNvPr>
          <p:cNvSpPr txBox="1"/>
          <p:nvPr/>
        </p:nvSpPr>
        <p:spPr>
          <a:xfrm>
            <a:off x="6858786" y="3906001"/>
            <a:ext cx="2249718" cy="369332"/>
          </a:xfrm>
          <a:prstGeom prst="rect">
            <a:avLst/>
          </a:prstGeom>
          <a:noFill/>
        </p:spPr>
        <p:txBody>
          <a:bodyPr wrap="none" rtlCol="0">
            <a:spAutoFit/>
          </a:bodyPr>
          <a:lstStyle/>
          <a:p>
            <a:r>
              <a:rPr kumimoji="1" lang="en-US" altLang="zh-CN" sz="1400">
                <a:solidFill>
                  <a:srgbClr val="0070C0"/>
                </a:solidFill>
              </a:rPr>
              <a:t>induced</a:t>
            </a:r>
            <a:r>
              <a:rPr lang="en-US" altLang="zh-CN"/>
              <a:t> </a:t>
            </a:r>
            <a:r>
              <a:rPr kumimoji="1" lang="en-US" altLang="zh-CN" sz="1400">
                <a:solidFill>
                  <a:srgbClr val="0070C0"/>
                </a:solidFill>
              </a:rPr>
              <a:t>current distribution</a:t>
            </a:r>
            <a:endParaRPr kumimoji="1" lang="zh-CN" altLang="en-US" sz="1400">
              <a:solidFill>
                <a:srgbClr val="0070C0"/>
              </a:solidFill>
            </a:endParaRPr>
          </a:p>
        </p:txBody>
      </p:sp>
      <p:cxnSp>
        <p:nvCxnSpPr>
          <p:cNvPr id="36" name="直线箭头连接符 35">
            <a:extLst>
              <a:ext uri="{FF2B5EF4-FFF2-40B4-BE49-F238E27FC236}">
                <a16:creationId xmlns:a16="http://schemas.microsoft.com/office/drawing/2014/main" id="{244BC0A1-ED3A-2349-9137-7D0FBD65CF62}"/>
              </a:ext>
            </a:extLst>
          </p:cNvPr>
          <p:cNvCxnSpPr>
            <a:cxnSpLocks/>
          </p:cNvCxnSpPr>
          <p:nvPr/>
        </p:nvCxnSpPr>
        <p:spPr>
          <a:xfrm flipH="1" flipV="1">
            <a:off x="7621820" y="3889538"/>
            <a:ext cx="52251" cy="130383"/>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直线箭头连接符 40">
            <a:extLst>
              <a:ext uri="{FF2B5EF4-FFF2-40B4-BE49-F238E27FC236}">
                <a16:creationId xmlns:a16="http://schemas.microsoft.com/office/drawing/2014/main" id="{D4AB87DC-CA99-2E4C-AE13-4ED030041389}"/>
              </a:ext>
            </a:extLst>
          </p:cNvPr>
          <p:cNvCxnSpPr>
            <a:cxnSpLocks/>
          </p:cNvCxnSpPr>
          <p:nvPr/>
        </p:nvCxnSpPr>
        <p:spPr>
          <a:xfrm flipH="1">
            <a:off x="7811517" y="1919725"/>
            <a:ext cx="130382" cy="140204"/>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直线箭头连接符 42">
            <a:extLst>
              <a:ext uri="{FF2B5EF4-FFF2-40B4-BE49-F238E27FC236}">
                <a16:creationId xmlns:a16="http://schemas.microsoft.com/office/drawing/2014/main" id="{40235640-D5DE-D549-B51F-4F3460B64F8A}"/>
              </a:ext>
            </a:extLst>
          </p:cNvPr>
          <p:cNvCxnSpPr>
            <a:cxnSpLocks/>
          </p:cNvCxnSpPr>
          <p:nvPr/>
        </p:nvCxnSpPr>
        <p:spPr>
          <a:xfrm>
            <a:off x="7970854" y="3259660"/>
            <a:ext cx="144054" cy="16934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7839454-D63E-CC4F-9506-8EA03217DD60}"/>
              </a:ext>
            </a:extLst>
          </p:cNvPr>
          <p:cNvSpPr/>
          <p:nvPr/>
        </p:nvSpPr>
        <p:spPr>
          <a:xfrm>
            <a:off x="7401586" y="2375788"/>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a:extLst>
              <a:ext uri="{FF2B5EF4-FFF2-40B4-BE49-F238E27FC236}">
                <a16:creationId xmlns:a16="http://schemas.microsoft.com/office/drawing/2014/main" id="{6517F126-77A1-6842-A05E-ADF8B7740C28}"/>
              </a:ext>
            </a:extLst>
          </p:cNvPr>
          <p:cNvSpPr/>
          <p:nvPr/>
        </p:nvSpPr>
        <p:spPr>
          <a:xfrm>
            <a:off x="7401586" y="2492852"/>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a:extLst>
              <a:ext uri="{FF2B5EF4-FFF2-40B4-BE49-F238E27FC236}">
                <a16:creationId xmlns:a16="http://schemas.microsoft.com/office/drawing/2014/main" id="{577F72CF-1BAF-E44A-B58B-96BBF5C0E2A5}"/>
              </a:ext>
            </a:extLst>
          </p:cNvPr>
          <p:cNvSpPr/>
          <p:nvPr/>
        </p:nvSpPr>
        <p:spPr>
          <a:xfrm>
            <a:off x="7874360" y="2371135"/>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矩形 38">
            <a:extLst>
              <a:ext uri="{FF2B5EF4-FFF2-40B4-BE49-F238E27FC236}">
                <a16:creationId xmlns:a16="http://schemas.microsoft.com/office/drawing/2014/main" id="{923E115C-59FD-3041-8E07-EEFE47E10B54}"/>
              </a:ext>
            </a:extLst>
          </p:cNvPr>
          <p:cNvSpPr/>
          <p:nvPr/>
        </p:nvSpPr>
        <p:spPr>
          <a:xfrm>
            <a:off x="7878732" y="2492852"/>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a:extLst>
              <a:ext uri="{FF2B5EF4-FFF2-40B4-BE49-F238E27FC236}">
                <a16:creationId xmlns:a16="http://schemas.microsoft.com/office/drawing/2014/main" id="{69FA6EC5-AFD3-C841-B51E-45C7555F70FC}"/>
              </a:ext>
            </a:extLst>
          </p:cNvPr>
          <p:cNvSpPr/>
          <p:nvPr/>
        </p:nvSpPr>
        <p:spPr>
          <a:xfrm>
            <a:off x="8344736" y="2373641"/>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41">
            <a:extLst>
              <a:ext uri="{FF2B5EF4-FFF2-40B4-BE49-F238E27FC236}">
                <a16:creationId xmlns:a16="http://schemas.microsoft.com/office/drawing/2014/main" id="{803426A6-B921-E44A-80CC-EEB116BD5B27}"/>
              </a:ext>
            </a:extLst>
          </p:cNvPr>
          <p:cNvSpPr/>
          <p:nvPr/>
        </p:nvSpPr>
        <p:spPr>
          <a:xfrm>
            <a:off x="8348135" y="2492732"/>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24636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Channel Model</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a:t>
            </a:fld>
            <a:endParaRPr lang="zh-CN" altLang="en-US" dirty="0"/>
          </a:p>
        </p:txBody>
      </p:sp>
      <p:sp>
        <p:nvSpPr>
          <p:cNvPr id="22" name="矩形 21">
            <a:extLst>
              <a:ext uri="{FF2B5EF4-FFF2-40B4-BE49-F238E27FC236}">
                <a16:creationId xmlns:a16="http://schemas.microsoft.com/office/drawing/2014/main" id="{FE0FE4BA-9C56-44E0-B9FA-28FF963E1263}"/>
              </a:ext>
            </a:extLst>
          </p:cNvPr>
          <p:cNvSpPr/>
          <p:nvPr/>
        </p:nvSpPr>
        <p:spPr>
          <a:xfrm>
            <a:off x="161925" y="836712"/>
            <a:ext cx="8841769" cy="5165517"/>
          </a:xfrm>
          <a:prstGeom prst="rect">
            <a:avLst/>
          </a:prstGeom>
        </p:spPr>
        <p:txBody>
          <a:bodyPr wrap="square">
            <a:spAutoFit/>
          </a:bodyPr>
          <a:lstStyle/>
          <a:p>
            <a:pPr algn="just">
              <a:lnSpc>
                <a:spcPct val="150000"/>
              </a:lnSpc>
            </a:pP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Rician Model</a:t>
            </a:r>
          </a:p>
          <a:p>
            <a:pPr marL="342900" indent="-342900" algn="just">
              <a:lnSpc>
                <a:spcPct val="150000"/>
              </a:lnSpc>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User-RIS-BS links act as the dominant </a:t>
            </a:r>
            <a:r>
              <a:rPr lang="en-US" altLang="zh-CN" sz="2000" dirty="0" err="1">
                <a:solidFill>
                  <a:prstClr val="black"/>
                </a:solidFill>
                <a:latin typeface="Arial" panose="020B0604020202020204" pitchFamily="34" charset="0"/>
                <a:ea typeface="微软雅黑" panose="020B0503020204020204" pitchFamily="34" charset="-122"/>
                <a:cs typeface="Arial" panose="020B0604020202020204" pitchFamily="34" charset="0"/>
              </a:rPr>
              <a:t>LoS</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component</a:t>
            </a:r>
          </a:p>
          <a:p>
            <a:pPr marL="342900" indent="-342900" algn="just">
              <a:lnSpc>
                <a:spcPct val="150000"/>
              </a:lnSpc>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All other paths contributes the </a:t>
            </a:r>
            <a:r>
              <a:rPr lang="en-US" altLang="zh-CN" sz="2000" dirty="0" err="1">
                <a:solidFill>
                  <a:prstClr val="black"/>
                </a:solidFill>
                <a:latin typeface="Arial" panose="020B0604020202020204" pitchFamily="34" charset="0"/>
                <a:ea typeface="微软雅黑" panose="020B0503020204020204" pitchFamily="34" charset="-122"/>
                <a:cs typeface="Arial" panose="020B0604020202020204" pitchFamily="34" charset="0"/>
              </a:rPr>
              <a:t>NLoS</a:t>
            </a: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Product of distance </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path loss</a:t>
            </a:r>
          </a:p>
          <a:p>
            <a:pPr marL="342900"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Received signal</a:t>
            </a:r>
          </a:p>
          <a:p>
            <a:pPr marL="342900"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a:extLst>
              <a:ext uri="{FF2B5EF4-FFF2-40B4-BE49-F238E27FC236}">
                <a16:creationId xmlns:a16="http://schemas.microsoft.com/office/drawing/2014/main" id="{66AF3A31-DD2B-43E2-A16D-0C45023139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4169" y="2353571"/>
            <a:ext cx="4146373" cy="3166080"/>
          </a:xfrm>
          <a:prstGeom prst="rect">
            <a:avLst/>
          </a:prstGeom>
        </p:spPr>
      </p:pic>
      <p:pic>
        <p:nvPicPr>
          <p:cNvPr id="3" name="图片 2">
            <a:extLst>
              <a:ext uri="{FF2B5EF4-FFF2-40B4-BE49-F238E27FC236}">
                <a16:creationId xmlns:a16="http://schemas.microsoft.com/office/drawing/2014/main" id="{23359F32-1486-446B-AD70-CB8F5EEEB54D}"/>
              </a:ext>
            </a:extLst>
          </p:cNvPr>
          <p:cNvPicPr>
            <a:picLocks noChangeAspect="1"/>
          </p:cNvPicPr>
          <p:nvPr/>
        </p:nvPicPr>
        <p:blipFill>
          <a:blip r:embed="rId3"/>
          <a:stretch>
            <a:fillRect/>
          </a:stretch>
        </p:blipFill>
        <p:spPr>
          <a:xfrm>
            <a:off x="1547664" y="2276872"/>
            <a:ext cx="3436813" cy="724629"/>
          </a:xfrm>
          <a:prstGeom prst="rect">
            <a:avLst/>
          </a:prstGeom>
        </p:spPr>
      </p:pic>
      <p:sp>
        <p:nvSpPr>
          <p:cNvPr id="4" name="矩形 3">
            <a:extLst>
              <a:ext uri="{FF2B5EF4-FFF2-40B4-BE49-F238E27FC236}">
                <a16:creationId xmlns:a16="http://schemas.microsoft.com/office/drawing/2014/main" id="{DEF6D561-31AC-4B02-AD7F-A6B31B761558}"/>
              </a:ext>
            </a:extLst>
          </p:cNvPr>
          <p:cNvSpPr/>
          <p:nvPr/>
        </p:nvSpPr>
        <p:spPr>
          <a:xfrm>
            <a:off x="3059832" y="2530606"/>
            <a:ext cx="504056" cy="28803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042644F-C515-4A81-A3EE-71D1924D9C47}"/>
              </a:ext>
            </a:extLst>
          </p:cNvPr>
          <p:cNvSpPr/>
          <p:nvPr/>
        </p:nvSpPr>
        <p:spPr>
          <a:xfrm>
            <a:off x="4499992" y="2520253"/>
            <a:ext cx="504056" cy="288032"/>
          </a:xfrm>
          <a:prstGeom prst="rect">
            <a:avLst/>
          </a:prstGeom>
          <a:noFill/>
          <a:ln w="28575">
            <a:solidFill>
              <a:srgbClr val="9A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5" name="文本框 4">
            <a:extLst>
              <a:ext uri="{FF2B5EF4-FFF2-40B4-BE49-F238E27FC236}">
                <a16:creationId xmlns:a16="http://schemas.microsoft.com/office/drawing/2014/main" id="{CCF92C07-F705-4C8D-BAED-795B6C624EBE}"/>
              </a:ext>
            </a:extLst>
          </p:cNvPr>
          <p:cNvSpPr txBox="1"/>
          <p:nvPr/>
        </p:nvSpPr>
        <p:spPr>
          <a:xfrm>
            <a:off x="4362816" y="2890646"/>
            <a:ext cx="857256" cy="400110"/>
          </a:xfrm>
          <a:prstGeom prst="rect">
            <a:avLst/>
          </a:prstGeom>
          <a:noFill/>
        </p:spPr>
        <p:txBody>
          <a:bodyPr wrap="square" rtlCol="0">
            <a:spAutoFit/>
          </a:bodyPr>
          <a:lstStyle/>
          <a:p>
            <a:r>
              <a:rPr lang="en-US" altLang="zh-CN" sz="2000" dirty="0" err="1">
                <a:solidFill>
                  <a:srgbClr val="C00000"/>
                </a:solidFill>
                <a:latin typeface="Arial" panose="020B0604020202020204" pitchFamily="34" charset="0"/>
                <a:cs typeface="Arial" panose="020B0604020202020204" pitchFamily="34" charset="0"/>
              </a:rPr>
              <a:t>NLoS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C6092C2A-882E-4803-81F9-0B420F4E811B}"/>
              </a:ext>
            </a:extLst>
          </p:cNvPr>
          <p:cNvSpPr txBox="1"/>
          <p:nvPr/>
        </p:nvSpPr>
        <p:spPr>
          <a:xfrm>
            <a:off x="2987825" y="2890646"/>
            <a:ext cx="720080" cy="400110"/>
          </a:xfrm>
          <a:prstGeom prst="rect">
            <a:avLst/>
          </a:prstGeom>
          <a:noFill/>
        </p:spPr>
        <p:txBody>
          <a:bodyPr wrap="square" rtlCol="0">
            <a:spAutoFit/>
          </a:bodyPr>
          <a:lstStyle/>
          <a:p>
            <a:r>
              <a:rPr lang="en-US" altLang="zh-CN" sz="2000" dirty="0" err="1">
                <a:solidFill>
                  <a:srgbClr val="0070C0"/>
                </a:solidFill>
                <a:latin typeface="Arial" panose="020B0604020202020204" pitchFamily="34" charset="0"/>
                <a:cs typeface="Arial" panose="020B0604020202020204" pitchFamily="34" charset="0"/>
              </a:rPr>
              <a:t>LoS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8" name="椭圆 7">
            <a:extLst>
              <a:ext uri="{FF2B5EF4-FFF2-40B4-BE49-F238E27FC236}">
                <a16:creationId xmlns:a16="http://schemas.microsoft.com/office/drawing/2014/main" id="{05FEBCBE-0386-4738-8EAA-40FC97E37D7A}"/>
              </a:ext>
            </a:extLst>
          </p:cNvPr>
          <p:cNvSpPr/>
          <p:nvPr/>
        </p:nvSpPr>
        <p:spPr>
          <a:xfrm>
            <a:off x="2555776" y="2664269"/>
            <a:ext cx="196454"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5" name="文本框 14">
            <a:extLst>
              <a:ext uri="{FF2B5EF4-FFF2-40B4-BE49-F238E27FC236}">
                <a16:creationId xmlns:a16="http://schemas.microsoft.com/office/drawing/2014/main" id="{9EBF19B1-F72A-4F95-BA01-69D14D79139B}"/>
              </a:ext>
            </a:extLst>
          </p:cNvPr>
          <p:cNvSpPr txBox="1"/>
          <p:nvPr/>
        </p:nvSpPr>
        <p:spPr>
          <a:xfrm>
            <a:off x="343600" y="2904893"/>
            <a:ext cx="2644226" cy="400110"/>
          </a:xfrm>
          <a:prstGeom prst="rect">
            <a:avLst/>
          </a:prstGeom>
          <a:noFill/>
        </p:spPr>
        <p:txBody>
          <a:bodyPr wrap="square" rtlCol="0">
            <a:spAutoFit/>
          </a:bodyPr>
          <a:lstStyle/>
          <a:p>
            <a:r>
              <a:rPr lang="en-US" altLang="zh-CN" sz="2000" dirty="0">
                <a:solidFill>
                  <a:srgbClr val="00B050"/>
                </a:solidFill>
                <a:latin typeface="Arial" panose="020B0604020202020204" pitchFamily="34" charset="0"/>
                <a:cs typeface="Arial" panose="020B0604020202020204" pitchFamily="34" charset="0"/>
              </a:rPr>
              <a:t>Ratio of </a:t>
            </a:r>
            <a:r>
              <a:rPr lang="en-US" altLang="zh-CN" sz="2000" dirty="0" err="1">
                <a:solidFill>
                  <a:srgbClr val="00B050"/>
                </a:solidFill>
                <a:latin typeface="Arial" panose="020B0604020202020204" pitchFamily="34" charset="0"/>
                <a:cs typeface="Arial" panose="020B0604020202020204" pitchFamily="34" charset="0"/>
              </a:rPr>
              <a:t>LoS</a:t>
            </a:r>
            <a:r>
              <a:rPr lang="en-US" altLang="zh-CN" sz="2000" dirty="0">
                <a:solidFill>
                  <a:srgbClr val="00B050"/>
                </a:solidFill>
                <a:latin typeface="Arial" panose="020B0604020202020204" pitchFamily="34" charset="0"/>
                <a:cs typeface="Arial" panose="020B0604020202020204" pitchFamily="34" charset="0"/>
              </a:rPr>
              <a:t> to </a:t>
            </a:r>
            <a:r>
              <a:rPr lang="en-US" altLang="zh-CN" sz="2000" dirty="0" err="1">
                <a:solidFill>
                  <a:srgbClr val="00B050"/>
                </a:solidFill>
                <a:latin typeface="Arial" panose="020B0604020202020204" pitchFamily="34" charset="0"/>
                <a:cs typeface="Arial" panose="020B0604020202020204" pitchFamily="34" charset="0"/>
              </a:rPr>
              <a:t>NLoS</a:t>
            </a:r>
            <a:endParaRPr lang="zh-CN" altLang="en-US" sz="2000" dirty="0">
              <a:solidFill>
                <a:srgbClr val="00B050"/>
              </a:solidFill>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A5FC69AD-6DBB-4EEF-8892-297AD7FD8470}"/>
              </a:ext>
            </a:extLst>
          </p:cNvPr>
          <p:cNvPicPr>
            <a:picLocks noChangeAspect="1"/>
          </p:cNvPicPr>
          <p:nvPr/>
        </p:nvPicPr>
        <p:blipFill>
          <a:blip r:embed="rId4"/>
          <a:stretch>
            <a:fillRect/>
          </a:stretch>
        </p:blipFill>
        <p:spPr>
          <a:xfrm>
            <a:off x="1638388" y="3784406"/>
            <a:ext cx="2576422" cy="436682"/>
          </a:xfrm>
          <a:prstGeom prst="rect">
            <a:avLst/>
          </a:prstGeom>
        </p:spPr>
      </p:pic>
      <p:pic>
        <p:nvPicPr>
          <p:cNvPr id="11" name="图片 10">
            <a:extLst>
              <a:ext uri="{FF2B5EF4-FFF2-40B4-BE49-F238E27FC236}">
                <a16:creationId xmlns:a16="http://schemas.microsoft.com/office/drawing/2014/main" id="{DCA46E19-357F-4917-9B13-E310DFD89628}"/>
              </a:ext>
            </a:extLst>
          </p:cNvPr>
          <p:cNvPicPr>
            <a:picLocks noChangeAspect="1"/>
          </p:cNvPicPr>
          <p:nvPr/>
        </p:nvPicPr>
        <p:blipFill>
          <a:blip r:embed="rId5"/>
          <a:stretch>
            <a:fillRect/>
          </a:stretch>
        </p:blipFill>
        <p:spPr>
          <a:xfrm>
            <a:off x="1705611" y="4216680"/>
            <a:ext cx="2564428" cy="508464"/>
          </a:xfrm>
          <a:prstGeom prst="rect">
            <a:avLst/>
          </a:prstGeom>
        </p:spPr>
      </p:pic>
      <p:pic>
        <p:nvPicPr>
          <p:cNvPr id="13" name="图片 12">
            <a:extLst>
              <a:ext uri="{FF2B5EF4-FFF2-40B4-BE49-F238E27FC236}">
                <a16:creationId xmlns:a16="http://schemas.microsoft.com/office/drawing/2014/main" id="{6FD3E653-77E6-4CD1-91C9-5674EF5C6E4B}"/>
              </a:ext>
            </a:extLst>
          </p:cNvPr>
          <p:cNvPicPr>
            <a:picLocks noChangeAspect="1"/>
          </p:cNvPicPr>
          <p:nvPr/>
        </p:nvPicPr>
        <p:blipFill>
          <a:blip r:embed="rId6"/>
          <a:stretch>
            <a:fillRect/>
          </a:stretch>
        </p:blipFill>
        <p:spPr>
          <a:xfrm>
            <a:off x="1181454" y="5196676"/>
            <a:ext cx="3141552" cy="676031"/>
          </a:xfrm>
          <a:prstGeom prst="rect">
            <a:avLst/>
          </a:prstGeom>
        </p:spPr>
      </p:pic>
      <p:cxnSp>
        <p:nvCxnSpPr>
          <p:cNvPr id="17" name="直接连接符 16">
            <a:extLst>
              <a:ext uri="{FF2B5EF4-FFF2-40B4-BE49-F238E27FC236}">
                <a16:creationId xmlns:a16="http://schemas.microsoft.com/office/drawing/2014/main" id="{73D6A0B1-6BC1-430A-A2DA-75FC79A9C8D6}"/>
              </a:ext>
            </a:extLst>
          </p:cNvPr>
          <p:cNvCxnSpPr/>
          <p:nvPr/>
        </p:nvCxnSpPr>
        <p:spPr>
          <a:xfrm>
            <a:off x="2339752" y="5661248"/>
            <a:ext cx="72008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15FC4D4-27B5-4B5E-BDF6-3CA8E4734A61}"/>
              </a:ext>
            </a:extLst>
          </p:cNvPr>
          <p:cNvCxnSpPr>
            <a:cxnSpLocks/>
          </p:cNvCxnSpPr>
          <p:nvPr/>
        </p:nvCxnSpPr>
        <p:spPr>
          <a:xfrm>
            <a:off x="3131840" y="5661248"/>
            <a:ext cx="504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2E976A5B-6A50-4D37-B774-AE6337A22BCB}"/>
              </a:ext>
            </a:extLst>
          </p:cNvPr>
          <p:cNvSpPr txBox="1"/>
          <p:nvPr/>
        </p:nvSpPr>
        <p:spPr>
          <a:xfrm>
            <a:off x="1769343" y="5800037"/>
            <a:ext cx="1354222" cy="707886"/>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Reflection coefficient</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57EF2BAE-1AE1-4C23-BEC4-9E00378D8A8B}"/>
              </a:ext>
            </a:extLst>
          </p:cNvPr>
          <p:cNvSpPr txBox="1"/>
          <p:nvPr/>
        </p:nvSpPr>
        <p:spPr>
          <a:xfrm>
            <a:off x="3088966" y="5817458"/>
            <a:ext cx="1354222" cy="707886"/>
          </a:xfrm>
          <a:prstGeom prst="rect">
            <a:avLst/>
          </a:prstGeom>
          <a:noFill/>
        </p:spPr>
        <p:txBody>
          <a:bodyPr wrap="square" rtlCol="0">
            <a:spAutoFit/>
          </a:bodyPr>
          <a:lstStyle/>
          <a:p>
            <a:r>
              <a:rPr lang="en-US" altLang="zh-CN" sz="2000" dirty="0">
                <a:solidFill>
                  <a:srgbClr val="C00000"/>
                </a:solidFill>
                <a:latin typeface="Arial" panose="020B0604020202020204" pitchFamily="34" charset="0"/>
                <a:cs typeface="Arial" panose="020B0604020202020204" pitchFamily="34" charset="0"/>
              </a:rPr>
              <a:t>Channel gain</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26" name="椭圆 25">
            <a:extLst>
              <a:ext uri="{FF2B5EF4-FFF2-40B4-BE49-F238E27FC236}">
                <a16:creationId xmlns:a16="http://schemas.microsoft.com/office/drawing/2014/main" id="{12D01905-A063-4C80-A44E-41DD28FC382F}"/>
              </a:ext>
            </a:extLst>
          </p:cNvPr>
          <p:cNvSpPr/>
          <p:nvPr/>
        </p:nvSpPr>
        <p:spPr>
          <a:xfrm>
            <a:off x="4074918" y="5301208"/>
            <a:ext cx="248087" cy="32659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7" name="文本框 26">
            <a:extLst>
              <a:ext uri="{FF2B5EF4-FFF2-40B4-BE49-F238E27FC236}">
                <a16:creationId xmlns:a16="http://schemas.microsoft.com/office/drawing/2014/main" id="{D4F0DA33-6E33-45FB-B004-31FB2047A0F9}"/>
              </a:ext>
            </a:extLst>
          </p:cNvPr>
          <p:cNvSpPr txBox="1"/>
          <p:nvPr/>
        </p:nvSpPr>
        <p:spPr>
          <a:xfrm>
            <a:off x="3795315" y="4858879"/>
            <a:ext cx="807292" cy="400110"/>
          </a:xfrm>
          <a:prstGeom prst="rect">
            <a:avLst/>
          </a:prstGeom>
          <a:noFill/>
        </p:spPr>
        <p:txBody>
          <a:bodyPr wrap="square" rtlCol="0">
            <a:spAutoFit/>
          </a:bodyPr>
          <a:lstStyle/>
          <a:p>
            <a:r>
              <a:rPr lang="en-US" altLang="zh-CN" sz="2000" dirty="0">
                <a:solidFill>
                  <a:srgbClr val="00B050"/>
                </a:solidFill>
                <a:latin typeface="Arial" panose="020B0604020202020204" pitchFamily="34" charset="0"/>
                <a:cs typeface="Arial" panose="020B0604020202020204" pitchFamily="34" charset="0"/>
              </a:rPr>
              <a:t>noise</a:t>
            </a:r>
            <a:endParaRPr lang="zh-CN" altLang="en-US" sz="2000" dirty="0">
              <a:solidFill>
                <a:srgbClr val="00B050"/>
              </a:solidFill>
              <a:latin typeface="Arial" panose="020B0604020202020204" pitchFamily="34" charset="0"/>
              <a:cs typeface="Arial" panose="020B0604020202020204" pitchFamily="34" charset="0"/>
            </a:endParaRPr>
          </a:p>
        </p:txBody>
      </p:sp>
      <p:cxnSp>
        <p:nvCxnSpPr>
          <p:cNvPr id="16" name="直线箭头连接符 15">
            <a:extLst>
              <a:ext uri="{FF2B5EF4-FFF2-40B4-BE49-F238E27FC236}">
                <a16:creationId xmlns:a16="http://schemas.microsoft.com/office/drawing/2014/main" id="{7CA65A54-5B62-A940-A762-A914223B7DDB}"/>
              </a:ext>
            </a:extLst>
          </p:cNvPr>
          <p:cNvCxnSpPr/>
          <p:nvPr/>
        </p:nvCxnSpPr>
        <p:spPr>
          <a:xfrm flipH="1">
            <a:off x="5619898" y="5968487"/>
            <a:ext cx="432048" cy="0"/>
          </a:xfrm>
          <a:prstGeom prst="straightConnector1">
            <a:avLst/>
          </a:prstGeom>
          <a:ln w="25400">
            <a:solidFill>
              <a:srgbClr val="02A6E3"/>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0848F2B-D27D-AE46-87AF-32F5DC851699}"/>
                  </a:ext>
                </a:extLst>
              </p:cNvPr>
              <p:cNvSpPr txBox="1"/>
              <p:nvPr/>
            </p:nvSpPr>
            <p:spPr>
              <a:xfrm>
                <a:off x="6051946" y="5763303"/>
                <a:ext cx="2198102" cy="381515"/>
              </a:xfrm>
              <a:prstGeom prst="rect">
                <a:avLst/>
              </a:prstGeom>
              <a:noFill/>
            </p:spPr>
            <p:txBody>
              <a:bodyPr wrap="none" rtlCol="0">
                <a:spAutoFit/>
              </a:bodyPr>
              <a:lstStyle/>
              <a:p>
                <a14:m>
                  <m:oMath xmlns:m="http://schemas.openxmlformats.org/officeDocument/2006/math">
                    <m:sSub>
                      <m:sSubPr>
                        <m:ctrlPr>
                          <a:rPr kumimoji="1" lang="en-US" altLang="zh-CN" b="0" i="1">
                            <a:latin typeface="Cambria Math" panose="02040503050406030204" pitchFamily="18" charset="0"/>
                          </a:rPr>
                        </m:ctrlPr>
                      </m:sSubPr>
                      <m:e>
                        <m:r>
                          <a:rPr kumimoji="1" lang="en-US" altLang="zh-CN" b="0" i="1">
                            <a:latin typeface="Cambria Math" panose="02040503050406030204" pitchFamily="18" charset="0"/>
                          </a:rPr>
                          <m:t>h</m:t>
                        </m:r>
                      </m:e>
                      <m:sub>
                        <m:r>
                          <a:rPr kumimoji="1" lang="en-US" altLang="zh-CN" b="0" i="1">
                            <a:latin typeface="Cambria Math" panose="02040503050406030204" pitchFamily="18" charset="0"/>
                          </a:rPr>
                          <m:t>𝑚</m:t>
                        </m:r>
                        <m:r>
                          <a:rPr kumimoji="1" lang="en-US" altLang="zh-CN" b="0" i="1">
                            <a:latin typeface="Cambria Math" panose="02040503050406030204" pitchFamily="18" charset="0"/>
                          </a:rPr>
                          <m:t>,</m:t>
                        </m:r>
                        <m:r>
                          <a:rPr kumimoji="1" lang="en-US" altLang="zh-CN" b="0" i="1">
                            <a:latin typeface="Cambria Math" panose="02040503050406030204" pitchFamily="18" charset="0"/>
                          </a:rPr>
                          <m:t>𝑛</m:t>
                        </m:r>
                      </m:sub>
                    </m:sSub>
                  </m:oMath>
                </a14:m>
                <a:r>
                  <a:rPr kumimoji="1" lang="en-US" altLang="zh-CN"/>
                  <a:t>, LoS component</a:t>
                </a:r>
                <a:endParaRPr kumimoji="1" lang="zh-CN" altLang="en-US"/>
              </a:p>
            </p:txBody>
          </p:sp>
        </mc:Choice>
        <mc:Fallback xmlns="">
          <p:sp>
            <p:nvSpPr>
              <p:cNvPr id="18" name="文本框 17">
                <a:extLst>
                  <a:ext uri="{FF2B5EF4-FFF2-40B4-BE49-F238E27FC236}">
                    <a16:creationId xmlns:a16="http://schemas.microsoft.com/office/drawing/2014/main" id="{80848F2B-D27D-AE46-87AF-32F5DC851699}"/>
                  </a:ext>
                </a:extLst>
              </p:cNvPr>
              <p:cNvSpPr txBox="1">
                <a:spLocks noRot="1" noChangeAspect="1" noMove="1" noResize="1" noEditPoints="1" noAdjustHandles="1" noChangeArrowheads="1" noChangeShapeType="1" noTextEdit="1"/>
              </p:cNvSpPr>
              <p:nvPr/>
            </p:nvSpPr>
            <p:spPr>
              <a:xfrm>
                <a:off x="6051946" y="5763303"/>
                <a:ext cx="2198102" cy="381515"/>
              </a:xfrm>
              <a:prstGeom prst="rect">
                <a:avLst/>
              </a:prstGeom>
              <a:blipFill>
                <a:blip r:embed="rId7"/>
                <a:stretch>
                  <a:fillRect t="-6452" r="-575" b="-19355"/>
                </a:stretch>
              </a:blipFill>
            </p:spPr>
            <p:txBody>
              <a:bodyPr/>
              <a:lstStyle/>
              <a:p>
                <a:r>
                  <a:rPr lang="zh-CN" altLang="en-US">
                    <a:noFill/>
                  </a:rPr>
                  <a:t> </a:t>
                </a:r>
              </a:p>
            </p:txBody>
          </p:sp>
        </mc:Fallback>
      </mc:AlternateContent>
      <p:pic>
        <p:nvPicPr>
          <p:cNvPr id="28" name="图片 27">
            <a:extLst>
              <a:ext uri="{FF2B5EF4-FFF2-40B4-BE49-F238E27FC236}">
                <a16:creationId xmlns:a16="http://schemas.microsoft.com/office/drawing/2014/main" id="{48DEFB12-5657-8B45-AEA0-C0957F3647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1153" y="3882369"/>
            <a:ext cx="1289571" cy="1247825"/>
          </a:xfrm>
          <a:prstGeom prst="rect">
            <a:avLst/>
          </a:prstGeom>
        </p:spPr>
      </p:pic>
      <p:pic>
        <p:nvPicPr>
          <p:cNvPr id="29" name="图片 28">
            <a:extLst>
              <a:ext uri="{FF2B5EF4-FFF2-40B4-BE49-F238E27FC236}">
                <a16:creationId xmlns:a16="http://schemas.microsoft.com/office/drawing/2014/main" id="{3C8CD953-8E27-8746-8572-38353606D2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18145" y="5222287"/>
            <a:ext cx="973597" cy="423011"/>
          </a:xfrm>
          <a:prstGeom prst="rect">
            <a:avLst/>
          </a:prstGeom>
        </p:spPr>
      </p:pic>
      <p:sp>
        <p:nvSpPr>
          <p:cNvPr id="19" name="任意形状 18">
            <a:extLst>
              <a:ext uri="{FF2B5EF4-FFF2-40B4-BE49-F238E27FC236}">
                <a16:creationId xmlns:a16="http://schemas.microsoft.com/office/drawing/2014/main" id="{826919FB-3801-B043-BE85-E3296179D4E7}"/>
              </a:ext>
            </a:extLst>
          </p:cNvPr>
          <p:cNvSpPr/>
          <p:nvPr/>
        </p:nvSpPr>
        <p:spPr>
          <a:xfrm>
            <a:off x="5355771" y="4286992"/>
            <a:ext cx="3396343" cy="997527"/>
          </a:xfrm>
          <a:custGeom>
            <a:avLst/>
            <a:gdLst>
              <a:gd name="connsiteX0" fmla="*/ 3396343 w 3396343"/>
              <a:gd name="connsiteY0" fmla="*/ 700644 h 1033153"/>
              <a:gd name="connsiteX1" fmla="*/ 1805050 w 3396343"/>
              <a:gd name="connsiteY1" fmla="*/ 237507 h 1033153"/>
              <a:gd name="connsiteX2" fmla="*/ 1947554 w 3396343"/>
              <a:gd name="connsiteY2" fmla="*/ 950026 h 1033153"/>
              <a:gd name="connsiteX3" fmla="*/ 1341912 w 3396343"/>
              <a:gd name="connsiteY3" fmla="*/ 1033153 h 1033153"/>
              <a:gd name="connsiteX4" fmla="*/ 0 w 3396343"/>
              <a:gd name="connsiteY4" fmla="*/ 0 h 1033153"/>
              <a:gd name="connsiteX0" fmla="*/ 3396343 w 3396343"/>
              <a:gd name="connsiteY0" fmla="*/ 700644 h 1033153"/>
              <a:gd name="connsiteX1" fmla="*/ 1805050 w 3396343"/>
              <a:gd name="connsiteY1" fmla="*/ 237507 h 1033153"/>
              <a:gd name="connsiteX2" fmla="*/ 1650671 w 3396343"/>
              <a:gd name="connsiteY2" fmla="*/ 712520 h 1033153"/>
              <a:gd name="connsiteX3" fmla="*/ 1341912 w 3396343"/>
              <a:gd name="connsiteY3" fmla="*/ 1033153 h 1033153"/>
              <a:gd name="connsiteX4" fmla="*/ 0 w 3396343"/>
              <a:gd name="connsiteY4" fmla="*/ 0 h 1033153"/>
              <a:gd name="connsiteX0" fmla="*/ 3396343 w 3396343"/>
              <a:gd name="connsiteY0" fmla="*/ 700644 h 997527"/>
              <a:gd name="connsiteX1" fmla="*/ 1805050 w 3396343"/>
              <a:gd name="connsiteY1" fmla="*/ 237507 h 997527"/>
              <a:gd name="connsiteX2" fmla="*/ 1650671 w 3396343"/>
              <a:gd name="connsiteY2" fmla="*/ 712520 h 997527"/>
              <a:gd name="connsiteX3" fmla="*/ 1199408 w 3396343"/>
              <a:gd name="connsiteY3" fmla="*/ 997527 h 997527"/>
              <a:gd name="connsiteX4" fmla="*/ 0 w 3396343"/>
              <a:gd name="connsiteY4" fmla="*/ 0 h 997527"/>
              <a:gd name="connsiteX0" fmla="*/ 3396343 w 3396343"/>
              <a:gd name="connsiteY0" fmla="*/ 700644 h 997527"/>
              <a:gd name="connsiteX1" fmla="*/ 1733798 w 3396343"/>
              <a:gd name="connsiteY1" fmla="*/ 237507 h 997527"/>
              <a:gd name="connsiteX2" fmla="*/ 1650671 w 3396343"/>
              <a:gd name="connsiteY2" fmla="*/ 712520 h 997527"/>
              <a:gd name="connsiteX3" fmla="*/ 1199408 w 3396343"/>
              <a:gd name="connsiteY3" fmla="*/ 997527 h 997527"/>
              <a:gd name="connsiteX4" fmla="*/ 0 w 3396343"/>
              <a:gd name="connsiteY4" fmla="*/ 0 h 99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343" h="997527">
                <a:moveTo>
                  <a:pt x="3396343" y="700644"/>
                </a:moveTo>
                <a:lnTo>
                  <a:pt x="1733798" y="237507"/>
                </a:lnTo>
                <a:lnTo>
                  <a:pt x="1650671" y="712520"/>
                </a:lnTo>
                <a:lnTo>
                  <a:pt x="1199408" y="997527"/>
                </a:lnTo>
                <a:lnTo>
                  <a:pt x="0" y="0"/>
                </a:lnTo>
              </a:path>
            </a:pathLst>
          </a:custGeom>
          <a:noFill/>
          <a:ln>
            <a:solidFill>
              <a:srgbClr val="FFC000"/>
            </a:solidFill>
            <a:prstDash val="dash"/>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直线箭头连接符 29">
            <a:extLst>
              <a:ext uri="{FF2B5EF4-FFF2-40B4-BE49-F238E27FC236}">
                <a16:creationId xmlns:a16="http://schemas.microsoft.com/office/drawing/2014/main" id="{8683C5CF-960A-A64E-A27F-84F036D0AA81}"/>
              </a:ext>
            </a:extLst>
          </p:cNvPr>
          <p:cNvCxnSpPr/>
          <p:nvPr/>
        </p:nvCxnSpPr>
        <p:spPr>
          <a:xfrm flipH="1">
            <a:off x="5619898" y="6309320"/>
            <a:ext cx="432048" cy="0"/>
          </a:xfrm>
          <a:prstGeom prst="straightConnector1">
            <a:avLst/>
          </a:prstGeom>
          <a:ln w="254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EE4C8792-DFCA-1543-8E97-9A1BA141AE59}"/>
                  </a:ext>
                </a:extLst>
              </p:cNvPr>
              <p:cNvSpPr txBox="1"/>
              <p:nvPr/>
            </p:nvSpPr>
            <p:spPr>
              <a:xfrm>
                <a:off x="6051946" y="6100919"/>
                <a:ext cx="2346412" cy="402674"/>
              </a:xfrm>
              <a:prstGeom prst="rect">
                <a:avLst/>
              </a:prstGeom>
              <a:noFill/>
            </p:spPr>
            <p:txBody>
              <a:bodyPr wrap="none" rtlCol="0">
                <a:spAutoFit/>
              </a:bodyPr>
              <a:lstStyle/>
              <a:p>
                <a14:m>
                  <m:oMath xmlns:m="http://schemas.openxmlformats.org/officeDocument/2006/math">
                    <m:sSub>
                      <m:sSubPr>
                        <m:ctrlPr>
                          <a:rPr kumimoji="1" lang="en-US" altLang="zh-CN" b="0" i="1">
                            <a:latin typeface="Cambria Math" panose="02040503050406030204" pitchFamily="18" charset="0"/>
                          </a:rPr>
                        </m:ctrlPr>
                      </m:sSubPr>
                      <m:e>
                        <m:acc>
                          <m:accPr>
                            <m:chr m:val="̂"/>
                            <m:ctrlPr>
                              <a:rPr kumimoji="1" lang="en-US" altLang="zh-CN" i="1">
                                <a:latin typeface="Cambria Math" panose="02040503050406030204" pitchFamily="18" charset="0"/>
                              </a:rPr>
                            </m:ctrlPr>
                          </m:accPr>
                          <m:e>
                            <m:r>
                              <a:rPr kumimoji="1" lang="en-US" altLang="zh-CN" b="0" i="1">
                                <a:latin typeface="Cambria Math" panose="02040503050406030204" pitchFamily="18" charset="0"/>
                              </a:rPr>
                              <m:t>h</m:t>
                            </m:r>
                          </m:e>
                        </m:acc>
                      </m:e>
                      <m:sub>
                        <m:r>
                          <a:rPr kumimoji="1" lang="en-US" altLang="zh-CN" b="0" i="1">
                            <a:latin typeface="Cambria Math" panose="02040503050406030204" pitchFamily="18" charset="0"/>
                          </a:rPr>
                          <m:t>𝑚</m:t>
                        </m:r>
                        <m:r>
                          <a:rPr kumimoji="1" lang="en-US" altLang="zh-CN" b="0" i="1">
                            <a:latin typeface="Cambria Math" panose="02040503050406030204" pitchFamily="18" charset="0"/>
                          </a:rPr>
                          <m:t>,</m:t>
                        </m:r>
                        <m:r>
                          <a:rPr kumimoji="1" lang="en-US" altLang="zh-CN" b="0" i="1">
                            <a:latin typeface="Cambria Math" panose="02040503050406030204" pitchFamily="18" charset="0"/>
                          </a:rPr>
                          <m:t>𝑛</m:t>
                        </m:r>
                      </m:sub>
                    </m:sSub>
                  </m:oMath>
                </a14:m>
                <a:r>
                  <a:rPr kumimoji="1" lang="en-US" altLang="zh-CN"/>
                  <a:t>, NLoS component</a:t>
                </a:r>
                <a:endParaRPr kumimoji="1" lang="zh-CN" altLang="en-US"/>
              </a:p>
            </p:txBody>
          </p:sp>
        </mc:Choice>
        <mc:Fallback xmlns="">
          <p:sp>
            <p:nvSpPr>
              <p:cNvPr id="31" name="文本框 30">
                <a:extLst>
                  <a:ext uri="{FF2B5EF4-FFF2-40B4-BE49-F238E27FC236}">
                    <a16:creationId xmlns:a16="http://schemas.microsoft.com/office/drawing/2014/main" id="{EE4C8792-DFCA-1543-8E97-9A1BA141AE59}"/>
                  </a:ext>
                </a:extLst>
              </p:cNvPr>
              <p:cNvSpPr txBox="1">
                <a:spLocks noRot="1" noChangeAspect="1" noMove="1" noResize="1" noEditPoints="1" noAdjustHandles="1" noChangeArrowheads="1" noChangeShapeType="1" noTextEdit="1"/>
              </p:cNvSpPr>
              <p:nvPr/>
            </p:nvSpPr>
            <p:spPr>
              <a:xfrm>
                <a:off x="6051946" y="6100919"/>
                <a:ext cx="2346412" cy="402674"/>
              </a:xfrm>
              <a:prstGeom prst="rect">
                <a:avLst/>
              </a:prstGeom>
              <a:blipFill>
                <a:blip r:embed="rId10"/>
                <a:stretch>
                  <a:fillRect t="-3125" r="-1081" b="-218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5367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Applications: Radio Frequency Sensing</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13</a:t>
            </a:fld>
            <a:endParaRPr lang="zh-CN" altLang="en-US" dirty="0"/>
          </a:p>
        </p:txBody>
      </p:sp>
      <p:sp>
        <p:nvSpPr>
          <p:cNvPr id="2" name="Rectangle 1">
            <a:extLst>
              <a:ext uri="{FF2B5EF4-FFF2-40B4-BE49-F238E27FC236}">
                <a16:creationId xmlns:a16="http://schemas.microsoft.com/office/drawing/2014/main" id="{1372A157-13A8-4172-A842-21E6AA539963}"/>
              </a:ext>
            </a:extLst>
          </p:cNvPr>
          <p:cNvSpPr/>
          <p:nvPr/>
        </p:nvSpPr>
        <p:spPr>
          <a:xfrm>
            <a:off x="367670" y="1107081"/>
            <a:ext cx="8353144" cy="1917320"/>
          </a:xfrm>
          <a:prstGeom prst="rect">
            <a:avLst/>
          </a:prstGeom>
        </p:spPr>
        <p:txBody>
          <a:bodyPr wrap="square">
            <a:spAutoFit/>
          </a:bodyPr>
          <a:lstStyle/>
          <a:p>
            <a:pPr>
              <a:lnSpc>
                <a:spcPct val="120000"/>
              </a:lnSpc>
              <a:spcBef>
                <a:spcPts val="1200"/>
              </a:spcBef>
            </a:pPr>
            <a:r>
              <a:rPr lang="en-US" sz="2400" b="1" dirty="0">
                <a:latin typeface="Arial" panose="020B0604020202020204" pitchFamily="34" charset="0"/>
                <a:ea typeface="黑体" panose="02010609060101010101" pitchFamily="49" charset="-122"/>
                <a:cs typeface="Arial" panose="020B0604020202020204" pitchFamily="34" charset="0"/>
              </a:rPr>
              <a:t>Indoor Localization and Recognition</a:t>
            </a:r>
          </a:p>
          <a:p>
            <a:pPr marL="285750" indent="-285750">
              <a:lnSpc>
                <a:spcPct val="120000"/>
              </a:lnSpc>
              <a:spcBef>
                <a:spcPts val="1200"/>
              </a:spcBef>
              <a:buFont typeface="Arial" panose="020B0604020202020204" pitchFamily="34" charset="0"/>
              <a:buChar char="•"/>
            </a:pPr>
            <a:r>
              <a:rPr lang="en-US" altLang="zh-CN" sz="2000" dirty="0">
                <a:latin typeface="Arial" panose="020B0604020202020204" pitchFamily="34" charset="0"/>
                <a:ea typeface="黑体" panose="02010609060101010101" pitchFamily="49" charset="-122"/>
                <a:cs typeface="Arial" panose="020B0604020202020204" pitchFamily="34" charset="0"/>
              </a:rPr>
              <a:t>Enhance remote RF sensing by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customize radio environments</a:t>
            </a:r>
            <a:r>
              <a:rPr lang="en-US" altLang="zh-CN" sz="2000" dirty="0">
                <a:latin typeface="Arial" panose="020B0604020202020204" pitchFamily="34" charset="0"/>
                <a:ea typeface="黑体" panose="02010609060101010101" pitchFamily="49" charset="-122"/>
                <a:cs typeface="Arial" panose="020B0604020202020204" pitchFamily="34" charset="0"/>
              </a:rPr>
              <a:t>.</a:t>
            </a:r>
            <a:endParaRPr lang="en-US" sz="2000" dirty="0">
              <a:latin typeface="Arial" panose="020B0604020202020204" pitchFamily="34" charset="0"/>
              <a:ea typeface="黑体" panose="02010609060101010101" pitchFamily="49" charset="-122"/>
              <a:cs typeface="Arial" panose="020B0604020202020204" pitchFamily="34" charset="0"/>
            </a:endParaRPr>
          </a:p>
          <a:p>
            <a:pPr marL="285750" indent="-285750">
              <a:lnSpc>
                <a:spcPct val="120000"/>
              </a:lnSpc>
              <a:spcBef>
                <a:spcPts val="1200"/>
              </a:spcBef>
              <a:buFont typeface="Arial" panose="020B0604020202020204" pitchFamily="34" charset="0"/>
              <a:buChar char="•"/>
            </a:pPr>
            <a:r>
              <a:rPr lang="en-US" sz="2000" dirty="0">
                <a:latin typeface="Arial" panose="020B0604020202020204" pitchFamily="34" charset="0"/>
                <a:ea typeface="黑体" panose="02010609060101010101" pitchFamily="49" charset="-122"/>
                <a:cs typeface="Arial" panose="020B0604020202020204" pitchFamily="34" charset="0"/>
              </a:rPr>
              <a:t>Enable </a:t>
            </a:r>
            <a:r>
              <a:rPr lang="en-US" sz="2000" dirty="0">
                <a:solidFill>
                  <a:srgbClr val="C00000"/>
                </a:solidFill>
                <a:latin typeface="Arial" panose="020B0604020202020204" pitchFamily="34" charset="0"/>
                <a:ea typeface="黑体" panose="02010609060101010101" pitchFamily="49" charset="-122"/>
                <a:cs typeface="Arial" panose="020B0604020202020204" pitchFamily="34" charset="0"/>
              </a:rPr>
              <a:t>high accuracy</a:t>
            </a:r>
            <a:r>
              <a:rPr lang="en-US" sz="2000" dirty="0">
                <a:latin typeface="Arial" panose="020B0604020202020204" pitchFamily="34" charset="0"/>
                <a:ea typeface="黑体" panose="02010609060101010101" pitchFamily="49" charset="-122"/>
                <a:cs typeface="Arial" panose="020B0604020202020204" pitchFamily="34" charset="0"/>
              </a:rPr>
              <a:t> indoor human and object localization</a:t>
            </a: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and recognition</a:t>
            </a:r>
            <a:endParaRPr lang="en-US" sz="2000" dirty="0">
              <a:latin typeface="Arial" panose="020B0604020202020204" pitchFamily="34" charset="0"/>
              <a:ea typeface="黑体" panose="02010609060101010101" pitchFamily="49" charset="-122"/>
              <a:cs typeface="Arial" panose="020B0604020202020204" pitchFamily="34" charset="0"/>
            </a:endParaRPr>
          </a:p>
        </p:txBody>
      </p:sp>
      <p:grpSp>
        <p:nvGrpSpPr>
          <p:cNvPr id="8" name="组合 7">
            <a:extLst>
              <a:ext uri="{FF2B5EF4-FFF2-40B4-BE49-F238E27FC236}">
                <a16:creationId xmlns:a16="http://schemas.microsoft.com/office/drawing/2014/main" id="{B127EF10-D046-7449-A6AA-6EFB3EA694D3}"/>
              </a:ext>
            </a:extLst>
          </p:cNvPr>
          <p:cNvGrpSpPr/>
          <p:nvPr/>
        </p:nvGrpSpPr>
        <p:grpSpPr>
          <a:xfrm>
            <a:off x="986480" y="3357887"/>
            <a:ext cx="3168352" cy="2440604"/>
            <a:chOff x="6281026" y="3204213"/>
            <a:chExt cx="2453817" cy="1783395"/>
          </a:xfrm>
        </p:grpSpPr>
        <p:pic>
          <p:nvPicPr>
            <p:cNvPr id="9" name="图片 8">
              <a:extLst>
                <a:ext uri="{FF2B5EF4-FFF2-40B4-BE49-F238E27FC236}">
                  <a16:creationId xmlns:a16="http://schemas.microsoft.com/office/drawing/2014/main" id="{0ED1AD80-540D-3B4C-B481-BCA4C6CA0C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1026" y="3204213"/>
              <a:ext cx="2453817" cy="1656188"/>
            </a:xfrm>
            <a:prstGeom prst="rect">
              <a:avLst/>
            </a:prstGeom>
          </p:spPr>
        </p:pic>
        <p:sp>
          <p:nvSpPr>
            <p:cNvPr id="10" name="任意形状 15">
              <a:extLst>
                <a:ext uri="{FF2B5EF4-FFF2-40B4-BE49-F238E27FC236}">
                  <a16:creationId xmlns:a16="http://schemas.microsoft.com/office/drawing/2014/main" id="{FD1EB5DE-0559-134E-BB2E-2B7E5654CD23}"/>
                </a:ext>
              </a:extLst>
            </p:cNvPr>
            <p:cNvSpPr/>
            <p:nvPr/>
          </p:nvSpPr>
          <p:spPr>
            <a:xfrm>
              <a:off x="7521456" y="3585283"/>
              <a:ext cx="632517" cy="780969"/>
            </a:xfrm>
            <a:custGeom>
              <a:avLst/>
              <a:gdLst>
                <a:gd name="connsiteX0" fmla="*/ 0 w 632517"/>
                <a:gd name="connsiteY0" fmla="*/ 453503 h 748460"/>
                <a:gd name="connsiteX1" fmla="*/ 309383 w 632517"/>
                <a:gd name="connsiteY1" fmla="*/ 47866 h 748460"/>
                <a:gd name="connsiteX2" fmla="*/ 515639 w 632517"/>
                <a:gd name="connsiteY2" fmla="*/ 75367 h 748460"/>
                <a:gd name="connsiteX3" fmla="*/ 137503 w 632517"/>
                <a:gd name="connsiteY3" fmla="*/ 652883 h 748460"/>
                <a:gd name="connsiteX4" fmla="*/ 433136 w 632517"/>
                <a:gd name="connsiteY4" fmla="*/ 728510 h 748460"/>
                <a:gd name="connsiteX5" fmla="*/ 632517 w 632517"/>
                <a:gd name="connsiteY5" fmla="*/ 446627 h 748460"/>
                <a:gd name="connsiteX0" fmla="*/ 0 w 632517"/>
                <a:gd name="connsiteY0" fmla="*/ 432883 h 725969"/>
                <a:gd name="connsiteX1" fmla="*/ 309383 w 632517"/>
                <a:gd name="connsiteY1" fmla="*/ 27246 h 725969"/>
                <a:gd name="connsiteX2" fmla="*/ 495013 w 632517"/>
                <a:gd name="connsiteY2" fmla="*/ 102874 h 725969"/>
                <a:gd name="connsiteX3" fmla="*/ 137503 w 632517"/>
                <a:gd name="connsiteY3" fmla="*/ 632263 h 725969"/>
                <a:gd name="connsiteX4" fmla="*/ 433136 w 632517"/>
                <a:gd name="connsiteY4" fmla="*/ 707890 h 725969"/>
                <a:gd name="connsiteX5" fmla="*/ 632517 w 632517"/>
                <a:gd name="connsiteY5" fmla="*/ 426007 h 725969"/>
                <a:gd name="connsiteX0" fmla="*/ 0 w 632517"/>
                <a:gd name="connsiteY0" fmla="*/ 457327 h 750413"/>
                <a:gd name="connsiteX1" fmla="*/ 309383 w 632517"/>
                <a:gd name="connsiteY1" fmla="*/ 51690 h 750413"/>
                <a:gd name="connsiteX2" fmla="*/ 495013 w 632517"/>
                <a:gd name="connsiteY2" fmla="*/ 127318 h 750413"/>
                <a:gd name="connsiteX3" fmla="*/ 137503 w 632517"/>
                <a:gd name="connsiteY3" fmla="*/ 656707 h 750413"/>
                <a:gd name="connsiteX4" fmla="*/ 433136 w 632517"/>
                <a:gd name="connsiteY4" fmla="*/ 732334 h 750413"/>
                <a:gd name="connsiteX5" fmla="*/ 632517 w 632517"/>
                <a:gd name="connsiteY5" fmla="*/ 450451 h 750413"/>
                <a:gd name="connsiteX0" fmla="*/ 0 w 632517"/>
                <a:gd name="connsiteY0" fmla="*/ 457327 h 780969"/>
                <a:gd name="connsiteX1" fmla="*/ 309383 w 632517"/>
                <a:gd name="connsiteY1" fmla="*/ 51690 h 780969"/>
                <a:gd name="connsiteX2" fmla="*/ 495013 w 632517"/>
                <a:gd name="connsiteY2" fmla="*/ 127318 h 780969"/>
                <a:gd name="connsiteX3" fmla="*/ 137503 w 632517"/>
                <a:gd name="connsiteY3" fmla="*/ 656707 h 780969"/>
                <a:gd name="connsiteX4" fmla="*/ 433136 w 632517"/>
                <a:gd name="connsiteY4" fmla="*/ 732334 h 780969"/>
                <a:gd name="connsiteX5" fmla="*/ 632517 w 632517"/>
                <a:gd name="connsiteY5" fmla="*/ 450451 h 78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517" h="780969">
                  <a:moveTo>
                    <a:pt x="0" y="457327"/>
                  </a:moveTo>
                  <a:cubicBezTo>
                    <a:pt x="111721" y="286020"/>
                    <a:pt x="206256" y="161692"/>
                    <a:pt x="309383" y="51690"/>
                  </a:cubicBezTo>
                  <a:cubicBezTo>
                    <a:pt x="412510" y="-58312"/>
                    <a:pt x="523660" y="26482"/>
                    <a:pt x="495013" y="127318"/>
                  </a:cubicBezTo>
                  <a:cubicBezTo>
                    <a:pt x="466366" y="228154"/>
                    <a:pt x="147816" y="555871"/>
                    <a:pt x="137503" y="656707"/>
                  </a:cubicBezTo>
                  <a:cubicBezTo>
                    <a:pt x="127190" y="757543"/>
                    <a:pt x="281882" y="835462"/>
                    <a:pt x="433136" y="732334"/>
                  </a:cubicBezTo>
                  <a:cubicBezTo>
                    <a:pt x="515638" y="697958"/>
                    <a:pt x="574077" y="574204"/>
                    <a:pt x="632517" y="450451"/>
                  </a:cubicBezTo>
                </a:path>
              </a:pathLst>
            </a:custGeom>
            <a:noFill/>
            <a:ln>
              <a:solidFill>
                <a:srgbClr val="FF0000">
                  <a:alpha val="67059"/>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a:extLst>
                <a:ext uri="{FF2B5EF4-FFF2-40B4-BE49-F238E27FC236}">
                  <a16:creationId xmlns:a16="http://schemas.microsoft.com/office/drawing/2014/main" id="{2AAF6547-1266-A74D-BBE5-35CF63756C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5861" y="4165288"/>
              <a:ext cx="411160" cy="822320"/>
            </a:xfrm>
            <a:prstGeom prst="rect">
              <a:avLst/>
            </a:prstGeom>
          </p:spPr>
        </p:pic>
      </p:grpSp>
      <p:sp>
        <p:nvSpPr>
          <p:cNvPr id="13" name="矩形 12">
            <a:extLst>
              <a:ext uri="{FF2B5EF4-FFF2-40B4-BE49-F238E27FC236}">
                <a16:creationId xmlns:a16="http://schemas.microsoft.com/office/drawing/2014/main" id="{008178AB-3346-D54E-8536-522E381F8574}"/>
              </a:ext>
            </a:extLst>
          </p:cNvPr>
          <p:cNvSpPr/>
          <p:nvPr/>
        </p:nvSpPr>
        <p:spPr>
          <a:xfrm>
            <a:off x="6560822" y="3276266"/>
            <a:ext cx="144016" cy="2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49DB5F53-8112-3741-B2EE-6B112232052C}"/>
              </a:ext>
            </a:extLst>
          </p:cNvPr>
          <p:cNvSpPr txBox="1"/>
          <p:nvPr/>
        </p:nvSpPr>
        <p:spPr>
          <a:xfrm>
            <a:off x="4653781" y="5803620"/>
            <a:ext cx="3744706" cy="646331"/>
          </a:xfrm>
          <a:prstGeom prst="rect">
            <a:avLst/>
          </a:prstGeom>
          <a:noFill/>
        </p:spPr>
        <p:txBody>
          <a:bodyPr wrap="square" rtlCol="0">
            <a:spAutoFit/>
          </a:bodyPr>
          <a:lstStyle/>
          <a:p>
            <a:pPr algn="ctr"/>
            <a:r>
              <a:rPr kumimoji="1" lang="en-US" altLang="zh-CN">
                <a:solidFill>
                  <a:srgbClr val="0070C0"/>
                </a:solidFill>
              </a:rPr>
              <a:t>Customized radio environement for sensing</a:t>
            </a:r>
            <a:r>
              <a:rPr kumimoji="1" lang="zh-CN" altLang="en-US">
                <a:solidFill>
                  <a:srgbClr val="0070C0"/>
                </a:solidFill>
              </a:rPr>
              <a:t> </a:t>
            </a:r>
            <a:r>
              <a:rPr kumimoji="1" lang="en-US" altLang="zh-CN">
                <a:solidFill>
                  <a:srgbClr val="0070C0"/>
                </a:solidFill>
              </a:rPr>
              <a:t>human posture</a:t>
            </a:r>
            <a:endParaRPr kumimoji="1" lang="zh-CN" altLang="en-US">
              <a:solidFill>
                <a:srgbClr val="0070C0"/>
              </a:solidFill>
            </a:endParaRPr>
          </a:p>
        </p:txBody>
      </p:sp>
      <p:sp>
        <p:nvSpPr>
          <p:cNvPr id="16" name="文本框 15">
            <a:extLst>
              <a:ext uri="{FF2B5EF4-FFF2-40B4-BE49-F238E27FC236}">
                <a16:creationId xmlns:a16="http://schemas.microsoft.com/office/drawing/2014/main" id="{095BE692-DB1A-D740-B92C-682D547313FB}"/>
              </a:ext>
            </a:extLst>
          </p:cNvPr>
          <p:cNvSpPr txBox="1"/>
          <p:nvPr/>
        </p:nvSpPr>
        <p:spPr>
          <a:xfrm>
            <a:off x="1189268" y="5796992"/>
            <a:ext cx="2797694" cy="646331"/>
          </a:xfrm>
          <a:prstGeom prst="rect">
            <a:avLst/>
          </a:prstGeom>
          <a:noFill/>
        </p:spPr>
        <p:txBody>
          <a:bodyPr wrap="square" rtlCol="0">
            <a:spAutoFit/>
          </a:bodyPr>
          <a:lstStyle/>
          <a:p>
            <a:pPr algn="ctr"/>
            <a:r>
              <a:rPr kumimoji="1" lang="en-US" altLang="zh-CN">
                <a:solidFill>
                  <a:srgbClr val="0070C0"/>
                </a:solidFill>
              </a:rPr>
              <a:t>Customize signal beams for scanning human location</a:t>
            </a:r>
            <a:endParaRPr kumimoji="1" lang="zh-CN" altLang="en-US">
              <a:solidFill>
                <a:srgbClr val="0070C0"/>
              </a:solidFill>
            </a:endParaRPr>
          </a:p>
        </p:txBody>
      </p:sp>
      <p:pic>
        <p:nvPicPr>
          <p:cNvPr id="4" name="图片 3">
            <a:extLst>
              <a:ext uri="{FF2B5EF4-FFF2-40B4-BE49-F238E27FC236}">
                <a16:creationId xmlns:a16="http://schemas.microsoft.com/office/drawing/2014/main" id="{EEAE7DDB-9AC2-2644-9499-191D831158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7166" y="3549577"/>
            <a:ext cx="1515103" cy="2320002"/>
          </a:xfrm>
          <a:prstGeom prst="rect">
            <a:avLst/>
          </a:prstGeom>
        </p:spPr>
      </p:pic>
      <p:pic>
        <p:nvPicPr>
          <p:cNvPr id="5" name="图片 4">
            <a:extLst>
              <a:ext uri="{FF2B5EF4-FFF2-40B4-BE49-F238E27FC236}">
                <a16:creationId xmlns:a16="http://schemas.microsoft.com/office/drawing/2014/main" id="{1952CF96-CA0B-054B-AD80-A3EDE26237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7010" y="3549576"/>
            <a:ext cx="1725259" cy="2321257"/>
          </a:xfrm>
          <a:prstGeom prst="rect">
            <a:avLst/>
          </a:prstGeom>
        </p:spPr>
      </p:pic>
    </p:spTree>
    <p:extLst>
      <p:ext uri="{BB962C8B-B14F-4D97-AF65-F5344CB8AC3E}">
        <p14:creationId xmlns:p14="http://schemas.microsoft.com/office/powerpoint/2010/main" val="3896853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541CF13E-FC19-4257-B13E-E0B64F548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3" y="1003893"/>
            <a:ext cx="4066707" cy="3050029"/>
          </a:xfrm>
          <a:prstGeom prst="rect">
            <a:avLst/>
          </a:prstGeom>
        </p:spPr>
      </p:pic>
      <p:sp>
        <p:nvSpPr>
          <p:cNvPr id="2" name="灯片编号占位符 1">
            <a:extLst>
              <a:ext uri="{FF2B5EF4-FFF2-40B4-BE49-F238E27FC236}">
                <a16:creationId xmlns:a16="http://schemas.microsoft.com/office/drawing/2014/main" id="{50033DB3-178A-7245-8D49-1485FC367505}"/>
              </a:ext>
            </a:extLst>
          </p:cNvPr>
          <p:cNvSpPr>
            <a:spLocks noGrp="1"/>
          </p:cNvSpPr>
          <p:nvPr>
            <p:ph type="sldNum" sz="quarter" idx="12"/>
          </p:nvPr>
        </p:nvSpPr>
        <p:spPr/>
        <p:txBody>
          <a:bodyPr/>
          <a:lstStyle/>
          <a:p>
            <a:fld id="{97D86083-53EC-4DF4-B0ED-FEB5657A265E}" type="slidenum">
              <a:rPr lang="zh-CN" altLang="en-US" smtClean="0"/>
              <a:t>14</a:t>
            </a:fld>
            <a:endParaRPr lang="zh-CN" altLang="en-US" dirty="0"/>
          </a:p>
        </p:txBody>
      </p:sp>
      <p:sp>
        <p:nvSpPr>
          <p:cNvPr id="6" name="矩形 3">
            <a:extLst>
              <a:ext uri="{FF2B5EF4-FFF2-40B4-BE49-F238E27FC236}">
                <a16:creationId xmlns:a16="http://schemas.microsoft.com/office/drawing/2014/main" id="{9624FF6C-0CA7-1945-B7B5-E5C14B809DA7}"/>
              </a:ext>
            </a:extLst>
          </p:cNvPr>
          <p:cNvSpPr/>
          <p:nvPr/>
        </p:nvSpPr>
        <p:spPr>
          <a:xfrm>
            <a:off x="306399"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Prototype of Metasurface</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25" name="椭圆 24">
            <a:extLst>
              <a:ext uri="{FF2B5EF4-FFF2-40B4-BE49-F238E27FC236}">
                <a16:creationId xmlns:a16="http://schemas.microsoft.com/office/drawing/2014/main" id="{746E8070-8F34-974A-9FC9-DE8041C9EA4F}"/>
              </a:ext>
            </a:extLst>
          </p:cNvPr>
          <p:cNvSpPr/>
          <p:nvPr/>
        </p:nvSpPr>
        <p:spPr>
          <a:xfrm>
            <a:off x="3614412" y="2907945"/>
            <a:ext cx="165500" cy="171255"/>
          </a:xfrm>
          <a:prstGeom prst="ellipse">
            <a:avLst/>
          </a:prstGeom>
          <a:noFill/>
          <a:ln w="25400">
            <a:solidFill>
              <a:srgbClr val="FF0000"/>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D3B43F8E-7A90-BF4B-913D-BF16BB370CDF}"/>
                  </a:ext>
                </a:extLst>
              </p:cNvPr>
              <p:cNvSpPr/>
              <p:nvPr/>
            </p:nvSpPr>
            <p:spPr>
              <a:xfrm>
                <a:off x="107504" y="4028168"/>
                <a:ext cx="8989893" cy="2092881"/>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Size of metasurface:</a:t>
                </a:r>
                <a:r>
                  <a:rPr lang="en-US" altLang="zh-CN" sz="2000" dirty="0">
                    <a:latin typeface="Arial" panose="020B0604020202020204" pitchFamily="34" charset="0"/>
                    <a:cs typeface="Arial" panose="020B0604020202020204" pitchFamily="34" charset="0"/>
                  </a:rPr>
                  <a:t> 45×57×0.71 </a:t>
                </a:r>
                <a:r>
                  <a:rPr lang="en-US" altLang="zh-CN" sz="2000" i="1" dirty="0">
                    <a:latin typeface="Times New Roman" panose="02020603050405020304" pitchFamily="18" charset="0"/>
                    <a:cs typeface="Times New Roman" panose="02020603050405020304" pitchFamily="18" charset="0"/>
                  </a:rPr>
                  <a:t>cm</a:t>
                </a:r>
                <a:r>
                  <a:rPr lang="en-US" altLang="zh-CN" sz="2000" i="1" baseline="30000" dirty="0">
                    <a:latin typeface="Times New Roman" panose="02020603050405020304" pitchFamily="18" charset="0"/>
                    <a:cs typeface="Times New Roman" panose="02020603050405020304" pitchFamily="18" charset="0"/>
                  </a:rPr>
                  <a:t>3</a:t>
                </a:r>
                <a:r>
                  <a:rPr lang="en-US" altLang="zh-CN" sz="2000" i="1" dirty="0">
                    <a:latin typeface="Times New Roman" panose="02020603050405020304" pitchFamily="18" charset="0"/>
                    <a:cs typeface="Times New Roman" panose="02020603050405020304" pitchFamily="18" charset="0"/>
                  </a:rPr>
                  <a:t>, </a:t>
                </a:r>
                <a:r>
                  <a:rPr lang="en-US" altLang="zh-CN" sz="2000" dirty="0">
                    <a:latin typeface="Arial" panose="020B0604020202020204" pitchFamily="34" charset="0"/>
                    <a:cs typeface="Arial" panose="020B0604020202020204" pitchFamily="34" charset="0"/>
                  </a:rPr>
                  <a:t>total 640 metamaterial particles</a:t>
                </a: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Size of each metamaterial particle: </a:t>
                </a:r>
                <a:r>
                  <a:rPr lang="en-US" altLang="zh-CN" sz="2000" dirty="0">
                    <a:latin typeface="Arial" panose="020B0604020202020204" pitchFamily="34" charset="0"/>
                    <a:cs typeface="Arial" panose="020B0604020202020204" pitchFamily="34" charset="0"/>
                  </a:rPr>
                  <a:t>2.87×1.42 </a:t>
                </a:r>
                <a:r>
                  <a:rPr lang="en-US" altLang="zh-CN" sz="2000" i="1" dirty="0">
                    <a:latin typeface="Times New Roman" panose="02020603050405020304" pitchFamily="18" charset="0"/>
                    <a:cs typeface="Times New Roman" panose="02020603050405020304" pitchFamily="18" charset="0"/>
                  </a:rPr>
                  <a:t>cm</a:t>
                </a:r>
                <a:r>
                  <a:rPr lang="en-US" altLang="zh-CN" sz="2000" i="1" baseline="30000" dirty="0">
                    <a:latin typeface="Times New Roman" panose="02020603050405020304" pitchFamily="18" charset="0"/>
                    <a:cs typeface="Times New Roman" panose="02020603050405020304" pitchFamily="18" charset="0"/>
                  </a:rPr>
                  <a:t>2</a:t>
                </a:r>
                <a:endParaRPr lang="en-US" altLang="zh-CN" sz="2000" b="1" dirty="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Total number of possible phase shifts</a:t>
                </a:r>
                <a:r>
                  <a:rPr lang="en-US" altLang="zh-CN" sz="2000" dirty="0">
                    <a:latin typeface="Arial" panose="020B0604020202020204" pitchFamily="34" charset="0"/>
                    <a:cs typeface="Arial" panose="020B0604020202020204" pitchFamily="34" charset="0"/>
                  </a:rPr>
                  <a:t>: 4</a:t>
                </a:r>
              </a:p>
              <a:p>
                <a:pPr marL="800100" lvl="1"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2 of them are used, and have phase shifts with interval </a:t>
                </a:r>
                <a14:m>
                  <m:oMath xmlns:m="http://schemas.openxmlformats.org/officeDocument/2006/math">
                    <m:r>
                      <a:rPr lang="zh-CN" altLang="en-US" sz="2000" i="1" smtClean="0">
                        <a:latin typeface="Cambria Math" panose="02040503050406030204" pitchFamily="18" charset="0"/>
                        <a:cs typeface="Arial" panose="020B0604020202020204" pitchFamily="34" charset="0"/>
                      </a:rPr>
                      <m:t>𝜋</m:t>
                    </m:r>
                  </m:oMath>
                </a14:m>
                <a:endParaRPr lang="en-US" altLang="zh-CN"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Working frequency: </a:t>
                </a:r>
                <a:r>
                  <a:rPr lang="en-US" altLang="zh-CN" sz="2000" dirty="0">
                    <a:latin typeface="Arial" panose="020B0604020202020204" pitchFamily="34" charset="0"/>
                    <a:cs typeface="Arial" panose="020B0604020202020204" pitchFamily="34" charset="0"/>
                  </a:rPr>
                  <a:t>3.6 GHz</a:t>
                </a:r>
              </a:p>
            </p:txBody>
          </p:sp>
        </mc:Choice>
        <mc:Fallback xmlns="">
          <p:sp>
            <p:nvSpPr>
              <p:cNvPr id="26" name="矩形 25">
                <a:extLst>
                  <a:ext uri="{FF2B5EF4-FFF2-40B4-BE49-F238E27FC236}">
                    <a16:creationId xmlns:a16="http://schemas.microsoft.com/office/drawing/2014/main" id="{D3B43F8E-7A90-BF4B-913D-BF16BB370CDF}"/>
                  </a:ext>
                </a:extLst>
              </p:cNvPr>
              <p:cNvSpPr>
                <a:spLocks noRot="1" noChangeAspect="1" noMove="1" noResize="1" noEditPoints="1" noAdjustHandles="1" noChangeArrowheads="1" noChangeShapeType="1" noTextEdit="1"/>
              </p:cNvSpPr>
              <p:nvPr/>
            </p:nvSpPr>
            <p:spPr>
              <a:xfrm>
                <a:off x="107504" y="4028168"/>
                <a:ext cx="8989893" cy="2092881"/>
              </a:xfrm>
              <a:prstGeom prst="rect">
                <a:avLst/>
              </a:prstGeom>
              <a:blipFill>
                <a:blip r:embed="rId4"/>
                <a:stretch>
                  <a:fillRect l="-611" b="-4665"/>
                </a:stretch>
              </a:blipFill>
            </p:spPr>
            <p:txBody>
              <a:bodyPr/>
              <a:lstStyle/>
              <a:p>
                <a:r>
                  <a:rPr lang="zh-CN" altLang="en-US">
                    <a:noFill/>
                  </a:rPr>
                  <a:t> </a:t>
                </a:r>
              </a:p>
            </p:txBody>
          </p:sp>
        </mc:Fallback>
      </mc:AlternateContent>
      <p:grpSp>
        <p:nvGrpSpPr>
          <p:cNvPr id="40" name="组合 39">
            <a:extLst>
              <a:ext uri="{FF2B5EF4-FFF2-40B4-BE49-F238E27FC236}">
                <a16:creationId xmlns:a16="http://schemas.microsoft.com/office/drawing/2014/main" id="{C5857034-BE41-4E92-80FB-9ADBB4A76F19}"/>
              </a:ext>
            </a:extLst>
          </p:cNvPr>
          <p:cNvGrpSpPr/>
          <p:nvPr/>
        </p:nvGrpSpPr>
        <p:grpSpPr>
          <a:xfrm>
            <a:off x="5275457" y="1004436"/>
            <a:ext cx="4409076" cy="3043852"/>
            <a:chOff x="6444208" y="1004436"/>
            <a:chExt cx="4409076" cy="3043852"/>
          </a:xfrm>
        </p:grpSpPr>
        <p:sp>
          <p:nvSpPr>
            <p:cNvPr id="7" name="矩形 6">
              <a:extLst>
                <a:ext uri="{FF2B5EF4-FFF2-40B4-BE49-F238E27FC236}">
                  <a16:creationId xmlns:a16="http://schemas.microsoft.com/office/drawing/2014/main" id="{DE30312F-A105-BA40-A257-47B9DD40363C}"/>
                </a:ext>
              </a:extLst>
            </p:cNvPr>
            <p:cNvSpPr/>
            <p:nvPr/>
          </p:nvSpPr>
          <p:spPr>
            <a:xfrm>
              <a:off x="6444208" y="1014696"/>
              <a:ext cx="3528392" cy="3005369"/>
            </a:xfrm>
            <a:prstGeom prst="rect">
              <a:avLst/>
            </a:prstGeom>
            <a:gradFill flip="none" rotWithShape="1">
              <a:gsLst>
                <a:gs pos="0">
                  <a:schemeClr val="accent1">
                    <a:lumMod val="9000"/>
                    <a:lumOff val="91000"/>
                  </a:schemeClr>
                </a:gs>
                <a:gs pos="48000">
                  <a:srgbClr val="BCDBE9"/>
                </a:gs>
                <a:gs pos="99000">
                  <a:srgbClr val="D7EDF4"/>
                </a:gs>
              </a:gsLst>
              <a:lin ang="16200000" scaled="1"/>
              <a:tileRect/>
            </a:gradFill>
            <a:ln w="12700">
              <a:solidFill>
                <a:schemeClr val="tx1"/>
              </a:solidFill>
              <a:prstDash val="dash"/>
            </a:ln>
            <a:effectLst/>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pic>
          <p:nvPicPr>
            <p:cNvPr id="9" name="图片 8">
              <a:extLst>
                <a:ext uri="{FF2B5EF4-FFF2-40B4-BE49-F238E27FC236}">
                  <a16:creationId xmlns:a16="http://schemas.microsoft.com/office/drawing/2014/main" id="{433F611F-3414-A040-BA49-F82BB1168E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0314" y="2832472"/>
              <a:ext cx="1116588" cy="1004929"/>
            </a:xfrm>
            <a:prstGeom prst="rect">
              <a:avLst/>
            </a:prstGeom>
          </p:spPr>
        </p:pic>
        <p:sp>
          <p:nvSpPr>
            <p:cNvPr id="10" name="文本框 9">
              <a:extLst>
                <a:ext uri="{FF2B5EF4-FFF2-40B4-BE49-F238E27FC236}">
                  <a16:creationId xmlns:a16="http://schemas.microsoft.com/office/drawing/2014/main" id="{1E92CC6E-306E-6540-B4DC-D226BAE89F0A}"/>
                </a:ext>
              </a:extLst>
            </p:cNvPr>
            <p:cNvSpPr txBox="1"/>
            <p:nvPr/>
          </p:nvSpPr>
          <p:spPr>
            <a:xfrm>
              <a:off x="6987555" y="1004436"/>
              <a:ext cx="2691851" cy="400110"/>
            </a:xfrm>
            <a:prstGeom prst="rect">
              <a:avLst/>
            </a:prstGeom>
            <a:noFill/>
          </p:spPr>
          <p:txBody>
            <a:bodyPr wrap="square" rtlCol="0">
              <a:spAutoFit/>
            </a:bodyPr>
            <a:lstStyle/>
            <a:p>
              <a:r>
                <a:rPr kumimoji="1" lang="en-US" altLang="zh-CN" sz="2000" b="1" dirty="0">
                  <a:latin typeface="Times New Roman" panose="02020603050405020304" pitchFamily="18" charset="0"/>
                  <a:cs typeface="Times New Roman" panose="02020603050405020304" pitchFamily="18" charset="0"/>
                </a:rPr>
                <a:t>Metamaterial Particle</a:t>
              </a:r>
              <a:endParaRPr kumimoji="1" lang="zh-CN" altLang="en-US" sz="20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85B5272-B75C-3742-BD25-5213F55BFFC6}"/>
                </a:ext>
              </a:extLst>
            </p:cNvPr>
            <p:cNvSpPr txBox="1"/>
            <p:nvPr/>
          </p:nvSpPr>
          <p:spPr>
            <a:xfrm>
              <a:off x="9097397" y="1832079"/>
              <a:ext cx="707585" cy="338554"/>
            </a:xfrm>
            <a:prstGeom prst="rect">
              <a:avLst/>
            </a:prstGeom>
            <a:noFill/>
          </p:spPr>
          <p:txBody>
            <a:bodyPr wrap="square" rtlCol="0">
              <a:spAutoFit/>
            </a:bodyPr>
            <a:lstStyle/>
            <a:p>
              <a:r>
                <a:rPr kumimoji="1" lang="en-US" altLang="zh-CN" sz="1600" i="1" dirty="0">
                  <a:solidFill>
                    <a:srgbClr val="002060"/>
                  </a:solidFill>
                  <a:latin typeface="Times New Roman" panose="02020603050405020304" pitchFamily="18" charset="0"/>
                  <a:cs typeface="Times New Roman" panose="02020603050405020304" pitchFamily="18" charset="0"/>
                </a:rPr>
                <a:t>Photo</a:t>
              </a:r>
              <a:endParaRPr kumimoji="1" lang="zh-CN" altLang="en-US" sz="1600" i="1" dirty="0">
                <a:solidFill>
                  <a:srgbClr val="00206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779F6470-A2FC-0B43-8C1E-F3F50A575B19}"/>
                </a:ext>
              </a:extLst>
            </p:cNvPr>
            <p:cNvSpPr txBox="1"/>
            <p:nvPr/>
          </p:nvSpPr>
          <p:spPr>
            <a:xfrm rot="19800000">
              <a:off x="6968446" y="2722533"/>
              <a:ext cx="788334" cy="461665"/>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PIN #1,2,3</a:t>
              </a:r>
              <a:endParaRPr kumimoji="1" lang="zh-CN" altLang="en-US" sz="12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5A0A9536-ACA7-274D-9D96-3D254E897C33}"/>
                </a:ext>
              </a:extLst>
            </p:cNvPr>
            <p:cNvSpPr txBox="1"/>
            <p:nvPr/>
          </p:nvSpPr>
          <p:spPr>
            <a:xfrm>
              <a:off x="7345866" y="2643704"/>
              <a:ext cx="1413022"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Choke inductance</a:t>
              </a:r>
              <a:endParaRPr kumimoji="1" lang="zh-CN" altLang="en-US" sz="12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ED531347-8CE0-2044-8A9E-07CE1803AD02}"/>
                </a:ext>
              </a:extLst>
            </p:cNvPr>
            <p:cNvSpPr txBox="1"/>
            <p:nvPr/>
          </p:nvSpPr>
          <p:spPr>
            <a:xfrm>
              <a:off x="8081903" y="3375659"/>
              <a:ext cx="760206"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Substrate</a:t>
              </a:r>
              <a:endParaRPr kumimoji="1" lang="zh-CN" altLang="en-US" sz="12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26798AB3-9FF7-F448-8903-EA394C5D49EE}"/>
                </a:ext>
              </a:extLst>
            </p:cNvPr>
            <p:cNvSpPr txBox="1"/>
            <p:nvPr/>
          </p:nvSpPr>
          <p:spPr>
            <a:xfrm>
              <a:off x="6546890" y="3362961"/>
              <a:ext cx="947593"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Via hole</a:t>
              </a:r>
              <a:endParaRPr kumimoji="1" lang="zh-CN" altLang="en-US" sz="12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B88C502F-E4EA-104E-A5FB-0ADCF67B88BE}"/>
                </a:ext>
              </a:extLst>
            </p:cNvPr>
            <p:cNvSpPr txBox="1"/>
            <p:nvPr/>
          </p:nvSpPr>
          <p:spPr>
            <a:xfrm>
              <a:off x="6795461" y="3586623"/>
              <a:ext cx="947593" cy="461665"/>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Copper Patch</a:t>
              </a:r>
              <a:endParaRPr kumimoji="1" lang="zh-CN" altLang="en-US" sz="12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1EF04042-74F8-0449-BB5D-FC05B2A046F2}"/>
                </a:ext>
              </a:extLst>
            </p:cNvPr>
            <p:cNvSpPr txBox="1"/>
            <p:nvPr/>
          </p:nvSpPr>
          <p:spPr>
            <a:xfrm>
              <a:off x="7333744" y="3771289"/>
              <a:ext cx="1580500"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Metal layer</a:t>
              </a:r>
              <a:endParaRPr kumimoji="1" lang="zh-CN" altLang="en-US" sz="1200" dirty="0">
                <a:latin typeface="Times New Roman" panose="02020603050405020304" pitchFamily="18" charset="0"/>
                <a:cs typeface="Times New Roman" panose="02020603050405020304" pitchFamily="18" charset="0"/>
              </a:endParaRPr>
            </a:p>
          </p:txBody>
        </p:sp>
        <p:cxnSp>
          <p:nvCxnSpPr>
            <p:cNvPr id="19" name="直线箭头连接符 18">
              <a:extLst>
                <a:ext uri="{FF2B5EF4-FFF2-40B4-BE49-F238E27FC236}">
                  <a16:creationId xmlns:a16="http://schemas.microsoft.com/office/drawing/2014/main" id="{3BD71238-04D9-8C4A-8C39-6CD34B9C870D}"/>
                </a:ext>
              </a:extLst>
            </p:cNvPr>
            <p:cNvCxnSpPr>
              <a:cxnSpLocks/>
            </p:cNvCxnSpPr>
            <p:nvPr/>
          </p:nvCxnSpPr>
          <p:spPr>
            <a:xfrm flipV="1">
              <a:off x="7345418" y="3350356"/>
              <a:ext cx="151891" cy="387154"/>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4CD36F55-FB35-924A-90F4-5E3EB55ACDC6}"/>
                </a:ext>
              </a:extLst>
            </p:cNvPr>
            <p:cNvSpPr txBox="1"/>
            <p:nvPr/>
          </p:nvSpPr>
          <p:spPr>
            <a:xfrm>
              <a:off x="9035631" y="3205229"/>
              <a:ext cx="1817653" cy="338554"/>
            </a:xfrm>
            <a:prstGeom prst="rect">
              <a:avLst/>
            </a:prstGeom>
            <a:noFill/>
          </p:spPr>
          <p:txBody>
            <a:bodyPr wrap="square" rtlCol="0">
              <a:spAutoFit/>
            </a:bodyPr>
            <a:lstStyle/>
            <a:p>
              <a:r>
                <a:rPr kumimoji="1" lang="en-US" altLang="zh-CN" sz="1600" i="1" dirty="0">
                  <a:solidFill>
                    <a:srgbClr val="002060"/>
                  </a:solidFill>
                  <a:latin typeface="Times New Roman" panose="02020603050405020304" pitchFamily="18" charset="0"/>
                  <a:cs typeface="Times New Roman" panose="02020603050405020304" pitchFamily="18" charset="0"/>
                </a:rPr>
                <a:t>Structure</a:t>
              </a:r>
              <a:endParaRPr kumimoji="1" lang="zh-CN" altLang="en-US" sz="1600" i="1" dirty="0">
                <a:solidFill>
                  <a:srgbClr val="002060"/>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A99447D1-40CD-AC48-B2C9-2861B4C4263D}"/>
                </a:ext>
              </a:extLst>
            </p:cNvPr>
            <p:cNvPicPr>
              <a:picLocks noChangeAspect="1"/>
            </p:cNvPicPr>
            <p:nvPr/>
          </p:nvPicPr>
          <p:blipFill>
            <a:blip r:embed="rId6"/>
            <a:stretch>
              <a:fillRect/>
            </a:stretch>
          </p:blipFill>
          <p:spPr>
            <a:xfrm rot="16200000">
              <a:off x="7423177" y="1373051"/>
              <a:ext cx="918888" cy="1206500"/>
            </a:xfrm>
            <a:prstGeom prst="rect">
              <a:avLst/>
            </a:prstGeom>
          </p:spPr>
        </p:pic>
      </p:grpSp>
      <p:sp>
        <p:nvSpPr>
          <p:cNvPr id="4" name="文本框 3">
            <a:extLst>
              <a:ext uri="{FF2B5EF4-FFF2-40B4-BE49-F238E27FC236}">
                <a16:creationId xmlns:a16="http://schemas.microsoft.com/office/drawing/2014/main" id="{E3B4C3E8-70E7-D840-86C5-8B6AE30C8E30}"/>
              </a:ext>
            </a:extLst>
          </p:cNvPr>
          <p:cNvSpPr txBox="1"/>
          <p:nvPr/>
        </p:nvSpPr>
        <p:spPr>
          <a:xfrm>
            <a:off x="585804" y="6220127"/>
            <a:ext cx="7634719" cy="369332"/>
          </a:xfrm>
          <a:prstGeom prst="rect">
            <a:avLst/>
          </a:prstGeom>
          <a:noFill/>
        </p:spPr>
        <p:txBody>
          <a:bodyPr wrap="none" rtlCol="0">
            <a:spAutoFit/>
          </a:bodyPr>
          <a:lstStyle/>
          <a:p>
            <a:r>
              <a:rPr kumimoji="1" lang="en-US" altLang="zh-CN" dirty="0"/>
              <a:t>* Photo shows the actual metasurface prototype used as the testbed in PKU lab.</a:t>
            </a:r>
            <a:endParaRPr kumimoji="1" lang="zh-CN" altLang="en-US" dirty="0"/>
          </a:p>
        </p:txBody>
      </p:sp>
      <p:cxnSp>
        <p:nvCxnSpPr>
          <p:cNvPr id="11" name="直线连接符 10">
            <a:extLst>
              <a:ext uri="{FF2B5EF4-FFF2-40B4-BE49-F238E27FC236}">
                <a16:creationId xmlns:a16="http://schemas.microsoft.com/office/drawing/2014/main" id="{36BC13ED-37A9-C642-8D25-31F01BBFF00C}"/>
              </a:ext>
            </a:extLst>
          </p:cNvPr>
          <p:cNvCxnSpPr/>
          <p:nvPr/>
        </p:nvCxnSpPr>
        <p:spPr>
          <a:xfrm>
            <a:off x="572261" y="6237312"/>
            <a:ext cx="4896544" cy="0"/>
          </a:xfrm>
          <a:prstGeom prst="line">
            <a:avLst/>
          </a:prstGeom>
          <a:ln>
            <a:solidFill>
              <a:schemeClr val="tx1">
                <a:lumMod val="50000"/>
                <a:lumOff val="50000"/>
              </a:schemeClr>
            </a:solidFill>
            <a:tailEnd type="none"/>
          </a:ln>
        </p:spPr>
        <p:style>
          <a:lnRef idx="1">
            <a:schemeClr val="dk1"/>
          </a:lnRef>
          <a:fillRef idx="0">
            <a:schemeClr val="dk1"/>
          </a:fillRef>
          <a:effectRef idx="0">
            <a:schemeClr val="dk1"/>
          </a:effectRef>
          <a:fontRef idx="minor">
            <a:schemeClr val="tx1"/>
          </a:fontRef>
        </p:style>
      </p:cxnSp>
      <p:pic>
        <p:nvPicPr>
          <p:cNvPr id="39" name="图片 38" descr="图片包含 形状&#10;&#10;描述已自动生成">
            <a:extLst>
              <a:ext uri="{FF2B5EF4-FFF2-40B4-BE49-F238E27FC236}">
                <a16:creationId xmlns:a16="http://schemas.microsoft.com/office/drawing/2014/main" id="{BC396E53-1D0C-4B41-A97A-1488291B9A57}"/>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3779912" y="1958976"/>
            <a:ext cx="1437975" cy="2089312"/>
          </a:xfrm>
          <a:prstGeom prst="rect">
            <a:avLst/>
          </a:prstGeom>
        </p:spPr>
      </p:pic>
    </p:spTree>
    <p:extLst>
      <p:ext uri="{BB962C8B-B14F-4D97-AF65-F5344CB8AC3E}">
        <p14:creationId xmlns:p14="http://schemas.microsoft.com/office/powerpoint/2010/main" val="28891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latin typeface="Arial" panose="020B0604020202020204" pitchFamily="34" charset="0"/>
                <a:cs typeface="Arial" panose="020B0604020202020204" pitchFamily="34" charset="0"/>
              </a:rPr>
              <a:t>Table of Contents</a:t>
            </a:r>
            <a:endParaRPr lang="zh-CN" altLang="en-US" dirty="0">
              <a:solidFill>
                <a:srgbClr val="0070C0"/>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a:t>
            </a:fld>
            <a:endParaRPr lang="zh-CN" altLang="en-US" dirty="0"/>
          </a:p>
        </p:txBody>
      </p:sp>
      <p:sp>
        <p:nvSpPr>
          <p:cNvPr id="7" name="内容占位符 2">
            <a:extLst>
              <a:ext uri="{FF2B5EF4-FFF2-40B4-BE49-F238E27FC236}">
                <a16:creationId xmlns:a16="http://schemas.microsoft.com/office/drawing/2014/main" id="{AA158BD0-1D44-D642-825C-34D540956613}"/>
              </a:ext>
            </a:extLst>
          </p:cNvPr>
          <p:cNvSpPr>
            <a:spLocks noGrp="1"/>
          </p:cNvSpPr>
          <p:nvPr>
            <p:ph idx="1"/>
          </p:nvPr>
        </p:nvSpPr>
        <p:spPr>
          <a:xfrm>
            <a:off x="457200" y="1340768"/>
            <a:ext cx="8229600" cy="5231504"/>
          </a:xfrm>
        </p:spPr>
        <p:txBody>
          <a:bodyPr>
            <a:normAutofit/>
          </a:bodyPr>
          <a:lstStyle/>
          <a:p>
            <a:r>
              <a:rPr lang="en-US" altLang="zh-CN" b="1" dirty="0">
                <a:latin typeface="Arial" panose="020B0604020202020204" pitchFamily="34" charset="0"/>
                <a:cs typeface="Arial" panose="020B0604020202020204" pitchFamily="34" charset="0"/>
              </a:rPr>
              <a:t>Background</a:t>
            </a:r>
          </a:p>
          <a:p>
            <a:pPr lvl="1"/>
            <a:r>
              <a:rPr lang="en-US" altLang="zh-CN" dirty="0">
                <a:latin typeface="Arial" panose="020B0604020202020204" pitchFamily="34" charset="0"/>
                <a:cs typeface="Arial" panose="020B0604020202020204" pitchFamily="34" charset="0"/>
              </a:rPr>
              <a:t>6G Communications and Requirements</a:t>
            </a:r>
          </a:p>
          <a:p>
            <a:pPr lvl="1"/>
            <a:r>
              <a:rPr lang="en-US" altLang="zh-CN" dirty="0">
                <a:latin typeface="Arial" panose="020B0604020202020204" pitchFamily="34" charset="0"/>
                <a:cs typeface="Arial" panose="020B0604020202020204" pitchFamily="34" charset="0"/>
              </a:rPr>
              <a:t>RIS Basics and Potential Applications</a:t>
            </a:r>
          </a:p>
          <a:p>
            <a:pPr fontAlgn="base"/>
            <a:r>
              <a:rPr lang="en-US" altLang="zh-CN" b="1" dirty="0">
                <a:solidFill>
                  <a:srgbClr val="FF0000"/>
                </a:solidFill>
                <a:latin typeface="Arial" panose="020B0604020202020204" pitchFamily="34" charset="0"/>
                <a:cs typeface="Arial" panose="020B0604020202020204" pitchFamily="34" charset="0"/>
              </a:rPr>
              <a:t>RIS-aided RF Sensing and Localization</a:t>
            </a:r>
          </a:p>
          <a:p>
            <a:pPr lvl="1"/>
            <a:r>
              <a:rPr lang="en-US" altLang="zh-CN" dirty="0">
                <a:solidFill>
                  <a:srgbClr val="FF0000"/>
                </a:solidFill>
                <a:latin typeface="Arial" panose="020B0604020202020204" pitchFamily="34" charset="0"/>
                <a:cs typeface="Arial" panose="020B0604020202020204" pitchFamily="34" charset="0"/>
              </a:rPr>
              <a:t>Case 1: Posture Recognition </a:t>
            </a:r>
          </a:p>
          <a:p>
            <a:pPr lvl="1"/>
            <a:r>
              <a:rPr lang="en-US" altLang="zh-CN" dirty="0">
                <a:solidFill>
                  <a:srgbClr val="FF0000"/>
                </a:solidFill>
                <a:latin typeface="Arial" panose="020B0604020202020204" pitchFamily="34" charset="0"/>
                <a:cs typeface="Arial" panose="020B0604020202020204" pitchFamily="34" charset="0"/>
              </a:rPr>
              <a:t>Case 2: RF 3D Sensing</a:t>
            </a:r>
          </a:p>
          <a:p>
            <a:pPr lvl="1"/>
            <a:r>
              <a:rPr lang="en-US" altLang="zh-CN" dirty="0">
                <a:solidFill>
                  <a:srgbClr val="FF0000"/>
                </a:solidFill>
                <a:latin typeface="Arial" panose="020B0604020202020204" pitchFamily="34" charset="0"/>
                <a:cs typeface="Arial" panose="020B0604020202020204" pitchFamily="34" charset="0"/>
              </a:rPr>
              <a:t>Case 3: Ubiquitous Localization</a:t>
            </a:r>
          </a:p>
          <a:p>
            <a:r>
              <a:rPr lang="en-US" altLang="zh-CN" b="1" dirty="0">
                <a:latin typeface="Arial" panose="020B0604020202020204" pitchFamily="34" charset="0"/>
                <a:cs typeface="Arial" panose="020B0604020202020204" pitchFamily="34" charset="0"/>
              </a:rPr>
              <a:t>Potential Future Directions</a:t>
            </a:r>
          </a:p>
          <a:p>
            <a:r>
              <a:rPr lang="en-US" altLang="zh-CN" b="1" dirty="0">
                <a:latin typeface="Arial" panose="020B0604020202020204" pitchFamily="34" charset="0"/>
                <a:cs typeface="Arial" panose="020B0604020202020204" pitchFamily="34" charset="0"/>
              </a:rPr>
              <a:t>Conclusions</a:t>
            </a:r>
          </a:p>
        </p:txBody>
      </p:sp>
    </p:spTree>
    <p:extLst>
      <p:ext uri="{BB962C8B-B14F-4D97-AF65-F5344CB8AC3E}">
        <p14:creationId xmlns:p14="http://schemas.microsoft.com/office/powerpoint/2010/main" val="1141178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10"/>
            <a:ext cx="4392106" cy="2985433"/>
          </a:xfrm>
          <a:prstGeom prst="rect">
            <a:avLst/>
          </a:prstGeom>
        </p:spPr>
        <p:txBody>
          <a:bodyPr wrap="square">
            <a:spAutoFit/>
          </a:bodyPr>
          <a:lstStyle/>
          <a:p>
            <a:pPr algn="just">
              <a:spcBef>
                <a:spcPts val="12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RF sensing</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Living environment is covered seamlessly by wireless signals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Ubiquitous signals provide the foundation for RF sensing</a:t>
            </a:r>
          </a:p>
          <a:p>
            <a:pPr marL="1257300" lvl="2" indent="-342900" algn="just">
              <a:spcBef>
                <a:spcPts val="1200"/>
              </a:spcBef>
              <a:buFont typeface="Arial" panose="020B0604020202020204" pitchFamily="34" charset="0"/>
              <a:buChar char="•"/>
              <a:defRPr/>
            </a:pPr>
            <a:endParaRPr lang="en-US" altLang="zh-CN" sz="2200" dirty="0">
              <a:latin typeface="Arial" panose="020B0604020202020204" pitchFamily="34" charset="0"/>
              <a:ea typeface="黑体" panose="02010609060101010101" pitchFamily="49" charset="-122"/>
              <a:cs typeface="Arial" panose="020B0604020202020204" pitchFamily="34" charset="0"/>
            </a:endParaRPr>
          </a:p>
          <a:p>
            <a:pPr marL="1257300" lvl="2" indent="-342900" algn="just">
              <a:spcBef>
                <a:spcPts val="1200"/>
              </a:spcBef>
              <a:buFont typeface="Arial" panose="020B0604020202020204" pitchFamily="34" charset="0"/>
              <a:buChar char="•"/>
              <a:defRPr/>
            </a:pPr>
            <a:endParaRPr lang="en-US" altLang="zh-CN" sz="22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Background</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16</a:t>
            </a:fld>
            <a:endParaRPr lang="zh-CN" altLang="en-US" dirty="0"/>
          </a:p>
        </p:txBody>
      </p:sp>
      <p:grpSp>
        <p:nvGrpSpPr>
          <p:cNvPr id="2" name="组合 1">
            <a:extLst>
              <a:ext uri="{FF2B5EF4-FFF2-40B4-BE49-F238E27FC236}">
                <a16:creationId xmlns:a16="http://schemas.microsoft.com/office/drawing/2014/main" id="{6A7C4E47-1057-4A71-86C6-0C0A863AAA83}"/>
              </a:ext>
            </a:extLst>
          </p:cNvPr>
          <p:cNvGrpSpPr/>
          <p:nvPr/>
        </p:nvGrpSpPr>
        <p:grpSpPr>
          <a:xfrm>
            <a:off x="1979712" y="5018728"/>
            <a:ext cx="6583377" cy="1624855"/>
            <a:chOff x="2267744" y="3356992"/>
            <a:chExt cx="6583377" cy="1624855"/>
          </a:xfrm>
        </p:grpSpPr>
        <p:pic>
          <p:nvPicPr>
            <p:cNvPr id="4" name="图片 3">
              <a:extLst>
                <a:ext uri="{FF2B5EF4-FFF2-40B4-BE49-F238E27FC236}">
                  <a16:creationId xmlns:a16="http://schemas.microsoft.com/office/drawing/2014/main" id="{D5A17BB9-C82F-6448-994F-7400BF137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9572" y="3356992"/>
              <a:ext cx="1624855" cy="1624855"/>
            </a:xfrm>
            <a:prstGeom prst="rect">
              <a:avLst/>
            </a:prstGeom>
          </p:spPr>
        </p:pic>
        <p:pic>
          <p:nvPicPr>
            <p:cNvPr id="6" name="图片 5">
              <a:extLst>
                <a:ext uri="{FF2B5EF4-FFF2-40B4-BE49-F238E27FC236}">
                  <a16:creationId xmlns:a16="http://schemas.microsoft.com/office/drawing/2014/main" id="{7B2359F0-052E-244B-B77E-A063E4B52B98}"/>
                </a:ext>
              </a:extLst>
            </p:cNvPr>
            <p:cNvPicPr>
              <a:picLocks noChangeAspect="1"/>
            </p:cNvPicPr>
            <p:nvPr/>
          </p:nvPicPr>
          <p:blipFill>
            <a:blip r:embed="rId3"/>
            <a:stretch>
              <a:fillRect/>
            </a:stretch>
          </p:blipFill>
          <p:spPr>
            <a:xfrm>
              <a:off x="2267744" y="4149080"/>
              <a:ext cx="538679" cy="446811"/>
            </a:xfrm>
            <a:prstGeom prst="rect">
              <a:avLst/>
            </a:prstGeom>
          </p:spPr>
        </p:pic>
        <p:pic>
          <p:nvPicPr>
            <p:cNvPr id="22" name="图片 21">
              <a:extLst>
                <a:ext uri="{FF2B5EF4-FFF2-40B4-BE49-F238E27FC236}">
                  <a16:creationId xmlns:a16="http://schemas.microsoft.com/office/drawing/2014/main" id="{B024726F-89A1-634F-AD71-2D71CBE8EECF}"/>
                </a:ext>
              </a:extLst>
            </p:cNvPr>
            <p:cNvPicPr>
              <a:picLocks noChangeAspect="1"/>
            </p:cNvPicPr>
            <p:nvPr/>
          </p:nvPicPr>
          <p:blipFill>
            <a:blip r:embed="rId3"/>
            <a:stretch>
              <a:fillRect/>
            </a:stretch>
          </p:blipFill>
          <p:spPr>
            <a:xfrm>
              <a:off x="6314042" y="4174456"/>
              <a:ext cx="538679" cy="446811"/>
            </a:xfrm>
            <a:prstGeom prst="rect">
              <a:avLst/>
            </a:prstGeom>
          </p:spPr>
        </p:pic>
        <p:cxnSp>
          <p:nvCxnSpPr>
            <p:cNvPr id="9" name="直线箭头连接符 8">
              <a:extLst>
                <a:ext uri="{FF2B5EF4-FFF2-40B4-BE49-F238E27FC236}">
                  <a16:creationId xmlns:a16="http://schemas.microsoft.com/office/drawing/2014/main" id="{8B69DDA2-9841-3444-A0C2-5A0316EE8240}"/>
                </a:ext>
              </a:extLst>
            </p:cNvPr>
            <p:cNvCxnSpPr>
              <a:cxnSpLocks/>
              <a:stCxn id="6" idx="0"/>
            </p:cNvCxnSpPr>
            <p:nvPr/>
          </p:nvCxnSpPr>
          <p:spPr>
            <a:xfrm flipV="1">
              <a:off x="2537084" y="3847333"/>
              <a:ext cx="1677726" cy="301747"/>
            </a:xfrm>
            <a:prstGeom prst="straightConnector1">
              <a:avLst/>
            </a:prstGeom>
            <a:ln w="63500">
              <a:solidFill>
                <a:schemeClr val="accent5">
                  <a:lumMod val="20000"/>
                  <a:lumOff val="8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23">
              <a:extLst>
                <a:ext uri="{FF2B5EF4-FFF2-40B4-BE49-F238E27FC236}">
                  <a16:creationId xmlns:a16="http://schemas.microsoft.com/office/drawing/2014/main" id="{69CF8B30-81CA-E842-8F2C-A06626F406FE}"/>
                </a:ext>
              </a:extLst>
            </p:cNvPr>
            <p:cNvCxnSpPr>
              <a:cxnSpLocks/>
              <a:endCxn id="22" idx="0"/>
            </p:cNvCxnSpPr>
            <p:nvPr/>
          </p:nvCxnSpPr>
          <p:spPr>
            <a:xfrm>
              <a:off x="4822215" y="3847333"/>
              <a:ext cx="1761167" cy="327123"/>
            </a:xfrm>
            <a:prstGeom prst="straightConnector1">
              <a:avLst/>
            </a:prstGeom>
            <a:ln w="63500">
              <a:solidFill>
                <a:schemeClr val="accent5">
                  <a:lumMod val="20000"/>
                  <a:lumOff val="8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a:extLst>
                <a:ext uri="{FF2B5EF4-FFF2-40B4-BE49-F238E27FC236}">
                  <a16:creationId xmlns:a16="http://schemas.microsoft.com/office/drawing/2014/main" id="{B5285154-D02C-F04A-9E9C-3E7B34FEA3FF}"/>
                </a:ext>
              </a:extLst>
            </p:cNvPr>
            <p:cNvCxnSpPr>
              <a:cxnSpLocks/>
            </p:cNvCxnSpPr>
            <p:nvPr/>
          </p:nvCxnSpPr>
          <p:spPr>
            <a:xfrm flipV="1">
              <a:off x="2628332" y="4100747"/>
              <a:ext cx="1586478" cy="80382"/>
            </a:xfrm>
            <a:prstGeom prst="straightConnector1">
              <a:avLst/>
            </a:prstGeom>
            <a:ln w="63500">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直线箭头连接符 30">
              <a:extLst>
                <a:ext uri="{FF2B5EF4-FFF2-40B4-BE49-F238E27FC236}">
                  <a16:creationId xmlns:a16="http://schemas.microsoft.com/office/drawing/2014/main" id="{DD8A1DE0-F1DD-DD42-8C57-5FC2E9AEE7F5}"/>
                </a:ext>
              </a:extLst>
            </p:cNvPr>
            <p:cNvCxnSpPr>
              <a:cxnSpLocks/>
            </p:cNvCxnSpPr>
            <p:nvPr/>
          </p:nvCxnSpPr>
          <p:spPr>
            <a:xfrm>
              <a:off x="4644059" y="4105717"/>
              <a:ext cx="1871608" cy="162478"/>
            </a:xfrm>
            <a:prstGeom prst="straightConnector1">
              <a:avLst/>
            </a:prstGeom>
            <a:ln w="63500">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CAFFE207-94F7-2044-91DB-E7C0A58AB544}"/>
                </a:ext>
              </a:extLst>
            </p:cNvPr>
            <p:cNvSpPr txBox="1"/>
            <p:nvPr/>
          </p:nvSpPr>
          <p:spPr>
            <a:xfrm>
              <a:off x="7089953" y="3639082"/>
              <a:ext cx="1761168" cy="923330"/>
            </a:xfrm>
            <a:prstGeom prst="rect">
              <a:avLst/>
            </a:prstGeom>
            <a:noFill/>
            <a:ln w="25400">
              <a:solidFill>
                <a:schemeClr val="bg1">
                  <a:lumMod val="50000"/>
                </a:schemeClr>
              </a:solidFill>
              <a:prstDash val="sysDot"/>
            </a:ln>
          </p:spPr>
          <p:txBody>
            <a:bodyPr wrap="square" rtlCol="0">
              <a:spAutoFit/>
            </a:bodyPr>
            <a:lstStyle/>
            <a:p>
              <a:r>
                <a:rPr kumimoji="1" lang="en-US" altLang="zh-CN" dirty="0">
                  <a:solidFill>
                    <a:srgbClr val="2D5585"/>
                  </a:solidFill>
                </a:rPr>
                <a:t>Received signals change due to change of target</a:t>
              </a:r>
              <a:endParaRPr kumimoji="1" lang="zh-CN" altLang="en-US" dirty="0">
                <a:solidFill>
                  <a:srgbClr val="2D5585"/>
                </a:solidFill>
              </a:endParaRPr>
            </a:p>
          </p:txBody>
        </p:sp>
      </p:grpSp>
      <p:sp>
        <p:nvSpPr>
          <p:cNvPr id="14" name="矩形 13">
            <a:extLst>
              <a:ext uri="{FF2B5EF4-FFF2-40B4-BE49-F238E27FC236}">
                <a16:creationId xmlns:a16="http://schemas.microsoft.com/office/drawing/2014/main" id="{8CA0DAE6-ECB6-4CC9-A045-DE61FD1FB8C1}"/>
              </a:ext>
            </a:extLst>
          </p:cNvPr>
          <p:cNvSpPr/>
          <p:nvPr/>
        </p:nvSpPr>
        <p:spPr>
          <a:xfrm>
            <a:off x="251952" y="3258506"/>
            <a:ext cx="8730097" cy="1846659"/>
          </a:xfrm>
          <a:prstGeom prst="rect">
            <a:avLst/>
          </a:prstGeom>
        </p:spPr>
        <p:txBody>
          <a:bodyPr wrap="square">
            <a:spAutoFit/>
          </a:bodyPr>
          <a:lstStyle/>
          <a:p>
            <a:pPr marL="342900" indent="-342900" algn="just">
              <a:spcBef>
                <a:spcPts val="600"/>
              </a:spcBef>
              <a:buFont typeface="Arial" panose="020B0604020202020204"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Principles:</a:t>
            </a:r>
          </a:p>
          <a:p>
            <a:pPr marL="800100" lvl="1" indent="-342900" algn="just">
              <a:spcBef>
                <a:spcPts val="6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Sensing targets between a pair of RF Tx and Rx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impact the RF channel</a:t>
            </a:r>
            <a:r>
              <a:rPr lang="en-US" altLang="zh-CN" sz="2000" dirty="0">
                <a:latin typeface="Arial" panose="020B0604020202020204" pitchFamily="34" charset="0"/>
                <a:ea typeface="黑体" panose="02010609060101010101" pitchFamily="49" charset="-122"/>
                <a:cs typeface="Arial" panose="020B0604020202020204" pitchFamily="34" charset="0"/>
              </a:rPr>
              <a:t> .</a:t>
            </a:r>
          </a:p>
          <a:p>
            <a:pPr marL="800100" lvl="1" indent="-342900" algn="just">
              <a:spcBef>
                <a:spcPts val="6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Rx can recognize different sensing targets by getting different received signals.</a:t>
            </a:r>
          </a:p>
        </p:txBody>
      </p:sp>
      <p:pic>
        <p:nvPicPr>
          <p:cNvPr id="16" name="Picture 10" descr="New York City Manhattan midtown">
            <a:extLst>
              <a:ext uri="{FF2B5EF4-FFF2-40B4-BE49-F238E27FC236}">
                <a16:creationId xmlns:a16="http://schemas.microsoft.com/office/drawing/2014/main" id="{F66B67ED-BE2F-48E0-811C-6733E361D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427" y="1026844"/>
            <a:ext cx="3420862" cy="2230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7F8B9BEC-3A67-4594-A028-4E9405ACB9D5}"/>
              </a:ext>
            </a:extLst>
          </p:cNvPr>
          <p:cNvSpPr txBox="1"/>
          <p:nvPr/>
        </p:nvSpPr>
        <p:spPr>
          <a:xfrm>
            <a:off x="5691613" y="3355711"/>
            <a:ext cx="3030037" cy="338554"/>
          </a:xfrm>
          <a:prstGeom prst="rect">
            <a:avLst/>
          </a:prstGeom>
          <a:noFill/>
        </p:spPr>
        <p:txBody>
          <a:bodyPr wrap="square" rtlCol="0">
            <a:spAutoFit/>
          </a:bodyPr>
          <a:lstStyle/>
          <a:p>
            <a:pPr algn="ctr"/>
            <a:r>
              <a:rPr lang="en-US" altLang="zh-CN" sz="1600" dirty="0">
                <a:solidFill>
                  <a:srgbClr val="0095CB"/>
                </a:solidFill>
                <a:latin typeface="Arial" panose="020B0604020202020204" pitchFamily="34" charset="0"/>
                <a:cs typeface="Arial" panose="020B0604020202020204" pitchFamily="34" charset="0"/>
              </a:rPr>
              <a:t>Visualization of cellular signals</a:t>
            </a:r>
            <a:endParaRPr lang="zh-CN" altLang="en-US" sz="1600" dirty="0">
              <a:solidFill>
                <a:srgbClr val="0095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74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Applications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17</a:t>
            </a:fld>
            <a:endParaRPr lang="zh-CN" altLang="en-US" dirty="0"/>
          </a:p>
        </p:txBody>
      </p:sp>
      <p:sp>
        <p:nvSpPr>
          <p:cNvPr id="13" name="矩形 12">
            <a:extLst>
              <a:ext uri="{FF2B5EF4-FFF2-40B4-BE49-F238E27FC236}">
                <a16:creationId xmlns:a16="http://schemas.microsoft.com/office/drawing/2014/main" id="{68E54C2B-9FD4-49BC-923C-D7EFC6A26C01}"/>
              </a:ext>
            </a:extLst>
          </p:cNvPr>
          <p:cNvSpPr/>
          <p:nvPr/>
        </p:nvSpPr>
        <p:spPr>
          <a:xfrm>
            <a:off x="206951" y="4941168"/>
            <a:ext cx="8730097" cy="1384995"/>
          </a:xfrm>
          <a:prstGeom prst="rect">
            <a:avLst/>
          </a:prstGeom>
        </p:spPr>
        <p:txBody>
          <a:bodyPr wrap="square">
            <a:spAutoFit/>
          </a:bodyPr>
          <a:lstStyle/>
          <a:p>
            <a:pPr lvl="2" algn="just">
              <a:spcBef>
                <a:spcPts val="1200"/>
              </a:spcBef>
              <a:defRPr/>
            </a:pPr>
            <a:endParaRPr lang="en-US" altLang="zh-CN" sz="2200" dirty="0">
              <a:latin typeface="Arial" panose="020B0604020202020204" pitchFamily="34" charset="0"/>
              <a:ea typeface="黑体" panose="02010609060101010101" pitchFamily="49" charset="-122"/>
              <a:cs typeface="Arial" panose="020B0604020202020204" pitchFamily="34" charset="0"/>
            </a:endParaRPr>
          </a:p>
          <a:p>
            <a:pPr marL="342900" indent="-342900" algn="just">
              <a:spcBef>
                <a:spcPts val="1200"/>
              </a:spcBef>
              <a:buFont typeface="Arial" panose="020B0604020202020204" pitchFamily="34" charset="0"/>
              <a:buChar char="•"/>
              <a:defRPr/>
            </a:pPr>
            <a:r>
              <a:rPr lang="en-US" altLang="zh-CN" sz="2200" b="1" dirty="0">
                <a:latin typeface="Arial" panose="020B0604020202020204" pitchFamily="34" charset="0"/>
                <a:ea typeface="黑体" panose="02010609060101010101" pitchFamily="49" charset="-122"/>
                <a:cs typeface="Arial" panose="020B0604020202020204" pitchFamily="34" charset="0"/>
              </a:rPr>
              <a:t>Advantages:</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No needs for the contact or line-of-sight view of the sensing targets </a:t>
            </a:r>
          </a:p>
        </p:txBody>
      </p:sp>
      <p:sp>
        <p:nvSpPr>
          <p:cNvPr id="2" name="矩形: 圆角 1">
            <a:extLst>
              <a:ext uri="{FF2B5EF4-FFF2-40B4-BE49-F238E27FC236}">
                <a16:creationId xmlns:a16="http://schemas.microsoft.com/office/drawing/2014/main" id="{93AF4BF9-1303-4DA3-B3FD-3250F2D665CB}"/>
              </a:ext>
            </a:extLst>
          </p:cNvPr>
          <p:cNvSpPr/>
          <p:nvPr/>
        </p:nvSpPr>
        <p:spPr>
          <a:xfrm>
            <a:off x="395536" y="1196752"/>
            <a:ext cx="2592288" cy="4104456"/>
          </a:xfrm>
          <a:prstGeom prst="roundRect">
            <a:avLst/>
          </a:prstGeom>
          <a:noFill/>
          <a:ln w="19050">
            <a:solidFill>
              <a:schemeClr val="tx1">
                <a:lumMod val="85000"/>
                <a:lumOff val="15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圆角 15">
            <a:extLst>
              <a:ext uri="{FF2B5EF4-FFF2-40B4-BE49-F238E27FC236}">
                <a16:creationId xmlns:a16="http://schemas.microsoft.com/office/drawing/2014/main" id="{7D9BD072-8CC6-4EC0-B7EA-871D69935B0A}"/>
              </a:ext>
            </a:extLst>
          </p:cNvPr>
          <p:cNvSpPr/>
          <p:nvPr/>
        </p:nvSpPr>
        <p:spPr>
          <a:xfrm>
            <a:off x="3292624" y="1196751"/>
            <a:ext cx="2592288" cy="4104455"/>
          </a:xfrm>
          <a:prstGeom prst="roundRect">
            <a:avLst/>
          </a:prstGeom>
          <a:noFill/>
          <a:ln w="19050">
            <a:solidFill>
              <a:schemeClr val="tx1">
                <a:lumMod val="85000"/>
                <a:lumOff val="15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圆角 16">
            <a:extLst>
              <a:ext uri="{FF2B5EF4-FFF2-40B4-BE49-F238E27FC236}">
                <a16:creationId xmlns:a16="http://schemas.microsoft.com/office/drawing/2014/main" id="{6888B820-453B-4CB9-A08D-E62E47184762}"/>
              </a:ext>
            </a:extLst>
          </p:cNvPr>
          <p:cNvSpPr/>
          <p:nvPr/>
        </p:nvSpPr>
        <p:spPr>
          <a:xfrm>
            <a:off x="6199634" y="1196751"/>
            <a:ext cx="2592288" cy="4104451"/>
          </a:xfrm>
          <a:prstGeom prst="roundRect">
            <a:avLst/>
          </a:prstGeom>
          <a:noFill/>
          <a:ln w="19050">
            <a:solidFill>
              <a:schemeClr val="tx1">
                <a:lumMod val="85000"/>
                <a:lumOff val="15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38E40172-0577-4F02-A307-E49DB3B33DB4}"/>
              </a:ext>
            </a:extLst>
          </p:cNvPr>
          <p:cNvSpPr txBox="1"/>
          <p:nvPr/>
        </p:nvSpPr>
        <p:spPr>
          <a:xfrm>
            <a:off x="647564" y="1229805"/>
            <a:ext cx="2088232" cy="461665"/>
          </a:xfrm>
          <a:prstGeom prst="rect">
            <a:avLst/>
          </a:prstGeom>
          <a:noFill/>
        </p:spPr>
        <p:txBody>
          <a:bodyPr wrap="square" rtlCol="0">
            <a:spAutoFit/>
          </a:bodyPr>
          <a:lstStyle/>
          <a:p>
            <a:pPr algn="ctr"/>
            <a:r>
              <a:rPr lang="en-US" altLang="zh-CN" sz="2400" dirty="0">
                <a:solidFill>
                  <a:schemeClr val="accent1"/>
                </a:solidFill>
                <a:latin typeface="Arial" panose="020B0604020202020204" pitchFamily="34" charset="0"/>
                <a:cs typeface="Arial" panose="020B0604020202020204" pitchFamily="34" charset="0"/>
              </a:rPr>
              <a:t>Security</a:t>
            </a:r>
            <a:endParaRPr lang="zh-CN" altLang="en-US" dirty="0">
              <a:solidFill>
                <a:schemeClr val="accent1"/>
              </a:solidFill>
              <a:latin typeface="Arial" panose="020B0604020202020204" pitchFamily="34" charset="0"/>
              <a:cs typeface="Arial" panose="020B0604020202020204" pitchFamily="34" charset="0"/>
            </a:endParaRPr>
          </a:p>
        </p:txBody>
      </p:sp>
      <p:cxnSp>
        <p:nvCxnSpPr>
          <p:cNvPr id="10" name="直接连接符 9">
            <a:extLst>
              <a:ext uri="{FF2B5EF4-FFF2-40B4-BE49-F238E27FC236}">
                <a16:creationId xmlns:a16="http://schemas.microsoft.com/office/drawing/2014/main" id="{1CF024D0-CCCB-4DAD-B2FD-5A24A809A067}"/>
              </a:ext>
            </a:extLst>
          </p:cNvPr>
          <p:cNvCxnSpPr/>
          <p:nvPr/>
        </p:nvCxnSpPr>
        <p:spPr>
          <a:xfrm>
            <a:off x="395536" y="1691470"/>
            <a:ext cx="2592288" cy="0"/>
          </a:xfrm>
          <a:prstGeom prst="line">
            <a:avLst/>
          </a:prstGeom>
          <a:ln w="158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E35CB5FD-3108-4F12-BECB-E895CC38A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64" y="1790581"/>
            <a:ext cx="2009775" cy="1352550"/>
          </a:xfrm>
          <a:prstGeom prst="rect">
            <a:avLst/>
          </a:prstGeom>
        </p:spPr>
      </p:pic>
      <p:cxnSp>
        <p:nvCxnSpPr>
          <p:cNvPr id="23" name="直接连接符 22">
            <a:extLst>
              <a:ext uri="{FF2B5EF4-FFF2-40B4-BE49-F238E27FC236}">
                <a16:creationId xmlns:a16="http://schemas.microsoft.com/office/drawing/2014/main" id="{EE1A9DB2-C2A9-4AB4-BF81-8A5C2D9ACA8A}"/>
              </a:ext>
            </a:extLst>
          </p:cNvPr>
          <p:cNvCxnSpPr/>
          <p:nvPr/>
        </p:nvCxnSpPr>
        <p:spPr>
          <a:xfrm>
            <a:off x="3292624" y="1691470"/>
            <a:ext cx="2592288" cy="0"/>
          </a:xfrm>
          <a:prstGeom prst="line">
            <a:avLst/>
          </a:prstGeom>
          <a:ln w="158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A9291D56-9452-4095-B888-975F36135C5E}"/>
              </a:ext>
            </a:extLst>
          </p:cNvPr>
          <p:cNvCxnSpPr/>
          <p:nvPr/>
        </p:nvCxnSpPr>
        <p:spPr>
          <a:xfrm>
            <a:off x="6199634" y="1697015"/>
            <a:ext cx="2592288" cy="0"/>
          </a:xfrm>
          <a:prstGeom prst="line">
            <a:avLst/>
          </a:prstGeom>
          <a:ln w="158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C30E5D93-9A16-4987-BC53-AA47FEA47D14}"/>
              </a:ext>
            </a:extLst>
          </p:cNvPr>
          <p:cNvSpPr txBox="1"/>
          <p:nvPr/>
        </p:nvSpPr>
        <p:spPr>
          <a:xfrm>
            <a:off x="3599322" y="1229805"/>
            <a:ext cx="2088232" cy="461665"/>
          </a:xfrm>
          <a:prstGeom prst="rect">
            <a:avLst/>
          </a:prstGeom>
          <a:noFill/>
        </p:spPr>
        <p:txBody>
          <a:bodyPr wrap="square" rtlCol="0">
            <a:spAutoFit/>
          </a:bodyPr>
          <a:lstStyle/>
          <a:p>
            <a:pPr algn="ctr"/>
            <a:r>
              <a:rPr lang="en-US" altLang="zh-CN" sz="2400" dirty="0">
                <a:solidFill>
                  <a:schemeClr val="accent1"/>
                </a:solidFill>
                <a:latin typeface="Arial" panose="020B0604020202020204" pitchFamily="34" charset="0"/>
                <a:cs typeface="Arial" panose="020B0604020202020204" pitchFamily="34" charset="0"/>
              </a:rPr>
              <a:t>Smart Space</a:t>
            </a:r>
            <a:endParaRPr lang="zh-CN" altLang="en-US" dirty="0">
              <a:solidFill>
                <a:schemeClr val="accent1"/>
              </a:solidFill>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9C5E33CA-5328-4D33-B48B-817488073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89" y="3553533"/>
            <a:ext cx="2038350" cy="1381125"/>
          </a:xfrm>
          <a:prstGeom prst="rect">
            <a:avLst/>
          </a:prstGeom>
        </p:spPr>
      </p:pic>
      <p:sp>
        <p:nvSpPr>
          <p:cNvPr id="29" name="文本框 28">
            <a:extLst>
              <a:ext uri="{FF2B5EF4-FFF2-40B4-BE49-F238E27FC236}">
                <a16:creationId xmlns:a16="http://schemas.microsoft.com/office/drawing/2014/main" id="{E82D09BC-42CC-465A-A0A2-46E17492D574}"/>
              </a:ext>
            </a:extLst>
          </p:cNvPr>
          <p:cNvSpPr txBox="1"/>
          <p:nvPr/>
        </p:nvSpPr>
        <p:spPr>
          <a:xfrm>
            <a:off x="6451662" y="1239143"/>
            <a:ext cx="2088232" cy="461665"/>
          </a:xfrm>
          <a:prstGeom prst="rect">
            <a:avLst/>
          </a:prstGeom>
          <a:noFill/>
        </p:spPr>
        <p:txBody>
          <a:bodyPr wrap="square" rtlCol="0">
            <a:spAutoFit/>
          </a:bodyPr>
          <a:lstStyle/>
          <a:p>
            <a:pPr algn="ctr"/>
            <a:r>
              <a:rPr lang="en-US" altLang="zh-CN" sz="2400" dirty="0">
                <a:solidFill>
                  <a:schemeClr val="accent1"/>
                </a:solidFill>
                <a:latin typeface="Arial" panose="020B0604020202020204" pitchFamily="34" charset="0"/>
                <a:cs typeface="Arial" panose="020B0604020202020204" pitchFamily="34" charset="0"/>
              </a:rPr>
              <a:t>Safety</a:t>
            </a:r>
            <a:endParaRPr lang="zh-CN" altLang="en-US" dirty="0">
              <a:solidFill>
                <a:schemeClr val="accent1"/>
              </a:solidFill>
              <a:latin typeface="Arial" panose="020B0604020202020204" pitchFamily="34" charset="0"/>
              <a:cs typeface="Arial" panose="020B0604020202020204" pitchFamily="34" charset="0"/>
            </a:endParaRPr>
          </a:p>
        </p:txBody>
      </p:sp>
      <p:pic>
        <p:nvPicPr>
          <p:cNvPr id="21" name="图片 20">
            <a:extLst>
              <a:ext uri="{FF2B5EF4-FFF2-40B4-BE49-F238E27FC236}">
                <a16:creationId xmlns:a16="http://schemas.microsoft.com/office/drawing/2014/main" id="{A63483DE-95BD-4DAF-88DF-DE29F53E3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2824" y="3553533"/>
            <a:ext cx="2038350" cy="1371600"/>
          </a:xfrm>
          <a:prstGeom prst="rect">
            <a:avLst/>
          </a:prstGeom>
        </p:spPr>
      </p:pic>
      <p:pic>
        <p:nvPicPr>
          <p:cNvPr id="30" name="图片 29">
            <a:extLst>
              <a:ext uri="{FF2B5EF4-FFF2-40B4-BE49-F238E27FC236}">
                <a16:creationId xmlns:a16="http://schemas.microsoft.com/office/drawing/2014/main" id="{48925C41-66F2-457E-A7E2-A6E119D52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9593" y="1790581"/>
            <a:ext cx="2038350" cy="1371600"/>
          </a:xfrm>
          <a:prstGeom prst="rect">
            <a:avLst/>
          </a:prstGeom>
        </p:spPr>
      </p:pic>
      <p:pic>
        <p:nvPicPr>
          <p:cNvPr id="34" name="图片 33">
            <a:extLst>
              <a:ext uri="{FF2B5EF4-FFF2-40B4-BE49-F238E27FC236}">
                <a16:creationId xmlns:a16="http://schemas.microsoft.com/office/drawing/2014/main" id="{81A59E3F-4898-44A0-B96B-471B10E7CE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916" y="1776294"/>
            <a:ext cx="2057400" cy="1400175"/>
          </a:xfrm>
          <a:prstGeom prst="rect">
            <a:avLst/>
          </a:prstGeom>
        </p:spPr>
      </p:pic>
      <p:pic>
        <p:nvPicPr>
          <p:cNvPr id="36" name="图片 35">
            <a:extLst>
              <a:ext uri="{FF2B5EF4-FFF2-40B4-BE49-F238E27FC236}">
                <a16:creationId xmlns:a16="http://schemas.microsoft.com/office/drawing/2014/main" id="{1B2D9C64-1843-4711-9E97-017FE66C7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2019" y="3553533"/>
            <a:ext cx="2047875" cy="1381125"/>
          </a:xfrm>
          <a:prstGeom prst="rect">
            <a:avLst/>
          </a:prstGeom>
        </p:spPr>
      </p:pic>
      <p:sp>
        <p:nvSpPr>
          <p:cNvPr id="37" name="文本框 36">
            <a:extLst>
              <a:ext uri="{FF2B5EF4-FFF2-40B4-BE49-F238E27FC236}">
                <a16:creationId xmlns:a16="http://schemas.microsoft.com/office/drawing/2014/main" id="{25C73A4E-B986-43A5-9595-291BC555488D}"/>
              </a:ext>
            </a:extLst>
          </p:cNvPr>
          <p:cNvSpPr txBox="1"/>
          <p:nvPr/>
        </p:nvSpPr>
        <p:spPr>
          <a:xfrm>
            <a:off x="647564" y="3184200"/>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Theft Detection</a:t>
            </a:r>
          </a:p>
        </p:txBody>
      </p:sp>
      <p:sp>
        <p:nvSpPr>
          <p:cNvPr id="38" name="文本框 37">
            <a:extLst>
              <a:ext uri="{FF2B5EF4-FFF2-40B4-BE49-F238E27FC236}">
                <a16:creationId xmlns:a16="http://schemas.microsoft.com/office/drawing/2014/main" id="{409CBFAB-37BB-4B37-A37F-369781155FA1}"/>
              </a:ext>
            </a:extLst>
          </p:cNvPr>
          <p:cNvSpPr txBox="1"/>
          <p:nvPr/>
        </p:nvSpPr>
        <p:spPr>
          <a:xfrm>
            <a:off x="618009" y="4919456"/>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Theft detection</a:t>
            </a:r>
          </a:p>
        </p:txBody>
      </p:sp>
      <p:sp>
        <p:nvSpPr>
          <p:cNvPr id="39" name="文本框 38">
            <a:extLst>
              <a:ext uri="{FF2B5EF4-FFF2-40B4-BE49-F238E27FC236}">
                <a16:creationId xmlns:a16="http://schemas.microsoft.com/office/drawing/2014/main" id="{F1D626CC-B5FF-457C-972A-F0C93FBD662A}"/>
              </a:ext>
            </a:extLst>
          </p:cNvPr>
          <p:cNvSpPr txBox="1"/>
          <p:nvPr/>
        </p:nvSpPr>
        <p:spPr>
          <a:xfrm>
            <a:off x="6525728" y="3138218"/>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Fall Detection</a:t>
            </a:r>
          </a:p>
        </p:txBody>
      </p:sp>
      <p:sp>
        <p:nvSpPr>
          <p:cNvPr id="40" name="文本框 39">
            <a:extLst>
              <a:ext uri="{FF2B5EF4-FFF2-40B4-BE49-F238E27FC236}">
                <a16:creationId xmlns:a16="http://schemas.microsoft.com/office/drawing/2014/main" id="{832EF10E-02F4-4955-A3E1-BFF7F6653265}"/>
              </a:ext>
            </a:extLst>
          </p:cNvPr>
          <p:cNvSpPr txBox="1"/>
          <p:nvPr/>
        </p:nvSpPr>
        <p:spPr>
          <a:xfrm>
            <a:off x="6507968" y="4926849"/>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Elderly Care</a:t>
            </a:r>
          </a:p>
        </p:txBody>
      </p:sp>
      <p:sp>
        <p:nvSpPr>
          <p:cNvPr id="41" name="文本框 40">
            <a:extLst>
              <a:ext uri="{FF2B5EF4-FFF2-40B4-BE49-F238E27FC236}">
                <a16:creationId xmlns:a16="http://schemas.microsoft.com/office/drawing/2014/main" id="{4C186767-C48A-4762-B6E9-8D83F0AD888D}"/>
              </a:ext>
            </a:extLst>
          </p:cNvPr>
          <p:cNvSpPr txBox="1"/>
          <p:nvPr/>
        </p:nvSpPr>
        <p:spPr>
          <a:xfrm>
            <a:off x="3583880" y="3138218"/>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Interaction</a:t>
            </a:r>
          </a:p>
        </p:txBody>
      </p:sp>
      <p:sp>
        <p:nvSpPr>
          <p:cNvPr id="42" name="文本框 41">
            <a:extLst>
              <a:ext uri="{FF2B5EF4-FFF2-40B4-BE49-F238E27FC236}">
                <a16:creationId xmlns:a16="http://schemas.microsoft.com/office/drawing/2014/main" id="{574A982E-6597-4643-8032-1EA61C3ABDCB}"/>
              </a:ext>
            </a:extLst>
          </p:cNvPr>
          <p:cNvSpPr txBox="1"/>
          <p:nvPr/>
        </p:nvSpPr>
        <p:spPr>
          <a:xfrm>
            <a:off x="3552824" y="4908483"/>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Emergency Alarm</a:t>
            </a:r>
          </a:p>
        </p:txBody>
      </p:sp>
    </p:spTree>
    <p:extLst>
      <p:ext uri="{BB962C8B-B14F-4D97-AF65-F5344CB8AC3E}">
        <p14:creationId xmlns:p14="http://schemas.microsoft.com/office/powerpoint/2010/main" val="645905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Techniques Review</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18</a:t>
            </a:fld>
            <a:endParaRPr lang="zh-CN" altLang="en-US" dirty="0"/>
          </a:p>
        </p:txBody>
      </p:sp>
      <p:sp>
        <p:nvSpPr>
          <p:cNvPr id="13" name="矩形 12">
            <a:extLst>
              <a:ext uri="{FF2B5EF4-FFF2-40B4-BE49-F238E27FC236}">
                <a16:creationId xmlns:a16="http://schemas.microsoft.com/office/drawing/2014/main" id="{68E54C2B-9FD4-49BC-923C-D7EFC6A26C01}"/>
              </a:ext>
            </a:extLst>
          </p:cNvPr>
          <p:cNvSpPr/>
          <p:nvPr/>
        </p:nvSpPr>
        <p:spPr>
          <a:xfrm>
            <a:off x="251951" y="996666"/>
            <a:ext cx="8730097" cy="3200876"/>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200" b="1" dirty="0">
                <a:latin typeface="Arial" panose="020B0604020202020204" pitchFamily="34" charset="0"/>
                <a:ea typeface="黑体" panose="02010609060101010101" pitchFamily="49" charset="-122"/>
                <a:cs typeface="Arial" panose="020B0604020202020204" pitchFamily="34" charset="0"/>
              </a:rPr>
              <a:t>Active Methods</a:t>
            </a:r>
          </a:p>
          <a:p>
            <a:pPr marL="800100" lvl="1" indent="-342900" algn="just">
              <a:spcBef>
                <a:spcPts val="1200"/>
              </a:spcBef>
              <a:buFont typeface="Arial" panose="020B0604020202020204" pitchFamily="34" charset="0"/>
              <a:buChar char="•"/>
              <a:defRPr/>
            </a:pPr>
            <a:r>
              <a:rPr lang="en-US" altLang="zh-CN" sz="2000" dirty="0" err="1">
                <a:latin typeface="Arial" panose="020B0604020202020204" pitchFamily="34" charset="0"/>
                <a:ea typeface="黑体" panose="02010609060101010101" pitchFamily="49" charset="-122"/>
                <a:cs typeface="Arial" panose="020B0604020202020204" pitchFamily="34" charset="0"/>
              </a:rPr>
              <a:t>WiFi</a:t>
            </a:r>
            <a:r>
              <a:rPr lang="en-US" altLang="zh-CN" sz="2000" dirty="0">
                <a:latin typeface="Arial" panose="020B0604020202020204" pitchFamily="34" charset="0"/>
                <a:ea typeface="黑体" panose="02010609060101010101" pitchFamily="49" charset="-122"/>
                <a:cs typeface="Arial" panose="020B0604020202020204" pitchFamily="34" charset="0"/>
              </a:rPr>
              <a:t> Sensing: </a:t>
            </a:r>
          </a:p>
          <a:p>
            <a:pPr marL="1257300" lvl="2"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Utilize the impact of the targets on </a:t>
            </a:r>
            <a:r>
              <a:rPr lang="en-US" altLang="zh-CN" sz="2000" dirty="0" err="1">
                <a:latin typeface="Arial" panose="020B0604020202020204" pitchFamily="34" charset="0"/>
                <a:ea typeface="黑体" panose="02010609060101010101" pitchFamily="49" charset="-122"/>
                <a:cs typeface="Arial" panose="020B0604020202020204" pitchFamily="34" charset="0"/>
              </a:rPr>
              <a:t>WiFi</a:t>
            </a:r>
            <a:r>
              <a:rPr lang="en-US" altLang="zh-CN" sz="2000" dirty="0">
                <a:latin typeface="Arial" panose="020B0604020202020204" pitchFamily="34" charset="0"/>
                <a:ea typeface="黑体" panose="02010609060101010101" pitchFamily="49" charset="-122"/>
                <a:cs typeface="Arial" panose="020B0604020202020204" pitchFamily="34" charset="0"/>
              </a:rPr>
              <a:t> signals</a:t>
            </a:r>
          </a:p>
          <a:p>
            <a:pPr marL="1257300" lvl="2"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Various metrics: signal strength, phase, doppler and so on </a:t>
            </a:r>
          </a:p>
          <a:p>
            <a:pPr marL="800100" lvl="1" indent="-342900" algn="just">
              <a:spcBef>
                <a:spcPts val="1200"/>
              </a:spcBef>
              <a:buFont typeface="Arial" panose="020B0604020202020204" pitchFamily="34" charset="0"/>
              <a:buChar char="•"/>
              <a:defRPr/>
            </a:pPr>
            <a:r>
              <a:rPr lang="en-US" altLang="zh-CN" sz="2000" dirty="0" err="1">
                <a:latin typeface="Arial" panose="020B0604020202020204" pitchFamily="34" charset="0"/>
                <a:ea typeface="黑体" panose="02010609060101010101" pitchFamily="49" charset="-122"/>
                <a:cs typeface="Arial" panose="020B0604020202020204" pitchFamily="34" charset="0"/>
              </a:rPr>
              <a:t>mmWave</a:t>
            </a:r>
            <a:r>
              <a:rPr lang="en-US" altLang="zh-CN" sz="2000" dirty="0">
                <a:latin typeface="Arial" panose="020B0604020202020204" pitchFamily="34" charset="0"/>
                <a:ea typeface="黑体" panose="02010609060101010101" pitchFamily="49" charset="-122"/>
                <a:cs typeface="Arial" panose="020B0604020202020204" pitchFamily="34" charset="0"/>
              </a:rPr>
              <a:t> Radar:</a:t>
            </a:r>
          </a:p>
          <a:p>
            <a:pPr marL="1257300" lvl="2"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Utilize the directional beams in </a:t>
            </a:r>
            <a:r>
              <a:rPr lang="en-US" altLang="zh-CN" sz="2000" dirty="0" err="1">
                <a:latin typeface="Arial" panose="020B0604020202020204" pitchFamily="34" charset="0"/>
                <a:ea typeface="黑体" panose="02010609060101010101" pitchFamily="49" charset="-122"/>
                <a:cs typeface="Arial" panose="020B0604020202020204" pitchFamily="34" charset="0"/>
              </a:rPr>
              <a:t>mmWave</a:t>
            </a:r>
            <a:r>
              <a:rPr lang="en-US" altLang="zh-CN" sz="2000" dirty="0">
                <a:latin typeface="Arial" panose="020B0604020202020204" pitchFamily="34" charset="0"/>
                <a:ea typeface="黑体" panose="02010609060101010101" pitchFamily="49" charset="-122"/>
                <a:cs typeface="Arial" panose="020B0604020202020204" pitchFamily="34" charset="0"/>
              </a:rPr>
              <a:t> communications</a:t>
            </a:r>
          </a:p>
          <a:p>
            <a:pPr marL="1257300" lvl="2"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Receivers can detect reflected signals from targets</a:t>
            </a:r>
          </a:p>
        </p:txBody>
      </p:sp>
      <p:sp>
        <p:nvSpPr>
          <p:cNvPr id="27" name="矩形 26">
            <a:extLst>
              <a:ext uri="{FF2B5EF4-FFF2-40B4-BE49-F238E27FC236}">
                <a16:creationId xmlns:a16="http://schemas.microsoft.com/office/drawing/2014/main" id="{E98054B8-E203-44C9-973C-589EDBDA0312}"/>
              </a:ext>
            </a:extLst>
          </p:cNvPr>
          <p:cNvSpPr/>
          <p:nvPr/>
        </p:nvSpPr>
        <p:spPr>
          <a:xfrm>
            <a:off x="251949" y="5427756"/>
            <a:ext cx="8730097" cy="43088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200" b="1" dirty="0">
                <a:latin typeface="Arial" panose="020B0604020202020204" pitchFamily="34" charset="0"/>
                <a:ea typeface="黑体" panose="02010609060101010101" pitchFamily="49" charset="-122"/>
                <a:cs typeface="Arial" panose="020B0604020202020204" pitchFamily="34" charset="0"/>
              </a:rPr>
              <a:t>Passive Method: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RIS-aided RF sensing</a:t>
            </a:r>
          </a:p>
        </p:txBody>
      </p:sp>
      <p:sp>
        <p:nvSpPr>
          <p:cNvPr id="28" name="矩形 27">
            <a:extLst>
              <a:ext uri="{FF2B5EF4-FFF2-40B4-BE49-F238E27FC236}">
                <a16:creationId xmlns:a16="http://schemas.microsoft.com/office/drawing/2014/main" id="{8F1F4958-639A-42A7-A642-9AC40FE805DE}"/>
              </a:ext>
            </a:extLst>
          </p:cNvPr>
          <p:cNvSpPr/>
          <p:nvPr/>
        </p:nvSpPr>
        <p:spPr>
          <a:xfrm>
            <a:off x="251950" y="4286041"/>
            <a:ext cx="8730097" cy="43088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200" b="1" dirty="0">
                <a:latin typeface="Arial" panose="020B0604020202020204" pitchFamily="34" charset="0"/>
                <a:ea typeface="黑体" panose="02010609060101010101" pitchFamily="49" charset="-122"/>
                <a:cs typeface="Arial" panose="020B0604020202020204" pitchFamily="34" charset="0"/>
              </a:rPr>
              <a:t>Limitations:</a:t>
            </a:r>
            <a:r>
              <a:rPr lang="en-US" altLang="zh-CN" sz="2200" dirty="0">
                <a:latin typeface="Arial" panose="020B0604020202020204" pitchFamily="34" charset="0"/>
                <a:ea typeface="黑体" panose="02010609060101010101" pitchFamily="49" charset="-122"/>
                <a:cs typeface="Arial" panose="020B0604020202020204" pitchFamily="34" charset="0"/>
              </a:rPr>
              <a:t> sensing accuracy is limited by channel conditions</a:t>
            </a:r>
          </a:p>
        </p:txBody>
      </p:sp>
      <p:sp>
        <p:nvSpPr>
          <p:cNvPr id="6" name="文本框 5">
            <a:extLst>
              <a:ext uri="{FF2B5EF4-FFF2-40B4-BE49-F238E27FC236}">
                <a16:creationId xmlns:a16="http://schemas.microsoft.com/office/drawing/2014/main" id="{9C1F68D2-BFA5-4ECD-B423-93C3C6EEF624}"/>
              </a:ext>
            </a:extLst>
          </p:cNvPr>
          <p:cNvSpPr txBox="1"/>
          <p:nvPr/>
        </p:nvSpPr>
        <p:spPr>
          <a:xfrm>
            <a:off x="4527000" y="4884548"/>
            <a:ext cx="1184839" cy="400110"/>
          </a:xfrm>
          <a:prstGeom prst="rect">
            <a:avLst/>
          </a:prstGeom>
          <a:noFill/>
        </p:spPr>
        <p:txBody>
          <a:bodyPr wrap="square" rtlCol="0">
            <a:spAutoFit/>
          </a:bodyPr>
          <a:lstStyle/>
          <a:p>
            <a:r>
              <a:rPr lang="en-US" altLang="zh-CN" sz="2000" dirty="0">
                <a:solidFill>
                  <a:schemeClr val="tx2">
                    <a:lumMod val="60000"/>
                    <a:lumOff val="40000"/>
                  </a:schemeClr>
                </a:solidFill>
                <a:latin typeface="Arial" panose="020B0604020202020204" pitchFamily="34" charset="0"/>
                <a:cs typeface="Arial" panose="020B0604020202020204" pitchFamily="34" charset="0"/>
              </a:rPr>
              <a:t>Solution</a:t>
            </a:r>
            <a:endParaRPr lang="zh-CN" altLang="en-US"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7" name="箭头: 下 6">
            <a:extLst>
              <a:ext uri="{FF2B5EF4-FFF2-40B4-BE49-F238E27FC236}">
                <a16:creationId xmlns:a16="http://schemas.microsoft.com/office/drawing/2014/main" id="{BF86D31D-BDA8-4D71-98B1-30166F6B7908}"/>
              </a:ext>
            </a:extLst>
          </p:cNvPr>
          <p:cNvSpPr/>
          <p:nvPr/>
        </p:nvSpPr>
        <p:spPr>
          <a:xfrm>
            <a:off x="4067944" y="4869160"/>
            <a:ext cx="360040" cy="430887"/>
          </a:xfrm>
          <a:prstGeom prst="downArrow">
            <a:avLst/>
          </a:prstGeom>
          <a:solidFill>
            <a:schemeClr val="tx2">
              <a:lumMod val="60000"/>
              <a:lumOff val="40000"/>
            </a:schemeClr>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Picture 1">
            <a:extLst>
              <a:ext uri="{FF2B5EF4-FFF2-40B4-BE49-F238E27FC236}">
                <a16:creationId xmlns:a16="http://schemas.microsoft.com/office/drawing/2014/main" id="{7B488ADC-CF61-5544-8E75-C531F22EF16B}"/>
              </a:ext>
            </a:extLst>
          </p:cNvPr>
          <p:cNvPicPr>
            <a:picLocks noChangeAspect="1"/>
          </p:cNvPicPr>
          <p:nvPr/>
        </p:nvPicPr>
        <p:blipFill>
          <a:blip r:embed="rId3"/>
          <a:stretch>
            <a:fillRect/>
          </a:stretch>
        </p:blipFill>
        <p:spPr>
          <a:xfrm>
            <a:off x="6174054" y="5013176"/>
            <a:ext cx="2571714" cy="1440160"/>
          </a:xfrm>
          <a:prstGeom prst="rect">
            <a:avLst/>
          </a:prstGeom>
        </p:spPr>
      </p:pic>
    </p:spTree>
    <p:extLst>
      <p:ext uri="{BB962C8B-B14F-4D97-AF65-F5344CB8AC3E}">
        <p14:creationId xmlns:p14="http://schemas.microsoft.com/office/powerpoint/2010/main" val="2996865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latin typeface="Arial" panose="020B0604020202020204" pitchFamily="34" charset="0"/>
                <a:cs typeface="Arial" panose="020B0604020202020204" pitchFamily="34" charset="0"/>
              </a:rPr>
              <a:t>Table of Contents</a:t>
            </a:r>
            <a:endParaRPr lang="zh-CN" altLang="en-US" dirty="0">
              <a:solidFill>
                <a:srgbClr val="0070C0"/>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a:t>
            </a:fld>
            <a:endParaRPr lang="zh-CN" altLang="en-US" dirty="0"/>
          </a:p>
        </p:txBody>
      </p:sp>
      <p:sp>
        <p:nvSpPr>
          <p:cNvPr id="7" name="内容占位符 2">
            <a:extLst>
              <a:ext uri="{FF2B5EF4-FFF2-40B4-BE49-F238E27FC236}">
                <a16:creationId xmlns:a16="http://schemas.microsoft.com/office/drawing/2014/main" id="{AA158BD0-1D44-D642-825C-34D540956613}"/>
              </a:ext>
            </a:extLst>
          </p:cNvPr>
          <p:cNvSpPr>
            <a:spLocks noGrp="1"/>
          </p:cNvSpPr>
          <p:nvPr>
            <p:ph idx="1"/>
          </p:nvPr>
        </p:nvSpPr>
        <p:spPr>
          <a:xfrm>
            <a:off x="457200" y="1340768"/>
            <a:ext cx="8229600" cy="5231504"/>
          </a:xfrm>
        </p:spPr>
        <p:txBody>
          <a:bodyPr>
            <a:normAutofit/>
          </a:bodyPr>
          <a:lstStyle/>
          <a:p>
            <a:r>
              <a:rPr lang="en-US" altLang="zh-CN" b="1" dirty="0">
                <a:latin typeface="Arial" panose="020B0604020202020204" pitchFamily="34" charset="0"/>
                <a:cs typeface="Arial" panose="020B0604020202020204" pitchFamily="34" charset="0"/>
              </a:rPr>
              <a:t>Background</a:t>
            </a:r>
          </a:p>
          <a:p>
            <a:pPr lvl="1"/>
            <a:r>
              <a:rPr lang="en-US" altLang="zh-CN" dirty="0">
                <a:latin typeface="Arial" panose="020B0604020202020204" pitchFamily="34" charset="0"/>
                <a:cs typeface="Arial" panose="020B0604020202020204" pitchFamily="34" charset="0"/>
              </a:rPr>
              <a:t>6G Communications and Requirements</a:t>
            </a:r>
          </a:p>
          <a:p>
            <a:pPr lvl="1"/>
            <a:r>
              <a:rPr lang="en-US" altLang="zh-CN" dirty="0">
                <a:latin typeface="Arial" panose="020B0604020202020204" pitchFamily="34" charset="0"/>
                <a:cs typeface="Arial" panose="020B0604020202020204" pitchFamily="34" charset="0"/>
              </a:rPr>
              <a:t>RIS Basics and Potential Applications</a:t>
            </a:r>
          </a:p>
          <a:p>
            <a:pPr fontAlgn="base"/>
            <a:r>
              <a:rPr lang="en-US" altLang="zh-CN" b="1" dirty="0">
                <a:latin typeface="Arial" panose="020B0604020202020204" pitchFamily="34" charset="0"/>
                <a:cs typeface="Arial" panose="020B0604020202020204" pitchFamily="34" charset="0"/>
              </a:rPr>
              <a:t>RIS-aided RF Sensing and Localization</a:t>
            </a:r>
          </a:p>
          <a:p>
            <a:pPr lvl="1"/>
            <a:r>
              <a:rPr lang="en-US" altLang="zh-CN" dirty="0">
                <a:latin typeface="Arial" panose="020B0604020202020204" pitchFamily="34" charset="0"/>
                <a:cs typeface="Arial" panose="020B0604020202020204" pitchFamily="34" charset="0"/>
              </a:rPr>
              <a:t>Case 1: Posture Recognition </a:t>
            </a:r>
          </a:p>
          <a:p>
            <a:pPr lvl="1"/>
            <a:r>
              <a:rPr lang="en-US" altLang="zh-CN" dirty="0">
                <a:latin typeface="Arial" panose="020B0604020202020204" pitchFamily="34" charset="0"/>
                <a:cs typeface="Arial" panose="020B0604020202020204" pitchFamily="34" charset="0"/>
              </a:rPr>
              <a:t>Case 2: RF 3D Shape Sensing</a:t>
            </a:r>
          </a:p>
          <a:p>
            <a:pPr lvl="1"/>
            <a:r>
              <a:rPr lang="en-US" altLang="zh-CN" dirty="0">
                <a:latin typeface="Arial" panose="020B0604020202020204" pitchFamily="34" charset="0"/>
                <a:cs typeface="Arial" panose="020B0604020202020204" pitchFamily="34" charset="0"/>
              </a:rPr>
              <a:t>Case 3: Ubiquitous Localization</a:t>
            </a:r>
          </a:p>
          <a:p>
            <a:r>
              <a:rPr lang="en-US" altLang="zh-CN" b="1" dirty="0">
                <a:latin typeface="Arial" panose="020B0604020202020204" pitchFamily="34" charset="0"/>
                <a:cs typeface="Arial" panose="020B0604020202020204" pitchFamily="34" charset="0"/>
              </a:rPr>
              <a:t>Potential Future Directions</a:t>
            </a:r>
          </a:p>
          <a:p>
            <a:r>
              <a:rPr lang="en-US" altLang="zh-CN" b="1" dirty="0">
                <a:latin typeface="Arial" panose="020B0604020202020204" pitchFamily="34" charset="0"/>
                <a:cs typeface="Arial" panose="020B0604020202020204" pitchFamily="34" charset="0"/>
              </a:rPr>
              <a:t>Conclusions</a:t>
            </a:r>
          </a:p>
        </p:txBody>
      </p:sp>
    </p:spTree>
    <p:extLst>
      <p:ext uri="{BB962C8B-B14F-4D97-AF65-F5344CB8AC3E}">
        <p14:creationId xmlns:p14="http://schemas.microsoft.com/office/powerpoint/2010/main" val="1900660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Goals and Challenges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19</a:t>
            </a:fld>
            <a:endParaRPr lang="zh-CN" altLang="en-US" dirty="0"/>
          </a:p>
        </p:txBody>
      </p:sp>
      <p:sp>
        <p:nvSpPr>
          <p:cNvPr id="13" name="矩形 12">
            <a:extLst>
              <a:ext uri="{FF2B5EF4-FFF2-40B4-BE49-F238E27FC236}">
                <a16:creationId xmlns:a16="http://schemas.microsoft.com/office/drawing/2014/main" id="{63AB6CAB-4658-304F-B272-35853E6412F2}"/>
              </a:ext>
            </a:extLst>
          </p:cNvPr>
          <p:cNvSpPr/>
          <p:nvPr/>
        </p:nvSpPr>
        <p:spPr>
          <a:xfrm>
            <a:off x="206953" y="1142986"/>
            <a:ext cx="7749423" cy="5262979"/>
          </a:xfrm>
          <a:prstGeom prst="rect">
            <a:avLst/>
          </a:prstGeom>
        </p:spPr>
        <p:txBody>
          <a:bodyPr wrap="square">
            <a:spAutoFit/>
          </a:bodyPr>
          <a:lstStyle/>
          <a:p>
            <a:pPr algn="just">
              <a:spcBef>
                <a:spcPts val="12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Goals</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Implement practical RIS-aided RF sensing system for human and object localization and recognition</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Achieve high sensing accuracy</a:t>
            </a:r>
          </a:p>
          <a:p>
            <a:pPr algn="just">
              <a:spcBef>
                <a:spcPts val="12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Challenges</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Design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practical sensing protocols</a:t>
            </a:r>
            <a:r>
              <a:rPr lang="en-US" altLang="zh-CN" sz="2000" dirty="0">
                <a:latin typeface="Arial" panose="020B0604020202020204" pitchFamily="34" charset="0"/>
                <a:ea typeface="黑体" panose="02010609060101010101" pitchFamily="49" charset="-122"/>
                <a:cs typeface="Arial" panose="020B0604020202020204" pitchFamily="34" charset="0"/>
              </a:rPr>
              <a:t> to coordinate the RIS and the RF transceiver.</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Search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optimal phase shift selection</a:t>
            </a:r>
            <a:r>
              <a:rPr lang="en-US" altLang="zh-CN" sz="2000" dirty="0">
                <a:latin typeface="Arial" panose="020B0604020202020204" pitchFamily="34" charset="0"/>
                <a:ea typeface="黑体" panose="02010609060101010101" pitchFamily="49" charset="-122"/>
                <a:cs typeface="Arial" panose="020B0604020202020204" pitchFamily="34" charset="0"/>
              </a:rPr>
              <a:t> for the RIS elements in a large feasible region.</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Propose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efficient algorithms</a:t>
            </a:r>
            <a:r>
              <a:rPr lang="en-US" altLang="zh-CN" sz="2000" dirty="0">
                <a:latin typeface="Arial" panose="020B0604020202020204" pitchFamily="34" charset="0"/>
                <a:ea typeface="黑体" panose="02010609060101010101" pitchFamily="49" charset="-122"/>
                <a:cs typeface="Arial" panose="020B0604020202020204" pitchFamily="34" charset="0"/>
              </a:rPr>
              <a:t> to obtain semantic meaning and location information of human and objects from received signals.</a:t>
            </a:r>
          </a:p>
          <a:p>
            <a:pPr algn="just">
              <a:spcBef>
                <a:spcPts val="1200"/>
              </a:spcBef>
              <a:defRPr/>
            </a:pPr>
            <a:endParaRPr lang="en-US" altLang="zh-CN"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991120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98898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97CE"/>
                </a:solidFill>
                <a:latin typeface="Arial" panose="020B0604020202020204" pitchFamily="34" charset="0"/>
                <a:cs typeface="Arial" panose="020B0604020202020204" pitchFamily="34" charset="0"/>
              </a:rPr>
              <a:t>RIS-based RF Sensing: </a:t>
            </a:r>
            <a:br>
              <a:rPr lang="en-US" sz="4000" b="1" dirty="0">
                <a:solidFill>
                  <a:srgbClr val="00B0F0"/>
                </a:solidFill>
                <a:latin typeface="Arial" panose="020B0604020202020204" pitchFamily="34" charset="0"/>
                <a:cs typeface="Arial" panose="020B0604020202020204" pitchFamily="34" charset="0"/>
              </a:rPr>
            </a:br>
            <a:r>
              <a:rPr lang="en-US" sz="3200" b="1" dirty="0">
                <a:solidFill>
                  <a:srgbClr val="00B0F0"/>
                </a:solidFill>
                <a:latin typeface="Arial" panose="020B0604020202020204" pitchFamily="34" charset="0"/>
                <a:cs typeface="Arial" panose="020B0604020202020204" pitchFamily="34" charset="0"/>
              </a:rPr>
              <a:t>Design, Optimization, and Implementation</a:t>
            </a:r>
            <a:r>
              <a:rPr lang="en-GB" sz="3200" b="1" dirty="0">
                <a:solidFill>
                  <a:srgbClr val="00B0F0"/>
                </a:solidFill>
                <a:latin typeface="Arial" panose="020B0604020202020204" pitchFamily="34" charset="0"/>
                <a:cs typeface="Arial" panose="020B0604020202020204" pitchFamily="34" charset="0"/>
              </a:rPr>
              <a:t> </a:t>
            </a:r>
            <a:endParaRPr lang="en-US" altLang="zh-CN" sz="3200" b="1" dirty="0">
              <a:solidFill>
                <a:srgbClr val="00B0F0"/>
              </a:solidFill>
              <a:latin typeface="Arial" panose="020B0604020202020204" pitchFamily="34" charset="0"/>
              <a:cs typeface="Arial" panose="020B0604020202020204" pitchFamily="34" charset="0"/>
            </a:endParaRPr>
          </a:p>
        </p:txBody>
      </p:sp>
      <p:sp>
        <p:nvSpPr>
          <p:cNvPr id="8" name="矩形 3"/>
          <p:cNvSpPr/>
          <p:nvPr/>
        </p:nvSpPr>
        <p:spPr>
          <a:xfrm>
            <a:off x="35496" y="84893"/>
            <a:ext cx="9090568"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 RIS aided Posture Recognition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20</a:t>
            </a:fld>
            <a:endParaRPr lang="zh-CN" altLang="en-US" dirty="0"/>
          </a:p>
        </p:txBody>
      </p:sp>
      <p:sp>
        <p:nvSpPr>
          <p:cNvPr id="11" name="矩形 10"/>
          <p:cNvSpPr/>
          <p:nvPr/>
        </p:nvSpPr>
        <p:spPr>
          <a:xfrm>
            <a:off x="71950" y="5643580"/>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J. Hu, et al, “Reconfigurable Intelligent Surfaces based RF Sensing: Design, Optimization, and Implementation,” IEEE Journal of Selected Areas in Communications, vol. 38, no. 11, pp. 2700-2716, Nov. 2020.</a:t>
            </a:r>
          </a:p>
        </p:txBody>
      </p:sp>
    </p:spTree>
    <p:extLst>
      <p:ext uri="{BB962C8B-B14F-4D97-AF65-F5344CB8AC3E}">
        <p14:creationId xmlns:p14="http://schemas.microsoft.com/office/powerpoint/2010/main" val="3438335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10"/>
            <a:ext cx="8550095" cy="2154436"/>
          </a:xfrm>
          <a:prstGeom prst="rect">
            <a:avLst/>
          </a:prstGeom>
        </p:spPr>
        <p:txBody>
          <a:bodyPr wrap="square">
            <a:spAutoFit/>
          </a:bodyPr>
          <a:lstStyle/>
          <a:p>
            <a:pPr algn="just">
              <a:spcBef>
                <a:spcPts val="1200"/>
              </a:spcBef>
              <a:defRPr/>
            </a:pPr>
            <a:r>
              <a:rPr lang="en-US" altLang="zh-CN" sz="2400" b="1" dirty="0" err="1">
                <a:solidFill>
                  <a:srgbClr val="C00000"/>
                </a:solidFill>
                <a:latin typeface="Arial" panose="020B0604020202020204" pitchFamily="34" charset="0"/>
                <a:ea typeface="黑体" panose="02010609060101010101" pitchFamily="49" charset="-122"/>
                <a:cs typeface="Arial" panose="020B0604020202020204" pitchFamily="34" charset="0"/>
              </a:rPr>
              <a:t>RIS</a:t>
            </a: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-based</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b="1" dirty="0">
                <a:latin typeface="Arial" panose="020B0604020202020204" pitchFamily="34" charset="0"/>
                <a:ea typeface="黑体" panose="02010609060101010101" pitchFamily="49" charset="-122"/>
                <a:cs typeface="Arial" panose="020B0604020202020204" pitchFamily="34" charset="0"/>
              </a:rPr>
              <a:t>RF sensing system</a:t>
            </a:r>
          </a:p>
          <a:p>
            <a:pPr marL="342900" indent="-342900" algn="just">
              <a:spcBef>
                <a:spcPts val="1200"/>
              </a:spcBef>
              <a:buFont typeface="Arial" panose="020B0604020202020204" pitchFamily="34" charset="0"/>
              <a:buChar char="•"/>
              <a:defRPr/>
            </a:pPr>
            <a:r>
              <a:rPr lang="en-US" altLang="zh-CN" sz="2000" dirty="0" err="1">
                <a:latin typeface="Arial" panose="020B0604020202020204" pitchFamily="34" charset="0"/>
                <a:ea typeface="黑体" panose="02010609060101010101" pitchFamily="49" charset="-122"/>
                <a:cs typeface="Arial" panose="020B0604020202020204" pitchFamily="34" charset="0"/>
              </a:rPr>
              <a:t>RIS</a:t>
            </a:r>
            <a:r>
              <a:rPr lang="en-US" altLang="zh-CN" sz="2000" dirty="0">
                <a:latin typeface="Arial" panose="020B0604020202020204" pitchFamily="34" charset="0"/>
                <a:ea typeface="黑体" panose="02010609060101010101" pitchFamily="49" charset="-122"/>
                <a:cs typeface="Arial" panose="020B0604020202020204" pitchFamily="34" charset="0"/>
              </a:rPr>
              <a:t> can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control the wireless environment, </a:t>
            </a:r>
            <a:r>
              <a:rPr lang="en-US" altLang="zh-CN" sz="2000" dirty="0">
                <a:latin typeface="Arial" panose="020B0604020202020204" pitchFamily="34" charset="0"/>
                <a:ea typeface="黑体" panose="02010609060101010101" pitchFamily="49" charset="-122"/>
                <a:cs typeface="Arial" panose="020B0604020202020204" pitchFamily="34" charset="0"/>
              </a:rPr>
              <a:t>which can provide favorable wireless environment for RF sensing.</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Application in human posture recognition:</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Recognize different human postures automatically</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Motivation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21</a:t>
            </a:fld>
            <a:endParaRPr lang="zh-CN" altLang="en-US" dirty="0"/>
          </a:p>
        </p:txBody>
      </p:sp>
      <p:sp>
        <p:nvSpPr>
          <p:cNvPr id="11" name="矩形 10">
            <a:extLst>
              <a:ext uri="{FF2B5EF4-FFF2-40B4-BE49-F238E27FC236}">
                <a16:creationId xmlns:a16="http://schemas.microsoft.com/office/drawing/2014/main" id="{C0FCEFBD-0416-4A44-AC12-160009290D87}"/>
              </a:ext>
            </a:extLst>
          </p:cNvPr>
          <p:cNvSpPr/>
          <p:nvPr/>
        </p:nvSpPr>
        <p:spPr>
          <a:xfrm>
            <a:off x="251952" y="3159733"/>
            <a:ext cx="8784544" cy="3456203"/>
          </a:xfrm>
          <a:prstGeom prst="rect">
            <a:avLst/>
          </a:prstGeom>
        </p:spPr>
        <p:txBody>
          <a:bodyPr wrap="square">
            <a:spAutoFit/>
          </a:bodyPr>
          <a:lstStyle/>
          <a:p>
            <a:pPr algn="just">
              <a:lnSpc>
                <a:spcPct val="120000"/>
              </a:lnSpc>
            </a:pPr>
            <a:r>
              <a:rPr lang="en-US" altLang="zh-CN" sz="2400" b="1" dirty="0">
                <a:latin typeface="Arial" panose="020B0604020202020204" pitchFamily="34" charset="0"/>
                <a:cs typeface="Arial" panose="020B0604020202020204" pitchFamily="34" charset="0"/>
              </a:rPr>
              <a:t>Challenges</a:t>
            </a:r>
            <a:endParaRPr lang="en-US" altLang="zh-CN" sz="2000" b="1" dirty="0">
              <a:latin typeface="Arial" panose="020B0604020202020204" pitchFamily="34" charset="0"/>
              <a:cs typeface="Arial" panose="020B0604020202020204" pitchFamily="34" charset="0"/>
            </a:endParaRP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RIS configuration design: </a:t>
            </a:r>
            <a:r>
              <a:rPr lang="en-US" altLang="zh-CN" sz="2000" i="1" dirty="0">
                <a:solidFill>
                  <a:srgbClr val="0070C0"/>
                </a:solidFill>
                <a:latin typeface="Arial" panose="020B0604020202020204" pitchFamily="34" charset="0"/>
                <a:cs typeface="Arial" panose="020B0604020202020204" pitchFamily="34" charset="0"/>
              </a:rPr>
              <a:t>How does RIS control the wireless environment</a:t>
            </a:r>
            <a:r>
              <a:rPr lang="en-US" altLang="zh-CN" sz="2000" dirty="0">
                <a:solidFill>
                  <a:srgbClr val="0070C0"/>
                </a:solidFill>
                <a:latin typeface="Arial" panose="020B0604020202020204" pitchFamily="34" charset="0"/>
                <a:cs typeface="Arial" panose="020B0604020202020204" pitchFamily="34" charset="0"/>
              </a:rPr>
              <a:t> </a:t>
            </a:r>
          </a:p>
          <a:p>
            <a:pPr marL="800100" lvl="1" indent="-342900" algn="just">
              <a:lnSpc>
                <a:spcPct val="120000"/>
              </a:lnSpc>
              <a:buFont typeface="Arial" panose="020B0604020202020204" pitchFamily="34" charset="0"/>
              <a:buChar char="•"/>
            </a:pPr>
            <a:r>
              <a:rPr lang="en-US" altLang="zh-CN" sz="2000" dirty="0">
                <a:solidFill>
                  <a:srgbClr val="990000"/>
                </a:solidFill>
                <a:latin typeface="Arial" panose="020B0604020202020204" pitchFamily="34" charset="0"/>
                <a:cs typeface="Arial" panose="020B0604020202020204" pitchFamily="34" charset="0"/>
              </a:rPr>
              <a:t>The discrete phase shifts of a massive number of </a:t>
            </a:r>
            <a:r>
              <a:rPr lang="en-US" altLang="zh-CN" sz="2000" dirty="0" err="1">
                <a:solidFill>
                  <a:srgbClr val="990000"/>
                </a:solidFill>
                <a:latin typeface="Arial" panose="020B0604020202020204" pitchFamily="34" charset="0"/>
                <a:cs typeface="Arial" panose="020B0604020202020204" pitchFamily="34" charset="0"/>
              </a:rPr>
              <a:t>RIS</a:t>
            </a:r>
            <a:r>
              <a:rPr lang="en-US" altLang="zh-CN" sz="2000" dirty="0">
                <a:solidFill>
                  <a:srgbClr val="990000"/>
                </a:solidFill>
                <a:latin typeface="Arial" panose="020B0604020202020204" pitchFamily="34" charset="0"/>
                <a:cs typeface="Arial" panose="020B0604020202020204" pitchFamily="34" charset="0"/>
              </a:rPr>
              <a:t> elements </a:t>
            </a:r>
            <a:r>
              <a:rPr lang="en-US" altLang="zh-CN" sz="2000" dirty="0">
                <a:latin typeface="Arial" panose="020B0604020202020204" pitchFamily="34" charset="0"/>
                <a:cs typeface="Arial" panose="020B0604020202020204" pitchFamily="34" charset="0"/>
              </a:rPr>
              <a:t>need to be determined</a:t>
            </a:r>
            <a:r>
              <a:rPr lang="en-US" altLang="zh-CN" sz="2000" dirty="0">
                <a:solidFill>
                  <a:srgbClr val="990000"/>
                </a:solidFill>
                <a:latin typeface="Arial" panose="020B0604020202020204" pitchFamily="34" charset="0"/>
                <a:cs typeface="Arial" panose="020B0604020202020204" pitchFamily="34" charset="0"/>
              </a:rPr>
              <a:t>.</a:t>
            </a: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Decision function design: </a:t>
            </a:r>
            <a:r>
              <a:rPr lang="en-US" altLang="zh-CN" sz="2000" i="1" dirty="0">
                <a:solidFill>
                  <a:srgbClr val="0070C0"/>
                </a:solidFill>
                <a:latin typeface="Arial" panose="020B0604020202020204" pitchFamily="34" charset="0"/>
                <a:cs typeface="Arial" panose="020B0604020202020204" pitchFamily="34" charset="0"/>
              </a:rPr>
              <a:t>How does Rx judge human posture</a:t>
            </a:r>
          </a:p>
          <a:p>
            <a:pPr marL="800100" lvl="1" indent="-342900" algn="just">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RF channels involve an </a:t>
            </a:r>
            <a:r>
              <a:rPr lang="en-US" altLang="zh-CN" sz="2000" dirty="0" err="1">
                <a:latin typeface="Arial" panose="020B0604020202020204" pitchFamily="34" charset="0"/>
                <a:cs typeface="Arial" panose="020B0604020202020204" pitchFamily="34" charset="0"/>
              </a:rPr>
              <a:t>RIS</a:t>
            </a:r>
            <a:r>
              <a:rPr lang="en-US" altLang="zh-CN" sz="2000" dirty="0">
                <a:latin typeface="Arial" panose="020B0604020202020204" pitchFamily="34" charset="0"/>
                <a:cs typeface="Arial" panose="020B0604020202020204" pitchFamily="34" charset="0"/>
              </a:rPr>
              <a:t> and a practical are hard to analyze, which makes the relationship between Rx signals and human posture inexplicit.</a:t>
            </a: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Moreover, </a:t>
            </a:r>
            <a:r>
              <a:rPr lang="en-US" altLang="zh-CN" sz="2000" dirty="0" err="1">
                <a:latin typeface="Arial" panose="020B0604020202020204" pitchFamily="34" charset="0"/>
                <a:cs typeface="Arial" panose="020B0604020202020204" pitchFamily="34" charset="0"/>
              </a:rPr>
              <a:t>RIS</a:t>
            </a:r>
            <a:r>
              <a:rPr lang="en-US" altLang="zh-CN" sz="2000" dirty="0">
                <a:latin typeface="Arial" panose="020B0604020202020204" pitchFamily="34" charset="0"/>
                <a:cs typeface="Arial" panose="020B0604020202020204" pitchFamily="34" charset="0"/>
              </a:rPr>
              <a:t> configuration and decision function are </a:t>
            </a:r>
            <a:r>
              <a:rPr lang="en-US" altLang="zh-CN" sz="2000" dirty="0">
                <a:solidFill>
                  <a:srgbClr val="990000"/>
                </a:solidFill>
                <a:latin typeface="Arial" panose="020B0604020202020204" pitchFamily="34" charset="0"/>
                <a:cs typeface="Arial" panose="020B0604020202020204" pitchFamily="34" charset="0"/>
              </a:rPr>
              <a:t>coupled.</a:t>
            </a:r>
            <a:endParaRPr lang="en-US" altLang="zh-C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49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22</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Model Description</a:t>
            </a:r>
          </a:p>
        </p:txBody>
      </p:sp>
      <p:sp>
        <p:nvSpPr>
          <p:cNvPr id="6" name="文本框 5"/>
          <p:cNvSpPr txBox="1"/>
          <p:nvPr/>
        </p:nvSpPr>
        <p:spPr>
          <a:xfrm>
            <a:off x="161952" y="904652"/>
            <a:ext cx="8658520" cy="2308324"/>
          </a:xfrm>
          <a:prstGeom prst="rect">
            <a:avLst/>
          </a:prstGeom>
          <a:noFill/>
        </p:spPr>
        <p:txBody>
          <a:bodyPr wrap="square" rtlCol="0">
            <a:spAutoFit/>
          </a:bodyPr>
          <a:lstStyle/>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System Structure</a:t>
            </a:r>
          </a:p>
          <a:p>
            <a:pPr marL="342900"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Transmitter: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directional antenna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which is pointed towards the RIS</a:t>
            </a:r>
          </a:p>
          <a:p>
            <a:pPr marL="342900"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Receiver: An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omni-directional vertical antenna </a:t>
            </a:r>
            <a:r>
              <a:rPr lang="en-US" altLang="zh-CN" sz="2000" dirty="0">
                <a:latin typeface="Arial" panose="020B0604020202020204" pitchFamily="34" charset="0"/>
                <a:ea typeface="黑体" panose="02010609060101010101" pitchFamily="49" charset="-122"/>
                <a:cs typeface="Arial" panose="020B0604020202020204" pitchFamily="34" charset="0"/>
              </a:rPr>
              <a:t>below the RIS</a:t>
            </a:r>
          </a:p>
          <a:p>
            <a:pPr marL="342900"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Human</a:t>
            </a:r>
            <a:r>
              <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Space reflection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vector carries the information of postures.</a:t>
            </a:r>
          </a:p>
          <a:p>
            <a:pPr marL="342900"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RIS: RIS elements in the same group are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 the same state</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a:t>
            </a:r>
          </a:p>
        </p:txBody>
      </p:sp>
      <p:sp>
        <p:nvSpPr>
          <p:cNvPr id="7" name="文本框 6">
            <a:extLst>
              <a:ext uri="{FF2B5EF4-FFF2-40B4-BE49-F238E27FC236}">
                <a16:creationId xmlns:a16="http://schemas.microsoft.com/office/drawing/2014/main" id="{CD9C50EB-DE04-480D-A2C0-5AF926CE9968}"/>
              </a:ext>
            </a:extLst>
          </p:cNvPr>
          <p:cNvSpPr txBox="1"/>
          <p:nvPr/>
        </p:nvSpPr>
        <p:spPr>
          <a:xfrm>
            <a:off x="161952" y="3496940"/>
            <a:ext cx="4410048" cy="2308324"/>
          </a:xfrm>
          <a:prstGeom prst="rect">
            <a:avLst/>
          </a:prstGeom>
          <a:noFill/>
        </p:spPr>
        <p:txBody>
          <a:bodyPr wrap="square" rtlCol="0">
            <a:spAutoFit/>
          </a:bodyPr>
          <a:lstStyle/>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Channel Model</a:t>
            </a:r>
          </a:p>
          <a:p>
            <a:pPr marL="342900"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Multi-path component:</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Environment scattering</a:t>
            </a:r>
          </a:p>
          <a:p>
            <a:pPr marL="342900" indent="-342900" algn="just">
              <a:spcBef>
                <a:spcPts val="1200"/>
              </a:spcBef>
              <a:buFont typeface="Arial" panose="020B0604020202020204" pitchFamily="34" charset="0"/>
              <a:buChar char="•"/>
              <a:defRPr/>
            </a:pPr>
            <a:r>
              <a:rPr lang="en-US" altLang="zh-CN" sz="2000" dirty="0" err="1">
                <a:solidFill>
                  <a:prstClr val="black"/>
                </a:solidFill>
                <a:latin typeface="Arial" panose="020B0604020202020204" pitchFamily="34" charset="0"/>
                <a:ea typeface="黑体" panose="02010609060101010101" pitchFamily="49" charset="-122"/>
                <a:cs typeface="Arial" panose="020B0604020202020204" pitchFamily="34" charset="0"/>
              </a:rPr>
              <a:t>LoS</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component: </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Transmitter → Receiver</a:t>
            </a:r>
          </a:p>
        </p:txBody>
      </p:sp>
      <p:grpSp>
        <p:nvGrpSpPr>
          <p:cNvPr id="8" name="组合 7">
            <a:extLst>
              <a:ext uri="{FF2B5EF4-FFF2-40B4-BE49-F238E27FC236}">
                <a16:creationId xmlns:a16="http://schemas.microsoft.com/office/drawing/2014/main" id="{A507DD7B-23D8-4DE0-AD80-FCF0301D701D}"/>
              </a:ext>
            </a:extLst>
          </p:cNvPr>
          <p:cNvGrpSpPr/>
          <p:nvPr/>
        </p:nvGrpSpPr>
        <p:grpSpPr>
          <a:xfrm>
            <a:off x="5004048" y="3549202"/>
            <a:ext cx="3736321" cy="2616102"/>
            <a:chOff x="4037806" y="3368652"/>
            <a:chExt cx="4930815" cy="3201362"/>
          </a:xfrm>
        </p:grpSpPr>
        <p:pic>
          <p:nvPicPr>
            <p:cNvPr id="9" name="图片 8">
              <a:extLst>
                <a:ext uri="{FF2B5EF4-FFF2-40B4-BE49-F238E27FC236}">
                  <a16:creationId xmlns:a16="http://schemas.microsoft.com/office/drawing/2014/main" id="{957B6B0B-006F-405A-8A06-18BC868AB8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7806" y="3368652"/>
              <a:ext cx="4930815" cy="3201362"/>
            </a:xfrm>
            <a:prstGeom prst="roundRect">
              <a:avLst>
                <a:gd name="adj" fmla="val 8041"/>
              </a:avLst>
            </a:prstGeom>
            <a:ln>
              <a:solidFill>
                <a:srgbClr val="990000"/>
              </a:solidFill>
              <a:prstDash val="dash"/>
            </a:ln>
          </p:spPr>
        </p:pic>
        <p:sp>
          <p:nvSpPr>
            <p:cNvPr id="10" name="矩形 9">
              <a:extLst>
                <a:ext uri="{FF2B5EF4-FFF2-40B4-BE49-F238E27FC236}">
                  <a16:creationId xmlns:a16="http://schemas.microsoft.com/office/drawing/2014/main" id="{E9F2D312-E597-43FF-B7B2-759234384445}"/>
                </a:ext>
              </a:extLst>
            </p:cNvPr>
            <p:cNvSpPr/>
            <p:nvPr/>
          </p:nvSpPr>
          <p:spPr>
            <a:xfrm>
              <a:off x="8437998" y="4761585"/>
              <a:ext cx="530623" cy="439169"/>
            </a:xfrm>
            <a:prstGeom prst="rect">
              <a:avLst/>
            </a:prstGeom>
            <a:solidFill>
              <a:schemeClr val="bg1"/>
            </a:solidFill>
          </p:spPr>
          <p:txBody>
            <a:bodyPr wrap="square" lIns="0" tIns="0" rIns="0">
              <a:spAutoFit/>
            </a:bodyPr>
            <a:lstStyle/>
            <a:p>
              <a:r>
                <a:rPr lang="en-US" altLang="zh-CN" sz="1100" dirty="0">
                  <a:latin typeface="Times New Roman" panose="02020603050405020304" pitchFamily="18" charset="0"/>
                  <a:cs typeface="Times New Roman" panose="02020603050405020304" pitchFamily="18" charset="0"/>
                </a:rPr>
                <a:t>RIS</a:t>
              </a:r>
            </a:p>
            <a:p>
              <a:r>
                <a:rPr lang="en-US" altLang="zh-CN" sz="1100" dirty="0">
                  <a:latin typeface="Times New Roman" panose="02020603050405020304" pitchFamily="18" charset="0"/>
                  <a:cs typeface="Times New Roman" panose="02020603050405020304" pitchFamily="18" charset="0"/>
                </a:rPr>
                <a:t>element</a:t>
              </a:r>
              <a:endParaRPr lang="zh-CN" altLang="en-US" sz="1100" dirty="0">
                <a:latin typeface="Times New Roman" panose="02020603050405020304" pitchFamily="18" charset="0"/>
                <a:cs typeface="Times New Roman" panose="02020603050405020304" pitchFamily="18" charset="0"/>
              </a:endParaRPr>
            </a:p>
          </p:txBody>
        </p:sp>
      </p:grpSp>
      <p:sp>
        <p:nvSpPr>
          <p:cNvPr id="11" name="矩形 10">
            <a:extLst>
              <a:ext uri="{FF2B5EF4-FFF2-40B4-BE49-F238E27FC236}">
                <a16:creationId xmlns:a16="http://schemas.microsoft.com/office/drawing/2014/main" id="{89B69049-4B23-4F4D-B186-55F0FF24CF07}"/>
              </a:ext>
            </a:extLst>
          </p:cNvPr>
          <p:cNvSpPr/>
          <p:nvPr/>
        </p:nvSpPr>
        <p:spPr>
          <a:xfrm>
            <a:off x="161952" y="5728266"/>
            <a:ext cx="6807200" cy="797078"/>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Reflection dominated components</a:t>
            </a:r>
          </a:p>
          <a:p>
            <a:pPr marL="800100" lvl="1" indent="-342900"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Transmitter </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RIS </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Human </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Receiver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8C61B10-79F9-405F-9C89-8658E2FBF49F}"/>
              </a:ext>
            </a:extLst>
          </p:cNvPr>
          <p:cNvPicPr>
            <a:picLocks noChangeAspect="1"/>
          </p:cNvPicPr>
          <p:nvPr/>
        </p:nvPicPr>
        <p:blipFill>
          <a:blip r:embed="rId3"/>
          <a:stretch>
            <a:fillRect/>
          </a:stretch>
        </p:blipFill>
        <p:spPr>
          <a:xfrm>
            <a:off x="909811" y="3789040"/>
            <a:ext cx="7441910" cy="2761792"/>
          </a:xfrm>
          <a:prstGeom prst="rect">
            <a:avLst/>
          </a:prstGeom>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23</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Periodic Configuring Protocol</a:t>
            </a:r>
          </a:p>
        </p:txBody>
      </p:sp>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5EC1F74E-C81E-40E2-8CDC-E208029D3169}"/>
                  </a:ext>
                </a:extLst>
              </p:cNvPr>
              <p:cNvSpPr/>
              <p:nvPr/>
            </p:nvSpPr>
            <p:spPr>
              <a:xfrm>
                <a:off x="161952" y="908720"/>
                <a:ext cx="8730528" cy="3656642"/>
              </a:xfrm>
              <a:prstGeom prst="rect">
                <a:avLst/>
              </a:prstGeom>
            </p:spPr>
            <p:txBody>
              <a:bodyPr wrap="square">
                <a:spAutoFit/>
              </a:bodyPr>
              <a:lstStyle/>
              <a:p>
                <a:pPr algn="just">
                  <a:lnSpc>
                    <a:spcPct val="150000"/>
                  </a:lnSpc>
                </a:pPr>
                <a:r>
                  <a:rPr lang="en-US" altLang="zh-CN" sz="2400" b="1" dirty="0">
                    <a:latin typeface="Arial" panose="020B0604020202020204" pitchFamily="34" charset="0"/>
                    <a:cs typeface="Arial" panose="020B0604020202020204" pitchFamily="34" charset="0"/>
                  </a:rPr>
                  <a:t>Recognition Period: </a:t>
                </a:r>
              </a:p>
              <a:p>
                <a:pPr marL="342900"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Contains </a:t>
                </a:r>
                <a14:m>
                  <m:oMath xmlns:m="http://schemas.openxmlformats.org/officeDocument/2006/math">
                    <m:r>
                      <a:rPr lang="en-US" altLang="zh-CN" sz="2000" b="0" i="1" dirty="0">
                        <a:latin typeface="Cambria Math" panose="02040503050406030204" pitchFamily="18" charset="0"/>
                        <a:cs typeface="Arial" panose="020B0604020202020204" pitchFamily="34" charset="0"/>
                      </a:rPr>
                      <m:t>𝐾</m:t>
                    </m:r>
                  </m:oMath>
                </a14:m>
                <a:r>
                  <a:rPr lang="en-US" altLang="zh-CN" sz="2000" dirty="0">
                    <a:latin typeface="Arial" panose="020B0604020202020204" pitchFamily="34" charset="0"/>
                    <a:cs typeface="Arial" panose="020B0604020202020204" pitchFamily="34" charset="0"/>
                  </a:rPr>
                  <a:t> </a:t>
                </a:r>
                <a:r>
                  <a:rPr lang="en-US" altLang="zh-CN" sz="2000" i="1" dirty="0">
                    <a:latin typeface="Arial" panose="020B0604020202020204" pitchFamily="34" charset="0"/>
                    <a:cs typeface="Arial" panose="020B0604020202020204" pitchFamily="34" charset="0"/>
                  </a:rPr>
                  <a:t>frames</a:t>
                </a:r>
                <a:r>
                  <a:rPr lang="en-US" altLang="zh-CN" sz="2000" dirty="0">
                    <a:latin typeface="Arial" panose="020B0604020202020204" pitchFamily="34" charset="0"/>
                    <a:cs typeface="Arial" panose="020B0604020202020204" pitchFamily="34" charset="0"/>
                  </a:rPr>
                  <a:t>, during which the </a:t>
                </a:r>
                <a:r>
                  <a:rPr lang="en-US" altLang="zh-CN" sz="2000" dirty="0">
                    <a:solidFill>
                      <a:srgbClr val="C00000"/>
                    </a:solidFill>
                    <a:latin typeface="Arial" panose="020B0604020202020204" pitchFamily="34" charset="0"/>
                    <a:cs typeface="Arial" panose="020B0604020202020204" pitchFamily="34" charset="0"/>
                  </a:rPr>
                  <a:t>human posture is fixed</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Received signals during a recognition period are used for recognition</a:t>
                </a:r>
              </a:p>
              <a:p>
                <a:pPr algn="just">
                  <a:lnSpc>
                    <a:spcPct val="150000"/>
                  </a:lnSpc>
                </a:pPr>
                <a:r>
                  <a:rPr lang="en-US" altLang="zh-CN" sz="2400" b="1" dirty="0">
                    <a:latin typeface="Arial" panose="020B0604020202020204" pitchFamily="34" charset="0"/>
                    <a:cs typeface="Arial" panose="020B0604020202020204" pitchFamily="34" charset="0"/>
                  </a:rPr>
                  <a:t>Frame Configuration:</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Each group of RIS elements </a:t>
                </a:r>
                <a:r>
                  <a:rPr lang="en-US" altLang="zh-CN" sz="2000" dirty="0">
                    <a:solidFill>
                      <a:srgbClr val="990000"/>
                    </a:solidFill>
                    <a:latin typeface="Arial" panose="020B0604020202020204" pitchFamily="34" charset="0"/>
                    <a:cs typeface="Arial" panose="020B0604020202020204" pitchFamily="34" charset="0"/>
                  </a:rPr>
                  <a:t>sequentially </a:t>
                </a:r>
                <a:r>
                  <a:rPr lang="en-US" altLang="zh-CN" sz="2000" dirty="0">
                    <a:latin typeface="Arial" panose="020B0604020202020204" pitchFamily="34" charset="0"/>
                    <a:cs typeface="Arial" panose="020B0604020202020204" pitchFamily="34" charset="0"/>
                  </a:rPr>
                  <a:t>changes from </a:t>
                </a:r>
                <a:r>
                  <a:rPr lang="en-US" altLang="zh-CN" sz="2000" dirty="0">
                    <a:solidFill>
                      <a:srgbClr val="C00000"/>
                    </a:solidFill>
                    <a:latin typeface="Arial" panose="020B0604020202020204" pitchFamily="34" charset="0"/>
                    <a:cs typeface="Arial" panose="020B0604020202020204" pitchFamily="34" charset="0"/>
                  </a:rPr>
                  <a:t>State</a:t>
                </a:r>
                <a:r>
                  <a:rPr lang="en-US" altLang="zh-CN" sz="2000" dirty="0">
                    <a:latin typeface="Arial" panose="020B0604020202020204" pitchFamily="34" charset="0"/>
                    <a:cs typeface="Arial" panose="020B0604020202020204" pitchFamily="34" charset="0"/>
                  </a:rPr>
                  <a:t> </a:t>
                </a:r>
                <a:r>
                  <a:rPr lang="en-US" altLang="zh-CN" sz="2000" dirty="0">
                    <a:latin typeface="Times New Roman" panose="02020603050405020304" pitchFamily="18" charset="0"/>
                    <a:cs typeface="Times New Roman" panose="02020603050405020304" pitchFamily="18" charset="0"/>
                  </a:rPr>
                  <a:t>1</a:t>
                </a:r>
                <a:r>
                  <a:rPr lang="en-US" altLang="zh-CN" sz="2000" dirty="0">
                    <a:latin typeface="Arial" panose="020B0604020202020204" pitchFamily="34" charset="0"/>
                    <a:cs typeface="Arial" panose="020B0604020202020204" pitchFamily="34" charset="0"/>
                  </a:rPr>
                  <a:t> to </a:t>
                </a:r>
                <a:r>
                  <a:rPr lang="en-US" altLang="zh-CN" sz="2000" i="1" dirty="0">
                    <a:latin typeface="Times New Roman" panose="02020603050405020304" pitchFamily="18" charset="0"/>
                    <a:cs typeface="Times New Roman" panose="02020603050405020304" pitchFamily="18" charset="0"/>
                  </a:rPr>
                  <a:t>N</a:t>
                </a:r>
                <a:r>
                  <a:rPr lang="en-US" altLang="zh-CN" sz="2000" i="1" baseline="-25000" dirty="0">
                    <a:latin typeface="Times New Roman" panose="02020603050405020304" pitchFamily="18" charset="0"/>
                    <a:cs typeface="Times New Roman" panose="02020603050405020304" pitchFamily="18" charset="0"/>
                  </a:rPr>
                  <a:t>a</a:t>
                </a:r>
                <a:r>
                  <a:rPr lang="en-US" altLang="zh-CN" sz="2000" dirty="0">
                    <a:latin typeface="Arial" panose="020B0604020202020204" pitchFamily="34" charset="0"/>
                    <a:cs typeface="Arial" panose="020B0604020202020204" pitchFamily="34" charset="0"/>
                  </a:rPr>
                  <a:t>.</a:t>
                </a:r>
                <a:endParaRPr lang="en-US" altLang="zh-CN" sz="2000" b="1"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Constituted by </a:t>
                </a:r>
                <a:r>
                  <a:rPr lang="en-US" altLang="zh-CN" sz="2000" dirty="0">
                    <a:solidFill>
                      <a:srgbClr val="C00000"/>
                    </a:solidFill>
                    <a:latin typeface="Arial" panose="020B0604020202020204" pitchFamily="34" charset="0"/>
                    <a:cs typeface="Arial" panose="020B0604020202020204" pitchFamily="34" charset="0"/>
                  </a:rPr>
                  <a:t>the durations that each group stays in the </a:t>
                </a:r>
                <a14:m>
                  <m:oMath xmlns:m="http://schemas.openxmlformats.org/officeDocument/2006/math">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en-US" altLang="zh-CN" sz="2000" i="1" dirty="0">
                            <a:solidFill>
                              <a:srgbClr val="C00000"/>
                            </a:solidFill>
                            <a:latin typeface="Cambria Math" panose="02040503050406030204" pitchFamily="18" charset="0"/>
                            <a:cs typeface="Arial" panose="020B0604020202020204" pitchFamily="34" charset="0"/>
                          </a:rPr>
                          <m:t>𝑁</m:t>
                        </m:r>
                      </m:e>
                      <m:sub>
                        <m:r>
                          <a:rPr lang="en-US" altLang="zh-CN" sz="2000" i="1" dirty="0">
                            <a:solidFill>
                              <a:srgbClr val="C00000"/>
                            </a:solidFill>
                            <a:latin typeface="Cambria Math" panose="02040503050406030204" pitchFamily="18" charset="0"/>
                            <a:cs typeface="Arial" panose="020B0604020202020204" pitchFamily="34" charset="0"/>
                          </a:rPr>
                          <m:t>𝑎</m:t>
                        </m:r>
                      </m:sub>
                    </m:sSub>
                  </m:oMath>
                </a14:m>
                <a:r>
                  <a:rPr lang="en-US" altLang="zh-CN" sz="2000" dirty="0">
                    <a:solidFill>
                      <a:srgbClr val="C00000"/>
                    </a:solidFill>
                    <a:latin typeface="Arial" panose="020B0604020202020204" pitchFamily="34" charset="0"/>
                    <a:cs typeface="Arial" panose="020B0604020202020204" pitchFamily="34" charset="0"/>
                  </a:rPr>
                  <a:t> states</a:t>
                </a:r>
                <a:endParaRPr lang="en-US" altLang="zh-CN" sz="20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endParaRPr lang="en-US" altLang="zh-CN" sz="2000" b="1" dirty="0">
                  <a:latin typeface="Arial" panose="020B0604020202020204" pitchFamily="34" charset="0"/>
                  <a:cs typeface="Arial" panose="020B0604020202020204" pitchFamily="34" charset="0"/>
                </a:endParaRPr>
              </a:p>
              <a:p>
                <a:pPr algn="just">
                  <a:lnSpc>
                    <a:spcPct val="120000"/>
                  </a:lnSpc>
                </a:pPr>
                <a:endParaRPr lang="zh-CN" altLang="en-US" dirty="0">
                  <a:latin typeface="Arial" panose="020B0604020202020204" pitchFamily="34" charset="0"/>
                  <a:cs typeface="Arial" panose="020B0604020202020204" pitchFamily="34" charset="0"/>
                </a:endParaRPr>
              </a:p>
            </p:txBody>
          </p:sp>
        </mc:Choice>
        <mc:Fallback>
          <p:sp>
            <p:nvSpPr>
              <p:cNvPr id="6" name="矩形 5">
                <a:extLst>
                  <a:ext uri="{FF2B5EF4-FFF2-40B4-BE49-F238E27FC236}">
                    <a16:creationId xmlns:a16="http://schemas.microsoft.com/office/drawing/2014/main" id="{5EC1F74E-C81E-40E2-8CDC-E208029D3169}"/>
                  </a:ext>
                </a:extLst>
              </p:cNvPr>
              <p:cNvSpPr>
                <a:spLocks noRot="1" noChangeAspect="1" noMove="1" noResize="1" noEditPoints="1" noAdjustHandles="1" noChangeArrowheads="1" noChangeShapeType="1" noTextEdit="1"/>
              </p:cNvSpPr>
              <p:nvPr/>
            </p:nvSpPr>
            <p:spPr>
              <a:xfrm>
                <a:off x="161952" y="908720"/>
                <a:ext cx="8730528" cy="3656642"/>
              </a:xfrm>
              <a:prstGeom prst="rect">
                <a:avLst/>
              </a:prstGeom>
              <a:blipFill>
                <a:blip r:embed="rId4"/>
                <a:stretch>
                  <a:fillRect l="-1017"/>
                </a:stretch>
              </a:blipFill>
            </p:spPr>
            <p:txBody>
              <a:bodyPr/>
              <a:lstStyle/>
              <a:p>
                <a:r>
                  <a:rPr lang="en-US">
                    <a:noFill/>
                  </a:rPr>
                  <a:t> </a:t>
                </a:r>
              </a:p>
            </p:txBody>
          </p:sp>
        </mc:Fallback>
      </mc:AlternateContent>
      <p:sp>
        <p:nvSpPr>
          <p:cNvPr id="7" name="文本框 6">
            <a:extLst>
              <a:ext uri="{FF2B5EF4-FFF2-40B4-BE49-F238E27FC236}">
                <a16:creationId xmlns:a16="http://schemas.microsoft.com/office/drawing/2014/main" id="{F2E5BDEA-54AA-4A13-906C-13FA4B9C5F25}"/>
              </a:ext>
            </a:extLst>
          </p:cNvPr>
          <p:cNvSpPr txBox="1"/>
          <p:nvPr/>
        </p:nvSpPr>
        <p:spPr>
          <a:xfrm>
            <a:off x="3586340" y="2380350"/>
            <a:ext cx="5395708" cy="369332"/>
          </a:xfrm>
          <a:prstGeom prst="rect">
            <a:avLst/>
          </a:prstGeom>
          <a:ln/>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en-US" altLang="zh-CN" dirty="0">
                <a:latin typeface="Arial" panose="020B0604020202020204" pitchFamily="34" charset="0"/>
                <a:cs typeface="Arial" panose="020B0604020202020204" pitchFamily="34" charset="0"/>
              </a:rPr>
              <a:t>Different</a:t>
            </a:r>
            <a:r>
              <a:rPr kumimoji="1" lang="zh-CN" altLang="en-US" dirty="0">
                <a:latin typeface="Arial" panose="020B0604020202020204" pitchFamily="34" charset="0"/>
                <a:cs typeface="Arial" panose="020B0604020202020204" pitchFamily="34" charset="0"/>
              </a:rPr>
              <a:t> </a:t>
            </a:r>
            <a:r>
              <a:rPr kumimoji="1" lang="en-US" altLang="zh-CN" i="1" dirty="0">
                <a:solidFill>
                  <a:srgbClr val="C00000"/>
                </a:solidFill>
                <a:latin typeface="Arial" panose="020B0604020202020204" pitchFamily="34" charset="0"/>
                <a:cs typeface="Arial" panose="020B0604020202020204" pitchFamily="34" charset="0"/>
              </a:rPr>
              <a:t>states</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correspond to different</a:t>
            </a:r>
            <a:r>
              <a:rPr kumimoji="1" lang="zh-CN" altLang="en-US" dirty="0">
                <a:latin typeface="Arial" panose="020B0604020202020204" pitchFamily="34" charset="0"/>
                <a:cs typeface="Arial" panose="020B0604020202020204" pitchFamily="34" charset="0"/>
              </a:rPr>
              <a:t> </a:t>
            </a:r>
            <a:r>
              <a:rPr kumimoji="1" lang="en-US" altLang="zh-CN" i="1" dirty="0">
                <a:solidFill>
                  <a:srgbClr val="C00000"/>
                </a:solidFill>
                <a:latin typeface="Arial" panose="020B0604020202020204" pitchFamily="34" charset="0"/>
                <a:cs typeface="Arial" panose="020B0604020202020204" pitchFamily="34" charset="0"/>
              </a:rPr>
              <a:t>phase</a:t>
            </a:r>
            <a:r>
              <a:rPr kumimoji="1" lang="zh-CN" altLang="en-US" i="1" dirty="0">
                <a:solidFill>
                  <a:srgbClr val="C00000"/>
                </a:solidFill>
                <a:latin typeface="Arial" panose="020B0604020202020204" pitchFamily="34" charset="0"/>
                <a:cs typeface="Arial" panose="020B0604020202020204" pitchFamily="34" charset="0"/>
              </a:rPr>
              <a:t> </a:t>
            </a:r>
            <a:r>
              <a:rPr kumimoji="1" lang="en-US" altLang="zh-CN" i="1" dirty="0">
                <a:solidFill>
                  <a:srgbClr val="C00000"/>
                </a:solidFill>
                <a:latin typeface="Arial" panose="020B0604020202020204" pitchFamily="34" charset="0"/>
                <a:cs typeface="Arial" panose="020B0604020202020204" pitchFamily="34" charset="0"/>
              </a:rPr>
              <a:t>shifts</a:t>
            </a:r>
            <a:endParaRPr kumimoji="1" lang="zh-CN" altLang="en-US" i="1" dirty="0">
              <a:solidFill>
                <a:srgbClr val="C00000"/>
              </a:solidFill>
              <a:latin typeface="Arial" panose="020B0604020202020204" pitchFamily="34" charset="0"/>
              <a:cs typeface="Arial" panose="020B0604020202020204" pitchFamily="34" charset="0"/>
            </a:endParaRPr>
          </a:p>
        </p:txBody>
      </p:sp>
      <p:sp>
        <p:nvSpPr>
          <p:cNvPr id="8" name="任意形状 6">
            <a:extLst>
              <a:ext uri="{FF2B5EF4-FFF2-40B4-BE49-F238E27FC236}">
                <a16:creationId xmlns:a16="http://schemas.microsoft.com/office/drawing/2014/main" id="{EABB6BD9-5852-4165-B0CF-80CE45DA476F}"/>
              </a:ext>
            </a:extLst>
          </p:cNvPr>
          <p:cNvSpPr/>
          <p:nvPr/>
        </p:nvSpPr>
        <p:spPr>
          <a:xfrm>
            <a:off x="7236296" y="2776011"/>
            <a:ext cx="102413" cy="204825"/>
          </a:xfrm>
          <a:custGeom>
            <a:avLst/>
            <a:gdLst>
              <a:gd name="connsiteX0" fmla="*/ 182880 w 182880"/>
              <a:gd name="connsiteY0" fmla="*/ 0 h 204825"/>
              <a:gd name="connsiteX1" fmla="*/ 182880 w 182880"/>
              <a:gd name="connsiteY1" fmla="*/ 102412 h 204825"/>
              <a:gd name="connsiteX2" fmla="*/ 80467 w 182880"/>
              <a:gd name="connsiteY2" fmla="*/ 204825 h 204825"/>
              <a:gd name="connsiteX3" fmla="*/ 0 w 182880"/>
              <a:gd name="connsiteY3" fmla="*/ 204825 h 204825"/>
              <a:gd name="connsiteX0" fmla="*/ 102413 w 102413"/>
              <a:gd name="connsiteY0" fmla="*/ 0 h 204825"/>
              <a:gd name="connsiteX1" fmla="*/ 102413 w 102413"/>
              <a:gd name="connsiteY1" fmla="*/ 102412 h 204825"/>
              <a:gd name="connsiteX2" fmla="*/ 0 w 102413"/>
              <a:gd name="connsiteY2" fmla="*/ 204825 h 204825"/>
            </a:gdLst>
            <a:ahLst/>
            <a:cxnLst>
              <a:cxn ang="0">
                <a:pos x="connsiteX0" y="connsiteY0"/>
              </a:cxn>
              <a:cxn ang="0">
                <a:pos x="connsiteX1" y="connsiteY1"/>
              </a:cxn>
              <a:cxn ang="0">
                <a:pos x="connsiteX2" y="connsiteY2"/>
              </a:cxn>
            </a:cxnLst>
            <a:rect l="l" t="t" r="r" b="b"/>
            <a:pathLst>
              <a:path w="102413" h="204825">
                <a:moveTo>
                  <a:pt x="102413" y="0"/>
                </a:moveTo>
                <a:lnTo>
                  <a:pt x="102413" y="102412"/>
                </a:lnTo>
                <a:lnTo>
                  <a:pt x="0" y="204825"/>
                </a:lnTo>
              </a:path>
            </a:pathLst>
          </a:custGeom>
          <a:noFill/>
          <a:ln>
            <a:solidFill>
              <a:schemeClr val="accent5"/>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908720"/>
            <a:ext cx="8640096" cy="2554545"/>
          </a:xfrm>
          <a:prstGeom prst="rect">
            <a:avLst/>
          </a:prstGeom>
        </p:spPr>
        <p:txBody>
          <a:bodyPr wrap="square">
            <a:spAutoFit/>
          </a:bodyPr>
          <a:lstStyle/>
          <a:p>
            <a:pPr algn="just">
              <a:spcBef>
                <a:spcPts val="12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Decision Function: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receiver use the decision function to generate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probabilities for deciding on different human postures.</a:t>
            </a:r>
          </a:p>
          <a:p>
            <a:pPr algn="just">
              <a:spcBef>
                <a:spcPts val="12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Optimization Problem:</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Minimize the</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false recognition cost</a:t>
            </a:r>
          </a:p>
          <a:p>
            <a:pPr marL="342900" indent="-342900" algn="just">
              <a:spcBef>
                <a:spcPts val="1200"/>
              </a:spcBef>
              <a:buFont typeface="Arial" panose="020B0604020202020204" pitchFamily="34" charset="0"/>
              <a:buChar char="•"/>
              <a:defRPr/>
            </a:pP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marL="342900" indent="-342900" algn="just">
              <a:spcBef>
                <a:spcPts val="1200"/>
              </a:spcBef>
              <a:buFont typeface="Arial" panose="020B0604020202020204" pitchFamily="34" charset="0"/>
              <a:buChar char="•"/>
              <a:defRPr/>
            </a:pP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marL="342900" indent="-342900" algn="just">
              <a:spcBef>
                <a:spcPts val="1200"/>
              </a:spcBef>
              <a:buFont typeface="Arial" panose="020B0604020202020204" pitchFamily="34" charset="0"/>
              <a:buChar char="•"/>
              <a:defRPr/>
            </a:pP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Problem Formulation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24</a:t>
            </a:fld>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76A4FCAF-41F6-466B-AE26-810AFF3BA932}"/>
                  </a:ext>
                </a:extLst>
              </p:cNvPr>
              <p:cNvSpPr txBox="1"/>
              <p:nvPr/>
            </p:nvSpPr>
            <p:spPr>
              <a:xfrm>
                <a:off x="1744286" y="2066526"/>
                <a:ext cx="6413679" cy="702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rPr>
                          </m:ctrlPr>
                        </m:funcPr>
                        <m:fName>
                          <m:limLow>
                            <m:limLowPr>
                              <m:ctrlPr>
                                <a:rPr lang="en-US" altLang="zh-CN" i="1" smtClean="0">
                                  <a:latin typeface="Cambria Math" panose="02040503050406030204" pitchFamily="18" charset="0"/>
                                </a:rPr>
                              </m:ctrlPr>
                            </m:limLowPr>
                            <m:e>
                              <m:r>
                                <m:rPr>
                                  <m:sty m:val="p"/>
                                </m:rPr>
                                <a:rPr lang="en-US" altLang="zh-CN" i="0" smtClean="0">
                                  <a:latin typeface="Cambria Math" panose="02040503050406030204" pitchFamily="18" charset="0"/>
                                </a:rPr>
                                <m:t>min</m:t>
                              </m:r>
                            </m:e>
                            <m:lim>
                              <m:r>
                                <a:rPr lang="en-US" altLang="zh-CN" b="1" i="1" smtClean="0">
                                  <a:latin typeface="Cambria Math" panose="02040503050406030204" pitchFamily="18" charset="0"/>
                                </a:rPr>
                                <m:t>𝑻</m:t>
                              </m:r>
                              <m:r>
                                <a:rPr lang="en-US" altLang="zh-CN" b="0" i="1" smtClean="0">
                                  <a:latin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𝓛</m:t>
                              </m:r>
                            </m:lim>
                          </m:limLow>
                        </m:fName>
                        <m:e>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𝐶</m:t>
                              </m:r>
                            </m:e>
                            <m:sub>
                              <m:r>
                                <a:rPr lang="en-US" altLang="zh-CN" b="0" i="1" smtClean="0">
                                  <a:latin typeface="Cambria Math" panose="02040503050406030204" pitchFamily="18" charset="0"/>
                                  <a:ea typeface="Cambria Math" panose="02040503050406030204" pitchFamily="18" charset="0"/>
                                </a:rPr>
                                <m:t>𝐹𝑅</m:t>
                              </m:r>
                            </m:sub>
                          </m:sSub>
                          <m:r>
                            <a:rPr lang="en-US" altLang="zh-CN" b="0" i="1" smtClean="0">
                              <a:latin typeface="Cambria Math" panose="02040503050406030204" pitchFamily="18" charset="0"/>
                            </a:rPr>
                            <m:t>(</m:t>
                          </m:r>
                          <m:r>
                            <a:rPr lang="en-US" altLang="zh-CN" b="1" i="1">
                              <a:latin typeface="Cambria Math" panose="02040503050406030204" pitchFamily="18" charset="0"/>
                            </a:rPr>
                            <m:t>𝑻</m:t>
                          </m:r>
                          <m:r>
                            <a:rPr lang="en-US" altLang="zh-CN" i="1">
                              <a:latin typeface="Cambria Math" panose="02040503050406030204" pitchFamily="18" charset="0"/>
                            </a:rPr>
                            <m:t>,</m:t>
                          </m:r>
                          <m:r>
                            <a:rPr lang="en-US" altLang="zh-CN" b="1" i="1">
                              <a:latin typeface="Cambria Math" panose="02040503050406030204" pitchFamily="18" charset="0"/>
                              <a:ea typeface="Cambria Math" panose="02040503050406030204" pitchFamily="18" charset="0"/>
                            </a:rPr>
                            <m:t>𝓛</m:t>
                          </m:r>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m:rPr>
                                  <m:brk m:alnAt="7"/>
                                </m:rPr>
                                <a:rPr lang="en-US" altLang="zh-CN" b="0" i="1" smtClean="0">
                                  <a:latin typeface="Cambria Math" panose="02040503050406030204" pitchFamily="18" charset="0"/>
                                </a:rPr>
                                <m:t>𝑖</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𝑖</m:t>
                                  </m:r>
                                </m:e>
                                <m:sup>
                                  <m:r>
                                    <a:rPr lang="en-US" altLang="zh-CN" b="0" i="1" smtClean="0">
                                      <a:latin typeface="Cambria Math" panose="02040503050406030204" pitchFamily="18" charset="0"/>
                                    </a:rPr>
                                    <m:t>′</m:t>
                                  </m:r>
                                </m:sup>
                              </m:sSup>
                            </m:sub>
                            <m:sup/>
                            <m:e>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Pr</m:t>
                                  </m:r>
                                  <m:r>
                                    <a:rPr lang="en-US" altLang="zh-CN" b="0" i="1" smtClean="0">
                                      <a:latin typeface="Cambria Math" panose="02040503050406030204" pitchFamily="18" charset="0"/>
                                    </a:rPr>
                                    <m:t>(</m:t>
                                  </m:r>
                                  <m:r>
                                    <m:rPr>
                                      <m:sty m:val="p"/>
                                    </m:rPr>
                                    <a:rPr lang="en-US" altLang="zh-CN" i="0">
                                      <a:latin typeface="Cambria Math" panose="02040503050406030204" pitchFamily="18" charset="0"/>
                                    </a:rPr>
                                    <m:t>pos</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i="1">
                                  <a:latin typeface="Cambria Math" panose="02040503050406030204" pitchFamily="18" charset="0"/>
                                </a:rPr>
                                <m:t>·</m:t>
                              </m:r>
                              <m:r>
                                <a:rPr lang="en-US" altLang="zh-CN" b="0" i="1" smtClean="0">
                                  <a:latin typeface="Cambria Math" panose="02040503050406030204" pitchFamily="18" charset="0"/>
                                </a:rPr>
                                <m:t>𝑐𝑜𝑠𝑡</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e>
                          </m:nary>
                        </m:e>
                      </m:func>
                      <m:r>
                        <a:rPr lang="en-US" altLang="zh-CN" i="1">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𝔼</m:t>
                          </m:r>
                        </m:e>
                        <m:sub>
                          <m:r>
                            <a:rPr lang="en-US" altLang="zh-CN" b="1" i="1" smtClean="0">
                              <a:latin typeface="Cambria Math" panose="02040503050406030204" pitchFamily="18" charset="0"/>
                              <a:ea typeface="Cambria Math" panose="02040503050406030204" pitchFamily="18" charset="0"/>
                            </a:rPr>
                            <m:t>𝒚</m:t>
                          </m:r>
                        </m:sub>
                      </m:sSub>
                      <m:r>
                        <a:rPr lang="en-US" altLang="zh-CN" b="0" i="1" smtClean="0">
                          <a:latin typeface="Cambria Math" panose="02040503050406030204" pitchFamily="18" charset="0"/>
                          <a:ea typeface="Cambria Math" panose="02040503050406030204" pitchFamily="18" charset="0"/>
                        </a:rPr>
                        <m:t>[</m:t>
                      </m:r>
                      <m:r>
                        <m:rPr>
                          <m:sty m:val="p"/>
                        </m:rPr>
                        <a:rPr lang="en-US" altLang="zh-CN">
                          <a:latin typeface="Cambria Math" panose="02040503050406030204" pitchFamily="18" charset="0"/>
                        </a:rPr>
                        <m:t>Pr</m:t>
                      </m:r>
                      <m:r>
                        <a:rPr lang="en-US" altLang="zh-CN" i="1">
                          <a:latin typeface="Cambria Math" panose="02040503050406030204" pitchFamily="18" charset="0"/>
                        </a:rPr>
                        <m:t>⁡(</m:t>
                      </m:r>
                      <m:r>
                        <a:rPr lang="en-US" altLang="zh-CN" b="1" i="1">
                          <a:latin typeface="Cambria Math" panose="02040503050406030204" pitchFamily="18" charset="0"/>
                        </a:rPr>
                        <m:t>𝒚</m:t>
                      </m:r>
                      <m:r>
                        <a:rPr lang="en-US" altLang="zh-CN" i="1">
                          <a:latin typeface="Cambria Math" panose="02040503050406030204" pitchFamily="18" charset="0"/>
                        </a:rPr>
                        <m:t>|</m:t>
                      </m:r>
                      <m:r>
                        <m:rPr>
                          <m:sty m:val="p"/>
                        </m:rPr>
                        <a:rPr lang="en-US" altLang="zh-CN" i="0">
                          <a:latin typeface="Cambria Math" panose="02040503050406030204" pitchFamily="18" charset="0"/>
                        </a:rPr>
                        <m:t>po</m:t>
                      </m:r>
                      <m:sSub>
                        <m:sSubPr>
                          <m:ctrlPr>
                            <a:rPr lang="en-US" altLang="zh-CN" b="0" i="1">
                              <a:latin typeface="Cambria Math" panose="02040503050406030204" pitchFamily="18" charset="0"/>
                            </a:rPr>
                          </m:ctrlPr>
                        </m:sSubPr>
                        <m:e>
                          <m:r>
                            <m:rPr>
                              <m:sty m:val="p"/>
                            </m:rPr>
                            <a:rPr lang="en-US" altLang="zh-CN" i="0">
                              <a:latin typeface="Cambria Math" panose="02040503050406030204" pitchFamily="18" charset="0"/>
                            </a:rPr>
                            <m:t>s</m:t>
                          </m:r>
                        </m:e>
                        <m:sub>
                          <m:r>
                            <a:rPr lang="en-US" altLang="zh-CN" b="0" i="1">
                              <a:latin typeface="Cambria Math" panose="02040503050406030204" pitchFamily="18" charset="0"/>
                            </a:rPr>
                            <m:t>𝑖</m:t>
                          </m:r>
                        </m:sub>
                      </m:sSub>
                      <m:r>
                        <a:rPr lang="en-US" altLang="zh-CN" i="1">
                          <a:latin typeface="Cambria Math" panose="02040503050406030204" pitchFamily="18" charset="0"/>
                        </a:rPr>
                        <m:t>)·</m:t>
                      </m:r>
                      <m:sSub>
                        <m:sSubPr>
                          <m:ctrlPr>
                            <a:rPr lang="en-US" altLang="zh-CN" b="0"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ℒ</m:t>
                          </m:r>
                        </m:e>
                        <m:sub>
                          <m:sSup>
                            <m:sSupPr>
                              <m:ctrlPr>
                                <a:rPr lang="en-US" altLang="zh-CN" b="0" i="1">
                                  <a:latin typeface="Cambria Math" panose="02040503050406030204" pitchFamily="18" charset="0"/>
                                  <a:ea typeface="Cambria Math" panose="02040503050406030204" pitchFamily="18" charset="0"/>
                                </a:rPr>
                              </m:ctrlPr>
                            </m:sSupPr>
                            <m:e>
                              <m:r>
                                <a:rPr lang="en-US" altLang="zh-CN" b="0" i="1">
                                  <a:latin typeface="Cambria Math" panose="02040503050406030204" pitchFamily="18" charset="0"/>
                                  <a:ea typeface="Cambria Math" panose="02040503050406030204" pitchFamily="18" charset="0"/>
                                </a:rPr>
                                <m:t>𝑖</m:t>
                              </m:r>
                            </m:e>
                            <m:sup>
                              <m:r>
                                <a:rPr lang="en-US" altLang="zh-CN" b="0" i="1">
                                  <a:latin typeface="Cambria Math" panose="02040503050406030204" pitchFamily="18" charset="0"/>
                                  <a:ea typeface="Cambria Math" panose="02040503050406030204" pitchFamily="18" charset="0"/>
                                </a:rPr>
                                <m:t>′</m:t>
                              </m:r>
                            </m:sup>
                          </m:sSup>
                        </m:sub>
                      </m:sSub>
                      <m:r>
                        <a:rPr lang="en-US" altLang="zh-CN" i="1">
                          <a:latin typeface="Cambria Math" panose="02040503050406030204" pitchFamily="18" charset="0"/>
                        </a:rPr>
                        <m:t>(</m:t>
                      </m:r>
                      <m:r>
                        <a:rPr lang="en-US" altLang="zh-CN" b="1" i="1">
                          <a:latin typeface="Cambria Math" panose="02040503050406030204" pitchFamily="18" charset="0"/>
                        </a:rPr>
                        <m:t>𝒚</m:t>
                      </m:r>
                      <m:r>
                        <a:rPr lang="en-US" altLang="zh-CN" i="1">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8" name="文本框 7">
                <a:extLst>
                  <a:ext uri="{FF2B5EF4-FFF2-40B4-BE49-F238E27FC236}">
                    <a16:creationId xmlns:a16="http://schemas.microsoft.com/office/drawing/2014/main" id="{76A4FCAF-41F6-466B-AE26-810AFF3BA932}"/>
                  </a:ext>
                </a:extLst>
              </p:cNvPr>
              <p:cNvSpPr txBox="1">
                <a:spLocks noRot="1" noChangeAspect="1" noMove="1" noResize="1" noEditPoints="1" noAdjustHandles="1" noChangeArrowheads="1" noChangeShapeType="1" noTextEdit="1"/>
              </p:cNvSpPr>
              <p:nvPr/>
            </p:nvSpPr>
            <p:spPr>
              <a:xfrm>
                <a:off x="1744286" y="2066526"/>
                <a:ext cx="6413679" cy="702628"/>
              </a:xfrm>
              <a:prstGeom prst="rect">
                <a:avLst/>
              </a:prstGeom>
              <a:blipFill>
                <a:blip r:embed="rId3"/>
                <a:stretch>
                  <a:fillRect/>
                </a:stretch>
              </a:blipFill>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4F9EB90A-A973-4A87-AA2E-A625A58CD43B}"/>
              </a:ext>
            </a:extLst>
          </p:cNvPr>
          <p:cNvSpPr/>
          <p:nvPr/>
        </p:nvSpPr>
        <p:spPr>
          <a:xfrm>
            <a:off x="292055" y="4130268"/>
            <a:ext cx="8677275" cy="1166410"/>
          </a:xfrm>
          <a:prstGeom prst="rect">
            <a:avLst/>
          </a:prstGeom>
        </p:spPr>
        <p:txBody>
          <a:bodyPr wrap="square">
            <a:spAutoFit/>
          </a:bodyPr>
          <a:lstStyle/>
          <a:p>
            <a:pPr algn="just">
              <a:lnSpc>
                <a:spcPct val="120000"/>
              </a:lnSpc>
            </a:pP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Problem</a:t>
            </a:r>
            <a:r>
              <a:rPr lang="zh-CN" altLang="en-US"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Decomposition:</a:t>
            </a:r>
            <a:endParaRPr lang="en-US" altLang="zh-CN" sz="2000" dirty="0">
              <a:latin typeface="Arial" panose="020B0604020202020204" pitchFamily="34" charset="0"/>
              <a:cs typeface="Arial" panose="020B0604020202020204" pitchFamily="34" charset="0"/>
            </a:endParaRPr>
          </a:p>
          <a:p>
            <a:pPr marL="342900" indent="-342900" algn="just">
              <a:lnSpc>
                <a:spcPct val="120000"/>
              </a:lnSpc>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Decomposing </a:t>
            </a:r>
            <a:r>
              <a:rPr lang="en-US" altLang="zh-CN" sz="2000" dirty="0">
                <a:latin typeface="Arial" panose="020B0604020202020204" pitchFamily="34" charset="0"/>
                <a:cs typeface="Arial" panose="020B0604020202020204" pitchFamily="34" charset="0"/>
              </a:rPr>
              <a:t>(P1) into the </a:t>
            </a:r>
            <a:r>
              <a:rPr lang="en-US" altLang="zh-CN" sz="2000" dirty="0">
                <a:solidFill>
                  <a:srgbClr val="C00000"/>
                </a:solidFill>
                <a:latin typeface="Arial" panose="020B0604020202020204" pitchFamily="34" charset="0"/>
                <a:cs typeface="Arial" panose="020B0604020202020204" pitchFamily="34" charset="0"/>
              </a:rPr>
              <a:t>frame configuration optimization</a:t>
            </a:r>
            <a:r>
              <a:rPr lang="en-US" altLang="zh-CN" sz="2000" dirty="0">
                <a:latin typeface="Arial" panose="020B0604020202020204" pitchFamily="34" charset="0"/>
                <a:cs typeface="Arial" panose="020B0604020202020204" pitchFamily="34" charset="0"/>
              </a:rPr>
              <a:t> and the </a:t>
            </a:r>
            <a:r>
              <a:rPr lang="en-US" altLang="zh-CN" sz="2000" dirty="0">
                <a:solidFill>
                  <a:srgbClr val="C00000"/>
                </a:solidFill>
                <a:latin typeface="Arial" panose="020B0604020202020204" pitchFamily="34" charset="0"/>
                <a:cs typeface="Arial" panose="020B0604020202020204" pitchFamily="34" charset="0"/>
              </a:rPr>
              <a:t>decision function optimization</a:t>
            </a:r>
            <a:r>
              <a:rPr lang="en-US" altLang="zh-CN" sz="2000" dirty="0">
                <a:latin typeface="Arial" panose="020B0604020202020204" pitchFamily="34" charset="0"/>
                <a:cs typeface="Arial" panose="020B0604020202020204" pitchFamily="34" charset="0"/>
              </a:rPr>
              <a:t>.</a:t>
            </a:r>
          </a:p>
        </p:txBody>
      </p:sp>
      <p:grpSp>
        <p:nvGrpSpPr>
          <p:cNvPr id="20" name="组合 19">
            <a:extLst>
              <a:ext uri="{FF2B5EF4-FFF2-40B4-BE49-F238E27FC236}">
                <a16:creationId xmlns:a16="http://schemas.microsoft.com/office/drawing/2014/main" id="{4880F36C-FA7A-4E20-A980-44C07443BB61}"/>
              </a:ext>
            </a:extLst>
          </p:cNvPr>
          <p:cNvGrpSpPr/>
          <p:nvPr/>
        </p:nvGrpSpPr>
        <p:grpSpPr>
          <a:xfrm>
            <a:off x="877271" y="5245088"/>
            <a:ext cx="7532334" cy="1413012"/>
            <a:chOff x="802486" y="4557440"/>
            <a:chExt cx="7532334" cy="1413012"/>
          </a:xfrm>
        </p:grpSpPr>
        <p:sp>
          <p:nvSpPr>
            <p:cNvPr id="21" name="矩形 20">
              <a:extLst>
                <a:ext uri="{FF2B5EF4-FFF2-40B4-BE49-F238E27FC236}">
                  <a16:creationId xmlns:a16="http://schemas.microsoft.com/office/drawing/2014/main" id="{CEBE9373-EBC6-40CC-97A6-4CA70693BDE9}"/>
                </a:ext>
              </a:extLst>
            </p:cNvPr>
            <p:cNvSpPr/>
            <p:nvPr/>
          </p:nvSpPr>
          <p:spPr>
            <a:xfrm>
              <a:off x="802486" y="4557440"/>
              <a:ext cx="7532333" cy="1413012"/>
            </a:xfrm>
            <a:prstGeom prst="rect">
              <a:avLst/>
            </a:prstGeom>
            <a:solidFill>
              <a:srgbClr val="FFC000">
                <a:lumMod val="20000"/>
                <a:lumOff val="80000"/>
                <a:alpha val="4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矩形 21">
              <a:extLst>
                <a:ext uri="{FF2B5EF4-FFF2-40B4-BE49-F238E27FC236}">
                  <a16:creationId xmlns:a16="http://schemas.microsoft.com/office/drawing/2014/main" id="{C681ECE6-0914-49C6-B132-CEBF7341AD71}"/>
                </a:ext>
              </a:extLst>
            </p:cNvPr>
            <p:cNvSpPr/>
            <p:nvPr/>
          </p:nvSpPr>
          <p:spPr>
            <a:xfrm>
              <a:off x="1669501" y="4954788"/>
              <a:ext cx="1298522" cy="413112"/>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矩形 22">
              <a:extLst>
                <a:ext uri="{FF2B5EF4-FFF2-40B4-BE49-F238E27FC236}">
                  <a16:creationId xmlns:a16="http://schemas.microsoft.com/office/drawing/2014/main" id="{706DC106-0CDC-46E0-A28B-3543DEA0962A}"/>
                </a:ext>
              </a:extLst>
            </p:cNvPr>
            <p:cNvSpPr/>
            <p:nvPr/>
          </p:nvSpPr>
          <p:spPr>
            <a:xfrm>
              <a:off x="4429607" y="4662344"/>
              <a:ext cx="995215" cy="37722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1944E386-F438-4034-A571-A7213F97C24E}"/>
                    </a:ext>
                  </a:extLst>
                </p:cNvPr>
                <p:cNvSpPr txBox="1"/>
                <p:nvPr/>
              </p:nvSpPr>
              <p:spPr>
                <a:xfrm>
                  <a:off x="1688903" y="4954788"/>
                  <a:ext cx="1294009"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𝐶</m:t>
                            </m:r>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𝐹𝑅</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𝑻</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𝓛</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zh-CN" altLang="en-US" sz="2400" b="0" i="0" u="none" strike="noStrike" kern="0" cap="none" spc="0" normalizeH="0" baseline="0" noProof="0" dirty="0">
                    <a:ln>
                      <a:noFill/>
                    </a:ln>
                    <a:solidFill>
                      <a:prstClr val="black"/>
                    </a:solidFill>
                    <a:effectLst/>
                    <a:uLnTx/>
                    <a:uFillTx/>
                    <a:ea typeface="等线" panose="02010600030101010101" pitchFamily="2" charset="-122"/>
                  </a:endParaRPr>
                </a:p>
              </p:txBody>
            </p:sp>
          </mc:Choice>
          <mc:Fallback xmlns="">
            <p:sp>
              <p:nvSpPr>
                <p:cNvPr id="24" name="文本框 23">
                  <a:extLst>
                    <a:ext uri="{FF2B5EF4-FFF2-40B4-BE49-F238E27FC236}">
                      <a16:creationId xmlns:a16="http://schemas.microsoft.com/office/drawing/2014/main" id="{1944E386-F438-4034-A571-A7213F97C24E}"/>
                    </a:ext>
                  </a:extLst>
                </p:cNvPr>
                <p:cNvSpPr txBox="1">
                  <a:spLocks noRot="1" noChangeAspect="1" noMove="1" noResize="1" noEditPoints="1" noAdjustHandles="1" noChangeArrowheads="1" noChangeShapeType="1" noTextEdit="1"/>
                </p:cNvSpPr>
                <p:nvPr/>
              </p:nvSpPr>
              <p:spPr>
                <a:xfrm>
                  <a:off x="1688903" y="4954788"/>
                  <a:ext cx="1294009" cy="369332"/>
                </a:xfrm>
                <a:prstGeom prst="rect">
                  <a:avLst/>
                </a:prstGeom>
                <a:blipFill>
                  <a:blip r:embed="rId4"/>
                  <a:stretch>
                    <a:fillRect l="-4854" r="-7767" b="-33333"/>
                  </a:stretch>
                </a:blipFill>
              </p:spPr>
              <p:txBody>
                <a:bodyPr/>
                <a:lstStyle/>
                <a:p>
                  <a:r>
                    <a:rPr lang="zh-CN" altLang="en-US">
                      <a:noFill/>
                    </a:rPr>
                    <a:t> </a:t>
                  </a:r>
                </a:p>
              </p:txBody>
            </p:sp>
          </mc:Fallback>
        </mc:AlternateContent>
        <p:cxnSp>
          <p:nvCxnSpPr>
            <p:cNvPr id="25" name="直接箭头连接符 24">
              <a:extLst>
                <a:ext uri="{FF2B5EF4-FFF2-40B4-BE49-F238E27FC236}">
                  <a16:creationId xmlns:a16="http://schemas.microsoft.com/office/drawing/2014/main" id="{66A460C5-F23E-4DA6-94E5-98B53DB2EBC9}"/>
                </a:ext>
              </a:extLst>
            </p:cNvPr>
            <p:cNvCxnSpPr>
              <a:cxnSpLocks/>
              <a:endCxn id="23" idx="1"/>
            </p:cNvCxnSpPr>
            <p:nvPr/>
          </p:nvCxnSpPr>
          <p:spPr>
            <a:xfrm>
              <a:off x="3444203" y="4843780"/>
              <a:ext cx="985404" cy="7174"/>
            </a:xfrm>
            <a:prstGeom prst="straightConnector1">
              <a:avLst/>
            </a:prstGeom>
            <a:noFill/>
            <a:ln w="19050" cap="flat" cmpd="sng" algn="ctr">
              <a:solidFill>
                <a:sysClr val="windowText" lastClr="000000"/>
              </a:solidFill>
              <a:prstDash val="solid"/>
              <a:miter lim="800000"/>
              <a:tailEnd type="triangle"/>
            </a:ln>
            <a:effectLst/>
          </p:spPr>
        </p:cxnSp>
        <p:sp>
          <p:nvSpPr>
            <p:cNvPr id="26" name="矩形 25">
              <a:extLst>
                <a:ext uri="{FF2B5EF4-FFF2-40B4-BE49-F238E27FC236}">
                  <a16:creationId xmlns:a16="http://schemas.microsoft.com/office/drawing/2014/main" id="{7E227283-5200-4B7C-8E91-73CFF9DE73E1}"/>
                </a:ext>
              </a:extLst>
            </p:cNvPr>
            <p:cNvSpPr/>
            <p:nvPr/>
          </p:nvSpPr>
          <p:spPr>
            <a:xfrm>
              <a:off x="933550" y="5324120"/>
              <a:ext cx="24456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Coupled</a:t>
              </a:r>
              <a:r>
                <a:rPr kumimoji="0" lang="en-US" altLang="zh-CN" sz="1800" b="0" i="1"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optimization objective in (P1)</a:t>
              </a:r>
              <a:endParaRPr kumimoji="0" lang="zh-CN" altLang="en-US" sz="1800" b="0" i="1" u="none" strike="noStrike" kern="0" cap="none" spc="0" normalizeH="0" baseline="0" noProof="0" dirty="0">
                <a:ln>
                  <a:noFill/>
                </a:ln>
                <a:solidFill>
                  <a:prstClr val="black"/>
                </a:solidFill>
                <a:effectLst/>
                <a:uLnTx/>
                <a:uFillTx/>
                <a:ea typeface="等线" panose="02010600030101010101" pitchFamily="2" charset="-122"/>
              </a:endParaRPr>
            </a:p>
          </p:txBody>
        </p:sp>
        <p:sp>
          <p:nvSpPr>
            <p:cNvPr id="27" name="矩形 26">
              <a:extLst>
                <a:ext uri="{FF2B5EF4-FFF2-40B4-BE49-F238E27FC236}">
                  <a16:creationId xmlns:a16="http://schemas.microsoft.com/office/drawing/2014/main" id="{C2A048AC-81CF-4871-A602-A907AB86308B}"/>
                </a:ext>
              </a:extLst>
            </p:cNvPr>
            <p:cNvSpPr/>
            <p:nvPr/>
          </p:nvSpPr>
          <p:spPr>
            <a:xfrm>
              <a:off x="5621519" y="4557440"/>
              <a:ext cx="2713301"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i="1" kern="0" dirty="0">
                  <a:solidFill>
                    <a:srgbClr val="990000"/>
                  </a:solidFill>
                  <a:latin typeface="Arial" panose="020B0604020202020204" pitchFamily="34" charset="0"/>
                  <a:ea typeface="等线" panose="02010600030101010101" pitchFamily="2" charset="-122"/>
                  <a:cs typeface="Arial" panose="020B0604020202020204" pitchFamily="34" charset="0"/>
                </a:rPr>
                <a:t>RIS frame configuration</a:t>
              </a:r>
              <a:r>
                <a:rPr kumimoji="0" lang="en-US" altLang="zh-CN" sz="1800" b="0" i="1" u="none" strike="noStrike" kern="0" cap="none" spc="0" normalizeH="0" baseline="0" noProof="0" dirty="0">
                  <a:ln>
                    <a:noFill/>
                  </a:ln>
                  <a:solidFill>
                    <a:srgbClr val="99000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optimization</a:t>
              </a:r>
              <a:r>
                <a:rPr kumimoji="0" lang="en-US" altLang="zh-CN" sz="1800" b="0" i="1"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objective</a:t>
              </a:r>
            </a:p>
          </p:txBody>
        </p:sp>
        <p:sp>
          <p:nvSpPr>
            <p:cNvPr id="28" name="矩形 27">
              <a:extLst>
                <a:ext uri="{FF2B5EF4-FFF2-40B4-BE49-F238E27FC236}">
                  <a16:creationId xmlns:a16="http://schemas.microsoft.com/office/drawing/2014/main" id="{C012DADD-FD08-4024-9F6D-717D88C7179C}"/>
                </a:ext>
              </a:extLst>
            </p:cNvPr>
            <p:cNvSpPr/>
            <p:nvPr/>
          </p:nvSpPr>
          <p:spPr>
            <a:xfrm>
              <a:off x="5657714" y="5170812"/>
              <a:ext cx="2390398"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990000"/>
                  </a:solidFill>
                  <a:effectLst/>
                  <a:uLnTx/>
                  <a:uFillTx/>
                  <a:latin typeface="Arial" panose="020B0604020202020204" pitchFamily="34" charset="0"/>
                  <a:ea typeface="等线" panose="02010600030101010101" pitchFamily="2" charset="-122"/>
                  <a:cs typeface="Arial" panose="020B0604020202020204" pitchFamily="34" charset="0"/>
                </a:rPr>
                <a:t>Decision function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optimization</a:t>
              </a:r>
              <a:r>
                <a:rPr kumimoji="0" lang="en-US" altLang="zh-CN" sz="1800" b="0" i="1"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objective</a:t>
              </a:r>
              <a:endParaRPr kumimoji="0" lang="zh-CN" altLang="en-US" sz="1800" b="0" i="1"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CB301EC-6731-4ED2-B8AB-8893C4A717E8}"/>
                    </a:ext>
                  </a:extLst>
                </p:cNvPr>
                <p:cNvSpPr txBox="1"/>
                <p:nvPr/>
              </p:nvSpPr>
              <p:spPr>
                <a:xfrm>
                  <a:off x="4425207" y="4650180"/>
                  <a:ext cx="992195"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𝐶</m:t>
                            </m:r>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𝐹𝑅</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𝑻</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zh-CN" altLang="en-US" sz="2400" b="0" i="0" u="none" strike="noStrike" kern="0" cap="none" spc="0" normalizeH="0" baseline="0" noProof="0" dirty="0">
                    <a:ln>
                      <a:noFill/>
                    </a:ln>
                    <a:solidFill>
                      <a:prstClr val="black"/>
                    </a:solidFill>
                    <a:effectLst/>
                    <a:uLnTx/>
                    <a:uFillTx/>
                    <a:ea typeface="等线" panose="02010600030101010101" pitchFamily="2" charset="-122"/>
                  </a:endParaRPr>
                </a:p>
              </p:txBody>
            </p:sp>
          </mc:Choice>
          <mc:Fallback xmlns="">
            <p:sp>
              <p:nvSpPr>
                <p:cNvPr id="29" name="文本框 28">
                  <a:extLst>
                    <a:ext uri="{FF2B5EF4-FFF2-40B4-BE49-F238E27FC236}">
                      <a16:creationId xmlns:a16="http://schemas.microsoft.com/office/drawing/2014/main" id="{DCB301EC-6731-4ED2-B8AB-8893C4A717E8}"/>
                    </a:ext>
                  </a:extLst>
                </p:cNvPr>
                <p:cNvSpPr txBox="1">
                  <a:spLocks noRot="1" noChangeAspect="1" noMove="1" noResize="1" noEditPoints="1" noAdjustHandles="1" noChangeArrowheads="1" noChangeShapeType="1" noTextEdit="1"/>
                </p:cNvSpPr>
                <p:nvPr/>
              </p:nvSpPr>
              <p:spPr>
                <a:xfrm>
                  <a:off x="4425207" y="4650180"/>
                  <a:ext cx="992195" cy="369332"/>
                </a:xfrm>
                <a:prstGeom prst="rect">
                  <a:avLst/>
                </a:prstGeom>
                <a:blipFill>
                  <a:blip r:embed="rId5"/>
                  <a:stretch>
                    <a:fillRect l="-6329" r="-10127" b="-33333"/>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9AAEC494-7B52-4D37-BC22-AFC478E38632}"/>
                </a:ext>
              </a:extLst>
            </p:cNvPr>
            <p:cNvSpPr/>
            <p:nvPr/>
          </p:nvSpPr>
          <p:spPr>
            <a:xfrm>
              <a:off x="4419998" y="5316524"/>
              <a:ext cx="995215" cy="37722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31" name="直接连接符 30">
              <a:extLst>
                <a:ext uri="{FF2B5EF4-FFF2-40B4-BE49-F238E27FC236}">
                  <a16:creationId xmlns:a16="http://schemas.microsoft.com/office/drawing/2014/main" id="{4DEA764E-DAD2-48DF-851D-E6468ED01A9E}"/>
                </a:ext>
              </a:extLst>
            </p:cNvPr>
            <p:cNvCxnSpPr/>
            <p:nvPr/>
          </p:nvCxnSpPr>
          <p:spPr>
            <a:xfrm>
              <a:off x="2997163" y="5170812"/>
              <a:ext cx="436880" cy="0"/>
            </a:xfrm>
            <a:prstGeom prst="line">
              <a:avLst/>
            </a:prstGeom>
            <a:noFill/>
            <a:ln w="158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B16D7862-52D7-478B-833F-C95B3BA726DB}"/>
                    </a:ext>
                  </a:extLst>
                </p:cNvPr>
                <p:cNvSpPr txBox="1"/>
                <p:nvPr/>
              </p:nvSpPr>
              <p:spPr>
                <a:xfrm>
                  <a:off x="4425207" y="5298948"/>
                  <a:ext cx="990720" cy="369332"/>
                </a:xfrm>
                <a:prstGeom prst="rect">
                  <a:avLst/>
                </a:prstGeom>
                <a:noFill/>
              </p:spPr>
              <p:txBody>
                <a:bodyPr wrap="none" lIns="0" tIns="0" rIns="0" bIns="0" rtlCol="0">
                  <a:spAutoFit/>
                </a:bodyPr>
                <a:lstStyle/>
                <a:p>
                  <a:pPr lvl="0">
                    <a:defRPr/>
                  </a:pPr>
                  <a14:m>
                    <m:oMathPara xmlns:m="http://schemas.openxmlformats.org/officeDocument/2006/math">
                      <m:oMathParaPr>
                        <m:jc m:val="centerGroup"/>
                      </m:oMathParaPr>
                      <m:oMath xmlns:m="http://schemas.openxmlformats.org/officeDocument/2006/math">
                        <m:sSub>
                          <m:sSubPr>
                            <m:ctrlPr>
                              <a:rPr lang="en-US" altLang="zh-CN" sz="2400" i="1" kern="0">
                                <a:solidFill>
                                  <a:prstClr val="black"/>
                                </a:solidFill>
                                <a:latin typeface="Cambria Math" panose="02040503050406030204" pitchFamily="18" charset="0"/>
                              </a:rPr>
                            </m:ctrlPr>
                          </m:sSubPr>
                          <m:e>
                            <m:r>
                              <a:rPr lang="en-US" altLang="zh-CN" sz="2400" i="1" kern="0">
                                <a:solidFill>
                                  <a:prstClr val="black"/>
                                </a:solidFill>
                                <a:latin typeface="Cambria Math" panose="02040503050406030204" pitchFamily="18" charset="0"/>
                              </a:rPr>
                              <m:t>𝐶</m:t>
                            </m:r>
                          </m:e>
                          <m:sub>
                            <m:r>
                              <a:rPr lang="en-US" altLang="zh-CN" sz="2400" i="1" kern="0">
                                <a:solidFill>
                                  <a:prstClr val="black"/>
                                </a:solidFill>
                                <a:latin typeface="Cambria Math" panose="02040503050406030204" pitchFamily="18" charset="0"/>
                              </a:rPr>
                              <m:t>𝐹𝑅</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𝓛</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zh-CN" altLang="en-US" sz="2400" b="0" i="0" u="none" strike="noStrike" kern="0" cap="none" spc="0" normalizeH="0" baseline="0" noProof="0" dirty="0">
                    <a:ln>
                      <a:noFill/>
                    </a:ln>
                    <a:solidFill>
                      <a:prstClr val="black"/>
                    </a:solidFill>
                    <a:effectLst/>
                    <a:uLnTx/>
                    <a:uFillTx/>
                    <a:ea typeface="等线" panose="02010600030101010101" pitchFamily="2" charset="-122"/>
                  </a:endParaRPr>
                </a:p>
              </p:txBody>
            </p:sp>
          </mc:Choice>
          <mc:Fallback xmlns="">
            <p:sp>
              <p:nvSpPr>
                <p:cNvPr id="32" name="文本框 31">
                  <a:extLst>
                    <a:ext uri="{FF2B5EF4-FFF2-40B4-BE49-F238E27FC236}">
                      <a16:creationId xmlns:a16="http://schemas.microsoft.com/office/drawing/2014/main" id="{B16D7862-52D7-478B-833F-C95B3BA726DB}"/>
                    </a:ext>
                  </a:extLst>
                </p:cNvPr>
                <p:cNvSpPr txBox="1">
                  <a:spLocks noRot="1" noChangeAspect="1" noMove="1" noResize="1" noEditPoints="1" noAdjustHandles="1" noChangeArrowheads="1" noChangeShapeType="1" noTextEdit="1"/>
                </p:cNvSpPr>
                <p:nvPr/>
              </p:nvSpPr>
              <p:spPr>
                <a:xfrm>
                  <a:off x="4425207" y="5298948"/>
                  <a:ext cx="990720" cy="369332"/>
                </a:xfrm>
                <a:prstGeom prst="rect">
                  <a:avLst/>
                </a:prstGeom>
                <a:blipFill>
                  <a:blip r:embed="rId6"/>
                  <a:stretch>
                    <a:fillRect l="-6329" r="-10127" b="-33333"/>
                  </a:stretch>
                </a:blipFill>
              </p:spPr>
              <p:txBody>
                <a:bodyPr/>
                <a:lstStyle/>
                <a:p>
                  <a:r>
                    <a:rPr lang="zh-CN" altLang="en-US">
                      <a:noFill/>
                    </a:rPr>
                    <a:t> </a:t>
                  </a:r>
                </a:p>
              </p:txBody>
            </p:sp>
          </mc:Fallback>
        </mc:AlternateContent>
        <p:cxnSp>
          <p:nvCxnSpPr>
            <p:cNvPr id="33" name="直接连接符 32">
              <a:extLst>
                <a:ext uri="{FF2B5EF4-FFF2-40B4-BE49-F238E27FC236}">
                  <a16:creationId xmlns:a16="http://schemas.microsoft.com/office/drawing/2014/main" id="{1BDA9CEC-889F-4705-BA4A-F5FC2DF88414}"/>
                </a:ext>
              </a:extLst>
            </p:cNvPr>
            <p:cNvCxnSpPr>
              <a:cxnSpLocks/>
            </p:cNvCxnSpPr>
            <p:nvPr/>
          </p:nvCxnSpPr>
          <p:spPr>
            <a:xfrm>
              <a:off x="3451017" y="4850954"/>
              <a:ext cx="0" cy="646500"/>
            </a:xfrm>
            <a:prstGeom prst="line">
              <a:avLst/>
            </a:prstGeom>
            <a:noFill/>
            <a:ln w="15875" cap="flat" cmpd="sng" algn="ctr">
              <a:solidFill>
                <a:sysClr val="windowText" lastClr="000000"/>
              </a:solidFill>
              <a:prstDash val="solid"/>
              <a:miter lim="800000"/>
            </a:ln>
            <a:effectLst/>
          </p:spPr>
        </p:cxnSp>
        <p:cxnSp>
          <p:nvCxnSpPr>
            <p:cNvPr id="34" name="直接箭头连接符 33">
              <a:extLst>
                <a:ext uri="{FF2B5EF4-FFF2-40B4-BE49-F238E27FC236}">
                  <a16:creationId xmlns:a16="http://schemas.microsoft.com/office/drawing/2014/main" id="{DCB340C8-0383-44C3-BC20-D994C925ECFB}"/>
                </a:ext>
              </a:extLst>
            </p:cNvPr>
            <p:cNvCxnSpPr>
              <a:cxnSpLocks/>
              <a:endCxn id="30" idx="1"/>
            </p:cNvCxnSpPr>
            <p:nvPr/>
          </p:nvCxnSpPr>
          <p:spPr>
            <a:xfrm>
              <a:off x="3454363" y="5497507"/>
              <a:ext cx="965635" cy="7627"/>
            </a:xfrm>
            <a:prstGeom prst="straightConnector1">
              <a:avLst/>
            </a:prstGeom>
            <a:noFill/>
            <a:ln w="19050" cap="flat" cmpd="sng" algn="ctr">
              <a:solidFill>
                <a:sysClr val="windowText" lastClr="000000"/>
              </a:solidFill>
              <a:prstDash val="solid"/>
              <a:miter lim="800000"/>
              <a:tailEnd type="triangle"/>
            </a:ln>
            <a:effectLst/>
          </p:spPr>
        </p:cxnSp>
      </p:grpSp>
      <p:cxnSp>
        <p:nvCxnSpPr>
          <p:cNvPr id="35" name="直线连接符 34">
            <a:extLst>
              <a:ext uri="{FF2B5EF4-FFF2-40B4-BE49-F238E27FC236}">
                <a16:creationId xmlns:a16="http://schemas.microsoft.com/office/drawing/2014/main" id="{CE769C92-CFC7-C042-B89B-26E7FF3F2184}"/>
              </a:ext>
            </a:extLst>
          </p:cNvPr>
          <p:cNvCxnSpPr>
            <a:cxnSpLocks/>
          </p:cNvCxnSpPr>
          <p:nvPr/>
        </p:nvCxnSpPr>
        <p:spPr>
          <a:xfrm>
            <a:off x="1800056" y="2618100"/>
            <a:ext cx="36004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0" name="组合 39">
            <a:extLst>
              <a:ext uri="{FF2B5EF4-FFF2-40B4-BE49-F238E27FC236}">
                <a16:creationId xmlns:a16="http://schemas.microsoft.com/office/drawing/2014/main" id="{9387F2D7-B611-D64C-8B19-E9B191986B7D}"/>
              </a:ext>
            </a:extLst>
          </p:cNvPr>
          <p:cNvGrpSpPr/>
          <p:nvPr/>
        </p:nvGrpSpPr>
        <p:grpSpPr>
          <a:xfrm>
            <a:off x="107504" y="2756528"/>
            <a:ext cx="2448272" cy="1296535"/>
            <a:chOff x="683568" y="2931327"/>
            <a:chExt cx="2448272" cy="1296535"/>
          </a:xfrm>
        </p:grpSpPr>
        <p:sp>
          <p:nvSpPr>
            <p:cNvPr id="4" name="圆角矩形 3">
              <a:extLst>
                <a:ext uri="{FF2B5EF4-FFF2-40B4-BE49-F238E27FC236}">
                  <a16:creationId xmlns:a16="http://schemas.microsoft.com/office/drawing/2014/main" id="{ACFF84A5-9335-F64B-81C9-741B82E3176F}"/>
                </a:ext>
              </a:extLst>
            </p:cNvPr>
            <p:cNvSpPr/>
            <p:nvPr/>
          </p:nvSpPr>
          <p:spPr>
            <a:xfrm>
              <a:off x="683568" y="2931327"/>
              <a:ext cx="2448272" cy="1296535"/>
            </a:xfrm>
            <a:prstGeom prst="roundRect">
              <a:avLst/>
            </a:prstGeom>
            <a:solidFill>
              <a:schemeClr val="accent5">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A35ECA35-4FDE-564B-9A0C-578161077FCB}"/>
                    </a:ext>
                  </a:extLst>
                </p:cNvPr>
                <p:cNvSpPr txBox="1"/>
                <p:nvPr/>
              </p:nvSpPr>
              <p:spPr>
                <a:xfrm>
                  <a:off x="693415" y="3284984"/>
                  <a:ext cx="2438425" cy="646331"/>
                </a:xfrm>
                <a:prstGeom prst="rect">
                  <a:avLst/>
                </a:prstGeom>
                <a:noFill/>
              </p:spPr>
              <p:txBody>
                <a:bodyPr wrap="square" rtlCol="0">
                  <a:spAutoFit/>
                </a:bodyPr>
                <a:lstStyle/>
                <a:p>
                  <a14:m>
                    <m:oMath xmlns:m="http://schemas.openxmlformats.org/officeDocument/2006/math">
                      <m:r>
                        <a:rPr kumimoji="1" lang="en-US" altLang="zh-CN" b="1" i="1">
                          <a:latin typeface="Cambria Math" panose="02040503050406030204" pitchFamily="18" charset="0"/>
                        </a:rPr>
                        <m:t>𝑻</m:t>
                      </m:r>
                    </m:oMath>
                  </a14:m>
                  <a:r>
                    <a:rPr kumimoji="1" lang="en-US" altLang="zh-CN" b="1"/>
                    <a:t>: </a:t>
                  </a:r>
                  <a:r>
                    <a:rPr kumimoji="1" lang="en-US" altLang="zh-CN"/>
                    <a:t>Frame configurations in a recognition period</a:t>
                  </a:r>
                  <a:endParaRPr kumimoji="1" lang="zh-CN" altLang="en-US"/>
                </a:p>
              </p:txBody>
            </p:sp>
          </mc:Choice>
          <mc:Fallback xmlns="">
            <p:sp>
              <p:nvSpPr>
                <p:cNvPr id="36" name="文本框 35">
                  <a:extLst>
                    <a:ext uri="{FF2B5EF4-FFF2-40B4-BE49-F238E27FC236}">
                      <a16:creationId xmlns:a16="http://schemas.microsoft.com/office/drawing/2014/main" id="{A35ECA35-4FDE-564B-9A0C-578161077FCB}"/>
                    </a:ext>
                  </a:extLst>
                </p:cNvPr>
                <p:cNvSpPr txBox="1">
                  <a:spLocks noRot="1" noChangeAspect="1" noMove="1" noResize="1" noEditPoints="1" noAdjustHandles="1" noChangeArrowheads="1" noChangeShapeType="1" noTextEdit="1"/>
                </p:cNvSpPr>
                <p:nvPr/>
              </p:nvSpPr>
              <p:spPr>
                <a:xfrm>
                  <a:off x="693415" y="3284984"/>
                  <a:ext cx="2438425" cy="646331"/>
                </a:xfrm>
                <a:prstGeom prst="rect">
                  <a:avLst/>
                </a:prstGeom>
                <a:blipFill>
                  <a:blip r:embed="rId7"/>
                  <a:stretch>
                    <a:fillRect l="-1554" t="-3846" r="-2591" b="-1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7DA693E6-E937-EE4E-950B-B4CC0804B2D1}"/>
                    </a:ext>
                  </a:extLst>
                </p:cNvPr>
                <p:cNvSpPr txBox="1"/>
                <p:nvPr/>
              </p:nvSpPr>
              <p:spPr>
                <a:xfrm>
                  <a:off x="683568" y="3851987"/>
                  <a:ext cx="2438425" cy="369332"/>
                </a:xfrm>
                <a:prstGeom prst="rect">
                  <a:avLst/>
                </a:prstGeom>
                <a:noFill/>
              </p:spPr>
              <p:txBody>
                <a:bodyPr wrap="square" rtlCol="0">
                  <a:spAutoFit/>
                </a:bodyPr>
                <a:lstStyle/>
                <a:p>
                  <a14:m>
                    <m:oMath xmlns:m="http://schemas.openxmlformats.org/officeDocument/2006/math">
                      <m:r>
                        <a:rPr lang="en-US" altLang="zh-CN" b="1" i="1">
                          <a:latin typeface="Cambria Math" panose="02040503050406030204" pitchFamily="18" charset="0"/>
                          <a:ea typeface="Cambria Math" panose="02040503050406030204" pitchFamily="18" charset="0"/>
                        </a:rPr>
                        <m:t>𝓛</m:t>
                      </m:r>
                    </m:oMath>
                  </a14:m>
                  <a:r>
                    <a:rPr kumimoji="1" lang="en-US" altLang="zh-CN" b="1"/>
                    <a:t>: </a:t>
                  </a:r>
                  <a:r>
                    <a:rPr kumimoji="1" lang="en-US" altLang="zh-CN"/>
                    <a:t>Decision function</a:t>
                  </a:r>
                  <a:endParaRPr kumimoji="1" lang="zh-CN" altLang="en-US"/>
                </a:p>
              </p:txBody>
            </p:sp>
          </mc:Choice>
          <mc:Fallback xmlns="">
            <p:sp>
              <p:nvSpPr>
                <p:cNvPr id="37" name="文本框 36">
                  <a:extLst>
                    <a:ext uri="{FF2B5EF4-FFF2-40B4-BE49-F238E27FC236}">
                      <a16:creationId xmlns:a16="http://schemas.microsoft.com/office/drawing/2014/main" id="{7DA693E6-E937-EE4E-950B-B4CC0804B2D1}"/>
                    </a:ext>
                  </a:extLst>
                </p:cNvPr>
                <p:cNvSpPr txBox="1">
                  <a:spLocks noRot="1" noChangeAspect="1" noMove="1" noResize="1" noEditPoints="1" noAdjustHandles="1" noChangeArrowheads="1" noChangeShapeType="1" noTextEdit="1"/>
                </p:cNvSpPr>
                <p:nvPr/>
              </p:nvSpPr>
              <p:spPr>
                <a:xfrm>
                  <a:off x="683568" y="3851987"/>
                  <a:ext cx="2438425" cy="369332"/>
                </a:xfrm>
                <a:prstGeom prst="rect">
                  <a:avLst/>
                </a:prstGeom>
                <a:blipFill>
                  <a:blip r:embed="rId8"/>
                  <a:stretch>
                    <a:fillRect t="-3333" b="-26667"/>
                  </a:stretch>
                </a:blipFill>
              </p:spPr>
              <p:txBody>
                <a:bodyPr/>
                <a:lstStyle/>
                <a:p>
                  <a:r>
                    <a:rPr lang="zh-CN" altLang="en-US">
                      <a:noFill/>
                    </a:rPr>
                    <a:t> </a:t>
                  </a:r>
                </a:p>
              </p:txBody>
            </p:sp>
          </mc:Fallback>
        </mc:AlternateContent>
        <p:sp>
          <p:nvSpPr>
            <p:cNvPr id="39" name="文本框 38">
              <a:extLst>
                <a:ext uri="{FF2B5EF4-FFF2-40B4-BE49-F238E27FC236}">
                  <a16:creationId xmlns:a16="http://schemas.microsoft.com/office/drawing/2014/main" id="{68F593B5-1C59-714D-8E85-65D39698A410}"/>
                </a:ext>
              </a:extLst>
            </p:cNvPr>
            <p:cNvSpPr txBox="1"/>
            <p:nvPr/>
          </p:nvSpPr>
          <p:spPr>
            <a:xfrm>
              <a:off x="683568" y="2972137"/>
              <a:ext cx="2354042" cy="369332"/>
            </a:xfrm>
            <a:prstGeom prst="rect">
              <a:avLst/>
            </a:prstGeom>
            <a:noFill/>
          </p:spPr>
          <p:txBody>
            <a:bodyPr wrap="none" rtlCol="0">
              <a:spAutoFit/>
            </a:bodyPr>
            <a:lstStyle/>
            <a:p>
              <a:r>
                <a:rPr kumimoji="1" lang="en-US" altLang="zh-CN" b="1"/>
                <a:t>Optimization Variables</a:t>
              </a:r>
              <a:endParaRPr kumimoji="1" lang="zh-CN" altLang="en-US" b="1"/>
            </a:p>
          </p:txBody>
        </p:sp>
      </p:grpSp>
      <p:cxnSp>
        <p:nvCxnSpPr>
          <p:cNvPr id="44" name="直线箭头连接符 43">
            <a:extLst>
              <a:ext uri="{FF2B5EF4-FFF2-40B4-BE49-F238E27FC236}">
                <a16:creationId xmlns:a16="http://schemas.microsoft.com/office/drawing/2014/main" id="{E91A86BE-5749-E947-A65B-704603020C0E}"/>
              </a:ext>
            </a:extLst>
          </p:cNvPr>
          <p:cNvCxnSpPr>
            <a:cxnSpLocks/>
          </p:cNvCxnSpPr>
          <p:nvPr/>
        </p:nvCxnSpPr>
        <p:spPr>
          <a:xfrm flipV="1">
            <a:off x="1979712" y="2618100"/>
            <a:ext cx="0" cy="151054"/>
          </a:xfrm>
          <a:prstGeom prst="straightConnector1">
            <a:avLst/>
          </a:prstGeom>
          <a:ln w="12700">
            <a:solidFill>
              <a:srgbClr val="00B0F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圆角矩形 44">
            <a:extLst>
              <a:ext uri="{FF2B5EF4-FFF2-40B4-BE49-F238E27FC236}">
                <a16:creationId xmlns:a16="http://schemas.microsoft.com/office/drawing/2014/main" id="{8C54C6F2-4419-F545-95E9-C77E280EB749}"/>
              </a:ext>
            </a:extLst>
          </p:cNvPr>
          <p:cNvSpPr/>
          <p:nvPr/>
        </p:nvSpPr>
        <p:spPr>
          <a:xfrm>
            <a:off x="2725949" y="2873959"/>
            <a:ext cx="3286211" cy="536229"/>
          </a:xfrm>
          <a:prstGeom prst="roundRect">
            <a:avLst/>
          </a:prstGeom>
          <a:solidFill>
            <a:schemeClr val="accent3">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0780CC3B-8D03-E749-B82B-37039E535E66}"/>
                  </a:ext>
                </a:extLst>
              </p:cNvPr>
              <p:cNvSpPr txBox="1"/>
              <p:nvPr/>
            </p:nvSpPr>
            <p:spPr>
              <a:xfrm>
                <a:off x="2699792" y="2968848"/>
                <a:ext cx="3304879" cy="369332"/>
              </a:xfrm>
              <a:prstGeom prst="rect">
                <a:avLst/>
              </a:prstGeom>
              <a:noFill/>
            </p:spPr>
            <p:txBody>
              <a:bodyPr wrap="none" rtlCol="0">
                <a:spAutoFit/>
              </a:bodyPr>
              <a:lstStyle/>
              <a:p>
                <a:r>
                  <a:rPr kumimoji="1" lang="en-US" altLang="zh-CN"/>
                  <a:t>Probability of Posture </a:t>
                </a:r>
                <a14:m>
                  <m:oMath xmlns:m="http://schemas.openxmlformats.org/officeDocument/2006/math">
                    <m:r>
                      <a:rPr kumimoji="1" lang="en-US" altLang="zh-CN" b="0" i="1">
                        <a:latin typeface="Cambria Math" panose="02040503050406030204" pitchFamily="18" charset="0"/>
                      </a:rPr>
                      <m:t>𝑖</m:t>
                    </m:r>
                  </m:oMath>
                </a14:m>
                <a:r>
                  <a:rPr kumimoji="1" lang="en-US" altLang="zh-CN"/>
                  <a:t> to appear</a:t>
                </a:r>
                <a:endParaRPr kumimoji="1" lang="zh-CN" altLang="en-US"/>
              </a:p>
            </p:txBody>
          </p:sp>
        </mc:Choice>
        <mc:Fallback xmlns="">
          <p:sp>
            <p:nvSpPr>
              <p:cNvPr id="46" name="文本框 45">
                <a:extLst>
                  <a:ext uri="{FF2B5EF4-FFF2-40B4-BE49-F238E27FC236}">
                    <a16:creationId xmlns:a16="http://schemas.microsoft.com/office/drawing/2014/main" id="{0780CC3B-8D03-E749-B82B-37039E535E66}"/>
                  </a:ext>
                </a:extLst>
              </p:cNvPr>
              <p:cNvSpPr txBox="1">
                <a:spLocks noRot="1" noChangeAspect="1" noMove="1" noResize="1" noEditPoints="1" noAdjustHandles="1" noChangeArrowheads="1" noChangeShapeType="1" noTextEdit="1"/>
              </p:cNvSpPr>
              <p:nvPr/>
            </p:nvSpPr>
            <p:spPr>
              <a:xfrm>
                <a:off x="2699792" y="2968848"/>
                <a:ext cx="3304879" cy="369332"/>
              </a:xfrm>
              <a:prstGeom prst="rect">
                <a:avLst/>
              </a:prstGeom>
              <a:blipFill>
                <a:blip r:embed="rId9"/>
                <a:stretch>
                  <a:fillRect l="-1661" t="-8197" r="-554" b="-24590"/>
                </a:stretch>
              </a:blipFill>
            </p:spPr>
            <p:txBody>
              <a:bodyPr/>
              <a:lstStyle/>
              <a:p>
                <a:r>
                  <a:rPr lang="zh-CN" altLang="en-US">
                    <a:noFill/>
                  </a:rPr>
                  <a:t> </a:t>
                </a:r>
              </a:p>
            </p:txBody>
          </p:sp>
        </mc:Fallback>
      </mc:AlternateContent>
      <p:sp>
        <p:nvSpPr>
          <p:cNvPr id="47" name="圆角矩形 46">
            <a:extLst>
              <a:ext uri="{FF2B5EF4-FFF2-40B4-BE49-F238E27FC236}">
                <a16:creationId xmlns:a16="http://schemas.microsoft.com/office/drawing/2014/main" id="{F7E6985E-C7DC-FB4E-B62E-67E5F2E7E68B}"/>
              </a:ext>
            </a:extLst>
          </p:cNvPr>
          <p:cNvSpPr/>
          <p:nvPr/>
        </p:nvSpPr>
        <p:spPr>
          <a:xfrm>
            <a:off x="2725949" y="3522031"/>
            <a:ext cx="3286211" cy="536229"/>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841EC24D-1775-E54A-B257-3C6CDBF05A47}"/>
                  </a:ext>
                </a:extLst>
              </p:cNvPr>
              <p:cNvSpPr txBox="1"/>
              <p:nvPr/>
            </p:nvSpPr>
            <p:spPr>
              <a:xfrm>
                <a:off x="2699792" y="3616920"/>
                <a:ext cx="3377015" cy="369332"/>
              </a:xfrm>
              <a:prstGeom prst="rect">
                <a:avLst/>
              </a:prstGeom>
              <a:noFill/>
            </p:spPr>
            <p:txBody>
              <a:bodyPr wrap="none" rtlCol="0">
                <a:spAutoFit/>
              </a:bodyPr>
              <a:lstStyle/>
              <a:p>
                <a:r>
                  <a:rPr kumimoji="1" lang="en-US" altLang="zh-CN"/>
                  <a:t>Cost for recognizing Posture </a:t>
                </a:r>
                <a14:m>
                  <m:oMath xmlns:m="http://schemas.openxmlformats.org/officeDocument/2006/math">
                    <m:r>
                      <a:rPr kumimoji="1" lang="en-US" altLang="zh-CN" b="0" i="1">
                        <a:latin typeface="Cambria Math" panose="02040503050406030204" pitchFamily="18" charset="0"/>
                      </a:rPr>
                      <m:t>𝑖</m:t>
                    </m:r>
                  </m:oMath>
                </a14:m>
                <a:r>
                  <a:rPr kumimoji="1" lang="en-US" altLang="zh-CN"/>
                  <a:t> as </a:t>
                </a:r>
                <a14:m>
                  <m:oMath xmlns:m="http://schemas.openxmlformats.org/officeDocument/2006/math">
                    <m:r>
                      <a:rPr kumimoji="1" lang="en-US" altLang="zh-CN" b="0" i="1">
                        <a:latin typeface="Cambria Math" panose="02040503050406030204" pitchFamily="18" charset="0"/>
                      </a:rPr>
                      <m:t>𝑖</m:t>
                    </m:r>
                    <m:r>
                      <a:rPr kumimoji="1" lang="en-US" altLang="zh-CN" b="0" i="1">
                        <a:latin typeface="Cambria Math" panose="02040503050406030204" pitchFamily="18" charset="0"/>
                      </a:rPr>
                      <m:t>′</m:t>
                    </m:r>
                  </m:oMath>
                </a14:m>
                <a:endParaRPr kumimoji="1" lang="zh-CN" altLang="en-US"/>
              </a:p>
            </p:txBody>
          </p:sp>
        </mc:Choice>
        <mc:Fallback xmlns="">
          <p:sp>
            <p:nvSpPr>
              <p:cNvPr id="48" name="文本框 47">
                <a:extLst>
                  <a:ext uri="{FF2B5EF4-FFF2-40B4-BE49-F238E27FC236}">
                    <a16:creationId xmlns:a16="http://schemas.microsoft.com/office/drawing/2014/main" id="{841EC24D-1775-E54A-B257-3C6CDBF05A47}"/>
                  </a:ext>
                </a:extLst>
              </p:cNvPr>
              <p:cNvSpPr txBox="1">
                <a:spLocks noRot="1" noChangeAspect="1" noMove="1" noResize="1" noEditPoints="1" noAdjustHandles="1" noChangeArrowheads="1" noChangeShapeType="1" noTextEdit="1"/>
              </p:cNvSpPr>
              <p:nvPr/>
            </p:nvSpPr>
            <p:spPr>
              <a:xfrm>
                <a:off x="2699792" y="3616920"/>
                <a:ext cx="3377015" cy="369332"/>
              </a:xfrm>
              <a:prstGeom prst="rect">
                <a:avLst/>
              </a:prstGeom>
              <a:blipFill>
                <a:blip r:embed="rId10"/>
                <a:stretch>
                  <a:fillRect l="-1625" t="-8197" b="-24590"/>
                </a:stretch>
              </a:blipFill>
            </p:spPr>
            <p:txBody>
              <a:bodyPr/>
              <a:lstStyle/>
              <a:p>
                <a:r>
                  <a:rPr lang="zh-CN" altLang="en-US">
                    <a:noFill/>
                  </a:rPr>
                  <a:t> </a:t>
                </a:r>
              </a:p>
            </p:txBody>
          </p:sp>
        </mc:Fallback>
      </mc:AlternateContent>
      <p:sp>
        <p:nvSpPr>
          <p:cNvPr id="51" name="圆角矩形 50">
            <a:extLst>
              <a:ext uri="{FF2B5EF4-FFF2-40B4-BE49-F238E27FC236}">
                <a16:creationId xmlns:a16="http://schemas.microsoft.com/office/drawing/2014/main" id="{BD00292C-0E1E-9440-9A43-65E85F1C84E1}"/>
              </a:ext>
            </a:extLst>
          </p:cNvPr>
          <p:cNvSpPr/>
          <p:nvPr/>
        </p:nvSpPr>
        <p:spPr>
          <a:xfrm>
            <a:off x="6090906" y="2774102"/>
            <a:ext cx="2971316" cy="514021"/>
          </a:xfrm>
          <a:prstGeom prst="roundRect">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76516009-5EEE-E34B-864E-56DA1A130604}"/>
                  </a:ext>
                </a:extLst>
              </p:cNvPr>
              <p:cNvSpPr txBox="1"/>
              <p:nvPr/>
            </p:nvSpPr>
            <p:spPr>
              <a:xfrm>
                <a:off x="6044088" y="2839116"/>
                <a:ext cx="3099912" cy="369332"/>
              </a:xfrm>
              <a:prstGeom prst="rect">
                <a:avLst/>
              </a:prstGeom>
              <a:noFill/>
            </p:spPr>
            <p:txBody>
              <a:bodyPr wrap="square" rtlCol="0">
                <a:spAutoFit/>
              </a:bodyPr>
              <a:lstStyle/>
              <a:p>
                <a14:m>
                  <m:oMath xmlns:m="http://schemas.openxmlformats.org/officeDocument/2006/math">
                    <m:r>
                      <a:rPr kumimoji="1" lang="en-US" altLang="zh-CN" b="1" i="1">
                        <a:latin typeface="Cambria Math" panose="02040503050406030204" pitchFamily="18" charset="0"/>
                      </a:rPr>
                      <m:t>𝒚</m:t>
                    </m:r>
                  </m:oMath>
                </a14:m>
                <a:r>
                  <a:rPr kumimoji="1" lang="en-US" altLang="zh-CN" b="1"/>
                  <a:t>: </a:t>
                </a:r>
                <a:r>
                  <a:rPr kumimoji="1" lang="en-US" altLang="zh-CN"/>
                  <a:t>Measured signals in a period</a:t>
                </a:r>
                <a:endParaRPr kumimoji="1" lang="zh-CN" altLang="en-US"/>
              </a:p>
            </p:txBody>
          </p:sp>
        </mc:Choice>
        <mc:Fallback xmlns="">
          <p:sp>
            <p:nvSpPr>
              <p:cNvPr id="52" name="文本框 51">
                <a:extLst>
                  <a:ext uri="{FF2B5EF4-FFF2-40B4-BE49-F238E27FC236}">
                    <a16:creationId xmlns:a16="http://schemas.microsoft.com/office/drawing/2014/main" id="{76516009-5EEE-E34B-864E-56DA1A130604}"/>
                  </a:ext>
                </a:extLst>
              </p:cNvPr>
              <p:cNvSpPr txBox="1">
                <a:spLocks noRot="1" noChangeAspect="1" noMove="1" noResize="1" noEditPoints="1" noAdjustHandles="1" noChangeArrowheads="1" noChangeShapeType="1" noTextEdit="1"/>
              </p:cNvSpPr>
              <p:nvPr/>
            </p:nvSpPr>
            <p:spPr>
              <a:xfrm>
                <a:off x="6044088" y="2839116"/>
                <a:ext cx="3099912" cy="369332"/>
              </a:xfrm>
              <a:prstGeom prst="rect">
                <a:avLst/>
              </a:prstGeom>
              <a:blipFill>
                <a:blip r:embed="rId11"/>
                <a:stretch>
                  <a:fillRect t="-10000" r="-1572" b="-26667"/>
                </a:stretch>
              </a:blipFill>
            </p:spPr>
            <p:txBody>
              <a:bodyPr/>
              <a:lstStyle/>
              <a:p>
                <a:r>
                  <a:rPr lang="zh-CN" altLang="en-US">
                    <a:noFill/>
                  </a:rPr>
                  <a:t> </a:t>
                </a:r>
              </a:p>
            </p:txBody>
          </p:sp>
        </mc:Fallback>
      </mc:AlternateContent>
      <p:sp>
        <p:nvSpPr>
          <p:cNvPr id="53" name="圆角矩形 52">
            <a:extLst>
              <a:ext uri="{FF2B5EF4-FFF2-40B4-BE49-F238E27FC236}">
                <a16:creationId xmlns:a16="http://schemas.microsoft.com/office/drawing/2014/main" id="{1B89C3AA-A692-2E49-96BB-353F1CEC58C2}"/>
              </a:ext>
            </a:extLst>
          </p:cNvPr>
          <p:cNvSpPr/>
          <p:nvPr/>
        </p:nvSpPr>
        <p:spPr>
          <a:xfrm>
            <a:off x="6125180" y="3377250"/>
            <a:ext cx="2971316" cy="675814"/>
          </a:xfrm>
          <a:prstGeom prst="roundRect">
            <a:avLst/>
          </a:prstGeom>
          <a:solidFill>
            <a:schemeClr val="accent2">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73B0DE7A-2D59-034E-8A66-876AE7F6443C}"/>
                  </a:ext>
                </a:extLst>
              </p:cNvPr>
              <p:cNvSpPr txBox="1"/>
              <p:nvPr/>
            </p:nvSpPr>
            <p:spPr>
              <a:xfrm>
                <a:off x="6090906" y="3397279"/>
                <a:ext cx="3099912" cy="649601"/>
              </a:xfrm>
              <a:prstGeom prst="rect">
                <a:avLst/>
              </a:prstGeom>
              <a:noFill/>
            </p:spPr>
            <p:txBody>
              <a:bodyPr wrap="square" rtlCol="0">
                <a:spAutoFit/>
              </a:bodyPr>
              <a:lstStyle/>
              <a:p>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ℒ</m:t>
                        </m:r>
                      </m:e>
                      <m:sub>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𝑖</m:t>
                            </m:r>
                          </m:e>
                          <m:sup>
                            <m:r>
                              <a:rPr lang="en-US" altLang="zh-CN" i="1">
                                <a:latin typeface="Cambria Math" panose="02040503050406030204" pitchFamily="18" charset="0"/>
                                <a:ea typeface="Cambria Math" panose="02040503050406030204" pitchFamily="18" charset="0"/>
                              </a:rPr>
                              <m:t>′</m:t>
                            </m:r>
                          </m:sup>
                        </m:sSup>
                      </m:sub>
                    </m:sSub>
                    <m:r>
                      <a:rPr lang="en-US" altLang="zh-CN" i="1">
                        <a:latin typeface="Cambria Math" panose="02040503050406030204" pitchFamily="18" charset="0"/>
                      </a:rPr>
                      <m:t>(</m:t>
                    </m:r>
                    <m:r>
                      <a:rPr lang="en-US" altLang="zh-CN" b="1" i="1">
                        <a:latin typeface="Cambria Math" panose="02040503050406030204" pitchFamily="18" charset="0"/>
                      </a:rPr>
                      <m:t>𝒚</m:t>
                    </m:r>
                    <m:r>
                      <a:rPr lang="en-US" altLang="zh-CN" i="1">
                        <a:latin typeface="Cambria Math" panose="02040503050406030204" pitchFamily="18" charset="0"/>
                      </a:rPr>
                      <m:t>)</m:t>
                    </m:r>
                  </m:oMath>
                </a14:m>
                <a:r>
                  <a:rPr kumimoji="1" lang="en-US" altLang="zh-CN"/>
                  <a:t>: Probability for deciding on Posture </a:t>
                </a:r>
                <a14:m>
                  <m:oMath xmlns:m="http://schemas.openxmlformats.org/officeDocument/2006/math">
                    <m:sSup>
                      <m:sSupPr>
                        <m:ctrlPr>
                          <a:rPr kumimoji="1" lang="en-US" altLang="zh-CN" b="0" i="1">
                            <a:latin typeface="Cambria Math" panose="02040503050406030204" pitchFamily="18" charset="0"/>
                          </a:rPr>
                        </m:ctrlPr>
                      </m:sSupPr>
                      <m:e>
                        <m:r>
                          <a:rPr kumimoji="1" lang="en-US" altLang="zh-CN" b="0" i="1">
                            <a:latin typeface="Cambria Math" panose="02040503050406030204" pitchFamily="18" charset="0"/>
                          </a:rPr>
                          <m:t>𝑖</m:t>
                        </m:r>
                      </m:e>
                      <m:sup>
                        <m:r>
                          <a:rPr kumimoji="1" lang="en-US" altLang="zh-CN" b="0" i="1">
                            <a:latin typeface="Cambria Math" panose="02040503050406030204" pitchFamily="18" charset="0"/>
                          </a:rPr>
                          <m:t>′</m:t>
                        </m:r>
                      </m:sup>
                    </m:sSup>
                  </m:oMath>
                </a14:m>
                <a:r>
                  <a:rPr kumimoji="1" lang="en-US" altLang="zh-CN"/>
                  <a:t> given </a:t>
                </a:r>
                <a14:m>
                  <m:oMath xmlns:m="http://schemas.openxmlformats.org/officeDocument/2006/math">
                    <m:r>
                      <a:rPr kumimoji="1" lang="en-US" altLang="zh-CN" b="1" i="1">
                        <a:latin typeface="Cambria Math" panose="02040503050406030204" pitchFamily="18" charset="0"/>
                      </a:rPr>
                      <m:t>𝒚</m:t>
                    </m:r>
                  </m:oMath>
                </a14:m>
                <a:endParaRPr kumimoji="1" lang="zh-CN" altLang="en-US" b="1"/>
              </a:p>
            </p:txBody>
          </p:sp>
        </mc:Choice>
        <mc:Fallback xmlns="">
          <p:sp>
            <p:nvSpPr>
              <p:cNvPr id="54" name="文本框 53">
                <a:extLst>
                  <a:ext uri="{FF2B5EF4-FFF2-40B4-BE49-F238E27FC236}">
                    <a16:creationId xmlns:a16="http://schemas.microsoft.com/office/drawing/2014/main" id="{73B0DE7A-2D59-034E-8A66-876AE7F6443C}"/>
                  </a:ext>
                </a:extLst>
              </p:cNvPr>
              <p:cNvSpPr txBox="1">
                <a:spLocks noRot="1" noChangeAspect="1" noMove="1" noResize="1" noEditPoints="1" noAdjustHandles="1" noChangeArrowheads="1" noChangeShapeType="1" noTextEdit="1"/>
              </p:cNvSpPr>
              <p:nvPr/>
            </p:nvSpPr>
            <p:spPr>
              <a:xfrm>
                <a:off x="6090906" y="3397279"/>
                <a:ext cx="3099912" cy="649601"/>
              </a:xfrm>
              <a:prstGeom prst="rect">
                <a:avLst/>
              </a:prstGeom>
              <a:blipFill>
                <a:blip r:embed="rId12"/>
                <a:stretch>
                  <a:fillRect l="-1572" t="-3738" r="-2161" b="-14019"/>
                </a:stretch>
              </a:blipFill>
            </p:spPr>
            <p:txBody>
              <a:bodyPr/>
              <a:lstStyle/>
              <a:p>
                <a:r>
                  <a:rPr lang="zh-CN" altLang="en-US">
                    <a:noFill/>
                  </a:rPr>
                  <a:t> </a:t>
                </a:r>
              </a:p>
            </p:txBody>
          </p:sp>
        </mc:Fallback>
      </mc:AlternateContent>
      <p:cxnSp>
        <p:nvCxnSpPr>
          <p:cNvPr id="55" name="直线连接符 54">
            <a:extLst>
              <a:ext uri="{FF2B5EF4-FFF2-40B4-BE49-F238E27FC236}">
                <a16:creationId xmlns:a16="http://schemas.microsoft.com/office/drawing/2014/main" id="{8F063EDA-23F2-EC4F-A87A-564ECD0E4D23}"/>
              </a:ext>
            </a:extLst>
          </p:cNvPr>
          <p:cNvCxnSpPr>
            <a:cxnSpLocks/>
          </p:cNvCxnSpPr>
          <p:nvPr/>
        </p:nvCxnSpPr>
        <p:spPr>
          <a:xfrm>
            <a:off x="3779912" y="2546092"/>
            <a:ext cx="86409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直线箭头连接符 57">
            <a:extLst>
              <a:ext uri="{FF2B5EF4-FFF2-40B4-BE49-F238E27FC236}">
                <a16:creationId xmlns:a16="http://schemas.microsoft.com/office/drawing/2014/main" id="{ADBAE517-4820-FE49-946E-B90CCF856C2C}"/>
              </a:ext>
            </a:extLst>
          </p:cNvPr>
          <p:cNvCxnSpPr>
            <a:cxnSpLocks/>
          </p:cNvCxnSpPr>
          <p:nvPr/>
        </p:nvCxnSpPr>
        <p:spPr>
          <a:xfrm flipV="1">
            <a:off x="4139952" y="2546093"/>
            <a:ext cx="0" cy="327866"/>
          </a:xfrm>
          <a:prstGeom prst="straightConnector1">
            <a:avLst/>
          </a:prstGeom>
          <a:ln w="12700">
            <a:solidFill>
              <a:schemeClr val="accent3"/>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线箭头连接符 58">
            <a:extLst>
              <a:ext uri="{FF2B5EF4-FFF2-40B4-BE49-F238E27FC236}">
                <a16:creationId xmlns:a16="http://schemas.microsoft.com/office/drawing/2014/main" id="{8FE8DA95-7813-DF4E-AE34-7A599CB25B3A}"/>
              </a:ext>
            </a:extLst>
          </p:cNvPr>
          <p:cNvCxnSpPr>
            <a:cxnSpLocks/>
          </p:cNvCxnSpPr>
          <p:nvPr/>
        </p:nvCxnSpPr>
        <p:spPr>
          <a:xfrm flipV="1">
            <a:off x="5220072" y="2546093"/>
            <a:ext cx="0" cy="975938"/>
          </a:xfrm>
          <a:prstGeom prst="straightConnector1">
            <a:avLst/>
          </a:prstGeom>
          <a:ln w="12700">
            <a:solidFill>
              <a:schemeClr val="accent6"/>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BA3FA765-B7AD-114F-A39B-BD8E72C507F1}"/>
              </a:ext>
            </a:extLst>
          </p:cNvPr>
          <p:cNvCxnSpPr>
            <a:cxnSpLocks/>
          </p:cNvCxnSpPr>
          <p:nvPr/>
        </p:nvCxnSpPr>
        <p:spPr>
          <a:xfrm>
            <a:off x="4730314" y="2544571"/>
            <a:ext cx="97911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B39F35C2-BF94-474E-91B3-65FAF663DD15}"/>
              </a:ext>
            </a:extLst>
          </p:cNvPr>
          <p:cNvCxnSpPr>
            <a:cxnSpLocks/>
          </p:cNvCxnSpPr>
          <p:nvPr/>
        </p:nvCxnSpPr>
        <p:spPr>
          <a:xfrm>
            <a:off x="6228184" y="2544571"/>
            <a:ext cx="979113"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直线箭头连接符 63">
            <a:extLst>
              <a:ext uri="{FF2B5EF4-FFF2-40B4-BE49-F238E27FC236}">
                <a16:creationId xmlns:a16="http://schemas.microsoft.com/office/drawing/2014/main" id="{E0E80A1B-6802-254D-9454-97FF20AA65BF}"/>
              </a:ext>
            </a:extLst>
          </p:cNvPr>
          <p:cNvCxnSpPr>
            <a:cxnSpLocks/>
          </p:cNvCxnSpPr>
          <p:nvPr/>
        </p:nvCxnSpPr>
        <p:spPr>
          <a:xfrm flipV="1">
            <a:off x="6660232" y="2546093"/>
            <a:ext cx="0" cy="251245"/>
          </a:xfrm>
          <a:prstGeom prst="straightConnector1">
            <a:avLst/>
          </a:prstGeom>
          <a:ln w="12700">
            <a:solidFill>
              <a:schemeClr val="accent4"/>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直线箭头连接符 65">
            <a:extLst>
              <a:ext uri="{FF2B5EF4-FFF2-40B4-BE49-F238E27FC236}">
                <a16:creationId xmlns:a16="http://schemas.microsoft.com/office/drawing/2014/main" id="{81A6B65E-2817-C24B-AE1B-94048B96F087}"/>
              </a:ext>
            </a:extLst>
          </p:cNvPr>
          <p:cNvCxnSpPr>
            <a:cxnSpLocks/>
          </p:cNvCxnSpPr>
          <p:nvPr/>
        </p:nvCxnSpPr>
        <p:spPr>
          <a:xfrm flipV="1">
            <a:off x="8028384" y="2528910"/>
            <a:ext cx="0" cy="868369"/>
          </a:xfrm>
          <a:prstGeom prst="straightConnector1">
            <a:avLst/>
          </a:prstGeom>
          <a:ln w="12700">
            <a:solidFill>
              <a:schemeClr val="accent2"/>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E961EDAC-CA81-5641-AAB2-55F7371F5D13}"/>
              </a:ext>
            </a:extLst>
          </p:cNvPr>
          <p:cNvCxnSpPr>
            <a:cxnSpLocks/>
          </p:cNvCxnSpPr>
          <p:nvPr/>
        </p:nvCxnSpPr>
        <p:spPr>
          <a:xfrm>
            <a:off x="7452320" y="2544571"/>
            <a:ext cx="5760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文本框 74">
            <a:extLst>
              <a:ext uri="{FF2B5EF4-FFF2-40B4-BE49-F238E27FC236}">
                <a16:creationId xmlns:a16="http://schemas.microsoft.com/office/drawing/2014/main" id="{D1D1EF87-8FA4-2C48-8922-AAB41B8A3BC9}"/>
              </a:ext>
            </a:extLst>
          </p:cNvPr>
          <p:cNvSpPr txBox="1"/>
          <p:nvPr/>
        </p:nvSpPr>
        <p:spPr>
          <a:xfrm>
            <a:off x="1043608" y="2172261"/>
            <a:ext cx="668773" cy="400110"/>
          </a:xfrm>
          <a:prstGeom prst="rect">
            <a:avLst/>
          </a:prstGeom>
          <a:noFill/>
        </p:spPr>
        <p:txBody>
          <a:bodyPr wrap="none" rtlCol="0">
            <a:spAutoFit/>
          </a:bodyPr>
          <a:lstStyle/>
          <a:p>
            <a:r>
              <a:rPr kumimoji="1" lang="en-US" altLang="zh-CN" sz="2000" dirty="0">
                <a:latin typeface="Arial" panose="020B0604020202020204" pitchFamily="34" charset="0"/>
                <a:cs typeface="Arial" panose="020B0604020202020204" pitchFamily="34" charset="0"/>
              </a:rPr>
              <a:t>(P1)</a:t>
            </a:r>
            <a:endParaRPr kumimoji="1" lang="zh-CN" altLang="en-US" sz="2000"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Implementation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25</a:t>
            </a:fld>
            <a:endParaRPr lang="zh-CN" altLang="en-US" dirty="0"/>
          </a:p>
        </p:txBody>
      </p:sp>
      <p:pic>
        <p:nvPicPr>
          <p:cNvPr id="8" name="图片 7">
            <a:extLst>
              <a:ext uri="{FF2B5EF4-FFF2-40B4-BE49-F238E27FC236}">
                <a16:creationId xmlns:a16="http://schemas.microsoft.com/office/drawing/2014/main" id="{FFFA0951-AF60-42EC-99C0-583962532D7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3748" b="4039"/>
          <a:stretch/>
        </p:blipFill>
        <p:spPr>
          <a:xfrm>
            <a:off x="2276174" y="4609707"/>
            <a:ext cx="5032130" cy="2017336"/>
          </a:xfrm>
          <a:prstGeom prst="snip1Rect">
            <a:avLst>
              <a:gd name="adj" fmla="val 28216"/>
            </a:avLst>
          </a:prstGeom>
        </p:spPr>
      </p:pic>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DE333979-F7AD-46EC-9174-4DE600C70650}"/>
                  </a:ext>
                </a:extLst>
              </p:cNvPr>
              <p:cNvSpPr/>
              <p:nvPr/>
            </p:nvSpPr>
            <p:spPr>
              <a:xfrm>
                <a:off x="161924" y="950035"/>
                <a:ext cx="7722444" cy="3591432"/>
              </a:xfrm>
              <a:prstGeom prst="rect">
                <a:avLst/>
              </a:prstGeom>
            </p:spPr>
            <p:txBody>
              <a:bodyPr wrap="square">
                <a:spAutoFit/>
              </a:bodyPr>
              <a:lstStyle/>
              <a:p>
                <a:pPr algn="just">
                  <a:lnSpc>
                    <a:spcPct val="150000"/>
                  </a:lnSpc>
                </a:pPr>
                <a:r>
                  <a:rPr lang="en-US" altLang="zh-CN" sz="2400" b="1" dirty="0">
                    <a:latin typeface="Arial" panose="020B0604020202020204" pitchFamily="34" charset="0"/>
                    <a:cs typeface="Arial" panose="020B0604020202020204" pitchFamily="34" charset="0"/>
                  </a:rPr>
                  <a:t>RIS &amp; </a:t>
                </a:r>
                <a:r>
                  <a:rPr lang="en-US" altLang="zh-CN" sz="2400" b="1" dirty="0" err="1">
                    <a:latin typeface="Arial" panose="020B0604020202020204" pitchFamily="34" charset="0"/>
                    <a:cs typeface="Arial" panose="020B0604020202020204" pitchFamily="34" charset="0"/>
                  </a:rPr>
                  <a:t>RIS</a:t>
                </a:r>
                <a:r>
                  <a:rPr lang="en-US" altLang="zh-CN" sz="2400" b="1" dirty="0">
                    <a:latin typeface="Arial" panose="020B0604020202020204" pitchFamily="34" charset="0"/>
                    <a:cs typeface="Arial" panose="020B0604020202020204" pitchFamily="34" charset="0"/>
                  </a:rPr>
                  <a:t> Control Circuit</a:t>
                </a: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Size of </a:t>
                </a:r>
                <a:r>
                  <a:rPr lang="en-US" altLang="zh-CN" sz="2000" b="1" dirty="0" err="1">
                    <a:latin typeface="Arial" panose="020B0604020202020204" pitchFamily="34" charset="0"/>
                    <a:cs typeface="Arial" panose="020B0604020202020204" pitchFamily="34" charset="0"/>
                  </a:rPr>
                  <a:t>RIS</a:t>
                </a:r>
                <a:r>
                  <a:rPr lang="en-US" altLang="zh-CN" sz="2000" b="1"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 69 × 69 × 0.52 </a:t>
                </a:r>
                <a:r>
                  <a:rPr lang="en-US" altLang="zh-CN" sz="2000" i="1" dirty="0">
                    <a:latin typeface="Times New Roman" panose="02020603050405020304" pitchFamily="18" charset="0"/>
                    <a:cs typeface="Times New Roman" panose="02020603050405020304" pitchFamily="18" charset="0"/>
                  </a:rPr>
                  <a:t>cm</a:t>
                </a:r>
                <a:r>
                  <a:rPr lang="en-US" altLang="zh-CN" sz="2000" i="1" baseline="30000" dirty="0">
                    <a:latin typeface="Times New Roman" panose="02020603050405020304" pitchFamily="18" charset="0"/>
                    <a:cs typeface="Times New Roman" panose="02020603050405020304" pitchFamily="18" charset="0"/>
                  </a:rPr>
                  <a:t>3</a:t>
                </a: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Dielectric substrate: </a:t>
                </a:r>
                <a:r>
                  <a:rPr lang="en-US" altLang="zh-CN" sz="2000" dirty="0">
                    <a:latin typeface="Arial" panose="020B0604020202020204" pitchFamily="34" charset="0"/>
                    <a:cs typeface="Arial" panose="020B0604020202020204" pitchFamily="34" charset="0"/>
                  </a:rPr>
                  <a:t>Rogers 3010 (dielectric constant:</a:t>
                </a: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Arial" panose="020B0604020202020204" pitchFamily="34" charset="0"/>
                      </a:rPr>
                      <m:t>𝜀</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altLang="zh-CN" sz="2000" dirty="0">
                    <a:latin typeface="Arial" panose="020B0604020202020204" pitchFamily="34" charset="0"/>
                    <a:cs typeface="Arial" panose="020B0604020202020204" pitchFamily="34" charset="0"/>
                  </a:rPr>
                  <a:t>10.2)</a:t>
                </a: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PIN diodes:</a:t>
                </a:r>
                <a:r>
                  <a:rPr lang="en-US" altLang="zh-CN" sz="2000" dirty="0">
                    <a:latin typeface="Arial" panose="020B0604020202020204" pitchFamily="34" charset="0"/>
                    <a:cs typeface="Arial" panose="020B0604020202020204" pitchFamily="34" charset="0"/>
                  </a:rPr>
                  <a:t> BAR 65-</a:t>
                </a:r>
                <a:r>
                  <a:rPr lang="en-US" altLang="zh-CN" sz="2000" dirty="0" err="1">
                    <a:latin typeface="Arial" panose="020B0604020202020204" pitchFamily="34" charset="0"/>
                    <a:cs typeface="Arial" panose="020B0604020202020204" pitchFamily="34" charset="0"/>
                  </a:rPr>
                  <a:t>02L</a:t>
                </a:r>
                <a:r>
                  <a:rPr lang="en-US" altLang="zh-CN" sz="2000" dirty="0">
                    <a:latin typeface="Arial" panose="020B0604020202020204" pitchFamily="34" charset="0"/>
                    <a:cs typeface="Arial" panose="020B0604020202020204" pitchFamily="34" charset="0"/>
                  </a:rPr>
                  <a:t> </a:t>
                </a: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altLang="zh-CN" sz="2000" dirty="0">
                    <a:latin typeface="Arial" panose="020B0604020202020204" pitchFamily="34" charset="0"/>
                    <a:cs typeface="Arial" panose="020B0604020202020204" pitchFamily="34" charset="0"/>
                  </a:rPr>
                  <a:t> 3</a:t>
                </a: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Total number of possible phase shifts</a:t>
                </a:r>
                <a:r>
                  <a:rPr lang="en-US" altLang="zh-CN" sz="2000" dirty="0">
                    <a:latin typeface="Arial" panose="020B0604020202020204" pitchFamily="34" charset="0"/>
                    <a:cs typeface="Arial" panose="020B0604020202020204" pitchFamily="34" charset="0"/>
                  </a:rPr>
                  <a:t>: 8</a:t>
                </a:r>
              </a:p>
              <a:p>
                <a:pPr marL="800100" lvl="1"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Four of them are used with phase shifts (</a:t>
                </a:r>
                <a14:m>
                  <m:oMath xmlns:m="http://schemas.openxmlformats.org/officeDocument/2006/math">
                    <m:f>
                      <m:fPr>
                        <m:ctrlPr>
                          <a:rPr lang="en-US" altLang="zh-CN" sz="2000" i="1" smtClean="0">
                            <a:latin typeface="Cambria Math" panose="02040503050406030204" pitchFamily="18" charset="0"/>
                            <a:cs typeface="Arial" panose="020B0604020202020204" pitchFamily="34" charset="0"/>
                          </a:rPr>
                        </m:ctrlPr>
                      </m:fPr>
                      <m:num>
                        <m:r>
                          <a:rPr lang="en-US" altLang="zh-CN" sz="200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altLang="zh-CN" sz="2000" b="0" i="1" smtClean="0">
                            <a:latin typeface="Cambria Math" panose="02040503050406030204" pitchFamily="18" charset="0"/>
                            <a:cs typeface="Arial" panose="020B0604020202020204" pitchFamily="34" charset="0"/>
                          </a:rPr>
                          <m:t>8</m:t>
                        </m:r>
                      </m:den>
                    </m:f>
                    <m:r>
                      <a:rPr lang="en-US" altLang="zh-CN" sz="2000" b="0" i="1" smtClean="0">
                        <a:latin typeface="Cambria Math" panose="02040503050406030204" pitchFamily="18" charset="0"/>
                        <a:cs typeface="Arial" panose="020B0604020202020204" pitchFamily="34" charset="0"/>
                      </a:rPr>
                      <m:t>, </m:t>
                    </m:r>
                    <m:f>
                      <m:fPr>
                        <m:ctrlPr>
                          <a:rPr lang="en-US" altLang="zh-CN" sz="2000" i="1">
                            <a:latin typeface="Cambria Math" panose="02040503050406030204" pitchFamily="18" charset="0"/>
                            <a:cs typeface="Arial" panose="020B0604020202020204" pitchFamily="34" charset="0"/>
                          </a:rPr>
                        </m:ctrlPr>
                      </m:fPr>
                      <m:num>
                        <m:r>
                          <a:rPr lang="en-US" altLang="zh-CN" sz="2000" b="0" i="1" smtClean="0">
                            <a:latin typeface="Cambria Math" panose="02040503050406030204" pitchFamily="18" charset="0"/>
                            <a:cs typeface="Arial" panose="020B0604020202020204" pitchFamily="34" charset="0"/>
                          </a:rPr>
                          <m:t>3</m:t>
                        </m:r>
                        <m:r>
                          <a:rPr lang="en-US" altLang="zh-CN" sz="2000" i="1">
                            <a:latin typeface="Cambria Math" panose="02040503050406030204" pitchFamily="18" charset="0"/>
                            <a:ea typeface="Cambria Math" panose="02040503050406030204" pitchFamily="18" charset="0"/>
                            <a:cs typeface="Arial" panose="020B0604020202020204" pitchFamily="34" charset="0"/>
                          </a:rPr>
                          <m:t>𝜋</m:t>
                        </m:r>
                      </m:num>
                      <m:den>
                        <m:r>
                          <a:rPr lang="en-US" altLang="zh-CN" sz="2000" i="1">
                            <a:latin typeface="Cambria Math" panose="02040503050406030204" pitchFamily="18" charset="0"/>
                            <a:cs typeface="Arial" panose="020B0604020202020204" pitchFamily="34" charset="0"/>
                          </a:rPr>
                          <m:t>8</m:t>
                        </m:r>
                      </m:den>
                    </m:f>
                    <m:r>
                      <a:rPr lang="en-US" altLang="zh-CN" sz="2000" b="0" i="1" smtClean="0">
                        <a:latin typeface="Cambria Math" panose="02040503050406030204" pitchFamily="18" charset="0"/>
                        <a:cs typeface="Arial" panose="020B0604020202020204" pitchFamily="34" charset="0"/>
                      </a:rPr>
                      <m:t>,</m:t>
                    </m:r>
                    <m:f>
                      <m:fPr>
                        <m:ctrlPr>
                          <a:rPr lang="en-US" altLang="zh-CN" sz="2000" i="1">
                            <a:latin typeface="Cambria Math" panose="02040503050406030204" pitchFamily="18" charset="0"/>
                            <a:cs typeface="Arial" panose="020B0604020202020204" pitchFamily="34" charset="0"/>
                          </a:rPr>
                        </m:ctrlPr>
                      </m:fPr>
                      <m:num>
                        <m:r>
                          <a:rPr lang="en-US" altLang="zh-CN" sz="2000" b="0" i="1" smtClean="0">
                            <a:latin typeface="Cambria Math" panose="02040503050406030204" pitchFamily="18" charset="0"/>
                            <a:cs typeface="Arial" panose="020B0604020202020204" pitchFamily="34" charset="0"/>
                          </a:rPr>
                          <m:t>5</m:t>
                        </m:r>
                        <m:r>
                          <a:rPr lang="en-US" altLang="zh-CN" sz="2000" i="1">
                            <a:latin typeface="Cambria Math" panose="02040503050406030204" pitchFamily="18" charset="0"/>
                            <a:ea typeface="Cambria Math" panose="02040503050406030204" pitchFamily="18" charset="0"/>
                            <a:cs typeface="Arial" panose="020B0604020202020204" pitchFamily="34" charset="0"/>
                          </a:rPr>
                          <m:t>𝜋</m:t>
                        </m:r>
                      </m:num>
                      <m:den>
                        <m:r>
                          <a:rPr lang="en-US" altLang="zh-CN" sz="2000" i="1">
                            <a:latin typeface="Cambria Math" panose="02040503050406030204" pitchFamily="18" charset="0"/>
                            <a:cs typeface="Arial" panose="020B0604020202020204" pitchFamily="34" charset="0"/>
                          </a:rPr>
                          <m:t>8</m:t>
                        </m:r>
                      </m:den>
                    </m:f>
                    <m:r>
                      <a:rPr lang="en-US" altLang="zh-CN" sz="2000" b="0" i="1" smtClean="0">
                        <a:latin typeface="Cambria Math" panose="02040503050406030204" pitchFamily="18" charset="0"/>
                        <a:cs typeface="Arial" panose="020B0604020202020204" pitchFamily="34" charset="0"/>
                      </a:rPr>
                      <m:t>, </m:t>
                    </m:r>
                    <m:f>
                      <m:fPr>
                        <m:ctrlPr>
                          <a:rPr lang="en-US" altLang="zh-CN" sz="2000" i="1">
                            <a:latin typeface="Cambria Math" panose="02040503050406030204" pitchFamily="18" charset="0"/>
                            <a:cs typeface="Arial" panose="020B0604020202020204" pitchFamily="34" charset="0"/>
                          </a:rPr>
                        </m:ctrlPr>
                      </m:fPr>
                      <m:num>
                        <m:r>
                          <a:rPr lang="en-US" altLang="zh-CN" sz="2000" b="0" i="1" smtClean="0">
                            <a:latin typeface="Cambria Math" panose="02040503050406030204" pitchFamily="18" charset="0"/>
                            <a:cs typeface="Arial" panose="020B0604020202020204" pitchFamily="34" charset="0"/>
                          </a:rPr>
                          <m:t>7</m:t>
                        </m:r>
                        <m:r>
                          <a:rPr lang="en-US" altLang="zh-CN" sz="2000" i="1">
                            <a:latin typeface="Cambria Math" panose="02040503050406030204" pitchFamily="18" charset="0"/>
                            <a:ea typeface="Cambria Math" panose="02040503050406030204" pitchFamily="18" charset="0"/>
                            <a:cs typeface="Arial" panose="020B0604020202020204" pitchFamily="34" charset="0"/>
                          </a:rPr>
                          <m:t>𝜋</m:t>
                        </m:r>
                      </m:num>
                      <m:den>
                        <m:r>
                          <a:rPr lang="en-US" altLang="zh-CN" sz="2000" i="1">
                            <a:latin typeface="Cambria Math" panose="02040503050406030204" pitchFamily="18" charset="0"/>
                            <a:cs typeface="Arial" panose="020B0604020202020204" pitchFamily="34" charset="0"/>
                          </a:rPr>
                          <m:t>8</m:t>
                        </m:r>
                      </m:den>
                    </m:f>
                  </m:oMath>
                </a14:m>
                <a:r>
                  <a:rPr lang="en-US" altLang="zh-CN" sz="2000" dirty="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RIS controller:</a:t>
                </a:r>
                <a:r>
                  <a:rPr lang="en-US" altLang="zh-CN" sz="2000" dirty="0">
                    <a:latin typeface="Arial" panose="020B0604020202020204" pitchFamily="34" charset="0"/>
                    <a:cs typeface="Arial" panose="020B0604020202020204" pitchFamily="34" charset="0"/>
                  </a:rPr>
                  <a:t> FPGA ALTERA-</a:t>
                </a:r>
                <a:r>
                  <a:rPr lang="en-US" altLang="zh-CN" sz="2000" dirty="0" err="1">
                    <a:latin typeface="Arial" panose="020B0604020202020204" pitchFamily="34" charset="0"/>
                    <a:cs typeface="Arial" panose="020B0604020202020204" pitchFamily="34" charset="0"/>
                  </a:rPr>
                  <a:t>AX301</a:t>
                </a:r>
                <a:endParaRPr lang="en-US" altLang="zh-CN" sz="2000" dirty="0">
                  <a:latin typeface="Arial" panose="020B0604020202020204" pitchFamily="34" charset="0"/>
                  <a:cs typeface="Arial" panose="020B0604020202020204" pitchFamily="34" charset="0"/>
                </a:endParaRPr>
              </a:p>
            </p:txBody>
          </p:sp>
        </mc:Choice>
        <mc:Fallback xmlns="">
          <p:sp>
            <p:nvSpPr>
              <p:cNvPr id="9" name="矩形 8">
                <a:extLst>
                  <a:ext uri="{FF2B5EF4-FFF2-40B4-BE49-F238E27FC236}">
                    <a16:creationId xmlns:a16="http://schemas.microsoft.com/office/drawing/2014/main" id="{DE333979-F7AD-46EC-9174-4DE600C70650}"/>
                  </a:ext>
                </a:extLst>
              </p:cNvPr>
              <p:cNvSpPr>
                <a:spLocks noRot="1" noChangeAspect="1" noMove="1" noResize="1" noEditPoints="1" noAdjustHandles="1" noChangeArrowheads="1" noChangeShapeType="1" noTextEdit="1"/>
              </p:cNvSpPr>
              <p:nvPr/>
            </p:nvSpPr>
            <p:spPr>
              <a:xfrm>
                <a:off x="161924" y="950035"/>
                <a:ext cx="7722444" cy="3591432"/>
              </a:xfrm>
              <a:prstGeom prst="rect">
                <a:avLst/>
              </a:prstGeom>
              <a:blipFill>
                <a:blip r:embed="rId5"/>
                <a:stretch>
                  <a:fillRect l="-1149" r="-657" b="-1408"/>
                </a:stretch>
              </a:blipFill>
            </p:spPr>
            <p:txBody>
              <a:bodyPr/>
              <a:lstStyle/>
              <a:p>
                <a:r>
                  <a:rPr lang="zh-CN" altLang="en-US">
                    <a:noFill/>
                  </a:rPr>
                  <a:t> </a:t>
                </a:r>
              </a:p>
            </p:txBody>
          </p:sp>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0A2E5C3-94D9-43BF-941C-2E106C65C199}"/>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3823521" y="3034745"/>
            <a:ext cx="5331171" cy="3634615"/>
          </a:xfrm>
          <a:prstGeom prst="rect">
            <a:avLst/>
          </a:prstGeom>
        </p:spPr>
      </p:pic>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Implementation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26</a:t>
            </a:fld>
            <a:endParaRPr lang="zh-CN" altLang="en-US" dirty="0"/>
          </a:p>
        </p:txBody>
      </p:sp>
      <p:sp>
        <p:nvSpPr>
          <p:cNvPr id="9" name="矩形 8">
            <a:extLst>
              <a:ext uri="{FF2B5EF4-FFF2-40B4-BE49-F238E27FC236}">
                <a16:creationId xmlns:a16="http://schemas.microsoft.com/office/drawing/2014/main" id="{DE333979-F7AD-46EC-9174-4DE600C70650}"/>
              </a:ext>
            </a:extLst>
          </p:cNvPr>
          <p:cNvSpPr/>
          <p:nvPr/>
        </p:nvSpPr>
        <p:spPr>
          <a:xfrm>
            <a:off x="161924" y="950035"/>
            <a:ext cx="8820124" cy="3122714"/>
          </a:xfrm>
          <a:prstGeom prst="rect">
            <a:avLst/>
          </a:prstGeom>
        </p:spPr>
        <p:txBody>
          <a:bodyPr wrap="square">
            <a:spAutoFit/>
          </a:bodyPr>
          <a:lstStyle/>
          <a:p>
            <a:pPr algn="just">
              <a:lnSpc>
                <a:spcPct val="150000"/>
              </a:lnSpc>
            </a:pPr>
            <a:r>
              <a:rPr lang="en-US" altLang="zh-CN" sz="2400" b="1" dirty="0">
                <a:latin typeface="Arial" panose="020B0604020202020204" pitchFamily="34" charset="0"/>
                <a:cs typeface="Arial" panose="020B0604020202020204" pitchFamily="34" charset="0"/>
              </a:rPr>
              <a:t>RF Circuit</a:t>
            </a:r>
          </a:p>
          <a:p>
            <a:pPr marL="342900" indent="-342900" algn="just">
              <a:lnSpc>
                <a:spcPct val="150000"/>
              </a:lnSpc>
              <a:buFont typeface="Arial" panose="020B0604020202020204" pitchFamily="34" charset="0"/>
              <a:buChar char="•"/>
            </a:pPr>
            <a:r>
              <a:rPr lang="en-US" altLang="zh-CN" sz="2200" b="1" dirty="0">
                <a:latin typeface="Arial" panose="020B0604020202020204" pitchFamily="34" charset="0"/>
                <a:cs typeface="Arial" panose="020B0604020202020204" pitchFamily="34" charset="0"/>
              </a:rPr>
              <a:t>Baseband Processor:</a:t>
            </a:r>
            <a:r>
              <a:rPr lang="en-US" altLang="zh-CN" sz="2200" dirty="0">
                <a:latin typeface="Arial" panose="020B0604020202020204" pitchFamily="34" charset="0"/>
                <a:cs typeface="Arial" panose="020B0604020202020204" pitchFamily="34" charset="0"/>
              </a:rPr>
              <a:t> </a:t>
            </a:r>
            <a:r>
              <a:rPr lang="en-US" altLang="zh-CN" sz="2200" dirty="0" err="1">
                <a:latin typeface="Arial" panose="020B0604020202020204" pitchFamily="34" charset="0"/>
                <a:cs typeface="Arial" panose="020B0604020202020204" pitchFamily="34" charset="0"/>
              </a:rPr>
              <a:t>USRPs</a:t>
            </a:r>
            <a:r>
              <a:rPr lang="en-US" altLang="zh-CN" sz="2200" dirty="0">
                <a:latin typeface="Arial" panose="020B0604020202020204" pitchFamily="34" charset="0"/>
                <a:cs typeface="Arial" panose="020B0604020202020204" pitchFamily="34" charset="0"/>
              </a:rPr>
              <a:t> </a:t>
            </a:r>
            <a:r>
              <a:rPr lang="en-US" altLang="zh-CN" sz="2200" dirty="0" err="1">
                <a:latin typeface="Arial" panose="020B0604020202020204" pitchFamily="34" charset="0"/>
                <a:cs typeface="Arial" panose="020B0604020202020204" pitchFamily="34" charset="0"/>
              </a:rPr>
              <a:t>LW-N210</a:t>
            </a:r>
            <a:endParaRPr lang="en-US" altLang="zh-CN" sz="2200" dirty="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US" altLang="zh-CN" sz="2200" b="1" dirty="0">
                <a:latin typeface="Arial" panose="020B0604020202020204" pitchFamily="34" charset="0"/>
                <a:cs typeface="Arial" panose="020B0604020202020204" pitchFamily="34" charset="0"/>
              </a:rPr>
              <a:t>RF Board:</a:t>
            </a:r>
            <a:r>
              <a:rPr lang="en-US" altLang="zh-CN" sz="2200" dirty="0">
                <a:latin typeface="Arial" panose="020B0604020202020204" pitchFamily="34" charset="0"/>
                <a:cs typeface="Arial" panose="020B0604020202020204" pitchFamily="34" charset="0"/>
              </a:rPr>
              <a:t> </a:t>
            </a:r>
            <a:r>
              <a:rPr lang="en-US" altLang="zh-CN" sz="2200" dirty="0" err="1">
                <a:latin typeface="Arial" panose="020B0604020202020204" pitchFamily="34" charset="0"/>
                <a:cs typeface="Arial" panose="020B0604020202020204" pitchFamily="34" charset="0"/>
              </a:rPr>
              <a:t>SBX-120W</a:t>
            </a:r>
            <a:r>
              <a:rPr lang="en-US" altLang="zh-CN" sz="2200" dirty="0">
                <a:latin typeface="Arial" panose="020B0604020202020204" pitchFamily="34" charset="0"/>
                <a:cs typeface="Arial" panose="020B0604020202020204" pitchFamily="34" charset="0"/>
              </a:rPr>
              <a:t> (0-</a:t>
            </a:r>
            <a:r>
              <a:rPr lang="en-US" altLang="zh-CN" sz="2200" dirty="0" err="1">
                <a:latin typeface="Arial" panose="020B0604020202020204" pitchFamily="34" charset="0"/>
                <a:cs typeface="Arial" panose="020B0604020202020204" pitchFamily="34" charset="0"/>
              </a:rPr>
              <a:t>6GHz</a:t>
            </a:r>
            <a:r>
              <a:rPr lang="en-US" altLang="zh-CN" sz="2200" dirty="0">
                <a:latin typeface="Arial" panose="020B0604020202020204" pitchFamily="34" charset="0"/>
                <a:cs typeface="Arial" panose="020B0604020202020204" pitchFamily="34" charset="0"/>
              </a:rPr>
              <a:t>, Max Power = </a:t>
            </a:r>
            <a:r>
              <a:rPr lang="en-US" altLang="zh-CN" sz="2200" dirty="0" err="1">
                <a:latin typeface="Arial" panose="020B0604020202020204" pitchFamily="34" charset="0"/>
                <a:cs typeface="Arial" panose="020B0604020202020204" pitchFamily="34" charset="0"/>
              </a:rPr>
              <a:t>100mW</a:t>
            </a:r>
            <a:r>
              <a:rPr lang="en-US" altLang="zh-CN" sz="2200" dirty="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altLang="zh-CN" sz="2200" b="1" dirty="0">
                <a:latin typeface="Arial" panose="020B0604020202020204" pitchFamily="34" charset="0"/>
                <a:cs typeface="Arial" panose="020B0604020202020204" pitchFamily="34" charset="0"/>
              </a:rPr>
              <a:t>Amplifier</a:t>
            </a:r>
            <a:r>
              <a:rPr lang="en-US" altLang="zh-CN" sz="2200" dirty="0">
                <a:latin typeface="Arial" panose="020B0604020202020204" pitchFamily="34" charset="0"/>
                <a:cs typeface="Arial" panose="020B0604020202020204" pitchFamily="34" charset="0"/>
              </a:rPr>
              <a:t>: </a:t>
            </a:r>
            <a:r>
              <a:rPr lang="en-US" altLang="zh-CN" sz="2200" dirty="0" err="1">
                <a:latin typeface="Arial" panose="020B0604020202020204" pitchFamily="34" charset="0"/>
                <a:cs typeface="Arial" panose="020B0604020202020204" pitchFamily="34" charset="0"/>
              </a:rPr>
              <a:t>ZX60</a:t>
            </a:r>
            <a:r>
              <a:rPr lang="en-US" altLang="zh-CN" sz="2200" dirty="0">
                <a:latin typeface="Arial" panose="020B0604020202020204" pitchFamily="34" charset="0"/>
                <a:cs typeface="Arial" panose="020B0604020202020204" pitchFamily="34" charset="0"/>
              </a:rPr>
              <a:t>-43-S+ (Gain around </a:t>
            </a:r>
            <a:r>
              <a:rPr lang="en-US" altLang="zh-CN" sz="2200" dirty="0" err="1">
                <a:latin typeface="Arial" panose="020B0604020202020204" pitchFamily="34" charset="0"/>
                <a:cs typeface="Arial" panose="020B0604020202020204" pitchFamily="34" charset="0"/>
              </a:rPr>
              <a:t>17dB</a:t>
            </a:r>
            <a:r>
              <a:rPr lang="en-US" altLang="zh-CN" sz="2200" dirty="0">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US" altLang="zh-CN" sz="2200" b="1" dirty="0">
                <a:latin typeface="Arial" panose="020B0604020202020204" pitchFamily="34" charset="0"/>
                <a:cs typeface="Arial" panose="020B0604020202020204" pitchFamily="34" charset="0"/>
              </a:rPr>
              <a:t>Synchronizer</a:t>
            </a:r>
            <a:r>
              <a:rPr lang="en-US" altLang="zh-CN" sz="2200" dirty="0">
                <a:latin typeface="Arial" panose="020B0604020202020204" pitchFamily="34" charset="0"/>
                <a:cs typeface="Arial" panose="020B0604020202020204" pitchFamily="34" charset="0"/>
              </a:rPr>
              <a:t>: </a:t>
            </a:r>
            <a:r>
              <a:rPr lang="en-US" altLang="zh-CN" sz="2200" dirty="0" err="1">
                <a:latin typeface="Arial" panose="020B0604020202020204" pitchFamily="34" charset="0"/>
                <a:cs typeface="Arial" panose="020B0604020202020204" pitchFamily="34" charset="0"/>
              </a:rPr>
              <a:t>RIGOL</a:t>
            </a:r>
            <a:r>
              <a:rPr lang="en-US" altLang="zh-CN" sz="2200" dirty="0">
                <a:latin typeface="Arial" panose="020B0604020202020204" pitchFamily="34" charset="0"/>
                <a:cs typeface="Arial" panose="020B0604020202020204" pitchFamily="34" charset="0"/>
              </a:rPr>
              <a:t> </a:t>
            </a:r>
            <a:r>
              <a:rPr lang="en-US" altLang="zh-CN" sz="2200" dirty="0" err="1">
                <a:latin typeface="Arial" panose="020B0604020202020204" pitchFamily="34" charset="0"/>
                <a:cs typeface="Arial" panose="020B0604020202020204" pitchFamily="34" charset="0"/>
              </a:rPr>
              <a:t>DG4202</a:t>
            </a:r>
            <a:r>
              <a:rPr lang="en-US" altLang="zh-CN" sz="2200" dirty="0">
                <a:latin typeface="Arial" panose="020B0604020202020204" pitchFamily="34" charset="0"/>
                <a:cs typeface="Arial" panose="020B0604020202020204" pitchFamily="34" charset="0"/>
              </a:rPr>
              <a:t> provides the</a:t>
            </a:r>
            <a:br>
              <a:rPr lang="en-US" altLang="zh-CN" sz="2200" dirty="0">
                <a:latin typeface="Arial" panose="020B0604020202020204" pitchFamily="34" charset="0"/>
                <a:cs typeface="Arial" panose="020B0604020202020204" pitchFamily="34" charset="0"/>
              </a:rPr>
            </a:br>
            <a:r>
              <a:rPr lang="en-US" altLang="zh-CN" sz="2200" dirty="0">
                <a:latin typeface="Arial" panose="020B0604020202020204" pitchFamily="34" charset="0"/>
                <a:cs typeface="Arial" panose="020B0604020202020204" pitchFamily="34" charset="0"/>
              </a:rPr>
              <a:t>		</a:t>
            </a:r>
            <a:r>
              <a:rPr lang="en-US" altLang="zh-CN" sz="2200" dirty="0" err="1">
                <a:latin typeface="Arial" panose="020B0604020202020204" pitchFamily="34" charset="0"/>
                <a:cs typeface="Arial" panose="020B0604020202020204" pitchFamily="34" charset="0"/>
              </a:rPr>
              <a:t>pps</a:t>
            </a:r>
            <a:r>
              <a:rPr lang="en-US" altLang="zh-CN" sz="2200" dirty="0">
                <a:latin typeface="Arial" panose="020B0604020202020204" pitchFamily="34" charset="0"/>
                <a:cs typeface="Arial" panose="020B0604020202020204" pitchFamily="34" charset="0"/>
              </a:rPr>
              <a:t> and clock signals.</a:t>
            </a:r>
          </a:p>
        </p:txBody>
      </p:sp>
      <p:sp>
        <p:nvSpPr>
          <p:cNvPr id="3" name="矩形 2">
            <a:extLst>
              <a:ext uri="{FF2B5EF4-FFF2-40B4-BE49-F238E27FC236}">
                <a16:creationId xmlns:a16="http://schemas.microsoft.com/office/drawing/2014/main" id="{5A01D7F8-3C09-7C44-BC43-79A2120F98A1}"/>
              </a:ext>
            </a:extLst>
          </p:cNvPr>
          <p:cNvSpPr/>
          <p:nvPr/>
        </p:nvSpPr>
        <p:spPr>
          <a:xfrm>
            <a:off x="161924" y="4130260"/>
            <a:ext cx="4572000" cy="2107052"/>
          </a:xfrm>
          <a:prstGeom prst="rect">
            <a:avLst/>
          </a:prstGeom>
        </p:spPr>
        <p:txBody>
          <a:bodyPr>
            <a:spAutoFit/>
          </a:bodyPr>
          <a:lstStyle/>
          <a:p>
            <a:pPr algn="just">
              <a:lnSpc>
                <a:spcPct val="150000"/>
              </a:lnSpc>
            </a:pPr>
            <a:r>
              <a:rPr lang="en-US" altLang="zh-CN" sz="2400" b="1" dirty="0">
                <a:latin typeface="Arial" panose="020B0604020202020204" pitchFamily="34" charset="0"/>
                <a:cs typeface="Arial" panose="020B0604020202020204" pitchFamily="34" charset="0"/>
              </a:rPr>
              <a:t>Date Processor</a:t>
            </a:r>
            <a:r>
              <a:rPr lang="zh-CN" altLang="en-US" sz="2400" dirty="0">
                <a:latin typeface="Arial" panose="020B0604020202020204" pitchFamily="34" charset="0"/>
                <a:cs typeface="Arial" panose="020B0604020202020204" pitchFamily="34" charset="0"/>
              </a:rPr>
              <a:t> </a:t>
            </a:r>
            <a:endParaRPr lang="en-US" altLang="zh-CN"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Host computer connects the </a:t>
            </a:r>
            <a:br>
              <a:rPr lang="en-US" altLang="zh-CN" sz="2200" dirty="0">
                <a:latin typeface="Arial" panose="020B0604020202020204" pitchFamily="34" charset="0"/>
                <a:cs typeface="Arial" panose="020B0604020202020204" pitchFamily="34" charset="0"/>
              </a:rPr>
            </a:br>
            <a:r>
              <a:rPr lang="en-US" altLang="zh-CN" sz="2200" dirty="0">
                <a:latin typeface="Arial" panose="020B0604020202020204" pitchFamily="34" charset="0"/>
                <a:cs typeface="Arial" panose="020B0604020202020204" pitchFamily="34" charset="0"/>
              </a:rPr>
              <a:t>Tx/Rx </a:t>
            </a:r>
            <a:r>
              <a:rPr lang="en-US" altLang="zh-CN" sz="2200" dirty="0" err="1">
                <a:latin typeface="Arial" panose="020B0604020202020204" pitchFamily="34" charset="0"/>
                <a:cs typeface="Arial" panose="020B0604020202020204" pitchFamily="34" charset="0"/>
              </a:rPr>
              <a:t>USRPs</a:t>
            </a:r>
            <a:r>
              <a:rPr lang="en-US" altLang="zh-CN" sz="2200" dirty="0">
                <a:latin typeface="Arial" panose="020B0604020202020204" pitchFamily="34" charset="0"/>
                <a:cs typeface="Arial" panose="020B0604020202020204" pitchFamily="34" charset="0"/>
              </a:rPr>
              <a:t> with Ethernet</a:t>
            </a:r>
            <a:br>
              <a:rPr lang="en-US" altLang="zh-CN" sz="2200" dirty="0">
                <a:latin typeface="Arial" panose="020B0604020202020204" pitchFamily="34" charset="0"/>
                <a:cs typeface="Arial" panose="020B0604020202020204" pitchFamily="34" charset="0"/>
              </a:rPr>
            </a:br>
            <a:r>
              <a:rPr lang="en-US" altLang="zh-CN" sz="2200" dirty="0">
                <a:latin typeface="Arial" panose="020B0604020202020204" pitchFamily="34" charset="0"/>
                <a:cs typeface="Arial" panose="020B0604020202020204" pitchFamily="34" charset="0"/>
              </a:rPr>
              <a:t>to send/receive baseband data</a:t>
            </a:r>
          </a:p>
        </p:txBody>
      </p:sp>
    </p:spTree>
    <p:extLst>
      <p:ext uri="{BB962C8B-B14F-4D97-AF65-F5344CB8AC3E}">
        <p14:creationId xmlns:p14="http://schemas.microsoft.com/office/powerpoint/2010/main" val="3303921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Experimental Results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27</a:t>
            </a:fld>
            <a:endParaRPr lang="zh-CN" altLang="en-US" dirty="0"/>
          </a:p>
        </p:txBody>
      </p:sp>
      <p:sp>
        <p:nvSpPr>
          <p:cNvPr id="16" name="矩形 15">
            <a:extLst>
              <a:ext uri="{FF2B5EF4-FFF2-40B4-BE49-F238E27FC236}">
                <a16:creationId xmlns:a16="http://schemas.microsoft.com/office/drawing/2014/main" id="{41D94F12-7671-4496-8867-ED6175B8C379}"/>
              </a:ext>
            </a:extLst>
          </p:cNvPr>
          <p:cNvSpPr/>
          <p:nvPr/>
        </p:nvSpPr>
        <p:spPr>
          <a:xfrm>
            <a:off x="161950" y="1126719"/>
            <a:ext cx="4770089" cy="4715073"/>
          </a:xfrm>
          <a:prstGeom prst="rect">
            <a:avLst/>
          </a:prstGeom>
        </p:spPr>
        <p:txBody>
          <a:bodyPr wrap="square">
            <a:spAutoFit/>
          </a:bodyPr>
          <a:lstStyle/>
          <a:p>
            <a:pPr>
              <a:lnSpc>
                <a:spcPct val="120000"/>
              </a:lnSpc>
            </a:pPr>
            <a:r>
              <a:rPr lang="en-US" altLang="zh-CN" sz="2400" b="1" dirty="0">
                <a:solidFill>
                  <a:srgbClr val="333333"/>
                </a:solidFill>
                <a:latin typeface="Arial" panose="020B0604020202020204" pitchFamily="34" charset="0"/>
                <a:cs typeface="Arial" panose="020B0604020202020204" pitchFamily="34" charset="0"/>
              </a:rPr>
              <a:t>Effectiveness: </a:t>
            </a:r>
          </a:p>
          <a:p>
            <a:pPr marL="342900" indent="-342900">
              <a:lnSpc>
                <a:spcPct val="120000"/>
              </a:lnSpc>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The</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average</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mutual</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coherence</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of</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the</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measurement</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matrix</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is</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reduced</a:t>
            </a:r>
            <a:r>
              <a:rPr lang="en-US" altLang="zh-CN" sz="2000" dirty="0">
                <a:solidFill>
                  <a:srgbClr val="333333"/>
                </a:solidFill>
                <a:latin typeface="Arial" panose="020B0604020202020204" pitchFamily="34" charset="0"/>
                <a:cs typeface="Arial" panose="020B0604020202020204" pitchFamily="34" charset="0"/>
              </a:rPr>
              <a:t>,</a:t>
            </a:r>
            <a:r>
              <a:rPr lang="zh-CN" altLang="en-US" sz="2000" dirty="0">
                <a:solidFill>
                  <a:srgbClr val="333333"/>
                </a:solidFill>
                <a:latin typeface="Arial" panose="020B0604020202020204" pitchFamily="34" charset="0"/>
                <a:cs typeface="Arial" panose="020B0604020202020204" pitchFamily="34" charset="0"/>
              </a:rPr>
              <a:t> </a:t>
            </a:r>
            <a:r>
              <a:rPr lang="en-US" altLang="zh-CN" sz="2000" dirty="0">
                <a:solidFill>
                  <a:srgbClr val="333333"/>
                </a:solidFill>
                <a:latin typeface="Arial" panose="020B0604020202020204" pitchFamily="34" charset="0"/>
                <a:cs typeface="Arial" panose="020B0604020202020204" pitchFamily="34" charset="0"/>
              </a:rPr>
              <a:t>which</a:t>
            </a:r>
            <a:r>
              <a:rPr lang="zh-CN" altLang="en-US" sz="2000" dirty="0">
                <a:solidFill>
                  <a:srgbClr val="333333"/>
                </a:solidFill>
                <a:latin typeface="Arial" panose="020B0604020202020204" pitchFamily="34" charset="0"/>
                <a:cs typeface="Arial" panose="020B0604020202020204" pitchFamily="34" charset="0"/>
              </a:rPr>
              <a:t> </a:t>
            </a:r>
            <a:r>
              <a:rPr lang="en-US" altLang="zh-CN" sz="2000" dirty="0">
                <a:solidFill>
                  <a:srgbClr val="333333"/>
                </a:solidFill>
                <a:latin typeface="Arial" panose="020B0604020202020204" pitchFamily="34" charset="0"/>
                <a:cs typeface="Arial" panose="020B0604020202020204" pitchFamily="34" charset="0"/>
              </a:rPr>
              <a:t>can</a:t>
            </a:r>
            <a:r>
              <a:rPr lang="zh-CN" altLang="en-US" sz="2000" dirty="0">
                <a:solidFill>
                  <a:srgbClr val="333333"/>
                </a:solidFill>
                <a:latin typeface="Arial" panose="020B0604020202020204" pitchFamily="34" charset="0"/>
                <a:cs typeface="Arial" panose="020B0604020202020204" pitchFamily="34" charset="0"/>
              </a:rPr>
              <a:t> </a:t>
            </a:r>
            <a:r>
              <a:rPr lang="en-US" altLang="zh-CN" sz="2000" dirty="0">
                <a:solidFill>
                  <a:srgbClr val="333333"/>
                </a:solidFill>
                <a:latin typeface="Arial" panose="020B0604020202020204" pitchFamily="34" charset="0"/>
                <a:cs typeface="Arial" panose="020B0604020202020204" pitchFamily="34" charset="0"/>
              </a:rPr>
              <a:t>improve</a:t>
            </a:r>
            <a:r>
              <a:rPr lang="zh-CN" altLang="en-US" sz="2000" dirty="0">
                <a:solidFill>
                  <a:srgbClr val="333333"/>
                </a:solidFill>
                <a:latin typeface="Arial" panose="020B0604020202020204" pitchFamily="34" charset="0"/>
                <a:cs typeface="Arial" panose="020B0604020202020204" pitchFamily="34" charset="0"/>
              </a:rPr>
              <a:t> </a:t>
            </a:r>
            <a:r>
              <a:rPr lang="en-US" altLang="zh-CN" sz="2000" dirty="0">
                <a:solidFill>
                  <a:srgbClr val="333333"/>
                </a:solidFill>
                <a:latin typeface="Arial" panose="020B0604020202020204" pitchFamily="34" charset="0"/>
                <a:cs typeface="Arial" panose="020B0604020202020204" pitchFamily="34" charset="0"/>
              </a:rPr>
              <a:t>sensing</a:t>
            </a:r>
            <a:r>
              <a:rPr lang="zh-CN" altLang="en-US" sz="2000" dirty="0">
                <a:solidFill>
                  <a:srgbClr val="333333"/>
                </a:solidFill>
                <a:latin typeface="Arial" panose="020B0604020202020204" pitchFamily="34" charset="0"/>
                <a:cs typeface="Arial" panose="020B0604020202020204" pitchFamily="34" charset="0"/>
              </a:rPr>
              <a:t> </a:t>
            </a:r>
            <a:r>
              <a:rPr lang="en-US" altLang="zh-CN" sz="2000" dirty="0">
                <a:solidFill>
                  <a:srgbClr val="333333"/>
                </a:solidFill>
                <a:latin typeface="Arial" panose="020B0604020202020204" pitchFamily="34" charset="0"/>
                <a:cs typeface="Arial" panose="020B0604020202020204" pitchFamily="34" charset="0"/>
              </a:rPr>
              <a:t>accuracy.</a:t>
            </a:r>
          </a:p>
          <a:p>
            <a:pPr>
              <a:lnSpc>
                <a:spcPct val="120000"/>
              </a:lnSpc>
              <a:spcBef>
                <a:spcPts val="600"/>
              </a:spcBef>
            </a:pPr>
            <a:r>
              <a:rPr lang="en-US" altLang="zh-CN" sz="2400" b="1" dirty="0">
                <a:solidFill>
                  <a:srgbClr val="333333"/>
                </a:solidFill>
                <a:latin typeface="Arial" panose="020B0604020202020204" pitchFamily="34" charset="0"/>
                <a:cs typeface="Arial" panose="020B0604020202020204" pitchFamily="34" charset="0"/>
              </a:rPr>
              <a:t>Insights: </a:t>
            </a:r>
          </a:p>
          <a:p>
            <a:pPr marL="342900" indent="-342900">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The </a:t>
            </a:r>
            <a:r>
              <a:rPr lang="en-US" altLang="zh-CN" sz="2000" dirty="0">
                <a:solidFill>
                  <a:srgbClr val="C00000"/>
                </a:solidFill>
                <a:latin typeface="Arial" panose="020B0604020202020204" pitchFamily="34" charset="0"/>
                <a:cs typeface="Arial" panose="020B0604020202020204" pitchFamily="34" charset="0"/>
              </a:rPr>
              <a:t>optimized average mutual coherence decreases with the number of groups that the RIS contains</a:t>
            </a:r>
            <a:r>
              <a:rPr lang="en-US" altLang="zh-CN" sz="2000" dirty="0">
                <a:solidFill>
                  <a:srgbClr val="333333"/>
                </a:solidFill>
                <a:latin typeface="Arial" panose="020B0604020202020204" pitchFamily="34" charset="0"/>
                <a:cs typeface="Arial" panose="020B0604020202020204" pitchFamily="34" charset="0"/>
              </a:rPr>
              <a:t>, i.e., the size of the RIS.</a:t>
            </a:r>
          </a:p>
          <a:p>
            <a:pPr marL="342900" indent="-342900">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The </a:t>
            </a:r>
            <a:r>
              <a:rPr lang="en-US" altLang="zh-CN" sz="2000" dirty="0">
                <a:solidFill>
                  <a:srgbClr val="C00000"/>
                </a:solidFill>
                <a:latin typeface="Arial" panose="020B0604020202020204" pitchFamily="34" charset="0"/>
                <a:cs typeface="Arial" panose="020B0604020202020204" pitchFamily="34" charset="0"/>
              </a:rPr>
              <a:t>optimal average mutual coherence increases with</a:t>
            </a:r>
            <a:r>
              <a:rPr lang="en-US" altLang="zh-CN" sz="2000" dirty="0">
                <a:solidFill>
                  <a:srgbClr val="333333"/>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the size of groups</a:t>
            </a:r>
            <a:r>
              <a:rPr lang="en-US" altLang="zh-CN" sz="2000" dirty="0">
                <a:solidFill>
                  <a:srgbClr val="333333"/>
                </a:solidFill>
                <a:latin typeface="Arial" panose="020B0604020202020204" pitchFamily="34" charset="0"/>
                <a:cs typeface="Arial" panose="020B0604020202020204" pitchFamily="34" charset="0"/>
              </a:rPr>
              <a:t>.</a:t>
            </a:r>
          </a:p>
        </p:txBody>
      </p:sp>
      <p:pic>
        <p:nvPicPr>
          <p:cNvPr id="2" name="图片 1">
            <a:extLst>
              <a:ext uri="{FF2B5EF4-FFF2-40B4-BE49-F238E27FC236}">
                <a16:creationId xmlns:a16="http://schemas.microsoft.com/office/drawing/2014/main" id="{CCCAD822-DF15-4E9C-9165-54F3353FAD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7130" y="1014558"/>
            <a:ext cx="3892563" cy="3688204"/>
          </a:xfrm>
          <a:prstGeom prst="rect">
            <a:avLst/>
          </a:prstGeom>
        </p:spPr>
      </p:pic>
      <p:pic>
        <p:nvPicPr>
          <p:cNvPr id="3" name="图片 2">
            <a:extLst>
              <a:ext uri="{FF2B5EF4-FFF2-40B4-BE49-F238E27FC236}">
                <a16:creationId xmlns:a16="http://schemas.microsoft.com/office/drawing/2014/main" id="{3CCE0A2B-6294-2E46-BE97-1AC54AB89F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080" y="4702762"/>
            <a:ext cx="2993741" cy="1744652"/>
          </a:xfrm>
          <a:prstGeom prst="rect">
            <a:avLst/>
          </a:prstGeom>
        </p:spPr>
      </p:pic>
    </p:spTree>
    <p:extLst>
      <p:ext uri="{BB962C8B-B14F-4D97-AF65-F5344CB8AC3E}">
        <p14:creationId xmlns:p14="http://schemas.microsoft.com/office/powerpoint/2010/main" val="268895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Experimental Results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28</a:t>
            </a:fld>
            <a:endParaRPr lang="zh-CN" altLang="en-US" dirty="0"/>
          </a:p>
        </p:txBody>
      </p:sp>
      <p:pic>
        <p:nvPicPr>
          <p:cNvPr id="8" name="图片 7">
            <a:extLst>
              <a:ext uri="{FF2B5EF4-FFF2-40B4-BE49-F238E27FC236}">
                <a16:creationId xmlns:a16="http://schemas.microsoft.com/office/drawing/2014/main" id="{0E1E83E7-43D0-47D9-BFBB-5D342D9B79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53" y="1085455"/>
            <a:ext cx="9099494" cy="2775593"/>
          </a:xfrm>
          <a:prstGeom prst="rect">
            <a:avLst/>
          </a:prstGeom>
        </p:spPr>
      </p:pic>
      <p:sp>
        <p:nvSpPr>
          <p:cNvPr id="9" name="矩形 8">
            <a:extLst>
              <a:ext uri="{FF2B5EF4-FFF2-40B4-BE49-F238E27FC236}">
                <a16:creationId xmlns:a16="http://schemas.microsoft.com/office/drawing/2014/main" id="{C3007AE1-C29D-4FAD-8D21-BDBA23D78377}"/>
              </a:ext>
            </a:extLst>
          </p:cNvPr>
          <p:cNvSpPr/>
          <p:nvPr/>
        </p:nvSpPr>
        <p:spPr>
          <a:xfrm>
            <a:off x="248318" y="4109746"/>
            <a:ext cx="8239760" cy="234359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altLang="zh-CN" sz="2000" dirty="0">
                <a:solidFill>
                  <a:srgbClr val="333333"/>
                </a:solidFill>
                <a:latin typeface="Arial" panose="020B0604020202020204" pitchFamily="34" charset="0"/>
              </a:rPr>
              <a:t>Compared with traditional RF sensing systems, RIS </a:t>
            </a:r>
            <a:r>
              <a:rPr lang="en-US" altLang="zh-CN" sz="2000" dirty="0">
                <a:solidFill>
                  <a:srgbClr val="990000"/>
                </a:solidFill>
                <a:latin typeface="Arial" panose="020B0604020202020204" pitchFamily="34" charset="0"/>
              </a:rPr>
              <a:t>increases</a:t>
            </a:r>
            <a:r>
              <a:rPr lang="en-US" altLang="zh-CN" sz="2000" dirty="0">
                <a:solidFill>
                  <a:srgbClr val="333333"/>
                </a:solidFill>
                <a:latin typeface="Arial" panose="020B0604020202020204" pitchFamily="34" charset="0"/>
              </a:rPr>
              <a:t> the posture recognition accuracy with </a:t>
            </a:r>
            <a:r>
              <a:rPr lang="en-US" altLang="zh-CN" sz="2000" dirty="0">
                <a:solidFill>
                  <a:srgbClr val="990000"/>
                </a:solidFill>
                <a:latin typeface="Arial" panose="020B0604020202020204" pitchFamily="34" charset="0"/>
              </a:rPr>
              <a:t>23.5%.</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Compared with the system with random frame configurations, the system with optimized frame configurations achieves </a:t>
            </a:r>
            <a:r>
              <a:rPr lang="en-US" altLang="zh-CN" sz="2000" dirty="0">
                <a:solidFill>
                  <a:srgbClr val="990000"/>
                </a:solidFill>
                <a:latin typeface="Arial" panose="020B0604020202020204" pitchFamily="34" charset="0"/>
                <a:cs typeface="Arial" panose="020B0604020202020204" pitchFamily="34" charset="0"/>
              </a:rPr>
              <a:t>14.6% higher </a:t>
            </a:r>
            <a:r>
              <a:rPr lang="en-US" altLang="zh-CN" sz="2000" dirty="0">
                <a:latin typeface="Arial" panose="020B0604020202020204" pitchFamily="34" charset="0"/>
                <a:cs typeface="Arial" panose="020B0604020202020204" pitchFamily="34" charset="0"/>
              </a:rPr>
              <a:t>recognition accuracy.</a:t>
            </a:r>
          </a:p>
        </p:txBody>
      </p:sp>
      <p:sp>
        <p:nvSpPr>
          <p:cNvPr id="2" name="文本框 1">
            <a:extLst>
              <a:ext uri="{FF2B5EF4-FFF2-40B4-BE49-F238E27FC236}">
                <a16:creationId xmlns:a16="http://schemas.microsoft.com/office/drawing/2014/main" id="{2F0085B4-507E-4A42-B2BF-1C74C8F6AAED}"/>
              </a:ext>
            </a:extLst>
          </p:cNvPr>
          <p:cNvSpPr txBox="1"/>
          <p:nvPr/>
        </p:nvSpPr>
        <p:spPr>
          <a:xfrm>
            <a:off x="755576" y="3766358"/>
            <a:ext cx="2016224"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Proposed method</a:t>
            </a:r>
            <a:endParaRPr lang="zh-CN" altLang="en-US" dirty="0">
              <a:solidFill>
                <a:srgbClr val="C00000"/>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23F5A9ED-9F11-4103-A978-0200C11B4A20}"/>
              </a:ext>
            </a:extLst>
          </p:cNvPr>
          <p:cNvSpPr txBox="1"/>
          <p:nvPr/>
        </p:nvSpPr>
        <p:spPr>
          <a:xfrm>
            <a:off x="3779912" y="3762864"/>
            <a:ext cx="2088232"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Random method</a:t>
            </a:r>
            <a:endParaRPr lang="zh-CN" altLang="en-US" dirty="0">
              <a:solidFill>
                <a:srgbClr val="0070C0"/>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3CD0B8F4-6CA8-434C-ADBC-869EE9871A49}"/>
              </a:ext>
            </a:extLst>
          </p:cNvPr>
          <p:cNvSpPr txBox="1"/>
          <p:nvPr/>
        </p:nvSpPr>
        <p:spPr>
          <a:xfrm>
            <a:off x="6516216" y="3762864"/>
            <a:ext cx="2232248"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Without RIS method</a:t>
            </a:r>
            <a:endParaRPr lang="zh-CN"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761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2" y="98962"/>
            <a:ext cx="8802534" cy="1258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Moving Towards 6G: Emerging Use Cases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a:t>
            </a:fld>
            <a:endParaRPr lang="zh-CN" altLang="en-US" dirty="0"/>
          </a:p>
        </p:txBody>
      </p:sp>
      <p:sp>
        <p:nvSpPr>
          <p:cNvPr id="10" name="Rectangle 9"/>
          <p:cNvSpPr/>
          <p:nvPr/>
        </p:nvSpPr>
        <p:spPr>
          <a:xfrm>
            <a:off x="4716016" y="5589240"/>
            <a:ext cx="2880320" cy="69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007604" y="1426321"/>
            <a:ext cx="1224136"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VR/AR</a:t>
            </a:r>
          </a:p>
        </p:txBody>
      </p:sp>
      <p:pic>
        <p:nvPicPr>
          <p:cNvPr id="5" name="Picture 4" descr="A group of people wearing costumes&#10;&#10;Description automatically generate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2147156"/>
            <a:ext cx="2158774" cy="1565524"/>
          </a:xfrm>
          <a:prstGeom prst="rect">
            <a:avLst/>
          </a:prstGeom>
        </p:spPr>
      </p:pic>
      <p:pic>
        <p:nvPicPr>
          <p:cNvPr id="11" name="Picture 10" descr="A picture containing person, object, indoor, woman&#10;&#10;Description automatically generate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4451412"/>
            <a:ext cx="2112782" cy="1417173"/>
          </a:xfrm>
          <a:prstGeom prst="rect">
            <a:avLst/>
          </a:prstGeom>
        </p:spPr>
      </p:pic>
      <p:sp>
        <p:nvSpPr>
          <p:cNvPr id="13" name="TextBox 12"/>
          <p:cNvSpPr txBox="1"/>
          <p:nvPr/>
        </p:nvSpPr>
        <p:spPr>
          <a:xfrm>
            <a:off x="3148315" y="1437644"/>
            <a:ext cx="2810969"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Internet-of-Things</a:t>
            </a:r>
          </a:p>
        </p:txBody>
      </p:sp>
      <p:pic>
        <p:nvPicPr>
          <p:cNvPr id="14" name="Picture 13" descr="A picture containing indoor, table, desk, sitting&#10;&#10;Description automatically generate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9125" y="2147156"/>
            <a:ext cx="2696816" cy="1565524"/>
          </a:xfrm>
          <a:prstGeom prst="rect">
            <a:avLst/>
          </a:prstGeom>
        </p:spPr>
      </p:pic>
      <p:sp>
        <p:nvSpPr>
          <p:cNvPr id="16" name="TextBox 15"/>
          <p:cNvSpPr txBox="1"/>
          <p:nvPr/>
        </p:nvSpPr>
        <p:spPr>
          <a:xfrm>
            <a:off x="611560" y="3771653"/>
            <a:ext cx="2304256"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AR for surgery</a:t>
            </a:r>
          </a:p>
        </p:txBody>
      </p:sp>
      <p:sp>
        <p:nvSpPr>
          <p:cNvPr id="17" name="TextBox 16"/>
          <p:cNvSpPr txBox="1"/>
          <p:nvPr/>
        </p:nvSpPr>
        <p:spPr>
          <a:xfrm>
            <a:off x="467544" y="6053226"/>
            <a:ext cx="2304256"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VR for education</a:t>
            </a:r>
          </a:p>
        </p:txBody>
      </p:sp>
      <p:sp>
        <p:nvSpPr>
          <p:cNvPr id="18" name="TextBox 17"/>
          <p:cNvSpPr txBox="1"/>
          <p:nvPr/>
        </p:nvSpPr>
        <p:spPr>
          <a:xfrm>
            <a:off x="3311861" y="3781923"/>
            <a:ext cx="252027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Auto-manufacturing</a:t>
            </a:r>
          </a:p>
        </p:txBody>
      </p:sp>
      <p:sp>
        <p:nvSpPr>
          <p:cNvPr id="20" name="TextBox 19"/>
          <p:cNvSpPr txBox="1"/>
          <p:nvPr/>
        </p:nvSpPr>
        <p:spPr>
          <a:xfrm>
            <a:off x="3211488" y="6053226"/>
            <a:ext cx="2629615"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E-health</a:t>
            </a:r>
          </a:p>
        </p:txBody>
      </p:sp>
      <p:sp>
        <p:nvSpPr>
          <p:cNvPr id="23" name="TextBox 22"/>
          <p:cNvSpPr txBox="1"/>
          <p:nvPr/>
        </p:nvSpPr>
        <p:spPr>
          <a:xfrm>
            <a:off x="6162178" y="1426320"/>
            <a:ext cx="2520278"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Intelligence</a:t>
            </a:r>
          </a:p>
        </p:txBody>
      </p:sp>
      <p:sp>
        <p:nvSpPr>
          <p:cNvPr id="24" name="TextBox 23"/>
          <p:cNvSpPr txBox="1"/>
          <p:nvPr/>
        </p:nvSpPr>
        <p:spPr>
          <a:xfrm>
            <a:off x="6128612" y="6038985"/>
            <a:ext cx="2707231"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Environment  sensing</a:t>
            </a:r>
          </a:p>
        </p:txBody>
      </p:sp>
      <p:sp>
        <p:nvSpPr>
          <p:cNvPr id="27" name="TextBox 26"/>
          <p:cNvSpPr txBox="1"/>
          <p:nvPr/>
        </p:nvSpPr>
        <p:spPr>
          <a:xfrm>
            <a:off x="6303927" y="3771653"/>
            <a:ext cx="2374068"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Smart home</a:t>
            </a:r>
            <a:endParaRPr lang="en-GB" sz="2400"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E7AF7C50-8F67-401D-8AFA-62879EEF5C0E}"/>
              </a:ext>
            </a:extLst>
          </p:cNvPr>
          <p:cNvPicPr>
            <a:picLocks noChangeAspect="1"/>
          </p:cNvPicPr>
          <p:nvPr/>
        </p:nvPicPr>
        <p:blipFill>
          <a:blip r:embed="rId6"/>
          <a:stretch>
            <a:fillRect/>
          </a:stretch>
        </p:blipFill>
        <p:spPr>
          <a:xfrm>
            <a:off x="3211488" y="4437112"/>
            <a:ext cx="2629615" cy="1476275"/>
          </a:xfrm>
          <a:prstGeom prst="rect">
            <a:avLst/>
          </a:prstGeom>
        </p:spPr>
      </p:pic>
      <p:pic>
        <p:nvPicPr>
          <p:cNvPr id="6" name="图片 5">
            <a:extLst>
              <a:ext uri="{FF2B5EF4-FFF2-40B4-BE49-F238E27FC236}">
                <a16:creationId xmlns:a16="http://schemas.microsoft.com/office/drawing/2014/main" id="{A59B35C1-46D8-4917-9E84-812969D499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6794" y="4437112"/>
            <a:ext cx="2431201" cy="1458721"/>
          </a:xfrm>
          <a:prstGeom prst="rect">
            <a:avLst/>
          </a:prstGeom>
        </p:spPr>
      </p:pic>
      <p:pic>
        <p:nvPicPr>
          <p:cNvPr id="21" name="图片 20">
            <a:extLst>
              <a:ext uri="{FF2B5EF4-FFF2-40B4-BE49-F238E27FC236}">
                <a16:creationId xmlns:a16="http://schemas.microsoft.com/office/drawing/2014/main" id="{27850E36-48BC-43B1-978E-0CAFC25257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2178" y="2117717"/>
            <a:ext cx="2604894" cy="1620823"/>
          </a:xfrm>
          <a:prstGeom prst="rect">
            <a:avLst/>
          </a:prstGeom>
        </p:spPr>
      </p:pic>
    </p:spTree>
    <p:extLst>
      <p:ext uri="{BB962C8B-B14F-4D97-AF65-F5344CB8AC3E}">
        <p14:creationId xmlns:p14="http://schemas.microsoft.com/office/powerpoint/2010/main" val="1831615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1952" y="1916832"/>
            <a:ext cx="8910098"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97CE"/>
                </a:solidFill>
                <a:latin typeface="Arial" panose="020B0604020202020204" pitchFamily="34" charset="0"/>
                <a:cs typeface="Arial" panose="020B0604020202020204" pitchFamily="34" charset="0"/>
              </a:rPr>
              <a:t>MetaSensing</a:t>
            </a:r>
            <a:r>
              <a:rPr lang="en-US" sz="4000" b="1" dirty="0">
                <a:solidFill>
                  <a:srgbClr val="0097CE"/>
                </a:solidFill>
                <a:latin typeface="Arial" panose="020B0604020202020204" pitchFamily="34" charset="0"/>
                <a:cs typeface="Arial" panose="020B0604020202020204" pitchFamily="34" charset="0"/>
              </a:rPr>
              <a:t>: </a:t>
            </a:r>
          </a:p>
          <a:p>
            <a:pPr algn="ctr"/>
            <a:r>
              <a:rPr lang="en-US" sz="2800" b="1" dirty="0">
                <a:solidFill>
                  <a:srgbClr val="00B0F0"/>
                </a:solidFill>
                <a:latin typeface="Arial" panose="020B0604020202020204" pitchFamily="34" charset="0"/>
                <a:cs typeface="Arial" panose="020B0604020202020204" pitchFamily="34" charset="0"/>
              </a:rPr>
              <a:t>Intelligent </a:t>
            </a:r>
            <a:r>
              <a:rPr lang="en-US" sz="2800" b="1" dirty="0" err="1">
                <a:solidFill>
                  <a:srgbClr val="00B0F0"/>
                </a:solidFill>
                <a:latin typeface="Arial" panose="020B0604020202020204" pitchFamily="34" charset="0"/>
                <a:cs typeface="Arial" panose="020B0604020202020204" pitchFamily="34" charset="0"/>
              </a:rPr>
              <a:t>Metasurface</a:t>
            </a:r>
            <a:r>
              <a:rPr lang="en-US" sz="2800" b="1" dirty="0">
                <a:solidFill>
                  <a:srgbClr val="00B0F0"/>
                </a:solidFill>
                <a:latin typeface="Arial" panose="020B0604020202020204" pitchFamily="34" charset="0"/>
                <a:cs typeface="Arial" panose="020B0604020202020204" pitchFamily="34" charset="0"/>
              </a:rPr>
              <a:t> Assisted RF 3D Shape Sensing by Deep Reinforcement Learning</a:t>
            </a:r>
            <a:endParaRPr lang="en-US" altLang="zh-CN" sz="2800" b="1" dirty="0">
              <a:solidFill>
                <a:srgbClr val="00B0F0"/>
              </a:solidFill>
              <a:latin typeface="Arial" panose="020B0604020202020204" pitchFamily="34" charset="0"/>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28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 RIS aided RF 3D Shape Sensing</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29</a:t>
            </a:fld>
            <a:endParaRPr lang="zh-CN" altLang="en-US" dirty="0"/>
          </a:p>
        </p:txBody>
      </p:sp>
      <p:sp>
        <p:nvSpPr>
          <p:cNvPr id="11" name="矩形 10"/>
          <p:cNvSpPr/>
          <p:nvPr/>
        </p:nvSpPr>
        <p:spPr>
          <a:xfrm>
            <a:off x="162244" y="5661250"/>
            <a:ext cx="8820097"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J. Hu, et al, “</a:t>
            </a:r>
            <a:r>
              <a:rPr lang="en-US" altLang="zh-CN" sz="1200" b="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MetaSensing</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Intelligent </a:t>
            </a:r>
            <a:r>
              <a:rPr lang="en-US" altLang="zh-CN" sz="1200" b="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Metasurface</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Assisted RF 3D Sensing by Deep Reinforcement Learning,” IEEE Journal of Selected Areas in Communications, to be published.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7937" y="1000110"/>
            <a:ext cx="8424503" cy="2523768"/>
          </a:xfrm>
          <a:prstGeom prst="rect">
            <a:avLst/>
          </a:prstGeom>
        </p:spPr>
        <p:txBody>
          <a:bodyPr wrap="square">
            <a:spAutoFit/>
          </a:bodyPr>
          <a:lstStyle/>
          <a:p>
            <a:pPr algn="just">
              <a:spcBef>
                <a:spcPts val="12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 RF </a:t>
            </a: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3D shape</a:t>
            </a:r>
            <a:r>
              <a:rPr lang="en-US" altLang="zh-CN" sz="2400" b="1" dirty="0">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sensing</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From optical images, the complete information about 3D objects is hard to acquire due to the blocking of themselves.</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RF signals can detect these space of objects by reflection and scattering, which makes 3D sensing possible from RF signals</a:t>
            </a:r>
          </a:p>
          <a:p>
            <a:pPr algn="just">
              <a:spcBef>
                <a:spcPts val="1200"/>
              </a:spcBef>
              <a:defRPr/>
            </a:pPr>
            <a:endParaRPr lang="en-US" altLang="zh-CN" sz="2400" b="1"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Motivation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30</a:t>
            </a:fld>
            <a:endParaRPr lang="zh-CN" altLang="en-US" dirty="0"/>
          </a:p>
        </p:txBody>
      </p:sp>
      <p:sp>
        <p:nvSpPr>
          <p:cNvPr id="11" name="矩形 10">
            <a:extLst>
              <a:ext uri="{FF2B5EF4-FFF2-40B4-BE49-F238E27FC236}">
                <a16:creationId xmlns:a16="http://schemas.microsoft.com/office/drawing/2014/main" id="{C0FCEFBD-0416-4A44-AC12-160009290D87}"/>
              </a:ext>
            </a:extLst>
          </p:cNvPr>
          <p:cNvSpPr/>
          <p:nvPr/>
        </p:nvSpPr>
        <p:spPr>
          <a:xfrm>
            <a:off x="107504" y="4761731"/>
            <a:ext cx="8559217" cy="1609608"/>
          </a:xfrm>
          <a:prstGeom prst="rect">
            <a:avLst/>
          </a:prstGeom>
        </p:spPr>
        <p:txBody>
          <a:bodyPr wrap="square">
            <a:spAutoFit/>
          </a:bodyPr>
          <a:lstStyle/>
          <a:p>
            <a:pPr algn="just">
              <a:lnSpc>
                <a:spcPct val="120000"/>
              </a:lnSpc>
            </a:pPr>
            <a:r>
              <a:rPr lang="en-US" altLang="zh-CN" sz="2400" b="1" dirty="0">
                <a:latin typeface="Arial" panose="020B0604020202020204" pitchFamily="34" charset="0"/>
                <a:cs typeface="Arial" panose="020B0604020202020204" pitchFamily="34" charset="0"/>
              </a:rPr>
              <a:t> Challenges</a:t>
            </a:r>
            <a:endParaRPr lang="en-US" altLang="zh-CN" sz="2000" b="1" dirty="0">
              <a:latin typeface="Arial" panose="020B0604020202020204" pitchFamily="34" charset="0"/>
              <a:cs typeface="Arial" panose="020B0604020202020204" pitchFamily="34" charset="0"/>
            </a:endParaRPr>
          </a:p>
          <a:p>
            <a:pPr marL="342900" indent="-342900" algn="just">
              <a:lnSpc>
                <a:spcPct val="120000"/>
              </a:lnSpc>
              <a:buFont typeface="Arial" panose="020B0604020202020204" pitchFamily="34" charset="0"/>
              <a:buChar char="•"/>
            </a:pPr>
            <a:r>
              <a:rPr lang="en-US" altLang="zh-CN" sz="2000" dirty="0">
                <a:solidFill>
                  <a:srgbClr val="333333"/>
                </a:solidFill>
                <a:latin typeface="Arial" panose="020B0604020202020204" pitchFamily="34" charset="0"/>
              </a:rPr>
              <a:t>How to optimize the RIS's configuration to create favorable propagation channels for sensing</a:t>
            </a:r>
          </a:p>
          <a:p>
            <a:pPr marL="342900" indent="-342900" algn="just">
              <a:lnSpc>
                <a:spcPct val="120000"/>
              </a:lnSpc>
              <a:buFont typeface="Arial" panose="020B0604020202020204" pitchFamily="34" charset="0"/>
              <a:buChar char="•"/>
            </a:pPr>
            <a:r>
              <a:rPr lang="en-US" altLang="zh-CN" sz="2000" dirty="0">
                <a:solidFill>
                  <a:srgbClr val="333333"/>
                </a:solidFill>
                <a:latin typeface="Arial" panose="020B0604020202020204" pitchFamily="34" charset="0"/>
              </a:rPr>
              <a:t>How to obtain the mapping from RF signals to 3D shapes.</a:t>
            </a:r>
          </a:p>
        </p:txBody>
      </p:sp>
      <p:sp>
        <p:nvSpPr>
          <p:cNvPr id="3" name="矩形 2">
            <a:extLst>
              <a:ext uri="{FF2B5EF4-FFF2-40B4-BE49-F238E27FC236}">
                <a16:creationId xmlns:a16="http://schemas.microsoft.com/office/drawing/2014/main" id="{A0335A0D-F3F0-4F47-8F4B-636AA90FD9F9}"/>
              </a:ext>
            </a:extLst>
          </p:cNvPr>
          <p:cNvSpPr/>
          <p:nvPr/>
        </p:nvSpPr>
        <p:spPr>
          <a:xfrm>
            <a:off x="107504" y="3068960"/>
            <a:ext cx="8550095" cy="1692771"/>
          </a:xfrm>
          <a:prstGeom prst="rect">
            <a:avLst/>
          </a:prstGeom>
        </p:spPr>
        <p:txBody>
          <a:bodyPr wrap="square">
            <a:spAutoFit/>
          </a:bodyPr>
          <a:lstStyle/>
          <a:p>
            <a:pPr algn="just">
              <a:spcBef>
                <a:spcPts val="12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 RIS-based 3D shape sensing</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RIS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controls RF signal beams</a:t>
            </a:r>
            <a:r>
              <a:rPr lang="en-US" altLang="zh-CN" sz="2000" dirty="0">
                <a:latin typeface="Arial" panose="020B0604020202020204" pitchFamily="34" charset="0"/>
                <a:ea typeface="黑体" panose="02010609060101010101" pitchFamily="49" charset="-122"/>
                <a:cs typeface="Arial" panose="020B0604020202020204" pitchFamily="34" charset="0"/>
              </a:rPr>
              <a:t> by manipulating configuration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Using controlled RF signal beams, RIS can obtain more information about 3D objects in space and construct their shapes.</a:t>
            </a:r>
          </a:p>
        </p:txBody>
      </p:sp>
    </p:spTree>
    <p:extLst>
      <p:ext uri="{BB962C8B-B14F-4D97-AF65-F5344CB8AC3E}">
        <p14:creationId xmlns:p14="http://schemas.microsoft.com/office/powerpoint/2010/main" val="186350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31</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Model Description</a:t>
            </a:r>
          </a:p>
        </p:txBody>
      </p:sp>
      <mc:AlternateContent xmlns:mc="http://schemas.openxmlformats.org/markup-compatibility/2006" xmlns:a14="http://schemas.microsoft.com/office/drawing/2010/main">
        <mc:Choice Requires="a14">
          <p:sp>
            <p:nvSpPr>
              <p:cNvPr id="6" name="文本框 5"/>
              <p:cNvSpPr txBox="1"/>
              <p:nvPr/>
            </p:nvSpPr>
            <p:spPr>
              <a:xfrm>
                <a:off x="161952" y="904652"/>
                <a:ext cx="8370097" cy="2769989"/>
              </a:xfrm>
              <a:prstGeom prst="rect">
                <a:avLst/>
              </a:prstGeom>
              <a:noFill/>
            </p:spPr>
            <p:txBody>
              <a:bodyPr wrap="square" rtlCol="0">
                <a:spAutoFit/>
              </a:bodyPr>
              <a:lstStyle/>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System Description</a:t>
                </a:r>
              </a:p>
              <a:p>
                <a:pPr marL="342900" indent="-342900" algn="just">
                  <a:spcBef>
                    <a:spcPts val="1200"/>
                  </a:spcBef>
                  <a:buFont typeface="Arial" panose="020B0604020202020204" pitchFamily="34" charset="0"/>
                  <a:buChar char="•"/>
                  <a:defRPr/>
                </a:pPr>
                <a:r>
                  <a:rPr lang="en-US" altLang="zh-CN" sz="2200" b="1" dirty="0">
                    <a:solidFill>
                      <a:prstClr val="black"/>
                    </a:solidFill>
                    <a:latin typeface="Arial" panose="020B0604020202020204" pitchFamily="34" charset="0"/>
                    <a:ea typeface="黑体" panose="02010609060101010101" pitchFamily="49" charset="-122"/>
                    <a:cs typeface="Arial" panose="020B0604020202020204" pitchFamily="34" charset="0"/>
                  </a:rPr>
                  <a:t>Transmitter</a:t>
                </a: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 A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directional antenna </a:t>
                </a: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which is pointed towards </a:t>
                </a:r>
                <a:b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b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the RIS</a:t>
                </a:r>
              </a:p>
              <a:p>
                <a:pPr marL="342900" indent="-342900" algn="just">
                  <a:spcBef>
                    <a:spcPts val="1200"/>
                  </a:spcBef>
                  <a:buFont typeface="Arial" panose="020B0604020202020204" pitchFamily="34" charset="0"/>
                  <a:buChar char="•"/>
                  <a:defRPr/>
                </a:pPr>
                <a:r>
                  <a:rPr lang="en-US" altLang="zh-CN" sz="2200" b="1" dirty="0">
                    <a:solidFill>
                      <a:prstClr val="black"/>
                    </a:solidFill>
                    <a:latin typeface="Arial" panose="020B0604020202020204" pitchFamily="34" charset="0"/>
                    <a:ea typeface="黑体" panose="02010609060101010101" pitchFamily="49" charset="-122"/>
                    <a:cs typeface="Arial" panose="020B0604020202020204" pitchFamily="34" charset="0"/>
                  </a:rPr>
                  <a:t>Receiver</a:t>
                </a: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 An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omni-directional vertical antenna </a:t>
                </a:r>
                <a:r>
                  <a:rPr lang="en-US" altLang="zh-CN" sz="2200" dirty="0">
                    <a:latin typeface="Arial" panose="020B0604020202020204" pitchFamily="34" charset="0"/>
                    <a:ea typeface="黑体" panose="02010609060101010101" pitchFamily="49" charset="-122"/>
                    <a:cs typeface="Arial" panose="020B0604020202020204" pitchFamily="34" charset="0"/>
                  </a:rPr>
                  <a:t>below the </a:t>
                </a:r>
                <a:r>
                  <a:rPr lang="en-US" altLang="zh-CN" sz="2200" dirty="0" err="1">
                    <a:latin typeface="Arial" panose="020B0604020202020204" pitchFamily="34" charset="0"/>
                    <a:ea typeface="黑体" panose="02010609060101010101" pitchFamily="49" charset="-122"/>
                    <a:cs typeface="Arial" panose="020B0604020202020204" pitchFamily="34" charset="0"/>
                  </a:rPr>
                  <a:t>RIS</a:t>
                </a:r>
                <a:endParaRPr lang="en-US" altLang="zh-CN" sz="2200" dirty="0">
                  <a:latin typeface="Arial" panose="020B0604020202020204" pitchFamily="34" charset="0"/>
                  <a:ea typeface="黑体" panose="02010609060101010101" pitchFamily="49" charset="-122"/>
                  <a:cs typeface="Arial" panose="020B0604020202020204" pitchFamily="34" charset="0"/>
                </a:endParaRPr>
              </a:p>
              <a:p>
                <a:pPr marL="342900" indent="-342900" algn="just">
                  <a:spcBef>
                    <a:spcPts val="1200"/>
                  </a:spcBef>
                  <a:buFont typeface="Arial" panose="020B0604020202020204" pitchFamily="34" charset="0"/>
                  <a:buChar char="•"/>
                  <a:defRPr/>
                </a:pPr>
                <a:r>
                  <a:rPr lang="en-US" altLang="zh-CN" sz="2200" b="1" dirty="0" err="1">
                    <a:latin typeface="Arial" panose="020B0604020202020204" pitchFamily="34" charset="0"/>
                    <a:ea typeface="黑体" panose="02010609060101010101" pitchFamily="49" charset="-122"/>
                    <a:cs typeface="Arial" panose="020B0604020202020204" pitchFamily="34" charset="0"/>
                  </a:rPr>
                  <a:t>RIS</a:t>
                </a:r>
                <a:r>
                  <a:rPr lang="en-US" altLang="zh-CN" sz="2200" b="1" dirty="0">
                    <a:latin typeface="Arial" panose="020B0604020202020204" pitchFamily="34" charset="0"/>
                    <a:ea typeface="黑体" panose="02010609060101010101" pitchFamily="49" charset="-122"/>
                    <a:cs typeface="Arial" panose="020B0604020202020204" pitchFamily="34" charset="0"/>
                  </a:rPr>
                  <a:t>: </a:t>
                </a:r>
                <a:r>
                  <a:rPr lang="en-US" altLang="zh-CN" sz="2200" dirty="0">
                    <a:latin typeface="Arial" panose="020B0604020202020204" pitchFamily="34" charset="0"/>
                    <a:ea typeface="黑体" panose="02010609060101010101" pitchFamily="49" charset="-122"/>
                    <a:cs typeface="Arial" panose="020B0604020202020204" pitchFamily="34" charset="0"/>
                  </a:rPr>
                  <a:t>Contains </a:t>
                </a:r>
                <a14:m>
                  <m:oMath xmlns:m="http://schemas.openxmlformats.org/officeDocument/2006/math">
                    <m:r>
                      <a:rPr lang="en-US" altLang="zh-CN" sz="2200" b="0" i="1" smtClean="0">
                        <a:latin typeface="Cambria Math" panose="02040503050406030204" pitchFamily="18" charset="0"/>
                        <a:ea typeface="黑体" panose="02010609060101010101" pitchFamily="49" charset="-122"/>
                        <a:cs typeface="Arial" panose="020B0604020202020204" pitchFamily="34" charset="0"/>
                      </a:rPr>
                      <m:t>𝑁</m:t>
                    </m:r>
                  </m:oMath>
                </a14:m>
                <a:r>
                  <a:rPr lang="en-US" altLang="zh-CN" sz="2200" dirty="0">
                    <a:latin typeface="Arial" panose="020B0604020202020204" pitchFamily="34" charset="0"/>
                    <a:ea typeface="黑体" panose="02010609060101010101" pitchFamily="49" charset="-122"/>
                    <a:cs typeface="Arial" panose="020B0604020202020204" pitchFamily="34" charset="0"/>
                  </a:rPr>
                  <a:t> meta-elements, each with </a:t>
                </a:r>
                <a14:m>
                  <m:oMath xmlns:m="http://schemas.openxmlformats.org/officeDocument/2006/math">
                    <m:sSub>
                      <m:sSubPr>
                        <m:ctrlPr>
                          <a:rPr lang="en-US" altLang="zh-CN" sz="2200" b="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sz="2200" b="0" i="1" smtClean="0">
                            <a:latin typeface="Cambria Math" panose="02040503050406030204" pitchFamily="18" charset="0"/>
                            <a:ea typeface="黑体" panose="02010609060101010101" pitchFamily="49" charset="-122"/>
                            <a:cs typeface="Arial" panose="020B0604020202020204" pitchFamily="34" charset="0"/>
                          </a:rPr>
                          <m:t>𝑁</m:t>
                        </m:r>
                      </m:e>
                      <m:sub>
                        <m:r>
                          <a:rPr lang="en-US" altLang="zh-CN" sz="2200" b="0" i="1" smtClean="0">
                            <a:latin typeface="Cambria Math" panose="02040503050406030204" pitchFamily="18" charset="0"/>
                            <a:ea typeface="黑体" panose="02010609060101010101" pitchFamily="49" charset="-122"/>
                            <a:cs typeface="Arial" panose="020B0604020202020204" pitchFamily="34" charset="0"/>
                          </a:rPr>
                          <m:t>𝑆</m:t>
                        </m:r>
                      </m:sub>
                    </m:sSub>
                  </m:oMath>
                </a14:m>
                <a:r>
                  <a:rPr lang="en-US" altLang="zh-CN" sz="2200" dirty="0">
                    <a:latin typeface="Arial" panose="020B0604020202020204" pitchFamily="34" charset="0"/>
                    <a:ea typeface="黑体" panose="02010609060101010101" pitchFamily="49" charset="-122"/>
                    <a:cs typeface="Arial" panose="020B0604020202020204" pitchFamily="34" charset="0"/>
                  </a:rPr>
                  <a:t> phase shifts</a:t>
                </a:r>
              </a:p>
              <a:p>
                <a:pPr marL="342900" indent="-342900" algn="just">
                  <a:spcBef>
                    <a:spcPts val="1200"/>
                  </a:spcBef>
                  <a:buFont typeface="Arial" panose="020B0604020202020204" pitchFamily="34" charset="0"/>
                  <a:buChar char="•"/>
                  <a:defRPr/>
                </a:pPr>
                <a:r>
                  <a:rPr lang="en-US" altLang="zh-CN" sz="2200" b="1" dirty="0">
                    <a:latin typeface="Arial" panose="020B0604020202020204" pitchFamily="34" charset="0"/>
                    <a:ea typeface="黑体" panose="02010609060101010101" pitchFamily="49" charset="-122"/>
                    <a:cs typeface="Arial" panose="020B0604020202020204" pitchFamily="34" charset="0"/>
                  </a:rPr>
                  <a:t>Sensing Target</a:t>
                </a:r>
                <a:r>
                  <a:rPr lang="en-US" altLang="zh-CN" sz="2200" dirty="0">
                    <a:latin typeface="Arial" panose="020B0604020202020204" pitchFamily="34" charset="0"/>
                    <a:ea typeface="黑体" panose="02010609060101010101" pitchFamily="49" charset="-122"/>
                    <a:cs typeface="Arial" panose="020B0604020202020204" pitchFamily="34" charset="0"/>
                  </a:rPr>
                  <a:t>: Existence of objects at </a:t>
                </a:r>
                <a14:m>
                  <m:oMath xmlns:m="http://schemas.openxmlformats.org/officeDocument/2006/math">
                    <m:r>
                      <a:rPr lang="en-US" altLang="zh-CN" sz="2200" b="0" i="1" smtClean="0">
                        <a:latin typeface="Cambria Math" panose="02040503050406030204" pitchFamily="18" charset="0"/>
                        <a:ea typeface="黑体" panose="02010609060101010101" pitchFamily="49" charset="-122"/>
                        <a:cs typeface="Arial" panose="020B0604020202020204" pitchFamily="34" charset="0"/>
                      </a:rPr>
                      <m:t>𝑀</m:t>
                    </m:r>
                  </m:oMath>
                </a14:m>
                <a:r>
                  <a:rPr lang="en-US" altLang="zh-CN" sz="2200" dirty="0">
                    <a:latin typeface="Arial" panose="020B0604020202020204" pitchFamily="34" charset="0"/>
                    <a:ea typeface="黑体" panose="02010609060101010101" pitchFamily="49" charset="-122"/>
                    <a:cs typeface="Arial" panose="020B0604020202020204" pitchFamily="34" charset="0"/>
                  </a:rPr>
                  <a:t> space grids</a:t>
                </a:r>
              </a:p>
            </p:txBody>
          </p:sp>
        </mc:Choice>
        <mc:Fallback xmlns="">
          <p:sp>
            <p:nvSpPr>
              <p:cNvPr id="6" name="文本框 5"/>
              <p:cNvSpPr txBox="1">
                <a:spLocks noRot="1" noChangeAspect="1" noMove="1" noResize="1" noEditPoints="1" noAdjustHandles="1" noChangeArrowheads="1" noChangeShapeType="1" noTextEdit="1"/>
              </p:cNvSpPr>
              <p:nvPr/>
            </p:nvSpPr>
            <p:spPr>
              <a:xfrm>
                <a:off x="161952" y="904652"/>
                <a:ext cx="8370097" cy="2769989"/>
              </a:xfrm>
              <a:prstGeom prst="rect">
                <a:avLst/>
              </a:prstGeom>
              <a:blipFill>
                <a:blip r:embed="rId3"/>
                <a:stretch>
                  <a:fillRect l="-1061" t="-1826" r="-909" b="-36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CD9C50EB-DE04-480D-A2C0-5AF926CE9968}"/>
                  </a:ext>
                </a:extLst>
              </p:cNvPr>
              <p:cNvSpPr txBox="1"/>
              <p:nvPr/>
            </p:nvSpPr>
            <p:spPr>
              <a:xfrm>
                <a:off x="161952" y="3786713"/>
                <a:ext cx="5058120" cy="2954655"/>
              </a:xfrm>
              <a:prstGeom prst="rect">
                <a:avLst/>
              </a:prstGeom>
              <a:noFill/>
            </p:spPr>
            <p:txBody>
              <a:bodyPr wrap="square" rtlCol="0">
                <a:spAutoFit/>
              </a:bodyPr>
              <a:lstStyle/>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Channel Model</a:t>
                </a:r>
              </a:p>
              <a:p>
                <a:pPr marL="342900" indent="-342900" algn="just">
                  <a:spcBef>
                    <a:spcPts val="1200"/>
                  </a:spcBef>
                  <a:buFont typeface="Arial" panose="020B0604020202020204" pitchFamily="34" charset="0"/>
                  <a:buChar char="•"/>
                  <a:defRPr/>
                </a:pP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The target space is discretized into </a:t>
                </a:r>
                <a:b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br>
                <a14:m>
                  <m:oMath xmlns:m="http://schemas.openxmlformats.org/officeDocument/2006/math">
                    <m:r>
                      <a:rPr lang="en-US" altLang="zh-CN" sz="2200" b="0" i="1" smtClean="0">
                        <a:solidFill>
                          <a:prstClr val="black"/>
                        </a:solidFill>
                        <a:latin typeface="Cambria Math" panose="02040503050406030204" pitchFamily="18" charset="0"/>
                        <a:ea typeface="黑体" panose="02010609060101010101" pitchFamily="49" charset="-122"/>
                        <a:cs typeface="Arial" panose="020B0604020202020204" pitchFamily="34" charset="0"/>
                      </a:rPr>
                      <m:t>𝑀</m:t>
                    </m:r>
                  </m:oMath>
                </a14:m>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 space grids.</a:t>
                </a:r>
              </a:p>
              <a:p>
                <a:pPr marL="342900" indent="-342900" algn="just">
                  <a:spcBef>
                    <a:spcPts val="1200"/>
                  </a:spcBef>
                  <a:buFont typeface="Arial" panose="020B0604020202020204" pitchFamily="34" charset="0"/>
                  <a:buChar char="•"/>
                  <a:defRPr/>
                </a:pP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The total </a:t>
                </a:r>
                <a14:m>
                  <m:oMath xmlns:m="http://schemas.openxmlformats.org/officeDocument/2006/math">
                    <m:r>
                      <a:rPr lang="en-US" altLang="zh-CN" sz="2200" b="0" i="1" smtClean="0">
                        <a:solidFill>
                          <a:prstClr val="black"/>
                        </a:solidFill>
                        <a:latin typeface="Cambria Math" panose="02040503050406030204" pitchFamily="18" charset="0"/>
                        <a:ea typeface="黑体" panose="02010609060101010101" pitchFamily="49" charset="-122"/>
                        <a:cs typeface="Arial" panose="020B0604020202020204" pitchFamily="34" charset="0"/>
                      </a:rPr>
                      <m:t>𝑁</m:t>
                    </m:r>
                    <m:r>
                      <a:rPr lang="en-US" altLang="zh-CN" sz="22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𝑀</m:t>
                    </m:r>
                  </m:oMath>
                </a14:m>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 reflection paths </a:t>
                </a:r>
                <a:b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b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(Tx</a:t>
                </a:r>
                <a14:m>
                  <m:oMath xmlns:m="http://schemas.openxmlformats.org/officeDocument/2006/math">
                    <m:r>
                      <a:rPr lang="en-US" altLang="zh-CN" sz="22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𝑁</m:t>
                    </m:r>
                  </m:oMath>
                </a14:m>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200" dirty="0" err="1">
                    <a:solidFill>
                      <a:prstClr val="black"/>
                    </a:solidFill>
                    <a:latin typeface="Arial" panose="020B0604020202020204" pitchFamily="34" charset="0"/>
                    <a:ea typeface="黑体" panose="02010609060101010101" pitchFamily="49" charset="-122"/>
                    <a:cs typeface="Arial" panose="020B0604020202020204" pitchFamily="34" charset="0"/>
                  </a:rPr>
                  <a:t>RIS</a:t>
                </a: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 elements</a:t>
                </a:r>
                <a14:m>
                  <m:oMath xmlns:m="http://schemas.openxmlformats.org/officeDocument/2006/math">
                    <m:r>
                      <a:rPr lang="en-US" altLang="zh-CN" sz="22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𝑀</m:t>
                    </m:r>
                  </m:oMath>
                </a14:m>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 grids</a:t>
                </a:r>
                <a14:m>
                  <m:oMath xmlns:m="http://schemas.openxmlformats.org/officeDocument/2006/math">
                    <m:r>
                      <a:rPr lang="en-US" altLang="zh-CN" sz="22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Rx)</a:t>
                </a:r>
                <a:b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b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are summed at the Rx</a:t>
                </a:r>
              </a:p>
              <a:p>
                <a:pPr marL="342900" indent="-342900" algn="just">
                  <a:spcBef>
                    <a:spcPts val="1200"/>
                  </a:spcBef>
                  <a:buFont typeface="Arial" panose="020B0604020202020204" pitchFamily="34" charset="0"/>
                  <a:buChar char="•"/>
                  <a:defRPr/>
                </a:pPr>
                <a:endPar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mc:Choice>
        <mc:Fallback xmlns="">
          <p:sp>
            <p:nvSpPr>
              <p:cNvPr id="7" name="文本框 6">
                <a:extLst>
                  <a:ext uri="{FF2B5EF4-FFF2-40B4-BE49-F238E27FC236}">
                    <a16:creationId xmlns:a16="http://schemas.microsoft.com/office/drawing/2014/main" id="{CD9C50EB-DE04-480D-A2C0-5AF926CE9968}"/>
                  </a:ext>
                </a:extLst>
              </p:cNvPr>
              <p:cNvSpPr txBox="1">
                <a:spLocks noRot="1" noChangeAspect="1" noMove="1" noResize="1" noEditPoints="1" noAdjustHandles="1" noChangeArrowheads="1" noChangeShapeType="1" noTextEdit="1"/>
              </p:cNvSpPr>
              <p:nvPr/>
            </p:nvSpPr>
            <p:spPr>
              <a:xfrm>
                <a:off x="161952" y="3786713"/>
                <a:ext cx="5058120" cy="2954655"/>
              </a:xfrm>
              <a:prstGeom prst="rect">
                <a:avLst/>
              </a:prstGeom>
              <a:blipFill>
                <a:blip r:embed="rId4"/>
                <a:stretch>
                  <a:fillRect l="-1754" t="-1717" r="-3509"/>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309F44C0-9869-984D-9569-B98BEAAA27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42"/>
          <a:stretch/>
        </p:blipFill>
        <p:spPr>
          <a:xfrm>
            <a:off x="4788025" y="3703908"/>
            <a:ext cx="4320480" cy="2533977"/>
          </a:xfrm>
          <a:prstGeom prst="rect">
            <a:avLst/>
          </a:prstGeom>
        </p:spPr>
      </p:pic>
    </p:spTree>
    <p:extLst>
      <p:ext uri="{BB962C8B-B14F-4D97-AF65-F5344CB8AC3E}">
        <p14:creationId xmlns:p14="http://schemas.microsoft.com/office/powerpoint/2010/main" val="200650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32</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Sensing Protocol</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B303DA48-9A53-3A4F-98D1-139E749AD738}"/>
                  </a:ext>
                </a:extLst>
              </p:cNvPr>
              <p:cNvSpPr txBox="1"/>
              <p:nvPr/>
            </p:nvSpPr>
            <p:spPr>
              <a:xfrm>
                <a:off x="103184" y="1120676"/>
                <a:ext cx="8501264" cy="3539430"/>
              </a:xfrm>
              <a:prstGeom prst="rect">
                <a:avLst/>
              </a:prstGeom>
              <a:noFill/>
            </p:spPr>
            <p:txBody>
              <a:bodyPr wrap="square" rtlCol="0">
                <a:spAutoFit/>
              </a:bodyPr>
              <a:lstStyle/>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RF Sensing Protocol</a:t>
                </a:r>
              </a:p>
              <a:p>
                <a:pPr marL="342900" indent="-342900" algn="just">
                  <a:spcBef>
                    <a:spcPts val="1200"/>
                  </a:spcBef>
                  <a:buFont typeface="Arial" panose="020B0604020202020204" pitchFamily="34" charset="0"/>
                  <a:buChar char="•"/>
                  <a:defRPr/>
                </a:pPr>
                <a:r>
                  <a:rPr lang="en-US" altLang="zh-CN" sz="2000" b="1" dirty="0">
                    <a:solidFill>
                      <a:prstClr val="black"/>
                    </a:solidFill>
                    <a:latin typeface="Arial" panose="020B0604020202020204" pitchFamily="34" charset="0"/>
                    <a:ea typeface="黑体" panose="02010609060101010101" pitchFamily="49" charset="-122"/>
                    <a:cs typeface="Arial" panose="020B0604020202020204" pitchFamily="34" charset="0"/>
                  </a:rPr>
                  <a:t>Synchronization Phase: </a:t>
                </a:r>
                <a:r>
                  <a:rPr lang="en-US" altLang="zh-CN" sz="2000" dirty="0">
                    <a:latin typeface="Arial" panose="020B0604020202020204" pitchFamily="34" charset="0"/>
                    <a:ea typeface="黑体" panose="02010609060101010101" pitchFamily="49" charset="-122"/>
                    <a:cs typeface="Arial" panose="020B0604020202020204" pitchFamily="34" charset="0"/>
                  </a:rPr>
                  <a:t>synchronizes the Tx transmission, the </a:t>
                </a:r>
                <a:r>
                  <a:rPr lang="en-US" altLang="zh-CN" sz="2000" dirty="0" err="1">
                    <a:latin typeface="Arial" panose="020B0604020202020204" pitchFamily="34" charset="0"/>
                    <a:ea typeface="黑体" panose="02010609060101010101" pitchFamily="49" charset="-122"/>
                    <a:cs typeface="Arial" panose="020B0604020202020204" pitchFamily="34" charset="0"/>
                  </a:rPr>
                  <a:t>RIS's</a:t>
                </a:r>
                <a:r>
                  <a:rPr lang="en-US" altLang="zh-CN" sz="2000" dirty="0">
                    <a:latin typeface="Arial" panose="020B0604020202020204" pitchFamily="34" charset="0"/>
                    <a:ea typeface="黑体" panose="02010609060101010101" pitchFamily="49" charset="-122"/>
                    <a:cs typeface="Arial" panose="020B0604020202020204" pitchFamily="34" charset="0"/>
                  </a:rPr>
                  <a:t> configuration changes, and Rx reception</a:t>
                </a:r>
              </a:p>
              <a:p>
                <a:pPr marL="342900" indent="-342900" algn="just">
                  <a:spcBef>
                    <a:spcPts val="1200"/>
                  </a:spcBef>
                  <a:buFont typeface="Arial" panose="020B0604020202020204" pitchFamily="34" charset="0"/>
                  <a:buChar char="•"/>
                  <a:defRPr/>
                </a:pPr>
                <a:r>
                  <a:rPr lang="en-US" altLang="zh-CN" sz="2000" b="1" dirty="0">
                    <a:solidFill>
                      <a:prstClr val="black"/>
                    </a:solidFill>
                    <a:latin typeface="Arial" panose="020B0604020202020204" pitchFamily="34" charset="0"/>
                    <a:ea typeface="黑体" panose="02010609060101010101" pitchFamily="49" charset="-122"/>
                    <a:cs typeface="Arial" panose="020B0604020202020204" pitchFamily="34" charset="0"/>
                  </a:rPr>
                  <a:t>Calibration Phase:</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the </a:t>
                </a:r>
                <a:r>
                  <a:rPr lang="en-US" altLang="zh-CN" sz="2000" dirty="0" err="1">
                    <a:solidFill>
                      <a:prstClr val="black"/>
                    </a:solidFill>
                    <a:latin typeface="Arial" panose="020B0604020202020204" pitchFamily="34" charset="0"/>
                    <a:ea typeface="黑体" panose="02010609060101010101" pitchFamily="49" charset="-122"/>
                    <a:cs typeface="Arial" panose="020B0604020202020204" pitchFamily="34" charset="0"/>
                  </a:rPr>
                  <a:t>RIS</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is in </a:t>
                </a:r>
                <a14:m>
                  <m:oMath xmlns:m="http://schemas.openxmlformats.org/officeDocument/2006/math">
                    <m:sSub>
                      <m:sSubPr>
                        <m:ctrlPr>
                          <a:rPr lang="en-US" altLang="zh-CN" sz="2000" b="0" i="1" smtClean="0">
                            <a:solidFill>
                              <a:prstClr val="black"/>
                            </a:solidFill>
                            <a:latin typeface="Cambria Math" panose="02040503050406030204" pitchFamily="18" charset="0"/>
                            <a:ea typeface="黑体" panose="02010609060101010101" pitchFamily="49" charset="-122"/>
                            <a:cs typeface="Arial" panose="020B0604020202020204" pitchFamily="34" charset="0"/>
                          </a:rPr>
                        </m:ctrlPr>
                      </m:sSubPr>
                      <m:e>
                        <m:r>
                          <a:rPr lang="en-US" altLang="zh-CN" sz="2000" b="1" i="1" smtClean="0">
                            <a:solidFill>
                              <a:prstClr val="black"/>
                            </a:solidFill>
                            <a:latin typeface="Cambria Math" panose="02040503050406030204" pitchFamily="18" charset="0"/>
                            <a:ea typeface="黑体" panose="02010609060101010101" pitchFamily="49" charset="-122"/>
                            <a:cs typeface="Arial" panose="020B0604020202020204" pitchFamily="34" charset="0"/>
                          </a:rPr>
                          <m:t>𝒄</m:t>
                        </m:r>
                      </m:e>
                      <m:sub>
                        <m:r>
                          <a:rPr lang="en-US" altLang="zh-CN" sz="2000" b="0" i="1" smtClean="0">
                            <a:solidFill>
                              <a:prstClr val="black"/>
                            </a:solidFill>
                            <a:latin typeface="Cambria Math" panose="02040503050406030204" pitchFamily="18" charset="0"/>
                            <a:ea typeface="黑体" panose="02010609060101010101" pitchFamily="49" charset="-122"/>
                            <a:cs typeface="Arial" panose="020B0604020202020204" pitchFamily="34" charset="0"/>
                          </a:rPr>
                          <m:t>0</m:t>
                        </m:r>
                      </m:sub>
                    </m:sSub>
                  </m:oMath>
                </a14:m>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(no phase shifts incurred), and the received signal is used to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subtract the environmental scattering</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000" b="1" dirty="0">
                    <a:solidFill>
                      <a:prstClr val="black"/>
                    </a:solidFill>
                    <a:latin typeface="Arial" panose="020B0604020202020204" pitchFamily="34" charset="0"/>
                    <a:ea typeface="黑体" panose="02010609060101010101" pitchFamily="49" charset="-122"/>
                    <a:cs typeface="Arial" panose="020B0604020202020204" pitchFamily="34" charset="0"/>
                  </a:rPr>
                  <a:t>Data Collection Phase: </a:t>
                </a:r>
                <a:r>
                  <a:rPr lang="en-US" altLang="zh-CN" sz="2000" dirty="0" err="1">
                    <a:solidFill>
                      <a:prstClr val="black"/>
                    </a:solidFill>
                    <a:latin typeface="Arial" panose="020B0604020202020204" pitchFamily="34" charset="0"/>
                    <a:ea typeface="黑体" panose="02010609060101010101" pitchFamily="49" charset="-122"/>
                    <a:cs typeface="Arial" panose="020B0604020202020204" pitchFamily="34" charset="0"/>
                  </a:rPr>
                  <a:t>RIS</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changes its configuration with equal time interval</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and the Rx averages the received signals in each config.</a:t>
                </a:r>
              </a:p>
              <a:p>
                <a:pPr marL="342900" indent="-342900" algn="just">
                  <a:spcBef>
                    <a:spcPts val="1200"/>
                  </a:spcBef>
                  <a:buFont typeface="Arial" panose="020B0604020202020204" pitchFamily="34" charset="0"/>
                  <a:buChar char="•"/>
                  <a:defRPr/>
                </a:pPr>
                <a:r>
                  <a:rPr lang="en-US" altLang="zh-CN" sz="2000" b="1" dirty="0">
                    <a:solidFill>
                      <a:prstClr val="black"/>
                    </a:solidFill>
                    <a:latin typeface="Arial" panose="020B0604020202020204" pitchFamily="34" charset="0"/>
                    <a:ea typeface="黑体" panose="02010609060101010101" pitchFamily="49" charset="-122"/>
                    <a:cs typeface="Arial" panose="020B0604020202020204" pitchFamily="34" charset="0"/>
                  </a:rPr>
                  <a:t>Data Processing Phase: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The Rx 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 decision function</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to determine the objects' existence at different space grids.</a:t>
                </a:r>
              </a:p>
            </p:txBody>
          </p:sp>
        </mc:Choice>
        <mc:Fallback xmlns="">
          <p:sp>
            <p:nvSpPr>
              <p:cNvPr id="13" name="文本框 12">
                <a:extLst>
                  <a:ext uri="{FF2B5EF4-FFF2-40B4-BE49-F238E27FC236}">
                    <a16:creationId xmlns:a16="http://schemas.microsoft.com/office/drawing/2014/main" id="{B303DA48-9A53-3A4F-98D1-139E749AD738}"/>
                  </a:ext>
                </a:extLst>
              </p:cNvPr>
              <p:cNvSpPr txBox="1">
                <a:spLocks noRot="1" noChangeAspect="1" noMove="1" noResize="1" noEditPoints="1" noAdjustHandles="1" noChangeArrowheads="1" noChangeShapeType="1" noTextEdit="1"/>
              </p:cNvSpPr>
              <p:nvPr/>
            </p:nvSpPr>
            <p:spPr>
              <a:xfrm>
                <a:off x="103184" y="1120676"/>
                <a:ext cx="8501264" cy="3539430"/>
              </a:xfrm>
              <a:prstGeom prst="rect">
                <a:avLst/>
              </a:prstGeom>
              <a:blipFill>
                <a:blip r:embed="rId3"/>
                <a:stretch>
                  <a:fillRect l="-1194" t="-1434" r="-746" b="-2151"/>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A6DA1A91-B50A-0045-AA38-3F4B4C25C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4779" y="4653136"/>
            <a:ext cx="5187314" cy="1919136"/>
          </a:xfrm>
          <a:prstGeom prst="rect">
            <a:avLst/>
          </a:prstGeom>
        </p:spPr>
      </p:pic>
    </p:spTree>
    <p:extLst>
      <p:ext uri="{BB962C8B-B14F-4D97-AF65-F5344CB8AC3E}">
        <p14:creationId xmlns:p14="http://schemas.microsoft.com/office/powerpoint/2010/main" val="530591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C20861B-4578-3A4C-A24E-8A2327E892E7}"/>
              </a:ext>
            </a:extLst>
          </p:cNvPr>
          <p:cNvPicPr>
            <a:picLocks noChangeAspect="1"/>
          </p:cNvPicPr>
          <p:nvPr/>
        </p:nvPicPr>
        <p:blipFill>
          <a:blip r:embed="rId3"/>
          <a:stretch>
            <a:fillRect/>
          </a:stretch>
        </p:blipFill>
        <p:spPr>
          <a:xfrm>
            <a:off x="-175815" y="2780928"/>
            <a:ext cx="6598311" cy="3168352"/>
          </a:xfrm>
          <a:prstGeom prst="rect">
            <a:avLst/>
          </a:prstGeom>
        </p:spPr>
      </p:pic>
      <p:sp>
        <p:nvSpPr>
          <p:cNvPr id="12" name="矩形 11">
            <a:extLst>
              <a:ext uri="{FF2B5EF4-FFF2-40B4-BE49-F238E27FC236}">
                <a16:creationId xmlns:a16="http://schemas.microsoft.com/office/drawing/2014/main" id="{CE82A29C-7706-2C46-8B2C-AD9A33601A00}"/>
              </a:ext>
            </a:extLst>
          </p:cNvPr>
          <p:cNvSpPr/>
          <p:nvPr/>
        </p:nvSpPr>
        <p:spPr>
          <a:xfrm>
            <a:off x="5580112" y="3688363"/>
            <a:ext cx="3240360" cy="2695992"/>
          </a:xfrm>
          <a:prstGeom prst="rect">
            <a:avLst/>
          </a:prstGeom>
          <a:solidFill>
            <a:schemeClr val="bg1">
              <a:lumMod val="85000"/>
              <a:alpha val="15000"/>
            </a:schemeClr>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5" name="矩形 4"/>
              <p:cNvSpPr/>
              <p:nvPr/>
            </p:nvSpPr>
            <p:spPr>
              <a:xfrm>
                <a:off x="180376" y="908720"/>
                <a:ext cx="8640096" cy="2862322"/>
              </a:xfrm>
              <a:prstGeom prst="rect">
                <a:avLst/>
              </a:prstGeom>
            </p:spPr>
            <p:txBody>
              <a:bodyPr wrap="square">
                <a:spAutoFit/>
              </a:bodyPr>
              <a:lstStyle/>
              <a:p>
                <a:pPr algn="just">
                  <a:spcBef>
                    <a:spcPts val="12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Decision Function: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Rx use the mapping function </a:t>
                </a:r>
                <a14:m>
                  <m:oMath xmlns:m="http://schemas.openxmlformats.org/officeDocument/2006/math">
                    <m:sSup>
                      <m:sSupPr>
                        <m:ctrlPr>
                          <a:rPr lang="en-US" altLang="zh-CN" sz="2000" b="0"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ctrlPr>
                      </m:sSupPr>
                      <m:e>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𝒇</m:t>
                        </m:r>
                      </m:e>
                      <m:sup>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𝒘</m:t>
                        </m:r>
                      </m:sup>
                    </m:sSup>
                  </m:oMath>
                </a14:m>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to estimate the probabilities for objects to be at </a:t>
                </a:r>
                <a14:m>
                  <m:oMath xmlns:m="http://schemas.openxmlformats.org/officeDocument/2006/math">
                    <m:r>
                      <a:rPr lang="en-US" altLang="zh-CN" sz="2000" b="0" i="1" dirty="0"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𝑀</m:t>
                    </m:r>
                  </m:oMath>
                </a14:m>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space grids, i.e., </a:t>
                </a:r>
                <a14:m>
                  <m:oMath xmlns:m="http://schemas.openxmlformats.org/officeDocument/2006/math">
                    <m:acc>
                      <m:accPr>
                        <m:chr m:val="̂"/>
                        <m:ctrlPr>
                          <a:rPr lang="en-US" altLang="zh-CN" sz="2000"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ctrlPr>
                      </m:accPr>
                      <m:e>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𝒑</m:t>
                        </m:r>
                      </m:e>
                    </m:acc>
                    <m:r>
                      <a:rPr lang="en-US" altLang="zh-CN" sz="2000" i="1">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m:t>
                    </m:r>
                    <m:sSup>
                      <m:sSupPr>
                        <m:ctrlPr>
                          <a:rPr lang="en-US" altLang="zh-CN" sz="2000" b="0"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ctrlPr>
                      </m:sSupPr>
                      <m:e>
                        <m:d>
                          <m:dPr>
                            <m:begChr m:val="["/>
                            <m:endChr m:val="]"/>
                            <m:ctrlPr>
                              <a:rPr lang="en-US" altLang="zh-CN" sz="2000" b="0"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ctrlPr>
                          </m:dPr>
                          <m:e>
                            <m:r>
                              <a:rPr lang="en-US" altLang="zh-CN" sz="2000" b="0"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0,1</m:t>
                            </m:r>
                          </m:e>
                        </m:d>
                      </m:e>
                      <m:sup>
                        <m:r>
                          <a:rPr lang="en-US" altLang="zh-CN" sz="2000" b="0"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𝑀</m:t>
                        </m:r>
                      </m:sup>
                    </m:sSup>
                  </m:oMath>
                </a14:m>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p>
              <a:p>
                <a:pPr algn="just">
                  <a:spcBef>
                    <a:spcPts val="12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Optimization Problem:</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Minimize the</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i="1"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cross-entropy (CE) loss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given configuration matrix </a:t>
                </a:r>
                <a14:m>
                  <m:oMath xmlns:m="http://schemas.openxmlformats.org/officeDocument/2006/math">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𝑪</m:t>
                    </m:r>
                  </m:oMath>
                </a14:m>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and mapping function parameters </a:t>
                </a:r>
                <a14:m>
                  <m:oMath xmlns:m="http://schemas.openxmlformats.org/officeDocument/2006/math">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𝒘</m:t>
                    </m:r>
                  </m:oMath>
                </a14:m>
                <a:endPar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marL="342900" indent="-342900" algn="just">
                  <a:spcBef>
                    <a:spcPts val="1200"/>
                  </a:spcBef>
                  <a:buFont typeface="Arial" panose="020B0604020202020204" pitchFamily="34" charset="0"/>
                  <a:buChar char="•"/>
                  <a:defRPr/>
                </a:pP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marL="342900" indent="-342900" algn="just">
                  <a:spcBef>
                    <a:spcPts val="1200"/>
                  </a:spcBef>
                  <a:buFont typeface="Arial" panose="020B0604020202020204" pitchFamily="34" charset="0"/>
                  <a:buChar char="•"/>
                  <a:defRPr/>
                </a:pP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marL="342900" indent="-342900" algn="just">
                  <a:spcBef>
                    <a:spcPts val="1200"/>
                  </a:spcBef>
                  <a:buFont typeface="Arial" panose="020B0604020202020204" pitchFamily="34" charset="0"/>
                  <a:buChar char="•"/>
                  <a:defRPr/>
                </a:pP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p:txBody>
          </p:sp>
        </mc:Choice>
        <mc:Fallback xmlns="">
          <p:sp>
            <p:nvSpPr>
              <p:cNvPr id="5" name="矩形 4"/>
              <p:cNvSpPr>
                <a:spLocks noRot="1" noChangeAspect="1" noMove="1" noResize="1" noEditPoints="1" noAdjustHandles="1" noChangeArrowheads="1" noChangeShapeType="1" noTextEdit="1"/>
              </p:cNvSpPr>
              <p:nvPr/>
            </p:nvSpPr>
            <p:spPr>
              <a:xfrm>
                <a:off x="180376" y="908720"/>
                <a:ext cx="8640096" cy="2862322"/>
              </a:xfrm>
              <a:prstGeom prst="rect">
                <a:avLst/>
              </a:prstGeom>
              <a:blipFill>
                <a:blip r:embed="rId4"/>
                <a:stretch>
                  <a:fillRect l="-776" t="-851" r="-706"/>
                </a:stretch>
              </a:blipFill>
            </p:spPr>
            <p:txBody>
              <a:bodyPr/>
              <a:lstStyle/>
              <a:p>
                <a:r>
                  <a:rPr lang="zh-CN" altLang="en-US">
                    <a:noFill/>
                  </a:rPr>
                  <a:t> </a:t>
                </a:r>
              </a:p>
            </p:txBody>
          </p:sp>
        </mc:Fallback>
      </mc:AlternateContent>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Problem Formulation</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9E2EEF5-BF63-6F42-8FFE-2D5FD206D272}"/>
                  </a:ext>
                </a:extLst>
              </p:cNvPr>
              <p:cNvSpPr txBox="1"/>
              <p:nvPr/>
            </p:nvSpPr>
            <p:spPr>
              <a:xfrm>
                <a:off x="5724128" y="4722232"/>
                <a:ext cx="2894556" cy="646331"/>
              </a:xfrm>
              <a:prstGeom prst="rect">
                <a:avLst/>
              </a:prstGeom>
              <a:noFill/>
            </p:spPr>
            <p:txBody>
              <a:bodyPr wrap="square" rtlCol="0">
                <a:spAutoFit/>
              </a:bodyPr>
              <a:lstStyle/>
              <a:p>
                <a:r>
                  <a:rPr kumimoji="1" lang="en-US" altLang="zh-CN" dirty="0"/>
                  <a:t>(2) Rx signal is determined by </a:t>
                </a:r>
                <a:r>
                  <a:rPr kumimoji="1" lang="en-US" altLang="zh-CN" dirty="0" err="1"/>
                  <a:t>RIS</a:t>
                </a:r>
                <a:r>
                  <a:rPr kumimoji="1" lang="en-US" altLang="zh-CN" dirty="0"/>
                  <a:t> configuration </a:t>
                </a:r>
                <a14:m>
                  <m:oMath xmlns:m="http://schemas.openxmlformats.org/officeDocument/2006/math">
                    <m:r>
                      <a:rPr kumimoji="1" lang="en-US" altLang="zh-CN" b="1" i="1" smtClean="0">
                        <a:latin typeface="Cambria Math" panose="02040503050406030204" pitchFamily="18" charset="0"/>
                      </a:rPr>
                      <m:t>𝑪</m:t>
                    </m:r>
                  </m:oMath>
                </a14:m>
                <a:endParaRPr kumimoji="1" lang="zh-CN" altLang="en-US" b="1" dirty="0"/>
              </a:p>
            </p:txBody>
          </p:sp>
        </mc:Choice>
        <mc:Fallback xmlns="">
          <p:sp>
            <p:nvSpPr>
              <p:cNvPr id="10" name="文本框 9">
                <a:extLst>
                  <a:ext uri="{FF2B5EF4-FFF2-40B4-BE49-F238E27FC236}">
                    <a16:creationId xmlns:a16="http://schemas.microsoft.com/office/drawing/2014/main" id="{09E2EEF5-BF63-6F42-8FFE-2D5FD206D272}"/>
                  </a:ext>
                </a:extLst>
              </p:cNvPr>
              <p:cNvSpPr txBox="1">
                <a:spLocks noRot="1" noChangeAspect="1" noMove="1" noResize="1" noEditPoints="1" noAdjustHandles="1" noChangeArrowheads="1" noChangeShapeType="1" noTextEdit="1"/>
              </p:cNvSpPr>
              <p:nvPr/>
            </p:nvSpPr>
            <p:spPr>
              <a:xfrm>
                <a:off x="5724128" y="4722232"/>
                <a:ext cx="2894556" cy="646331"/>
              </a:xfrm>
              <a:prstGeom prst="rect">
                <a:avLst/>
              </a:prstGeom>
              <a:blipFill>
                <a:blip r:embed="rId5"/>
                <a:stretch>
                  <a:fillRect l="-1747" t="-5882"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9AD45117-34E4-A346-A1F5-46D87CCB13C9}"/>
                  </a:ext>
                </a:extLst>
              </p:cNvPr>
              <p:cNvSpPr txBox="1"/>
              <p:nvPr/>
            </p:nvSpPr>
            <p:spPr>
              <a:xfrm>
                <a:off x="5724128" y="5461025"/>
                <a:ext cx="2966564" cy="923330"/>
              </a:xfrm>
              <a:prstGeom prst="rect">
                <a:avLst/>
              </a:prstGeom>
              <a:noFill/>
            </p:spPr>
            <p:txBody>
              <a:bodyPr wrap="square" rtlCol="0">
                <a:spAutoFit/>
              </a:bodyPr>
              <a:lstStyle/>
              <a:p>
                <a:r>
                  <a:rPr kumimoji="1" lang="en-US" altLang="zh-CN" dirty="0"/>
                  <a:t>(3) Config.  </a:t>
                </a:r>
                <a14:m>
                  <m:oMath xmlns:m="http://schemas.openxmlformats.org/officeDocument/2006/math">
                    <m:r>
                      <a:rPr kumimoji="1" lang="en-US" altLang="zh-CN" b="1" i="1" smtClean="0">
                        <a:latin typeface="Cambria Math" panose="02040503050406030204" pitchFamily="18" charset="0"/>
                      </a:rPr>
                      <m:t>𝑪</m:t>
                    </m:r>
                  </m:oMath>
                </a14:m>
                <a:r>
                  <a:rPr kumimoji="1" lang="en-US" altLang="zh-CN" dirty="0"/>
                  <a:t> consists of the phase  shifts of the </a:t>
                </a:r>
                <a14:m>
                  <m:oMath xmlns:m="http://schemas.openxmlformats.org/officeDocument/2006/math">
                    <m:r>
                      <a:rPr kumimoji="1" lang="en-US" altLang="zh-CN" b="0" i="1" smtClean="0">
                        <a:latin typeface="Cambria Math" panose="02040503050406030204" pitchFamily="18" charset="0"/>
                      </a:rPr>
                      <m:t>𝑁</m:t>
                    </m:r>
                  </m:oMath>
                </a14:m>
                <a:r>
                  <a:rPr kumimoji="1" lang="en-US" altLang="zh-CN" dirty="0"/>
                  <a:t> </a:t>
                </a:r>
                <a:r>
                  <a:rPr kumimoji="1" lang="en-US" altLang="zh-CN" dirty="0" err="1"/>
                  <a:t>RIS</a:t>
                </a:r>
                <a:r>
                  <a:rPr kumimoji="1" lang="en-US" altLang="zh-CN" dirty="0"/>
                  <a:t> elements in </a:t>
                </a:r>
                <a14:m>
                  <m:oMath xmlns:m="http://schemas.openxmlformats.org/officeDocument/2006/math">
                    <m:r>
                      <a:rPr kumimoji="1" lang="en-US" altLang="zh-CN" b="0" i="1" smtClean="0">
                        <a:latin typeface="Cambria Math" panose="02040503050406030204" pitchFamily="18" charset="0"/>
                      </a:rPr>
                      <m:t>𝐾</m:t>
                    </m:r>
                  </m:oMath>
                </a14:m>
                <a:r>
                  <a:rPr kumimoji="1" lang="en-US" altLang="zh-CN" dirty="0"/>
                  <a:t> time intervals</a:t>
                </a:r>
                <a:endParaRPr kumimoji="1" lang="zh-CN" altLang="en-US" dirty="0"/>
              </a:p>
            </p:txBody>
          </p:sp>
        </mc:Choice>
        <mc:Fallback xmlns="">
          <p:sp>
            <p:nvSpPr>
              <p:cNvPr id="38" name="文本框 37">
                <a:extLst>
                  <a:ext uri="{FF2B5EF4-FFF2-40B4-BE49-F238E27FC236}">
                    <a16:creationId xmlns:a16="http://schemas.microsoft.com/office/drawing/2014/main" id="{9AD45117-34E4-A346-A1F5-46D87CCB13C9}"/>
                  </a:ext>
                </a:extLst>
              </p:cNvPr>
              <p:cNvSpPr txBox="1">
                <a:spLocks noRot="1" noChangeAspect="1" noMove="1" noResize="1" noEditPoints="1" noAdjustHandles="1" noChangeArrowheads="1" noChangeShapeType="1" noTextEdit="1"/>
              </p:cNvSpPr>
              <p:nvPr/>
            </p:nvSpPr>
            <p:spPr>
              <a:xfrm>
                <a:off x="5724128" y="5461025"/>
                <a:ext cx="2966564" cy="923330"/>
              </a:xfrm>
              <a:prstGeom prst="rect">
                <a:avLst/>
              </a:prstGeom>
              <a:blipFill>
                <a:blip r:embed="rId6"/>
                <a:stretch>
                  <a:fillRect l="-1702" t="-4110" b="-9589"/>
                </a:stretch>
              </a:blipFill>
            </p:spPr>
            <p:txBody>
              <a:bodyPr/>
              <a:lstStyle/>
              <a:p>
                <a:r>
                  <a:rPr lang="zh-CN" altLang="en-US">
                    <a:noFill/>
                  </a:rPr>
                  <a:t> </a:t>
                </a:r>
              </a:p>
            </p:txBody>
          </p:sp>
        </mc:Fallback>
      </mc:AlternateContent>
      <p:sp>
        <p:nvSpPr>
          <p:cNvPr id="42" name="文本框 41">
            <a:extLst>
              <a:ext uri="{FF2B5EF4-FFF2-40B4-BE49-F238E27FC236}">
                <a16:creationId xmlns:a16="http://schemas.microsoft.com/office/drawing/2014/main" id="{A974EEC4-58CB-2A41-B816-AE8951723BFB}"/>
              </a:ext>
            </a:extLst>
          </p:cNvPr>
          <p:cNvSpPr txBox="1"/>
          <p:nvPr/>
        </p:nvSpPr>
        <p:spPr>
          <a:xfrm>
            <a:off x="5724128" y="4013457"/>
            <a:ext cx="2894556" cy="646331"/>
          </a:xfrm>
          <a:prstGeom prst="rect">
            <a:avLst/>
          </a:prstGeom>
          <a:noFill/>
        </p:spPr>
        <p:txBody>
          <a:bodyPr wrap="square" rtlCol="0">
            <a:spAutoFit/>
          </a:bodyPr>
          <a:lstStyle/>
          <a:p>
            <a:r>
              <a:rPr kumimoji="1" lang="en-US" altLang="zh-CN" dirty="0"/>
              <a:t>(1) Estimation is obtained by mapping of received signals</a:t>
            </a:r>
            <a:endParaRPr kumimoji="1" lang="zh-CN" altLang="en-US" dirty="0"/>
          </a:p>
        </p:txBody>
      </p:sp>
      <p:sp>
        <p:nvSpPr>
          <p:cNvPr id="2" name="矩形 1">
            <a:extLst>
              <a:ext uri="{FF2B5EF4-FFF2-40B4-BE49-F238E27FC236}">
                <a16:creationId xmlns:a16="http://schemas.microsoft.com/office/drawing/2014/main" id="{7361C382-0BE8-4858-B4AF-859CD2BC42E1}"/>
              </a:ext>
            </a:extLst>
          </p:cNvPr>
          <p:cNvSpPr/>
          <p:nvPr/>
        </p:nvSpPr>
        <p:spPr>
          <a:xfrm>
            <a:off x="3851920" y="3282057"/>
            <a:ext cx="2160240" cy="369332"/>
          </a:xfrm>
          <a:prstGeom prst="rect">
            <a:avLst/>
          </a:prstGeom>
          <a:noFill/>
          <a:ln w="28575">
            <a:solidFill>
              <a:srgbClr val="FF9300">
                <a:alpha val="99000"/>
              </a:srgbClr>
            </a:solidFill>
            <a:prstDash val="sysDot"/>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9300"/>
              </a:solidFill>
            </a:endParaRPr>
          </a:p>
        </p:txBody>
      </p:sp>
      <p:sp>
        <p:nvSpPr>
          <p:cNvPr id="18" name="矩形 17">
            <a:extLst>
              <a:ext uri="{FF2B5EF4-FFF2-40B4-BE49-F238E27FC236}">
                <a16:creationId xmlns:a16="http://schemas.microsoft.com/office/drawing/2014/main" id="{0B0F6F74-6724-4F33-9792-000984C9DFC2}"/>
              </a:ext>
            </a:extLst>
          </p:cNvPr>
          <p:cNvSpPr/>
          <p:nvPr/>
        </p:nvSpPr>
        <p:spPr>
          <a:xfrm>
            <a:off x="2339752" y="3294577"/>
            <a:ext cx="1296144" cy="369332"/>
          </a:xfrm>
          <a:prstGeom prst="rect">
            <a:avLst/>
          </a:prstGeom>
          <a:noFill/>
          <a:ln w="28575">
            <a:solidFill>
              <a:srgbClr val="0095CB">
                <a:alpha val="99000"/>
              </a:srgbClr>
            </a:solidFill>
            <a:prstDash val="sysDot"/>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2AAC7ABF-6679-4AF1-9A85-36FCB79812DA}"/>
                  </a:ext>
                </a:extLst>
              </p:cNvPr>
              <p:cNvSpPr txBox="1"/>
              <p:nvPr/>
            </p:nvSpPr>
            <p:spPr>
              <a:xfrm>
                <a:off x="2486291" y="2364275"/>
                <a:ext cx="2589765" cy="830997"/>
              </a:xfrm>
              <a:prstGeom prst="rect">
                <a:avLst/>
              </a:prstGeom>
              <a:solidFill>
                <a:srgbClr val="0095CB">
                  <a:alpha val="5000"/>
                </a:srgbClr>
              </a:solidFill>
            </p:spPr>
            <p:txBody>
              <a:bodyPr wrap="square" rtlCol="0">
                <a:spAutoFit/>
              </a:bodyPr>
              <a:lstStyle/>
              <a:p>
                <a:r>
                  <a:rPr lang="en-US" altLang="zh-CN" sz="1600" b="1" dirty="0">
                    <a:solidFill>
                      <a:srgbClr val="0095CB"/>
                    </a:solidFill>
                    <a:latin typeface="Arial" panose="020B0604020202020204" pitchFamily="34" charset="0"/>
                    <a:cs typeface="Arial" panose="020B0604020202020204" pitchFamily="34" charset="0"/>
                  </a:rPr>
                  <a:t>Entropy of Ground Truth</a:t>
                </a:r>
              </a:p>
              <a:p>
                <a14:m>
                  <m:oMath xmlns:m="http://schemas.openxmlformats.org/officeDocument/2006/math">
                    <m:sSub>
                      <m:sSubPr>
                        <m:ctrlPr>
                          <a:rPr lang="en-US" altLang="zh-CN" sz="1600" b="0" i="1" smtClean="0">
                            <a:solidFill>
                              <a:srgbClr val="0095CB"/>
                            </a:solidFill>
                            <a:latin typeface="Cambria Math" panose="02040503050406030204" pitchFamily="18" charset="0"/>
                            <a:cs typeface="Arial" panose="020B0604020202020204" pitchFamily="34" charset="0"/>
                          </a:rPr>
                        </m:ctrlPr>
                      </m:sSubPr>
                      <m:e>
                        <m:r>
                          <a:rPr lang="en-US" altLang="zh-CN" sz="1600" b="0" i="1" smtClean="0">
                            <a:solidFill>
                              <a:srgbClr val="0095CB"/>
                            </a:solidFill>
                            <a:latin typeface="Cambria Math" panose="02040503050406030204" pitchFamily="18" charset="0"/>
                            <a:cs typeface="Arial" panose="020B0604020202020204" pitchFamily="34" charset="0"/>
                          </a:rPr>
                          <m:t>𝑝</m:t>
                        </m:r>
                      </m:e>
                      <m:sub>
                        <m:r>
                          <a:rPr lang="en-US" altLang="zh-CN" sz="1600" b="0" i="1" smtClean="0">
                            <a:solidFill>
                              <a:srgbClr val="0095CB"/>
                            </a:solidFill>
                            <a:latin typeface="Cambria Math" panose="02040503050406030204" pitchFamily="18" charset="0"/>
                            <a:cs typeface="Arial" panose="020B0604020202020204" pitchFamily="34" charset="0"/>
                          </a:rPr>
                          <m:t>𝑚</m:t>
                        </m:r>
                      </m:sub>
                    </m:sSub>
                  </m:oMath>
                </a14:m>
                <a:r>
                  <a:rPr lang="en-US" altLang="zh-CN" sz="1600" dirty="0">
                    <a:solidFill>
                      <a:srgbClr val="0095CB"/>
                    </a:solidFill>
                    <a:latin typeface="Arial" panose="020B0604020202020204" pitchFamily="34" charset="0"/>
                    <a:cs typeface="Arial" panose="020B0604020202020204" pitchFamily="34" charset="0"/>
                  </a:rPr>
                  <a:t>: probability of m-</a:t>
                </a:r>
                <a:r>
                  <a:rPr lang="en-US" altLang="zh-CN" sz="1600" dirty="0" err="1">
                    <a:solidFill>
                      <a:srgbClr val="0095CB"/>
                    </a:solidFill>
                    <a:latin typeface="Arial" panose="020B0604020202020204" pitchFamily="34" charset="0"/>
                    <a:cs typeface="Arial" panose="020B0604020202020204" pitchFamily="34" charset="0"/>
                  </a:rPr>
                  <a:t>th</a:t>
                </a:r>
                <a:r>
                  <a:rPr lang="en-US" altLang="zh-CN" sz="1600" dirty="0">
                    <a:solidFill>
                      <a:srgbClr val="0095CB"/>
                    </a:solidFill>
                    <a:latin typeface="Arial" panose="020B0604020202020204" pitchFamily="34" charset="0"/>
                    <a:cs typeface="Arial" panose="020B0604020202020204" pitchFamily="34" charset="0"/>
                  </a:rPr>
                  <a:t> grid being non-empty</a:t>
                </a:r>
                <a:endParaRPr lang="zh-CN" altLang="en-US" sz="1600" dirty="0">
                  <a:solidFill>
                    <a:srgbClr val="0095CB"/>
                  </a:solidFill>
                  <a:latin typeface="Arial" panose="020B0604020202020204" pitchFamily="34" charset="0"/>
                  <a:cs typeface="Arial" panose="020B0604020202020204" pitchFamily="34" charset="0"/>
                </a:endParaRPr>
              </a:p>
            </p:txBody>
          </p:sp>
        </mc:Choice>
        <mc:Fallback xmlns="">
          <p:sp>
            <p:nvSpPr>
              <p:cNvPr id="20" name="文本框 19">
                <a:extLst>
                  <a:ext uri="{FF2B5EF4-FFF2-40B4-BE49-F238E27FC236}">
                    <a16:creationId xmlns:a16="http://schemas.microsoft.com/office/drawing/2014/main" id="{2AAC7ABF-6679-4AF1-9A85-36FCB79812DA}"/>
                  </a:ext>
                </a:extLst>
              </p:cNvPr>
              <p:cNvSpPr txBox="1">
                <a:spLocks noRot="1" noChangeAspect="1" noMove="1" noResize="1" noEditPoints="1" noAdjustHandles="1" noChangeArrowheads="1" noChangeShapeType="1" noTextEdit="1"/>
              </p:cNvSpPr>
              <p:nvPr/>
            </p:nvSpPr>
            <p:spPr>
              <a:xfrm>
                <a:off x="2486291" y="2364275"/>
                <a:ext cx="2589765" cy="830997"/>
              </a:xfrm>
              <a:prstGeom prst="rect">
                <a:avLst/>
              </a:prstGeom>
              <a:blipFill>
                <a:blip r:embed="rId7"/>
                <a:stretch>
                  <a:fillRect l="-976" t="-3030" r="-2439"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2E1E0EE-1DEE-A043-B1C8-2DA43F51FE91}"/>
                  </a:ext>
                </a:extLst>
              </p:cNvPr>
              <p:cNvSpPr txBox="1"/>
              <p:nvPr/>
            </p:nvSpPr>
            <p:spPr>
              <a:xfrm>
                <a:off x="5438619" y="2348880"/>
                <a:ext cx="2589765" cy="830997"/>
              </a:xfrm>
              <a:prstGeom prst="rect">
                <a:avLst/>
              </a:prstGeom>
              <a:solidFill>
                <a:srgbClr val="FF9300">
                  <a:alpha val="5000"/>
                </a:srgbClr>
              </a:solidFill>
            </p:spPr>
            <p:txBody>
              <a:bodyPr wrap="square" rtlCol="0">
                <a:spAutoFit/>
              </a:bodyPr>
              <a:lstStyle/>
              <a:p>
                <a:r>
                  <a:rPr lang="en-US" altLang="zh-CN" sz="1600" b="1" dirty="0">
                    <a:solidFill>
                      <a:srgbClr val="FF9300"/>
                    </a:solidFill>
                    <a:latin typeface="Arial" panose="020B0604020202020204" pitchFamily="34" charset="0"/>
                    <a:cs typeface="Arial" panose="020B0604020202020204" pitchFamily="34" charset="0"/>
                  </a:rPr>
                  <a:t>Entropy of Estimation</a:t>
                </a:r>
              </a:p>
              <a:p>
                <a14:m>
                  <m:oMath xmlns:m="http://schemas.openxmlformats.org/officeDocument/2006/math">
                    <m:sSub>
                      <m:sSubPr>
                        <m:ctrlPr>
                          <a:rPr lang="en-US" altLang="zh-CN" sz="1600" b="0" i="1" smtClean="0">
                            <a:solidFill>
                              <a:srgbClr val="FF9300"/>
                            </a:solidFill>
                            <a:latin typeface="Cambria Math" panose="02040503050406030204" pitchFamily="18" charset="0"/>
                            <a:cs typeface="Arial" panose="020B0604020202020204" pitchFamily="34" charset="0"/>
                          </a:rPr>
                        </m:ctrlPr>
                      </m:sSubPr>
                      <m:e>
                        <m:r>
                          <a:rPr lang="en-US" altLang="zh-CN" sz="1600" b="0" i="1" smtClean="0">
                            <a:solidFill>
                              <a:srgbClr val="FF9300"/>
                            </a:solidFill>
                            <a:latin typeface="Cambria Math" panose="02040503050406030204" pitchFamily="18" charset="0"/>
                            <a:cs typeface="Arial" panose="020B0604020202020204" pitchFamily="34" charset="0"/>
                          </a:rPr>
                          <m:t>𝑝</m:t>
                        </m:r>
                      </m:e>
                      <m:sub>
                        <m:r>
                          <a:rPr lang="en-US" altLang="zh-CN" sz="1600" b="0" i="1" smtClean="0">
                            <a:solidFill>
                              <a:srgbClr val="FF9300"/>
                            </a:solidFill>
                            <a:latin typeface="Cambria Math" panose="02040503050406030204" pitchFamily="18" charset="0"/>
                            <a:cs typeface="Arial" panose="020B0604020202020204" pitchFamily="34" charset="0"/>
                          </a:rPr>
                          <m:t>𝑚</m:t>
                        </m:r>
                      </m:sub>
                    </m:sSub>
                  </m:oMath>
                </a14:m>
                <a:r>
                  <a:rPr lang="en-US" altLang="zh-CN" sz="1600" dirty="0">
                    <a:solidFill>
                      <a:srgbClr val="FF9300"/>
                    </a:solidFill>
                    <a:latin typeface="Arial" panose="020B0604020202020204" pitchFamily="34" charset="0"/>
                    <a:cs typeface="Arial" panose="020B0604020202020204" pitchFamily="34" charset="0"/>
                  </a:rPr>
                  <a:t>: probability of m-</a:t>
                </a:r>
                <a:r>
                  <a:rPr lang="en-US" altLang="zh-CN" sz="1600" dirty="0" err="1">
                    <a:solidFill>
                      <a:srgbClr val="FF9300"/>
                    </a:solidFill>
                    <a:latin typeface="Arial" panose="020B0604020202020204" pitchFamily="34" charset="0"/>
                    <a:cs typeface="Arial" panose="020B0604020202020204" pitchFamily="34" charset="0"/>
                  </a:rPr>
                  <a:t>th</a:t>
                </a:r>
                <a:r>
                  <a:rPr lang="en-US" altLang="zh-CN" sz="1600" dirty="0">
                    <a:solidFill>
                      <a:srgbClr val="FF9300"/>
                    </a:solidFill>
                    <a:latin typeface="Arial" panose="020B0604020202020204" pitchFamily="34" charset="0"/>
                    <a:cs typeface="Arial" panose="020B0604020202020204" pitchFamily="34" charset="0"/>
                  </a:rPr>
                  <a:t> grid being non-empty</a:t>
                </a:r>
                <a:endParaRPr lang="zh-CN" altLang="en-US" sz="1600" dirty="0">
                  <a:solidFill>
                    <a:srgbClr val="FF9300"/>
                  </a:solidFill>
                  <a:latin typeface="Arial" panose="020B0604020202020204" pitchFamily="34" charset="0"/>
                  <a:cs typeface="Arial" panose="020B0604020202020204" pitchFamily="34" charset="0"/>
                </a:endParaRPr>
              </a:p>
            </p:txBody>
          </p:sp>
        </mc:Choice>
        <mc:Fallback xmlns="">
          <p:sp>
            <p:nvSpPr>
              <p:cNvPr id="23" name="文本框 22">
                <a:extLst>
                  <a:ext uri="{FF2B5EF4-FFF2-40B4-BE49-F238E27FC236}">
                    <a16:creationId xmlns:a16="http://schemas.microsoft.com/office/drawing/2014/main" id="{42E1E0EE-1DEE-A043-B1C8-2DA43F51FE91}"/>
                  </a:ext>
                </a:extLst>
              </p:cNvPr>
              <p:cNvSpPr txBox="1">
                <a:spLocks noRot="1" noChangeAspect="1" noMove="1" noResize="1" noEditPoints="1" noAdjustHandles="1" noChangeArrowheads="1" noChangeShapeType="1" noTextEdit="1"/>
              </p:cNvSpPr>
              <p:nvPr/>
            </p:nvSpPr>
            <p:spPr>
              <a:xfrm>
                <a:off x="5438619" y="2348880"/>
                <a:ext cx="2589765" cy="830997"/>
              </a:xfrm>
              <a:prstGeom prst="rect">
                <a:avLst/>
              </a:prstGeom>
              <a:blipFill>
                <a:blip r:embed="rId8"/>
                <a:stretch>
                  <a:fillRect l="-1463" t="-1493" r="-1951" b="-8955"/>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34E00C09-706C-B344-8EA9-F28DEACE6E02}"/>
              </a:ext>
            </a:extLst>
          </p:cNvPr>
          <p:cNvSpPr txBox="1"/>
          <p:nvPr/>
        </p:nvSpPr>
        <p:spPr>
          <a:xfrm>
            <a:off x="6576532" y="3645024"/>
            <a:ext cx="1261756" cy="369332"/>
          </a:xfrm>
          <a:prstGeom prst="rect">
            <a:avLst/>
          </a:prstGeom>
          <a:noFill/>
        </p:spPr>
        <p:txBody>
          <a:bodyPr wrap="none" rtlCol="0">
            <a:spAutoFit/>
          </a:bodyPr>
          <a:lstStyle/>
          <a:p>
            <a:r>
              <a:rPr kumimoji="1" lang="en-US" altLang="zh-CN" b="1" dirty="0"/>
              <a:t>Constraints</a:t>
            </a:r>
            <a:endParaRPr kumimoji="1" lang="zh-CN" altLang="en-US" b="1" dirty="0"/>
          </a:p>
        </p:txBody>
      </p:sp>
      <p:sp>
        <p:nvSpPr>
          <p:cNvPr id="25" name="任意形状 24">
            <a:extLst>
              <a:ext uri="{FF2B5EF4-FFF2-40B4-BE49-F238E27FC236}">
                <a16:creationId xmlns:a16="http://schemas.microsoft.com/office/drawing/2014/main" id="{8A81B593-C717-DA43-94BC-19CFCD2288DC}"/>
              </a:ext>
            </a:extLst>
          </p:cNvPr>
          <p:cNvSpPr/>
          <p:nvPr/>
        </p:nvSpPr>
        <p:spPr>
          <a:xfrm>
            <a:off x="1197750" y="4055935"/>
            <a:ext cx="7406988" cy="580360"/>
          </a:xfrm>
          <a:custGeom>
            <a:avLst/>
            <a:gdLst>
              <a:gd name="connsiteX0" fmla="*/ 0 w 7397261"/>
              <a:gd name="connsiteY0" fmla="*/ 0 h 844062"/>
              <a:gd name="connsiteX1" fmla="*/ 0 w 7397261"/>
              <a:gd name="connsiteY1" fmla="*/ 269631 h 844062"/>
              <a:gd name="connsiteX2" fmla="*/ 4501661 w 7397261"/>
              <a:gd name="connsiteY2" fmla="*/ 269631 h 844062"/>
              <a:gd name="connsiteX3" fmla="*/ 4501661 w 7397261"/>
              <a:gd name="connsiteY3" fmla="*/ 844062 h 844062"/>
              <a:gd name="connsiteX4" fmla="*/ 7397261 w 7397261"/>
              <a:gd name="connsiteY4" fmla="*/ 844062 h 844062"/>
              <a:gd name="connsiteX0" fmla="*/ 4864 w 7397261"/>
              <a:gd name="connsiteY0" fmla="*/ 0 h 785696"/>
              <a:gd name="connsiteX1" fmla="*/ 0 w 7397261"/>
              <a:gd name="connsiteY1" fmla="*/ 211265 h 785696"/>
              <a:gd name="connsiteX2" fmla="*/ 4501661 w 7397261"/>
              <a:gd name="connsiteY2" fmla="*/ 211265 h 785696"/>
              <a:gd name="connsiteX3" fmla="*/ 4501661 w 7397261"/>
              <a:gd name="connsiteY3" fmla="*/ 785696 h 785696"/>
              <a:gd name="connsiteX4" fmla="*/ 7397261 w 7397261"/>
              <a:gd name="connsiteY4" fmla="*/ 785696 h 785696"/>
              <a:gd name="connsiteX0" fmla="*/ 0 w 7406988"/>
              <a:gd name="connsiteY0" fmla="*/ 0 h 785696"/>
              <a:gd name="connsiteX1" fmla="*/ 9727 w 7406988"/>
              <a:gd name="connsiteY1" fmla="*/ 211265 h 785696"/>
              <a:gd name="connsiteX2" fmla="*/ 4511388 w 7406988"/>
              <a:gd name="connsiteY2" fmla="*/ 211265 h 785696"/>
              <a:gd name="connsiteX3" fmla="*/ 4511388 w 7406988"/>
              <a:gd name="connsiteY3" fmla="*/ 785696 h 785696"/>
              <a:gd name="connsiteX4" fmla="*/ 7406988 w 7406988"/>
              <a:gd name="connsiteY4" fmla="*/ 785696 h 785696"/>
              <a:gd name="connsiteX0" fmla="*/ 0 w 7406988"/>
              <a:gd name="connsiteY0" fmla="*/ 0 h 785696"/>
              <a:gd name="connsiteX1" fmla="*/ 9727 w 7406988"/>
              <a:gd name="connsiteY1" fmla="*/ 211265 h 785696"/>
              <a:gd name="connsiteX2" fmla="*/ 4511388 w 7406988"/>
              <a:gd name="connsiteY2" fmla="*/ 211265 h 785696"/>
              <a:gd name="connsiteX3" fmla="*/ 4511388 w 7406988"/>
              <a:gd name="connsiteY3" fmla="*/ 785696 h 785696"/>
              <a:gd name="connsiteX4" fmla="*/ 7406988 w 7406988"/>
              <a:gd name="connsiteY4" fmla="*/ 785696 h 78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988" h="785696">
                <a:moveTo>
                  <a:pt x="0" y="0"/>
                </a:moveTo>
                <a:lnTo>
                  <a:pt x="9727" y="211265"/>
                </a:lnTo>
                <a:lnTo>
                  <a:pt x="4511388" y="211265"/>
                </a:lnTo>
                <a:lnTo>
                  <a:pt x="4511388" y="785696"/>
                </a:lnTo>
                <a:lnTo>
                  <a:pt x="7406988" y="785696"/>
                </a:lnTo>
              </a:path>
            </a:pathLst>
          </a:custGeom>
          <a:noFill/>
          <a:ln w="12700">
            <a:solidFill>
              <a:schemeClr val="bg1">
                <a:lumMod val="50000"/>
                <a:alpha val="99000"/>
              </a:schemeClr>
            </a:solidFill>
            <a:prstDash val="dash"/>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任意形状 25">
            <a:extLst>
              <a:ext uri="{FF2B5EF4-FFF2-40B4-BE49-F238E27FC236}">
                <a16:creationId xmlns:a16="http://schemas.microsoft.com/office/drawing/2014/main" id="{39F90BE0-3105-1D4B-8689-9A4F4FC0611F}"/>
              </a:ext>
            </a:extLst>
          </p:cNvPr>
          <p:cNvSpPr/>
          <p:nvPr/>
        </p:nvSpPr>
        <p:spPr>
          <a:xfrm>
            <a:off x="1184031" y="4463824"/>
            <a:ext cx="7432431" cy="886850"/>
          </a:xfrm>
          <a:custGeom>
            <a:avLst/>
            <a:gdLst>
              <a:gd name="connsiteX0" fmla="*/ 0 w 7397262"/>
              <a:gd name="connsiteY0" fmla="*/ 0 h 1125416"/>
              <a:gd name="connsiteX1" fmla="*/ 0 w 7397262"/>
              <a:gd name="connsiteY1" fmla="*/ 222739 h 1125416"/>
              <a:gd name="connsiteX2" fmla="*/ 4173415 w 7397262"/>
              <a:gd name="connsiteY2" fmla="*/ 222739 h 1125416"/>
              <a:gd name="connsiteX3" fmla="*/ 4173415 w 7397262"/>
              <a:gd name="connsiteY3" fmla="*/ 1125416 h 1125416"/>
              <a:gd name="connsiteX4" fmla="*/ 7397262 w 7397262"/>
              <a:gd name="connsiteY4" fmla="*/ 1125416 h 1125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7262" h="1125416">
                <a:moveTo>
                  <a:pt x="0" y="0"/>
                </a:moveTo>
                <a:lnTo>
                  <a:pt x="0" y="222739"/>
                </a:lnTo>
                <a:lnTo>
                  <a:pt x="4173415" y="222739"/>
                </a:lnTo>
                <a:lnTo>
                  <a:pt x="4173415" y="1125416"/>
                </a:lnTo>
                <a:lnTo>
                  <a:pt x="7397262" y="1125416"/>
                </a:lnTo>
              </a:path>
            </a:pathLst>
          </a:custGeom>
          <a:noFill/>
          <a:ln w="12700">
            <a:solidFill>
              <a:schemeClr val="bg1">
                <a:lumMod val="50000"/>
                <a:alpha val="99000"/>
              </a:schemeClr>
            </a:solidFill>
            <a:prstDash val="dash"/>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任意形状 26">
            <a:extLst>
              <a:ext uri="{FF2B5EF4-FFF2-40B4-BE49-F238E27FC236}">
                <a16:creationId xmlns:a16="http://schemas.microsoft.com/office/drawing/2014/main" id="{D85F9F67-1291-2D40-B9E0-50C945AE0755}"/>
              </a:ext>
            </a:extLst>
          </p:cNvPr>
          <p:cNvSpPr/>
          <p:nvPr/>
        </p:nvSpPr>
        <p:spPr>
          <a:xfrm>
            <a:off x="1043608" y="5186387"/>
            <a:ext cx="7626385" cy="1118390"/>
          </a:xfrm>
          <a:custGeom>
            <a:avLst/>
            <a:gdLst>
              <a:gd name="connsiteX0" fmla="*/ 0 w 7584831"/>
              <a:gd name="connsiteY0" fmla="*/ 0 h 1312985"/>
              <a:gd name="connsiteX1" fmla="*/ 0 w 7584831"/>
              <a:gd name="connsiteY1" fmla="*/ 621323 h 1312985"/>
              <a:gd name="connsiteX2" fmla="*/ 4185139 w 7584831"/>
              <a:gd name="connsiteY2" fmla="*/ 621323 h 1312985"/>
              <a:gd name="connsiteX3" fmla="*/ 4185139 w 7584831"/>
              <a:gd name="connsiteY3" fmla="*/ 1312985 h 1312985"/>
              <a:gd name="connsiteX4" fmla="*/ 7584831 w 7584831"/>
              <a:gd name="connsiteY4" fmla="*/ 1312985 h 1312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831" h="1312985">
                <a:moveTo>
                  <a:pt x="0" y="0"/>
                </a:moveTo>
                <a:lnTo>
                  <a:pt x="0" y="621323"/>
                </a:lnTo>
                <a:lnTo>
                  <a:pt x="4185139" y="621323"/>
                </a:lnTo>
                <a:lnTo>
                  <a:pt x="4185139" y="1312985"/>
                </a:lnTo>
                <a:lnTo>
                  <a:pt x="7584831" y="1312985"/>
                </a:lnTo>
              </a:path>
            </a:pathLst>
          </a:custGeom>
          <a:noFill/>
          <a:ln w="12700">
            <a:solidFill>
              <a:schemeClr val="bg1">
                <a:lumMod val="50000"/>
                <a:alpha val="99000"/>
              </a:schemeClr>
            </a:solidFill>
            <a:prstDash val="dash"/>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左大括号 27">
            <a:extLst>
              <a:ext uri="{FF2B5EF4-FFF2-40B4-BE49-F238E27FC236}">
                <a16:creationId xmlns:a16="http://schemas.microsoft.com/office/drawing/2014/main" id="{2B819C72-24EF-C04C-A650-4D3A79F9E58B}"/>
              </a:ext>
            </a:extLst>
          </p:cNvPr>
          <p:cNvSpPr/>
          <p:nvPr/>
        </p:nvSpPr>
        <p:spPr>
          <a:xfrm>
            <a:off x="1043608" y="4725144"/>
            <a:ext cx="216024" cy="1042861"/>
          </a:xfrm>
          <a:prstGeom prst="leftBrace">
            <a:avLst>
              <a:gd name="adj1" fmla="val 8333"/>
              <a:gd name="adj2" fmla="val 42728"/>
            </a:avLst>
          </a:prstGeom>
          <a:ln>
            <a:solidFill>
              <a:schemeClr val="bg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0" name="任意形状 29">
            <a:extLst>
              <a:ext uri="{FF2B5EF4-FFF2-40B4-BE49-F238E27FC236}">
                <a16:creationId xmlns:a16="http://schemas.microsoft.com/office/drawing/2014/main" id="{3FBE3B58-7A39-854C-B68D-4F04E384971F}"/>
              </a:ext>
            </a:extLst>
          </p:cNvPr>
          <p:cNvSpPr/>
          <p:nvPr/>
        </p:nvSpPr>
        <p:spPr>
          <a:xfrm>
            <a:off x="2395959" y="2523281"/>
            <a:ext cx="127322" cy="763929"/>
          </a:xfrm>
          <a:custGeom>
            <a:avLst/>
            <a:gdLst>
              <a:gd name="connsiteX0" fmla="*/ 127322 w 127322"/>
              <a:gd name="connsiteY0" fmla="*/ 0 h 763929"/>
              <a:gd name="connsiteX1" fmla="*/ 0 w 127322"/>
              <a:gd name="connsiteY1" fmla="*/ 0 h 763929"/>
              <a:gd name="connsiteX2" fmla="*/ 0 w 127322"/>
              <a:gd name="connsiteY2" fmla="*/ 763929 h 763929"/>
            </a:gdLst>
            <a:ahLst/>
            <a:cxnLst>
              <a:cxn ang="0">
                <a:pos x="connsiteX0" y="connsiteY0"/>
              </a:cxn>
              <a:cxn ang="0">
                <a:pos x="connsiteX1" y="connsiteY1"/>
              </a:cxn>
              <a:cxn ang="0">
                <a:pos x="connsiteX2" y="connsiteY2"/>
              </a:cxn>
            </a:cxnLst>
            <a:rect l="l" t="t" r="r" b="b"/>
            <a:pathLst>
              <a:path w="127322" h="763929">
                <a:moveTo>
                  <a:pt x="127322" y="0"/>
                </a:moveTo>
                <a:lnTo>
                  <a:pt x="0" y="0"/>
                </a:lnTo>
                <a:lnTo>
                  <a:pt x="0" y="763929"/>
                </a:lnTo>
              </a:path>
            </a:pathLst>
          </a:custGeom>
          <a:noFill/>
          <a:ln w="25400">
            <a:solidFill>
              <a:srgbClr val="00A4E0">
                <a:alpha val="99000"/>
              </a:srgb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任意形状 30">
            <a:extLst>
              <a:ext uri="{FF2B5EF4-FFF2-40B4-BE49-F238E27FC236}">
                <a16:creationId xmlns:a16="http://schemas.microsoft.com/office/drawing/2014/main" id="{3CD5529C-8B0F-F242-9D4C-CE8D19A9DA40}"/>
              </a:ext>
            </a:extLst>
          </p:cNvPr>
          <p:cNvSpPr/>
          <p:nvPr/>
        </p:nvSpPr>
        <p:spPr>
          <a:xfrm>
            <a:off x="5324354" y="2488557"/>
            <a:ext cx="162046" cy="787078"/>
          </a:xfrm>
          <a:custGeom>
            <a:avLst/>
            <a:gdLst>
              <a:gd name="connsiteX0" fmla="*/ 162046 w 162046"/>
              <a:gd name="connsiteY0" fmla="*/ 0 h 787078"/>
              <a:gd name="connsiteX1" fmla="*/ 0 w 162046"/>
              <a:gd name="connsiteY1" fmla="*/ 0 h 787078"/>
              <a:gd name="connsiteX2" fmla="*/ 0 w 162046"/>
              <a:gd name="connsiteY2" fmla="*/ 787078 h 787078"/>
            </a:gdLst>
            <a:ahLst/>
            <a:cxnLst>
              <a:cxn ang="0">
                <a:pos x="connsiteX0" y="connsiteY0"/>
              </a:cxn>
              <a:cxn ang="0">
                <a:pos x="connsiteX1" y="connsiteY1"/>
              </a:cxn>
              <a:cxn ang="0">
                <a:pos x="connsiteX2" y="connsiteY2"/>
              </a:cxn>
            </a:cxnLst>
            <a:rect l="l" t="t" r="r" b="b"/>
            <a:pathLst>
              <a:path w="162046" h="787078">
                <a:moveTo>
                  <a:pt x="162046" y="0"/>
                </a:moveTo>
                <a:lnTo>
                  <a:pt x="0" y="0"/>
                </a:lnTo>
                <a:lnTo>
                  <a:pt x="0" y="787078"/>
                </a:lnTo>
              </a:path>
            </a:pathLst>
          </a:custGeom>
          <a:noFill/>
          <a:ln w="25400">
            <a:solidFill>
              <a:srgbClr val="FF9300">
                <a:alpha val="99000"/>
              </a:srgb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C7578A0D-4B94-DD42-B3CB-45F94EAE6208}"/>
                  </a:ext>
                </a:extLst>
              </p:cNvPr>
              <p:cNvSpPr/>
              <p:nvPr/>
            </p:nvSpPr>
            <p:spPr>
              <a:xfrm>
                <a:off x="161952" y="5877272"/>
                <a:ext cx="8640096" cy="861774"/>
              </a:xfrm>
              <a:prstGeom prst="rect">
                <a:avLst/>
              </a:prstGeom>
            </p:spPr>
            <p:txBody>
              <a:bodyPr wrap="square">
                <a:spAutoFit/>
              </a:bodyPr>
              <a:lstStyle/>
              <a:p>
                <a:pPr algn="just">
                  <a:spcBef>
                    <a:spcPts val="12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Challenge :</a:t>
                </a:r>
              </a:p>
              <a:p>
                <a:pPr marL="800100" lvl="1"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Optimization of config. </a:t>
                </a:r>
                <a14:m>
                  <m:oMath xmlns:m="http://schemas.openxmlformats.org/officeDocument/2006/math">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𝑪</m:t>
                    </m:r>
                  </m:oMath>
                </a14:m>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and mapping </a:t>
                </a:r>
                <a14:m>
                  <m:oMath xmlns:m="http://schemas.openxmlformats.org/officeDocument/2006/math">
                    <m:sSup>
                      <m:sSupPr>
                        <m:ctrlPr>
                          <a:rPr lang="en-US" altLang="zh-CN" sz="2000" b="0"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ctrlPr>
                      </m:sSupPr>
                      <m:e>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𝒇</m:t>
                        </m:r>
                      </m:e>
                      <m:sup>
                        <m:r>
                          <a:rPr lang="en-US" altLang="zh-CN" sz="2000" b="1" i="1" smtClean="0">
                            <a:latin typeface="Cambria Math" panose="02040503050406030204" pitchFamily="18" charset="0"/>
                            <a:ea typeface="黑体" panose="02010609060101010101" pitchFamily="49" charset="-122"/>
                            <a:cs typeface="Arial" panose="020B0604020202020204" pitchFamily="34" charset="0"/>
                            <a:sym typeface="Wingdings" panose="05000000000000000000" pitchFamily="2" charset="2"/>
                          </a:rPr>
                          <m:t>𝒘</m:t>
                        </m:r>
                      </m:sup>
                    </m:sSup>
                  </m:oMath>
                </a14:m>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are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highly coupled</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sz="20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p:txBody>
          </p:sp>
        </mc:Choice>
        <mc:Fallback xmlns="">
          <p:sp>
            <p:nvSpPr>
              <p:cNvPr id="29" name="矩形 28">
                <a:extLst>
                  <a:ext uri="{FF2B5EF4-FFF2-40B4-BE49-F238E27FC236}">
                    <a16:creationId xmlns:a16="http://schemas.microsoft.com/office/drawing/2014/main" id="{C7578A0D-4B94-DD42-B3CB-45F94EAE6208}"/>
                  </a:ext>
                </a:extLst>
              </p:cNvPr>
              <p:cNvSpPr>
                <a:spLocks noRot="1" noChangeAspect="1" noMove="1" noResize="1" noEditPoints="1" noAdjustHandles="1" noChangeArrowheads="1" noChangeShapeType="1" noTextEdit="1"/>
              </p:cNvSpPr>
              <p:nvPr/>
            </p:nvSpPr>
            <p:spPr>
              <a:xfrm>
                <a:off x="161952" y="5877272"/>
                <a:ext cx="8640096" cy="861774"/>
              </a:xfrm>
              <a:prstGeom prst="rect">
                <a:avLst/>
              </a:prstGeom>
              <a:blipFill>
                <a:blip r:embed="rId9"/>
                <a:stretch>
                  <a:fillRect l="-733" t="-2899" b="-115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93531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EA73A989-BAB8-1746-A990-932ED2BF9542}"/>
              </a:ext>
            </a:extLst>
          </p:cNvPr>
          <p:cNvSpPr/>
          <p:nvPr/>
        </p:nvSpPr>
        <p:spPr>
          <a:xfrm>
            <a:off x="4723405" y="3164773"/>
            <a:ext cx="4044410" cy="3397467"/>
          </a:xfrm>
          <a:prstGeom prst="rect">
            <a:avLst/>
          </a:prstGeom>
          <a:solidFill>
            <a:schemeClr val="accent6">
              <a:lumMod val="20000"/>
              <a:lumOff val="80000"/>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9" name="矩形 8">
            <a:extLst>
              <a:ext uri="{FF2B5EF4-FFF2-40B4-BE49-F238E27FC236}">
                <a16:creationId xmlns:a16="http://schemas.microsoft.com/office/drawing/2014/main" id="{41C5D710-6C29-5942-9EF4-64D448572435}"/>
              </a:ext>
            </a:extLst>
          </p:cNvPr>
          <p:cNvSpPr/>
          <p:nvPr/>
        </p:nvSpPr>
        <p:spPr>
          <a:xfrm>
            <a:off x="323528" y="3164774"/>
            <a:ext cx="3951176" cy="3397467"/>
          </a:xfrm>
          <a:prstGeom prst="rect">
            <a:avLst/>
          </a:prstGeom>
          <a:solidFill>
            <a:srgbClr val="FFC000">
              <a:lumMod val="20000"/>
              <a:lumOff val="80000"/>
              <a:alpha val="4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Algorithm Design</a:t>
            </a:r>
          </a:p>
        </p:txBody>
      </p:sp>
      <p:sp>
        <p:nvSpPr>
          <p:cNvPr id="7" name="矩形 6">
            <a:extLst>
              <a:ext uri="{FF2B5EF4-FFF2-40B4-BE49-F238E27FC236}">
                <a16:creationId xmlns:a16="http://schemas.microsoft.com/office/drawing/2014/main" id="{52AB0CD3-2B97-CF4C-A9C2-B8C5F94EEA8C}"/>
              </a:ext>
            </a:extLst>
          </p:cNvPr>
          <p:cNvSpPr/>
          <p:nvPr/>
        </p:nvSpPr>
        <p:spPr>
          <a:xfrm>
            <a:off x="180376" y="620688"/>
            <a:ext cx="8640096" cy="1200329"/>
          </a:xfrm>
          <a:prstGeom prst="rect">
            <a:avLst/>
          </a:prstGeom>
        </p:spPr>
        <p:txBody>
          <a:bodyPr wrap="square">
            <a:spAutoFit/>
          </a:bodyPr>
          <a:lstStyle/>
          <a:p>
            <a:pPr algn="just">
              <a:spcBef>
                <a:spcPts val="1200"/>
              </a:spcBef>
              <a:defRPr/>
            </a:pPr>
            <a:endParaRPr lang="en-US" altLang="zh-CN" sz="2200" b="1"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Decompose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P1</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into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configuration optimization</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mapping function optimization</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problems</a:t>
            </a:r>
          </a:p>
        </p:txBody>
      </p:sp>
      <p:grpSp>
        <p:nvGrpSpPr>
          <p:cNvPr id="4" name="组合 3">
            <a:extLst>
              <a:ext uri="{FF2B5EF4-FFF2-40B4-BE49-F238E27FC236}">
                <a16:creationId xmlns:a16="http://schemas.microsoft.com/office/drawing/2014/main" id="{236A2D54-13A3-5843-AE66-05D4C9272C32}"/>
              </a:ext>
            </a:extLst>
          </p:cNvPr>
          <p:cNvGrpSpPr/>
          <p:nvPr/>
        </p:nvGrpSpPr>
        <p:grpSpPr>
          <a:xfrm>
            <a:off x="3267002" y="1844824"/>
            <a:ext cx="2445663" cy="1106263"/>
            <a:chOff x="3197118" y="2568981"/>
            <a:chExt cx="2445663" cy="1106263"/>
          </a:xfrm>
        </p:grpSpPr>
        <p:sp>
          <p:nvSpPr>
            <p:cNvPr id="10" name="矩形 9">
              <a:extLst>
                <a:ext uri="{FF2B5EF4-FFF2-40B4-BE49-F238E27FC236}">
                  <a16:creationId xmlns:a16="http://schemas.microsoft.com/office/drawing/2014/main" id="{4C515310-5963-EC41-9A2B-247E6D8F83A3}"/>
                </a:ext>
              </a:extLst>
            </p:cNvPr>
            <p:cNvSpPr/>
            <p:nvPr/>
          </p:nvSpPr>
          <p:spPr>
            <a:xfrm>
              <a:off x="3779912" y="3262132"/>
              <a:ext cx="1298522" cy="413112"/>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4E1A1C1-8CAD-A64F-96DC-1AF4BF32AEA5}"/>
                    </a:ext>
                  </a:extLst>
                </p:cNvPr>
                <p:cNvSpPr txBox="1"/>
                <p:nvPr/>
              </p:nvSpPr>
              <p:spPr>
                <a:xfrm>
                  <a:off x="3799314" y="3262132"/>
                  <a:ext cx="1239057" cy="369332"/>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1" u="none" strike="noStrike" kern="0" cap="none" spc="0" normalizeH="0" baseline="0" noProof="0" dirty="0">
                      <a:ln>
                        <a:noFill/>
                      </a:ln>
                      <a:solidFill>
                        <a:prstClr val="black"/>
                      </a:solidFill>
                      <a:effectLst/>
                      <a:uLnTx/>
                      <a:uFillTx/>
                    </a:rPr>
                    <a:t>CE</a:t>
                  </a:r>
                  <a14:m>
                    <m:oMath xmlns:m="http://schemas.openxmlformats.org/officeDocument/2006/math">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𝑪</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𝒇</m:t>
                          </m:r>
                        </m:e>
                        <m:sup>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𝒘</m:t>
                          </m:r>
                        </m:sup>
                      </m:sSup>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oMath>
                  </a14:m>
                  <a:endParaRPr kumimoji="0" lang="zh-CN" altLang="en-US" sz="2400" b="0" i="0" u="none" strike="noStrike" kern="0" cap="none" spc="0" normalizeH="0" baseline="0" noProof="0" dirty="0">
                    <a:ln>
                      <a:noFill/>
                    </a:ln>
                    <a:solidFill>
                      <a:prstClr val="black"/>
                    </a:solidFill>
                    <a:effectLst/>
                    <a:uLnTx/>
                    <a:uFillTx/>
                    <a:ea typeface="等线" panose="02010600030101010101" pitchFamily="2" charset="-122"/>
                  </a:endParaRPr>
                </a:p>
              </p:txBody>
            </p:sp>
          </mc:Choice>
          <mc:Fallback xmlns="">
            <p:sp>
              <p:nvSpPr>
                <p:cNvPr id="12" name="文本框 11">
                  <a:extLst>
                    <a:ext uri="{FF2B5EF4-FFF2-40B4-BE49-F238E27FC236}">
                      <a16:creationId xmlns:a16="http://schemas.microsoft.com/office/drawing/2014/main" id="{64E1A1C1-8CAD-A64F-96DC-1AF4BF32AEA5}"/>
                    </a:ext>
                  </a:extLst>
                </p:cNvPr>
                <p:cNvSpPr txBox="1">
                  <a:spLocks noRot="1" noChangeAspect="1" noMove="1" noResize="1" noEditPoints="1" noAdjustHandles="1" noChangeArrowheads="1" noChangeShapeType="1" noTextEdit="1"/>
                </p:cNvSpPr>
                <p:nvPr/>
              </p:nvSpPr>
              <p:spPr>
                <a:xfrm>
                  <a:off x="3799314" y="3262132"/>
                  <a:ext cx="1239057" cy="369332"/>
                </a:xfrm>
                <a:prstGeom prst="rect">
                  <a:avLst/>
                </a:prstGeom>
                <a:blipFill>
                  <a:blip r:embed="rId3"/>
                  <a:stretch>
                    <a:fillRect l="-14141" t="-20000" r="-10101" b="-50000"/>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003C1634-2A33-3F4B-8343-1BFC12964074}"/>
                </a:ext>
              </a:extLst>
            </p:cNvPr>
            <p:cNvSpPr/>
            <p:nvPr/>
          </p:nvSpPr>
          <p:spPr>
            <a:xfrm>
              <a:off x="3197118" y="2568981"/>
              <a:ext cx="24456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Coupled</a:t>
              </a:r>
              <a:r>
                <a:rPr kumimoji="0" lang="en-US" altLang="zh-CN" sz="1800" b="0" i="1"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optimization objective in (P1)</a:t>
              </a:r>
              <a:endParaRPr kumimoji="0" lang="zh-CN" altLang="en-US" sz="1800" b="0" i="1" u="none" strike="noStrike" kern="0" cap="none" spc="0" normalizeH="0" baseline="0" noProof="0" dirty="0">
                <a:ln>
                  <a:noFill/>
                </a:ln>
                <a:solidFill>
                  <a:prstClr val="black"/>
                </a:solidFill>
                <a:effectLst/>
                <a:uLnTx/>
                <a:uFillTx/>
                <a:ea typeface="等线" panose="02010600030101010101" pitchFamily="2" charset="-122"/>
              </a:endParaRPr>
            </a:p>
          </p:txBody>
        </p:sp>
      </p:grpSp>
      <p:sp>
        <p:nvSpPr>
          <p:cNvPr id="16" name="矩形 15">
            <a:extLst>
              <a:ext uri="{FF2B5EF4-FFF2-40B4-BE49-F238E27FC236}">
                <a16:creationId xmlns:a16="http://schemas.microsoft.com/office/drawing/2014/main" id="{DE59F299-509B-1A4E-83FE-162E87639449}"/>
              </a:ext>
            </a:extLst>
          </p:cNvPr>
          <p:cNvSpPr/>
          <p:nvPr/>
        </p:nvSpPr>
        <p:spPr>
          <a:xfrm>
            <a:off x="854011" y="2608952"/>
            <a:ext cx="271330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i="1" kern="0" dirty="0" err="1">
                <a:solidFill>
                  <a:srgbClr val="990000"/>
                </a:solidFill>
                <a:latin typeface="Arial" panose="020B0604020202020204" pitchFamily="34" charset="0"/>
                <a:ea typeface="等线" panose="02010600030101010101" pitchFamily="2" charset="-122"/>
                <a:cs typeface="Arial" panose="020B0604020202020204" pitchFamily="34" charset="0"/>
              </a:rPr>
              <a:t>RIS</a:t>
            </a:r>
            <a:r>
              <a:rPr lang="en-US" altLang="zh-CN" i="1" kern="0" dirty="0">
                <a:solidFill>
                  <a:srgbClr val="990000"/>
                </a:solidFill>
                <a:latin typeface="Arial" panose="020B0604020202020204" pitchFamily="34" charset="0"/>
                <a:ea typeface="等线" panose="02010600030101010101" pitchFamily="2" charset="-122"/>
                <a:cs typeface="Arial" panose="020B0604020202020204" pitchFamily="34" charset="0"/>
              </a:rPr>
              <a:t> configuration</a:t>
            </a:r>
            <a:r>
              <a:rPr kumimoji="0" lang="en-US" altLang="zh-CN" sz="1800" b="0" i="1" u="none" strike="noStrike" kern="0" cap="none" spc="0" normalizeH="0" baseline="0" noProof="0" dirty="0">
                <a:ln>
                  <a:noFill/>
                </a:ln>
                <a:solidFill>
                  <a:srgbClr val="99000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optimization</a:t>
            </a:r>
            <a:r>
              <a:rPr kumimoji="0" lang="en-US" altLang="zh-CN" sz="1800" b="0" i="1"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800" b="0" i="1" u="none" strike="noStrike" kern="0" cap="none" spc="0" normalizeH="0" baseline="0" noProof="0" dirty="0" err="1">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sP1</a:t>
            </a: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t>
            </a:r>
          </a:p>
        </p:txBody>
      </p:sp>
      <p:sp>
        <p:nvSpPr>
          <p:cNvPr id="17" name="矩形 16">
            <a:extLst>
              <a:ext uri="{FF2B5EF4-FFF2-40B4-BE49-F238E27FC236}">
                <a16:creationId xmlns:a16="http://schemas.microsoft.com/office/drawing/2014/main" id="{48DA9396-BF81-C146-86A3-63FC1E00CEB2}"/>
              </a:ext>
            </a:extLst>
          </p:cNvPr>
          <p:cNvSpPr/>
          <p:nvPr/>
        </p:nvSpPr>
        <p:spPr>
          <a:xfrm>
            <a:off x="5596008" y="2572485"/>
            <a:ext cx="2031325"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990000"/>
                </a:solidFill>
                <a:effectLst/>
                <a:uLnTx/>
                <a:uFillTx/>
                <a:latin typeface="Arial" panose="020B0604020202020204" pitchFamily="34" charset="0"/>
                <a:ea typeface="等线" panose="02010600030101010101" pitchFamily="2" charset="-122"/>
                <a:cs typeface="Arial" panose="020B0604020202020204" pitchFamily="34" charset="0"/>
              </a:rPr>
              <a:t>Mapping function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optimization (</a:t>
            </a:r>
            <a:r>
              <a:rPr kumimoji="0" lang="en-US" altLang="zh-CN" sz="1800" b="0" i="1" u="none" strike="noStrike" kern="0" cap="none" spc="0" normalizeH="0" baseline="0" noProof="0" dirty="0" err="1">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sP2</a:t>
            </a:r>
            <a:r>
              <a:rPr kumimoji="0" lang="en-US" altLang="zh-CN" sz="1800" b="0" i="1" u="none" strike="noStrike" kern="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zh-CN" altLang="en-US" sz="1800" b="0" i="1"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5" name="组合 4">
            <a:extLst>
              <a:ext uri="{FF2B5EF4-FFF2-40B4-BE49-F238E27FC236}">
                <a16:creationId xmlns:a16="http://schemas.microsoft.com/office/drawing/2014/main" id="{DE44F52C-7052-B547-9A29-B7721275B8EE}"/>
              </a:ext>
            </a:extLst>
          </p:cNvPr>
          <p:cNvGrpSpPr/>
          <p:nvPr/>
        </p:nvGrpSpPr>
        <p:grpSpPr>
          <a:xfrm>
            <a:off x="1514743" y="3230472"/>
            <a:ext cx="1358101" cy="377220"/>
            <a:chOff x="-373475" y="5117646"/>
            <a:chExt cx="1358101" cy="377220"/>
          </a:xfrm>
        </p:grpSpPr>
        <p:sp>
          <p:nvSpPr>
            <p:cNvPr id="11" name="矩形 10">
              <a:extLst>
                <a:ext uri="{FF2B5EF4-FFF2-40B4-BE49-F238E27FC236}">
                  <a16:creationId xmlns:a16="http://schemas.microsoft.com/office/drawing/2014/main" id="{C4CAF7EC-5BEF-C145-81FC-385231C4ADD0}"/>
                </a:ext>
              </a:extLst>
            </p:cNvPr>
            <p:cNvSpPr/>
            <p:nvPr/>
          </p:nvSpPr>
          <p:spPr>
            <a:xfrm>
              <a:off x="-373475" y="5117646"/>
              <a:ext cx="1358101" cy="37722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EB6EEA00-D2AA-7B4F-9158-BDB39C635959}"/>
                    </a:ext>
                  </a:extLst>
                </p:cNvPr>
                <p:cNvSpPr txBox="1"/>
                <p:nvPr/>
              </p:nvSpPr>
              <p:spPr>
                <a:xfrm>
                  <a:off x="-274032" y="5117646"/>
                  <a:ext cx="1218795"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1" u="none" strike="noStrike" kern="0" cap="none" spc="0" normalizeH="0" baseline="0" noProof="0" dirty="0">
                      <a:ln>
                        <a:noFill/>
                      </a:ln>
                      <a:solidFill>
                        <a:prstClr val="black"/>
                      </a:solidFill>
                      <a:effectLst/>
                      <a:uLnTx/>
                      <a:uFillTx/>
                    </a:rPr>
                    <a:t>CE</a:t>
                  </a:r>
                  <a14:m>
                    <m:oMath xmlns:m="http://schemas.openxmlformats.org/officeDocument/2006/math">
                      <m:d>
                        <m:d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𝑪</m:t>
                          </m:r>
                        </m:e>
                      </m:d>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𝒇</m:t>
                          </m:r>
                        </m:e>
                        <m:sup>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𝒘</m:t>
                          </m:r>
                        </m:sup>
                      </m:sSup>
                    </m:oMath>
                  </a14:m>
                  <a:endParaRPr kumimoji="0" lang="zh-CN" altLang="en-US" sz="2400" b="1" i="0" u="none" strike="noStrike" kern="0" cap="none" spc="0" normalizeH="0" baseline="0" noProof="0" dirty="0">
                    <a:ln>
                      <a:noFill/>
                    </a:ln>
                    <a:solidFill>
                      <a:prstClr val="black"/>
                    </a:solidFill>
                    <a:effectLst/>
                    <a:uLnTx/>
                    <a:uFillTx/>
                    <a:ea typeface="等线" panose="02010600030101010101" pitchFamily="2" charset="-122"/>
                  </a:endParaRPr>
                </a:p>
              </p:txBody>
            </p:sp>
          </mc:Choice>
          <mc:Fallback xmlns="">
            <p:sp>
              <p:nvSpPr>
                <p:cNvPr id="18" name="文本框 17">
                  <a:extLst>
                    <a:ext uri="{FF2B5EF4-FFF2-40B4-BE49-F238E27FC236}">
                      <a16:creationId xmlns:a16="http://schemas.microsoft.com/office/drawing/2014/main" id="{EB6EEA00-D2AA-7B4F-9158-BDB39C635959}"/>
                    </a:ext>
                  </a:extLst>
                </p:cNvPr>
                <p:cNvSpPr txBox="1">
                  <a:spLocks noRot="1" noChangeAspect="1" noMove="1" noResize="1" noEditPoints="1" noAdjustHandles="1" noChangeArrowheads="1" noChangeShapeType="1" noTextEdit="1"/>
                </p:cNvSpPr>
                <p:nvPr/>
              </p:nvSpPr>
              <p:spPr>
                <a:xfrm>
                  <a:off x="-274032" y="5117646"/>
                  <a:ext cx="1218795" cy="369332"/>
                </a:xfrm>
                <a:prstGeom prst="rect">
                  <a:avLst/>
                </a:prstGeom>
                <a:blipFill>
                  <a:blip r:embed="rId4"/>
                  <a:stretch>
                    <a:fillRect l="-15464" t="-23333" r="-3093" b="-50000"/>
                  </a:stretch>
                </a:blipFill>
              </p:spPr>
              <p:txBody>
                <a:bodyPr/>
                <a:lstStyle/>
                <a:p>
                  <a:r>
                    <a:rPr lang="zh-CN" altLang="en-US">
                      <a:noFill/>
                    </a:rPr>
                    <a:t> </a:t>
                  </a:r>
                </a:p>
              </p:txBody>
            </p:sp>
          </mc:Fallback>
        </mc:AlternateContent>
      </p:grpSp>
      <p:grpSp>
        <p:nvGrpSpPr>
          <p:cNvPr id="24" name="组合 23">
            <a:extLst>
              <a:ext uri="{FF2B5EF4-FFF2-40B4-BE49-F238E27FC236}">
                <a16:creationId xmlns:a16="http://schemas.microsoft.com/office/drawing/2014/main" id="{A648CC8B-8625-CE45-874B-8F9B5E9331EE}"/>
              </a:ext>
            </a:extLst>
          </p:cNvPr>
          <p:cNvGrpSpPr/>
          <p:nvPr/>
        </p:nvGrpSpPr>
        <p:grpSpPr>
          <a:xfrm>
            <a:off x="5987578" y="3201240"/>
            <a:ext cx="1542236" cy="394796"/>
            <a:chOff x="-355345" y="5754250"/>
            <a:chExt cx="1542236" cy="394796"/>
          </a:xfrm>
        </p:grpSpPr>
        <p:sp>
          <p:nvSpPr>
            <p:cNvPr id="19" name="矩形 18">
              <a:extLst>
                <a:ext uri="{FF2B5EF4-FFF2-40B4-BE49-F238E27FC236}">
                  <a16:creationId xmlns:a16="http://schemas.microsoft.com/office/drawing/2014/main" id="{FAD74F48-FCC6-EB4B-BCC2-A111023470C5}"/>
                </a:ext>
              </a:extLst>
            </p:cNvPr>
            <p:cNvSpPr/>
            <p:nvPr/>
          </p:nvSpPr>
          <p:spPr>
            <a:xfrm>
              <a:off x="-355345" y="5771826"/>
              <a:ext cx="1542236" cy="37722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CB85DC85-0E85-8649-95AE-4D9716426C67}"/>
                    </a:ext>
                  </a:extLst>
                </p:cNvPr>
                <p:cNvSpPr txBox="1"/>
                <p:nvPr/>
              </p:nvSpPr>
              <p:spPr>
                <a:xfrm>
                  <a:off x="-186921" y="5754250"/>
                  <a:ext cx="1224310" cy="369332"/>
                </a:xfrm>
                <a:prstGeom prst="rect">
                  <a:avLst/>
                </a:prstGeom>
                <a:noFill/>
              </p:spPr>
              <p:txBody>
                <a:bodyPr wrap="none" lIns="0" tIns="0" rIns="0" bIns="0" rtlCol="0">
                  <a:spAutoFit/>
                </a:bodyPr>
                <a:lstStyle/>
                <a:p>
                  <a:pPr lvl="0">
                    <a:defRPr/>
                  </a:pPr>
                  <a:r>
                    <a:rPr kumimoji="0" lang="en-US" altLang="zh-CN" sz="2400" b="0" i="1" u="none" strike="noStrike" kern="0" cap="none" spc="0" normalizeH="0" baseline="0" noProof="0" dirty="0">
                      <a:ln>
                        <a:noFill/>
                      </a:ln>
                      <a:solidFill>
                        <a:prstClr val="black"/>
                      </a:solidFill>
                      <a:effectLst/>
                      <a:uLnTx/>
                      <a:uFillTx/>
                    </a:rPr>
                    <a:t>CE</a:t>
                  </a:r>
                  <a14:m>
                    <m:oMath xmlns:m="http://schemas.openxmlformats.org/officeDocument/2006/math">
                      <m:d>
                        <m:d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dPr>
                        <m:e>
                          <m:sSup>
                            <m:sSupPr>
                              <m:ctrlPr>
                                <a:rPr lang="en-US" altLang="zh-CN" sz="2400" b="1" i="1" kern="0">
                                  <a:solidFill>
                                    <a:prstClr val="black"/>
                                  </a:solidFill>
                                  <a:latin typeface="Cambria Math" panose="02040503050406030204" pitchFamily="18" charset="0"/>
                                </a:rPr>
                              </m:ctrlPr>
                            </m:sSupPr>
                            <m:e>
                              <m:r>
                                <a:rPr lang="en-US" altLang="zh-CN" sz="2400" b="1" i="1" kern="0">
                                  <a:solidFill>
                                    <a:prstClr val="black"/>
                                  </a:solidFill>
                                  <a:latin typeface="Cambria Math" panose="02040503050406030204" pitchFamily="18" charset="0"/>
                                </a:rPr>
                                <m:t>𝒇</m:t>
                              </m:r>
                            </m:e>
                            <m:sup>
                              <m:r>
                                <a:rPr lang="en-US" altLang="zh-CN" sz="2400" b="1" i="1" kern="0">
                                  <a:solidFill>
                                    <a:prstClr val="black"/>
                                  </a:solidFill>
                                  <a:latin typeface="Cambria Math" panose="02040503050406030204" pitchFamily="18" charset="0"/>
                                </a:rPr>
                                <m:t>𝒘</m:t>
                              </m:r>
                            </m:sup>
                          </m:sSup>
                        </m:e>
                      </m:d>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𝑪</m:t>
                      </m:r>
                    </m:oMath>
                  </a14:m>
                  <a:endParaRPr kumimoji="0" lang="zh-CN" altLang="en-US" sz="2400" b="1" i="0" u="none" strike="noStrike" kern="0" cap="none" spc="0" normalizeH="0" baseline="0" noProof="0" dirty="0">
                    <a:ln>
                      <a:noFill/>
                    </a:ln>
                    <a:solidFill>
                      <a:prstClr val="black"/>
                    </a:solidFill>
                    <a:effectLst/>
                    <a:uLnTx/>
                    <a:uFillTx/>
                    <a:ea typeface="等线" panose="02010600030101010101" pitchFamily="2" charset="-122"/>
                  </a:endParaRPr>
                </a:p>
              </p:txBody>
            </p:sp>
          </mc:Choice>
          <mc:Fallback xmlns="">
            <p:sp>
              <p:nvSpPr>
                <p:cNvPr id="21" name="文本框 20">
                  <a:extLst>
                    <a:ext uri="{FF2B5EF4-FFF2-40B4-BE49-F238E27FC236}">
                      <a16:creationId xmlns:a16="http://schemas.microsoft.com/office/drawing/2014/main" id="{CB85DC85-0E85-8649-95AE-4D9716426C67}"/>
                    </a:ext>
                  </a:extLst>
                </p:cNvPr>
                <p:cNvSpPr txBox="1">
                  <a:spLocks noRot="1" noChangeAspect="1" noMove="1" noResize="1" noEditPoints="1" noAdjustHandles="1" noChangeArrowheads="1" noChangeShapeType="1" noTextEdit="1"/>
                </p:cNvSpPr>
                <p:nvPr/>
              </p:nvSpPr>
              <p:spPr>
                <a:xfrm>
                  <a:off x="-186921" y="5754250"/>
                  <a:ext cx="1224310" cy="369332"/>
                </a:xfrm>
                <a:prstGeom prst="rect">
                  <a:avLst/>
                </a:prstGeom>
                <a:blipFill>
                  <a:blip r:embed="rId5"/>
                  <a:stretch>
                    <a:fillRect l="-15306" t="-23333" r="-6122" b="-46667"/>
                  </a:stretch>
                </a:blipFill>
              </p:spPr>
              <p:txBody>
                <a:bodyPr/>
                <a:lstStyle/>
                <a:p>
                  <a:r>
                    <a:rPr lang="zh-CN" altLang="en-US">
                      <a:noFill/>
                    </a:rPr>
                    <a:t> </a:t>
                  </a:r>
                </a:p>
              </p:txBody>
            </p:sp>
          </mc:Fallback>
        </mc:AlternateContent>
      </p:grpSp>
      <p:cxnSp>
        <p:nvCxnSpPr>
          <p:cNvPr id="26" name="直线连接符 25">
            <a:extLst>
              <a:ext uri="{FF2B5EF4-FFF2-40B4-BE49-F238E27FC236}">
                <a16:creationId xmlns:a16="http://schemas.microsoft.com/office/drawing/2014/main" id="{D0DEF248-FBCA-AF43-AFFD-4279A5A8D261}"/>
              </a:ext>
            </a:extLst>
          </p:cNvPr>
          <p:cNvCxnSpPr>
            <a:cxnSpLocks/>
            <a:stCxn id="11" idx="3"/>
            <a:endCxn id="19" idx="1"/>
          </p:cNvCxnSpPr>
          <p:nvPr/>
        </p:nvCxnSpPr>
        <p:spPr>
          <a:xfrm flipV="1">
            <a:off x="2872844" y="3407426"/>
            <a:ext cx="3114734" cy="11656"/>
          </a:xfrm>
          <a:prstGeom prst="line">
            <a:avLst/>
          </a:prstGeom>
          <a:ln w="2540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直线箭头连接符 28">
            <a:extLst>
              <a:ext uri="{FF2B5EF4-FFF2-40B4-BE49-F238E27FC236}">
                <a16:creationId xmlns:a16="http://schemas.microsoft.com/office/drawing/2014/main" id="{D7FE15F3-59E1-A04F-B604-B9C0E89652AA}"/>
              </a:ext>
            </a:extLst>
          </p:cNvPr>
          <p:cNvCxnSpPr>
            <a:cxnSpLocks/>
            <a:stCxn id="10" idx="2"/>
          </p:cNvCxnSpPr>
          <p:nvPr/>
        </p:nvCxnSpPr>
        <p:spPr>
          <a:xfrm>
            <a:off x="4499057" y="2951087"/>
            <a:ext cx="0" cy="453661"/>
          </a:xfrm>
          <a:prstGeom prst="straightConnector1">
            <a:avLst/>
          </a:prstGeom>
          <a:ln w="2540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90B43CEF-4020-404F-8C10-DC2B4EA62E96}"/>
                  </a:ext>
                </a:extLst>
              </p:cNvPr>
              <p:cNvSpPr txBox="1"/>
              <p:nvPr/>
            </p:nvSpPr>
            <p:spPr>
              <a:xfrm>
                <a:off x="376185" y="3744236"/>
                <a:ext cx="3898519" cy="3108543"/>
              </a:xfrm>
              <a:prstGeom prst="rect">
                <a:avLst/>
              </a:prstGeom>
              <a:noFill/>
            </p:spPr>
            <p:txBody>
              <a:bodyPr wrap="square" rtlCol="0">
                <a:spAutoFit/>
              </a:bodyPr>
              <a:lstStyle/>
              <a:p>
                <a:r>
                  <a:rPr kumimoji="1" lang="en-US" altLang="zh-CN" sz="2200" b="1" dirty="0"/>
                  <a:t>Challenge: </a:t>
                </a:r>
                <a:r>
                  <a:rPr kumimoji="1" lang="en-US" altLang="zh-CN" sz="2200" dirty="0"/>
                  <a:t>Configuration matrix </a:t>
                </a:r>
                <a14:m>
                  <m:oMath xmlns:m="http://schemas.openxmlformats.org/officeDocument/2006/math">
                    <m:r>
                      <a:rPr kumimoji="1" lang="en-US" altLang="zh-CN" sz="2200" b="1" i="1" smtClean="0">
                        <a:latin typeface="Cambria Math" panose="02040503050406030204" pitchFamily="18" charset="0"/>
                      </a:rPr>
                      <m:t>𝑪</m:t>
                    </m:r>
                  </m:oMath>
                </a14:m>
                <a:r>
                  <a:rPr kumimoji="1" lang="en-US" altLang="zh-CN" sz="2200" dirty="0"/>
                  <a:t> is an integer matrix and has a large number of elements.</a:t>
                </a:r>
              </a:p>
              <a:p>
                <a:endParaRPr kumimoji="1" lang="en-US" altLang="zh-CN" sz="2200" dirty="0"/>
              </a:p>
              <a:p>
                <a:r>
                  <a:rPr kumimoji="1" lang="en-US" altLang="zh-CN" sz="2200" b="1" dirty="0"/>
                  <a:t>Solution: </a:t>
                </a:r>
                <a:r>
                  <a:rPr kumimoji="1" lang="en-US" altLang="zh-CN" sz="2200" dirty="0"/>
                  <a:t>Propose a </a:t>
                </a:r>
                <a:r>
                  <a:rPr kumimoji="1" lang="en-US" altLang="zh-CN" sz="2200" dirty="0">
                    <a:solidFill>
                      <a:srgbClr val="FF0000"/>
                    </a:solidFill>
                  </a:rPr>
                  <a:t>deep reinforcement learning </a:t>
                </a:r>
                <a:r>
                  <a:rPr kumimoji="1" lang="en-US" altLang="zh-CN" sz="2200" dirty="0"/>
                  <a:t>algorithm which can find the optimal policy for selecting </a:t>
                </a:r>
                <a14:m>
                  <m:oMath xmlns:m="http://schemas.openxmlformats.org/officeDocument/2006/math">
                    <m:r>
                      <a:rPr kumimoji="1" lang="en-US" altLang="zh-CN" sz="2200" b="1" i="1" smtClean="0">
                        <a:latin typeface="Cambria Math" panose="02040503050406030204" pitchFamily="18" charset="0"/>
                      </a:rPr>
                      <m:t>𝑪</m:t>
                    </m:r>
                  </m:oMath>
                </a14:m>
                <a:r>
                  <a:rPr kumimoji="1" lang="en-US" altLang="zh-CN" sz="2200" b="1" dirty="0"/>
                  <a:t>.</a:t>
                </a:r>
              </a:p>
              <a:p>
                <a:endParaRPr kumimoji="1" lang="zh-CN" altLang="en-US" sz="2000" b="1" dirty="0"/>
              </a:p>
            </p:txBody>
          </p:sp>
        </mc:Choice>
        <mc:Fallback xmlns="">
          <p:sp>
            <p:nvSpPr>
              <p:cNvPr id="36" name="文本框 35">
                <a:extLst>
                  <a:ext uri="{FF2B5EF4-FFF2-40B4-BE49-F238E27FC236}">
                    <a16:creationId xmlns:a16="http://schemas.microsoft.com/office/drawing/2014/main" id="{90B43CEF-4020-404F-8C10-DC2B4EA62E96}"/>
                  </a:ext>
                </a:extLst>
              </p:cNvPr>
              <p:cNvSpPr txBox="1">
                <a:spLocks noRot="1" noChangeAspect="1" noMove="1" noResize="1" noEditPoints="1" noAdjustHandles="1" noChangeArrowheads="1" noChangeShapeType="1" noTextEdit="1"/>
              </p:cNvSpPr>
              <p:nvPr/>
            </p:nvSpPr>
            <p:spPr>
              <a:xfrm>
                <a:off x="376185" y="3744236"/>
                <a:ext cx="3898519" cy="3108543"/>
              </a:xfrm>
              <a:prstGeom prst="rect">
                <a:avLst/>
              </a:prstGeom>
              <a:blipFill>
                <a:blip r:embed="rId6"/>
                <a:stretch>
                  <a:fillRect l="-1948" t="-1220" r="-3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918C6066-8CB5-524B-AA91-BBDDD4848B2E}"/>
                  </a:ext>
                </a:extLst>
              </p:cNvPr>
              <p:cNvSpPr txBox="1"/>
              <p:nvPr/>
            </p:nvSpPr>
            <p:spPr>
              <a:xfrm>
                <a:off x="4727505" y="3761474"/>
                <a:ext cx="4164544" cy="2800767"/>
              </a:xfrm>
              <a:prstGeom prst="rect">
                <a:avLst/>
              </a:prstGeom>
              <a:noFill/>
            </p:spPr>
            <p:txBody>
              <a:bodyPr wrap="square" rtlCol="0">
                <a:spAutoFit/>
              </a:bodyPr>
              <a:lstStyle/>
              <a:p>
                <a:r>
                  <a:rPr kumimoji="1" lang="en-US" altLang="zh-CN" sz="2200" b="1" dirty="0"/>
                  <a:t>Challenge: </a:t>
                </a:r>
                <a:r>
                  <a:rPr kumimoji="1" lang="en-US" altLang="zh-CN" sz="2200" dirty="0"/>
                  <a:t>Mapping function </a:t>
                </a:r>
                <a:br>
                  <a:rPr kumimoji="1" lang="en-US" altLang="zh-CN" sz="2200" dirty="0"/>
                </a:br>
                <a14:m>
                  <m:oMath xmlns:m="http://schemas.openxmlformats.org/officeDocument/2006/math">
                    <m:sSup>
                      <m:sSupPr>
                        <m:ctrlPr>
                          <a:rPr kumimoji="1" lang="en-US" altLang="zh-CN" sz="2200" b="1" i="1" smtClean="0">
                            <a:latin typeface="Cambria Math" panose="02040503050406030204" pitchFamily="18" charset="0"/>
                          </a:rPr>
                        </m:ctrlPr>
                      </m:sSupPr>
                      <m:e>
                        <m:r>
                          <a:rPr kumimoji="1" lang="en-US" altLang="zh-CN" sz="2200" b="1" i="1" smtClean="0">
                            <a:latin typeface="Cambria Math" panose="02040503050406030204" pitchFamily="18" charset="0"/>
                          </a:rPr>
                          <m:t>𝒇</m:t>
                        </m:r>
                      </m:e>
                      <m:sup>
                        <m:r>
                          <a:rPr kumimoji="1" lang="en-US" altLang="zh-CN" sz="2200" b="1" i="1" smtClean="0">
                            <a:latin typeface="Cambria Math" panose="02040503050406030204" pitchFamily="18" charset="0"/>
                          </a:rPr>
                          <m:t>𝒘</m:t>
                        </m:r>
                      </m:sup>
                    </m:sSup>
                  </m:oMath>
                </a14:m>
                <a:r>
                  <a:rPr kumimoji="1" lang="en-US" altLang="zh-CN" sz="2200" dirty="0"/>
                  <a:t> has unknown form and parameter </a:t>
                </a:r>
                <a14:m>
                  <m:oMath xmlns:m="http://schemas.openxmlformats.org/officeDocument/2006/math">
                    <m:r>
                      <a:rPr kumimoji="1" lang="en-US" altLang="zh-CN" sz="2200" b="1" i="1" smtClean="0">
                        <a:latin typeface="Cambria Math" panose="02040503050406030204" pitchFamily="18" charset="0"/>
                      </a:rPr>
                      <m:t>𝒘</m:t>
                    </m:r>
                  </m:oMath>
                </a14:m>
                <a:r>
                  <a:rPr kumimoji="1" lang="en-US" altLang="zh-CN" sz="2200" dirty="0"/>
                  <a:t>. </a:t>
                </a:r>
              </a:p>
              <a:p>
                <a:endParaRPr kumimoji="1" lang="en-US" altLang="zh-CN" sz="2200" dirty="0"/>
              </a:p>
              <a:p>
                <a:r>
                  <a:rPr kumimoji="1" lang="en-US" altLang="zh-CN" sz="2200" b="1" dirty="0"/>
                  <a:t>Solution: </a:t>
                </a:r>
                <a:r>
                  <a:rPr kumimoji="1" lang="en-US" altLang="zh-CN" sz="2200" dirty="0"/>
                  <a:t>Model </a:t>
                </a:r>
                <a14:m>
                  <m:oMath xmlns:m="http://schemas.openxmlformats.org/officeDocument/2006/math">
                    <m:sSup>
                      <m:sSupPr>
                        <m:ctrlPr>
                          <a:rPr kumimoji="1" lang="en-US" altLang="zh-CN" sz="2200" b="1" i="1" smtClean="0">
                            <a:latin typeface="Cambria Math" panose="02040503050406030204" pitchFamily="18" charset="0"/>
                          </a:rPr>
                        </m:ctrlPr>
                      </m:sSupPr>
                      <m:e>
                        <m:r>
                          <a:rPr kumimoji="1" lang="en-US" altLang="zh-CN" sz="2200" b="1" i="1" smtClean="0">
                            <a:latin typeface="Cambria Math" panose="02040503050406030204" pitchFamily="18" charset="0"/>
                          </a:rPr>
                          <m:t>𝒇</m:t>
                        </m:r>
                      </m:e>
                      <m:sup>
                        <m:r>
                          <a:rPr kumimoji="1" lang="en-US" altLang="zh-CN" sz="2200" b="1" i="1" smtClean="0">
                            <a:latin typeface="Cambria Math" panose="02040503050406030204" pitchFamily="18" charset="0"/>
                          </a:rPr>
                          <m:t>𝒘</m:t>
                        </m:r>
                      </m:sup>
                    </m:sSup>
                  </m:oMath>
                </a14:m>
                <a:r>
                  <a:rPr kumimoji="1" lang="en-US" altLang="zh-CN" sz="2200" b="1" dirty="0"/>
                  <a:t> </a:t>
                </a:r>
                <a:r>
                  <a:rPr kumimoji="1" lang="en-US" altLang="zh-CN" sz="2200" dirty="0"/>
                  <a:t>by a neural network depicting an arbitrary function and propose a </a:t>
                </a:r>
                <a:r>
                  <a:rPr kumimoji="1" lang="en-US" altLang="zh-CN" sz="2200" dirty="0">
                    <a:solidFill>
                      <a:srgbClr val="FF0000"/>
                    </a:solidFill>
                  </a:rPr>
                  <a:t>supervised learning</a:t>
                </a:r>
                <a:r>
                  <a:rPr kumimoji="1" lang="en-US" altLang="zh-CN" sz="2200" dirty="0"/>
                  <a:t> algorithm to train </a:t>
                </a:r>
                <a14:m>
                  <m:oMath xmlns:m="http://schemas.openxmlformats.org/officeDocument/2006/math">
                    <m:r>
                      <a:rPr kumimoji="1" lang="en-US" altLang="zh-CN" sz="2200" b="1" i="1" smtClean="0">
                        <a:latin typeface="Cambria Math" panose="02040503050406030204" pitchFamily="18" charset="0"/>
                      </a:rPr>
                      <m:t>𝒘</m:t>
                    </m:r>
                  </m:oMath>
                </a14:m>
                <a:r>
                  <a:rPr kumimoji="1" lang="en-US" altLang="zh-CN" sz="2000" b="1" dirty="0"/>
                  <a:t>.</a:t>
                </a:r>
                <a:endParaRPr kumimoji="1" lang="zh-CN" altLang="en-US" sz="2000" b="1" dirty="0"/>
              </a:p>
            </p:txBody>
          </p:sp>
        </mc:Choice>
        <mc:Fallback xmlns="">
          <p:sp>
            <p:nvSpPr>
              <p:cNvPr id="37" name="文本框 36">
                <a:extLst>
                  <a:ext uri="{FF2B5EF4-FFF2-40B4-BE49-F238E27FC236}">
                    <a16:creationId xmlns:a16="http://schemas.microsoft.com/office/drawing/2014/main" id="{918C6066-8CB5-524B-AA91-BBDDD4848B2E}"/>
                  </a:ext>
                </a:extLst>
              </p:cNvPr>
              <p:cNvSpPr txBox="1">
                <a:spLocks noRot="1" noChangeAspect="1" noMove="1" noResize="1" noEditPoints="1" noAdjustHandles="1" noChangeArrowheads="1" noChangeShapeType="1" noTextEdit="1"/>
              </p:cNvSpPr>
              <p:nvPr/>
            </p:nvSpPr>
            <p:spPr>
              <a:xfrm>
                <a:off x="4727505" y="3761474"/>
                <a:ext cx="4164544" cy="2800767"/>
              </a:xfrm>
              <a:prstGeom prst="rect">
                <a:avLst/>
              </a:prstGeom>
              <a:blipFill>
                <a:blip r:embed="rId7"/>
                <a:stretch>
                  <a:fillRect l="-1829" t="-1351" r="-1524" b="-3153"/>
                </a:stretch>
              </a:blipFill>
            </p:spPr>
            <p:txBody>
              <a:bodyPr/>
              <a:lstStyle/>
              <a:p>
                <a:r>
                  <a:rPr lang="en-US">
                    <a:noFill/>
                  </a:rPr>
                  <a:t> </a:t>
                </a:r>
              </a:p>
            </p:txBody>
          </p:sp>
        </mc:Fallback>
      </mc:AlternateContent>
    </p:spTree>
    <p:extLst>
      <p:ext uri="{BB962C8B-B14F-4D97-AF65-F5344CB8AC3E}">
        <p14:creationId xmlns:p14="http://schemas.microsoft.com/office/powerpoint/2010/main" val="311844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Simulation Results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35</a:t>
            </a:fld>
            <a:endParaRPr lang="zh-CN" altLang="en-US" dirty="0"/>
          </a:p>
        </p:txBody>
      </p:sp>
      <p:sp>
        <p:nvSpPr>
          <p:cNvPr id="9" name="矩形 8">
            <a:extLst>
              <a:ext uri="{FF2B5EF4-FFF2-40B4-BE49-F238E27FC236}">
                <a16:creationId xmlns:a16="http://schemas.microsoft.com/office/drawing/2014/main" id="{C3007AE1-C29D-4FAD-8D21-BDBA23D78377}"/>
              </a:ext>
            </a:extLst>
          </p:cNvPr>
          <p:cNvSpPr/>
          <p:nvPr/>
        </p:nvSpPr>
        <p:spPr>
          <a:xfrm>
            <a:off x="3635896" y="3151978"/>
            <a:ext cx="5256153" cy="3013069"/>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Sensing results of a 3D object </a:t>
            </a:r>
            <a:r>
              <a:rPr lang="en-US" altLang="zh-CN" sz="2000" dirty="0">
                <a:solidFill>
                  <a:srgbClr val="C00000"/>
                </a:solidFill>
                <a:latin typeface="Arial" panose="020B0604020202020204" pitchFamily="34" charset="0"/>
                <a:cs typeface="Arial" panose="020B0604020202020204" pitchFamily="34" charset="0"/>
              </a:rPr>
              <a:t>gets close quickly to the ground truth </a:t>
            </a:r>
            <a:r>
              <a:rPr lang="en-US" altLang="zh-CN" sz="2000" dirty="0">
                <a:solidFill>
                  <a:srgbClr val="333333"/>
                </a:solidFill>
                <a:latin typeface="Arial" panose="020B0604020202020204" pitchFamily="34" charset="0"/>
                <a:cs typeface="Arial" panose="020B0604020202020204" pitchFamily="34" charset="0"/>
              </a:rPr>
              <a:t>as the training proceeds</a:t>
            </a:r>
          </a:p>
          <a:p>
            <a:pPr marL="342900" indent="-342900" algn="just">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The proposed algorithm converges with a high speed</a:t>
            </a:r>
          </a:p>
          <a:p>
            <a:pPr marL="342900" indent="-342900" algn="just">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The proposed algorithm results in the </a:t>
            </a:r>
            <a:r>
              <a:rPr lang="en-US" altLang="zh-CN" sz="2000" dirty="0">
                <a:solidFill>
                  <a:srgbClr val="C00000"/>
                </a:solidFill>
                <a:latin typeface="Arial" panose="020B0604020202020204" pitchFamily="34" charset="0"/>
                <a:cs typeface="Arial" panose="020B0604020202020204" pitchFamily="34" charset="0"/>
              </a:rPr>
              <a:t>lowest CE loss</a:t>
            </a:r>
            <a:r>
              <a:rPr lang="en-US" altLang="zh-CN" sz="2000" dirty="0">
                <a:solidFill>
                  <a:srgbClr val="333333"/>
                </a:solidFill>
                <a:latin typeface="Arial" panose="020B0604020202020204" pitchFamily="34" charset="0"/>
                <a:cs typeface="Arial" panose="020B0604020202020204" pitchFamily="34" charset="0"/>
              </a:rPr>
              <a:t> among all benchmark algorithms.</a:t>
            </a:r>
          </a:p>
        </p:txBody>
      </p:sp>
      <p:pic>
        <p:nvPicPr>
          <p:cNvPr id="3" name="图片 2">
            <a:extLst>
              <a:ext uri="{FF2B5EF4-FFF2-40B4-BE49-F238E27FC236}">
                <a16:creationId xmlns:a16="http://schemas.microsoft.com/office/drawing/2014/main" id="{8BDF0FCC-E684-4B46-A686-F298422D2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91" y="3300842"/>
            <a:ext cx="3175750" cy="2720446"/>
          </a:xfrm>
          <a:prstGeom prst="rect">
            <a:avLst/>
          </a:prstGeom>
        </p:spPr>
      </p:pic>
      <p:pic>
        <p:nvPicPr>
          <p:cNvPr id="6" name="图片 5">
            <a:extLst>
              <a:ext uri="{FF2B5EF4-FFF2-40B4-BE49-F238E27FC236}">
                <a16:creationId xmlns:a16="http://schemas.microsoft.com/office/drawing/2014/main" id="{A3817D30-F8E2-4251-B98B-5A8DE3CC2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37" y="954792"/>
            <a:ext cx="8820611" cy="1970152"/>
          </a:xfrm>
          <a:prstGeom prst="rect">
            <a:avLst/>
          </a:prstGeom>
        </p:spPr>
      </p:pic>
    </p:spTree>
    <p:extLst>
      <p:ext uri="{BB962C8B-B14F-4D97-AF65-F5344CB8AC3E}">
        <p14:creationId xmlns:p14="http://schemas.microsoft.com/office/powerpoint/2010/main" val="2089155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1952" y="1916832"/>
            <a:ext cx="8910098"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97CE"/>
                </a:solidFill>
                <a:latin typeface="Arial" panose="020B0604020202020204" pitchFamily="34" charset="0"/>
                <a:cs typeface="Arial" panose="020B0604020202020204" pitchFamily="34" charset="0"/>
              </a:rPr>
              <a:t>Towards Ubiquitous Positioning </a:t>
            </a:r>
            <a:br>
              <a:rPr lang="en-US" sz="4000" b="1" dirty="0">
                <a:solidFill>
                  <a:srgbClr val="0097CE"/>
                </a:solidFill>
                <a:latin typeface="Arial" panose="020B0604020202020204" pitchFamily="34" charset="0"/>
                <a:cs typeface="Arial" panose="020B0604020202020204" pitchFamily="34" charset="0"/>
              </a:rPr>
            </a:br>
            <a:r>
              <a:rPr lang="en-US" sz="4000" b="1" dirty="0">
                <a:solidFill>
                  <a:srgbClr val="0097CE"/>
                </a:solidFill>
                <a:latin typeface="Arial" panose="020B0604020202020204" pitchFamily="34" charset="0"/>
                <a:cs typeface="Arial" panose="020B0604020202020204" pitchFamily="34" charset="0"/>
              </a:rPr>
              <a:t>by Leveraging RIS</a:t>
            </a:r>
            <a:endParaRPr lang="en-US" altLang="zh-CN" sz="4000" b="1" dirty="0">
              <a:solidFill>
                <a:srgbClr val="0097CE"/>
              </a:solidFill>
              <a:latin typeface="Arial" panose="020B0604020202020204" pitchFamily="34" charset="0"/>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28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III: RIS aided Ubiquitous Localization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36</a:t>
            </a:fld>
            <a:endParaRPr lang="zh-CN" altLang="en-US" dirty="0"/>
          </a:p>
        </p:txBody>
      </p:sp>
      <p:sp>
        <p:nvSpPr>
          <p:cNvPr id="11" name="矩形 10"/>
          <p:cNvSpPr/>
          <p:nvPr/>
        </p:nvSpPr>
        <p:spPr>
          <a:xfrm>
            <a:off x="161951" y="5406315"/>
            <a:ext cx="8820097" cy="83099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lgn="just">
              <a:buFont typeface="+mj-ea"/>
              <a:buAutoNum type="circleNumDbPlain"/>
            </a:pP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H. Zhang, et al, “Towards Ubiquitous Positioning by Leveraging Reconfigurable Intelligent Surface,” IEEE </a:t>
            </a:r>
            <a:r>
              <a:rPr lang="en-US" altLang="zh-CN" sz="1200" b="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Commun</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vol. 25, no. 1, pp. 284-288, Jan. 2021.</a:t>
            </a:r>
          </a:p>
          <a:p>
            <a:pPr marL="228600" indent="-228600" algn="just">
              <a:buFont typeface="+mj-ea"/>
              <a:buAutoNum type="circleNumDbPlain"/>
            </a:pP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H. Zhang, et al, “</a:t>
            </a:r>
            <a:r>
              <a:rPr lang="en-US" altLang="zh-CN" sz="1200" b="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MetaRadar</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Indoor Localization by Reconfigurable Metamaterials,” IEEE Trans. Mobile </a:t>
            </a:r>
            <a:r>
              <a:rPr lang="en-US" altLang="zh-CN" sz="1200" b="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Comput</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to appear. </a:t>
            </a:r>
            <a:r>
              <a:rPr lang="en-US" altLang="zh-CN" sz="1200" b="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Arxiv</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https://arxiv.org/abs/2008.02459.</a:t>
            </a:r>
          </a:p>
        </p:txBody>
      </p:sp>
    </p:spTree>
    <p:extLst>
      <p:ext uri="{BB962C8B-B14F-4D97-AF65-F5344CB8AC3E}">
        <p14:creationId xmlns:p14="http://schemas.microsoft.com/office/powerpoint/2010/main" val="3540090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文本框 5"/>
          <p:cNvSpPr txBox="1">
            <a:spLocks noChangeArrowheads="1"/>
          </p:cNvSpPr>
          <p:nvPr/>
        </p:nvSpPr>
        <p:spPr bwMode="auto">
          <a:xfrm>
            <a:off x="161925" y="188913"/>
            <a:ext cx="8802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gn="ct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Background</a:t>
            </a:r>
          </a:p>
        </p:txBody>
      </p:sp>
      <p:sp>
        <p:nvSpPr>
          <p:cNvPr id="3" name="矩形 2"/>
          <p:cNvSpPr/>
          <p:nvPr/>
        </p:nvSpPr>
        <p:spPr>
          <a:xfrm>
            <a:off x="161925" y="4149080"/>
            <a:ext cx="8634834" cy="2000548"/>
          </a:xfrm>
          <a:prstGeom prst="rect">
            <a:avLst/>
          </a:prstGeom>
        </p:spPr>
        <p:txBody>
          <a:bodyPr wrap="square">
            <a:spAutoFit/>
          </a:bodyPr>
          <a:lstStyle/>
          <a:p>
            <a:pPr algn="just">
              <a:spcBef>
                <a:spcPts val="1200"/>
              </a:spcBef>
            </a:pPr>
            <a:r>
              <a:rPr lang="en-US" altLang="zh-CN" sz="2400" b="1" dirty="0">
                <a:solidFill>
                  <a:srgbClr val="990000"/>
                </a:solidFill>
                <a:latin typeface="Arial" panose="020B0604020202020204" pitchFamily="34" charset="0"/>
                <a:cs typeface="Arial" panose="020B0604020202020204" pitchFamily="34" charset="0"/>
              </a:rPr>
              <a:t>RSS</a:t>
            </a:r>
            <a:r>
              <a:rPr lang="en-US" altLang="zh-CN" sz="2400" b="1" dirty="0">
                <a:latin typeface="Arial" panose="020B0604020202020204" pitchFamily="34" charset="0"/>
                <a:cs typeface="Arial" panose="020B0604020202020204" pitchFamily="34" charset="0"/>
              </a:rPr>
              <a:t> based Positioning:</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Advantages: simplicity of measuring RSS and minimum hardware requirements</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Principle: </a:t>
            </a:r>
            <a:r>
              <a:rPr lang="en-US" altLang="zh-CN" sz="2000" dirty="0">
                <a:latin typeface="Arial" panose="020B0604020202020204" pitchFamily="34" charset="0"/>
                <a:ea typeface="微软雅黑" panose="020B0503020204020204" pitchFamily="34" charset="-122"/>
                <a:cs typeface="Arial" panose="020B0604020202020204" pitchFamily="34" charset="0"/>
              </a:rPr>
              <a:t>users’ locations are obtained by comparing the measured RSS and the stored </a:t>
            </a:r>
            <a:r>
              <a:rPr lang="en-US" altLang="zh-CN" sz="2000" dirty="0">
                <a:solidFill>
                  <a:srgbClr val="990000"/>
                </a:solidFill>
                <a:latin typeface="Arial" panose="020B0604020202020204" pitchFamily="34" charset="0"/>
                <a:ea typeface="微软雅黑" panose="020B0503020204020204" pitchFamily="34" charset="-122"/>
                <a:cs typeface="Arial" panose="020B0604020202020204" pitchFamily="34" charset="0"/>
              </a:rPr>
              <a:t>RSS distribution </a:t>
            </a:r>
            <a:r>
              <a:rPr lang="en-US" altLang="zh-CN" sz="2000" dirty="0">
                <a:latin typeface="Arial" panose="020B0604020202020204" pitchFamily="34" charset="0"/>
                <a:ea typeface="微软雅黑" panose="020B0503020204020204" pitchFamily="34" charset="-122"/>
                <a:cs typeface="Arial" panose="020B0604020202020204" pitchFamily="34" charset="0"/>
              </a:rPr>
              <a:t>in the indoor environment.</a:t>
            </a:r>
            <a:endParaRPr lang="en-US" altLang="zh-CN" sz="2000" dirty="0">
              <a:latin typeface="Arial" panose="020B0604020202020204" pitchFamily="34" charset="0"/>
              <a:cs typeface="Arial" panose="020B0604020202020204" pitchFamily="34" charset="0"/>
            </a:endParaRPr>
          </a:p>
        </p:txBody>
      </p:sp>
      <p:sp>
        <p:nvSpPr>
          <p:cNvPr id="6" name="矩形 5"/>
          <p:cNvSpPr/>
          <p:nvPr/>
        </p:nvSpPr>
        <p:spPr>
          <a:xfrm>
            <a:off x="161925" y="908720"/>
            <a:ext cx="8634834" cy="923330"/>
          </a:xfrm>
          <a:prstGeom prst="rect">
            <a:avLst/>
          </a:prstGeom>
        </p:spPr>
        <p:txBody>
          <a:bodyPr wrap="square">
            <a:spAutoFit/>
          </a:bodyPr>
          <a:lstStyle/>
          <a:p>
            <a:pPr>
              <a:spcBef>
                <a:spcPts val="1200"/>
              </a:spcBef>
            </a:pPr>
            <a:r>
              <a:rPr lang="en-US" altLang="zh-CN" sz="2400" b="1" dirty="0">
                <a:solidFill>
                  <a:srgbClr val="990000"/>
                </a:solidFill>
                <a:latin typeface="Arial" panose="020B0604020202020204" pitchFamily="34" charset="0"/>
              </a:rPr>
              <a:t>Radio Frequency (RF) </a:t>
            </a:r>
            <a:r>
              <a:rPr lang="en-US" altLang="zh-CN" sz="2400" b="1" dirty="0">
                <a:latin typeface="Arial" panose="020B0604020202020204" pitchFamily="34" charset="0"/>
              </a:rPr>
              <a:t>based</a:t>
            </a:r>
            <a:r>
              <a:rPr lang="en-US" altLang="zh-CN" sz="2400" b="1" dirty="0">
                <a:solidFill>
                  <a:srgbClr val="990000"/>
                </a:solidFill>
                <a:latin typeface="Arial" panose="020B0604020202020204" pitchFamily="34" charset="0"/>
              </a:rPr>
              <a:t> </a:t>
            </a:r>
            <a:r>
              <a:rPr lang="en-US" altLang="zh-CN" sz="2400" b="1" dirty="0">
                <a:solidFill>
                  <a:srgbClr val="333333"/>
                </a:solidFill>
                <a:latin typeface="Arial" panose="020B0604020202020204" pitchFamily="34" charset="0"/>
              </a:rPr>
              <a:t>Positioning:</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Applications: Navigation, healthcare monitoring, indoor positioning</a:t>
            </a:r>
          </a:p>
        </p:txBody>
      </p:sp>
      <p:sp>
        <p:nvSpPr>
          <p:cNvPr id="11" name="矩形 10"/>
          <p:cNvSpPr/>
          <p:nvPr/>
        </p:nvSpPr>
        <p:spPr>
          <a:xfrm>
            <a:off x="154565" y="1841991"/>
            <a:ext cx="8206220" cy="2246769"/>
          </a:xfrm>
          <a:prstGeom prst="rect">
            <a:avLst/>
          </a:prstGeom>
        </p:spPr>
        <p:txBody>
          <a:bodyPr wrap="square">
            <a:spAutoFit/>
          </a:bodyPr>
          <a:lstStyle/>
          <a:p>
            <a:pPr marL="342900" indent="-342900">
              <a:spcBef>
                <a:spcPts val="1200"/>
              </a:spcBef>
              <a:buFont typeface="Arial" panose="020B0604020202020204" pitchFamily="34" charset="0"/>
              <a:buChar char="•"/>
            </a:pPr>
            <a:r>
              <a:rPr lang="en-US" altLang="zh-CN" sz="2000" dirty="0">
                <a:solidFill>
                  <a:srgbClr val="333333"/>
                </a:solidFill>
                <a:latin typeface="Arial" panose="020B0604020202020204" pitchFamily="34" charset="0"/>
              </a:rPr>
              <a:t>Categories:</a:t>
            </a:r>
          </a:p>
          <a:p>
            <a:pPr marL="800100" lvl="1" indent="-342900">
              <a:spcBef>
                <a:spcPts val="1200"/>
              </a:spcBef>
              <a:buFont typeface="Arial" panose="020B0604020202020204" pitchFamily="34" charset="0"/>
              <a:buChar char="•"/>
            </a:pPr>
            <a:r>
              <a:rPr lang="en-US" altLang="zh-CN" sz="2000" dirty="0">
                <a:solidFill>
                  <a:srgbClr val="333333"/>
                </a:solidFill>
                <a:latin typeface="Arial" panose="020B0604020202020204" pitchFamily="34" charset="0"/>
              </a:rPr>
              <a:t>Received signal strength (RSS)</a:t>
            </a:r>
          </a:p>
          <a:p>
            <a:pPr marL="800100" lvl="1" indent="-342900">
              <a:spcBef>
                <a:spcPts val="1200"/>
              </a:spcBef>
              <a:buFont typeface="Arial" panose="020B0604020202020204" pitchFamily="34" charset="0"/>
              <a:buChar char="•"/>
            </a:pPr>
            <a:r>
              <a:rPr lang="en-US" altLang="zh-CN" sz="2000" dirty="0">
                <a:solidFill>
                  <a:srgbClr val="333333"/>
                </a:solidFill>
                <a:latin typeface="Arial" panose="020B0604020202020204" pitchFamily="34" charset="0"/>
              </a:rPr>
              <a:t>Channel state information (CSI)</a:t>
            </a:r>
          </a:p>
          <a:p>
            <a:pPr marL="800100" lvl="1" indent="-342900">
              <a:spcBef>
                <a:spcPts val="1200"/>
              </a:spcBef>
              <a:buFont typeface="Arial" panose="020B0604020202020204" pitchFamily="34" charset="0"/>
              <a:buChar char="•"/>
            </a:pPr>
            <a:r>
              <a:rPr lang="en-US" altLang="zh-CN" sz="2000" dirty="0">
                <a:solidFill>
                  <a:srgbClr val="333333"/>
                </a:solidFill>
                <a:latin typeface="Arial" panose="020B0604020202020204" pitchFamily="34" charset="0"/>
              </a:rPr>
              <a:t>Angle-of-arrival (</a:t>
            </a:r>
            <a:r>
              <a:rPr lang="en-US" altLang="zh-CN" sz="2000" dirty="0" err="1">
                <a:solidFill>
                  <a:srgbClr val="333333"/>
                </a:solidFill>
                <a:latin typeface="Arial" panose="020B0604020202020204" pitchFamily="34" charset="0"/>
              </a:rPr>
              <a:t>AoA</a:t>
            </a:r>
            <a:r>
              <a:rPr lang="en-US" altLang="zh-CN" sz="2000" dirty="0">
                <a:solidFill>
                  <a:srgbClr val="333333"/>
                </a:solidFill>
                <a:latin typeface="Arial" panose="020B0604020202020204" pitchFamily="34" charset="0"/>
              </a:rPr>
              <a:t>)</a:t>
            </a:r>
          </a:p>
          <a:p>
            <a:pPr marL="800100" lvl="1" indent="-342900">
              <a:spcBef>
                <a:spcPts val="1200"/>
              </a:spcBef>
              <a:buFont typeface="Arial" panose="020B0604020202020204" pitchFamily="34" charset="0"/>
              <a:buChar char="•"/>
            </a:pPr>
            <a:r>
              <a:rPr lang="en-US" altLang="zh-CN" sz="2000" dirty="0">
                <a:solidFill>
                  <a:srgbClr val="333333"/>
                </a:solidFill>
                <a:latin typeface="Arial" panose="020B0604020202020204" pitchFamily="34" charset="0"/>
              </a:rPr>
              <a:t>Time-of-arrival (</a:t>
            </a:r>
            <a:r>
              <a:rPr lang="en-US" altLang="zh-CN" sz="2000" dirty="0" err="1">
                <a:solidFill>
                  <a:srgbClr val="333333"/>
                </a:solidFill>
                <a:latin typeface="Arial" panose="020B0604020202020204" pitchFamily="34" charset="0"/>
              </a:rPr>
              <a:t>ToA</a:t>
            </a:r>
            <a:r>
              <a:rPr lang="en-US" altLang="zh-CN" sz="2000" dirty="0">
                <a:solidFill>
                  <a:srgbClr val="333333"/>
                </a:solidFill>
                <a:latin typeface="Arial" panose="020B0604020202020204" pitchFamily="34" charset="0"/>
              </a:rPr>
              <a:t>)</a:t>
            </a:r>
          </a:p>
        </p:txBody>
      </p:sp>
      <p:sp>
        <p:nvSpPr>
          <p:cNvPr id="2" name="灯片编号占位符 1">
            <a:extLst>
              <a:ext uri="{FF2B5EF4-FFF2-40B4-BE49-F238E27FC236}">
                <a16:creationId xmlns:a16="http://schemas.microsoft.com/office/drawing/2014/main" id="{0E9CB8A0-3CE5-4C09-B6A8-9B0723D557B9}"/>
              </a:ext>
            </a:extLst>
          </p:cNvPr>
          <p:cNvSpPr>
            <a:spLocks noGrp="1"/>
          </p:cNvSpPr>
          <p:nvPr>
            <p:ph type="sldNum" sz="quarter" idx="12"/>
          </p:nvPr>
        </p:nvSpPr>
        <p:spPr/>
        <p:txBody>
          <a:bodyPr/>
          <a:lstStyle/>
          <a:p>
            <a:fld id="{97D86083-53EC-4DF4-B0ED-FEB5657A265E}" type="slidenum">
              <a:rPr lang="zh-CN" altLang="en-US" smtClean="0"/>
              <a:t>37</a:t>
            </a:fld>
            <a:endParaRPr lang="zh-CN" altLang="en-US" dirty="0"/>
          </a:p>
        </p:txBody>
      </p:sp>
    </p:spTree>
    <p:extLst>
      <p:ext uri="{BB962C8B-B14F-4D97-AF65-F5344CB8AC3E}">
        <p14:creationId xmlns:p14="http://schemas.microsoft.com/office/powerpoint/2010/main" val="1040258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文本框 5"/>
          <p:cNvSpPr txBox="1">
            <a:spLocks noChangeArrowheads="1"/>
          </p:cNvSpPr>
          <p:nvPr/>
        </p:nvSpPr>
        <p:spPr bwMode="auto">
          <a:xfrm>
            <a:off x="161925" y="188913"/>
            <a:ext cx="8802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gn="ct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Motivation</a:t>
            </a:r>
          </a:p>
        </p:txBody>
      </p:sp>
      <p:sp>
        <p:nvSpPr>
          <p:cNvPr id="3" name="矩形 2"/>
          <p:cNvSpPr/>
          <p:nvPr/>
        </p:nvSpPr>
        <p:spPr>
          <a:xfrm>
            <a:off x="161925" y="3989484"/>
            <a:ext cx="8634834" cy="2616101"/>
          </a:xfrm>
          <a:prstGeom prst="rect">
            <a:avLst/>
          </a:prstGeom>
        </p:spPr>
        <p:txBody>
          <a:bodyPr wrap="square">
            <a:spAutoFit/>
          </a:bodyPr>
          <a:lstStyle/>
          <a:p>
            <a:pPr algn="just">
              <a:spcBef>
                <a:spcPts val="1200"/>
              </a:spcBef>
            </a:pPr>
            <a:r>
              <a:rPr lang="en-US" altLang="zh-CN" sz="2400" b="1" dirty="0">
                <a:latin typeface="Arial" panose="020B0604020202020204" pitchFamily="34" charset="0"/>
                <a:cs typeface="Arial" panose="020B0604020202020204" pitchFamily="34" charset="0"/>
              </a:rPr>
              <a:t>Challenges</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Localization protocol design: coordination among the RIS, AP and users.</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RIS configuration design</a:t>
            </a:r>
          </a:p>
          <a:p>
            <a:pPr marL="800100" lvl="1" indent="-342900" algn="just">
              <a:spcBef>
                <a:spcPts val="1200"/>
              </a:spcBef>
              <a:buFont typeface="Arial" panose="020B0604020202020204" pitchFamily="34" charset="0"/>
              <a:buChar char="•"/>
            </a:pPr>
            <a:r>
              <a:rPr lang="en-US" altLang="zh-CN" sz="2000" dirty="0">
                <a:solidFill>
                  <a:srgbClr val="990000"/>
                </a:solidFill>
                <a:latin typeface="Arial" panose="020B0604020202020204" pitchFamily="34" charset="0"/>
                <a:cs typeface="Arial" panose="020B0604020202020204" pitchFamily="34" charset="0"/>
              </a:rPr>
              <a:t>Large number </a:t>
            </a:r>
            <a:r>
              <a:rPr lang="en-US" altLang="zh-CN" sz="2000" dirty="0">
                <a:latin typeface="Arial" panose="020B0604020202020204" pitchFamily="34" charset="0"/>
                <a:cs typeface="Arial" panose="020B0604020202020204" pitchFamily="34" charset="0"/>
              </a:rPr>
              <a:t>of RIS configurations.</a:t>
            </a:r>
          </a:p>
          <a:p>
            <a:pPr marL="800100" lvl="1" indent="-342900" algn="just">
              <a:spcBef>
                <a:spcPts val="1200"/>
              </a:spcBef>
              <a:buFont typeface="Arial" panose="020B0604020202020204" pitchFamily="34" charset="0"/>
              <a:buChar char="•"/>
            </a:pPr>
            <a:r>
              <a:rPr lang="en-US" altLang="zh-CN" sz="2000" dirty="0">
                <a:solidFill>
                  <a:srgbClr val="990000"/>
                </a:solidFill>
                <a:latin typeface="Arial" panose="020B0604020202020204" pitchFamily="34" charset="0"/>
                <a:cs typeface="Arial" panose="020B0604020202020204" pitchFamily="34" charset="0"/>
              </a:rPr>
              <a:t>Complicated relation </a:t>
            </a:r>
            <a:r>
              <a:rPr lang="en-US" altLang="zh-CN" sz="2000" dirty="0">
                <a:latin typeface="Arial" panose="020B0604020202020204" pitchFamily="34" charset="0"/>
                <a:cs typeface="Arial" panose="020B0604020202020204" pitchFamily="34" charset="0"/>
              </a:rPr>
              <a:t>between the RIS configuration and the RSS distribution.</a:t>
            </a:r>
          </a:p>
        </p:txBody>
      </p:sp>
      <p:sp>
        <p:nvSpPr>
          <p:cNvPr id="6" name="矩形 5"/>
          <p:cNvSpPr/>
          <p:nvPr/>
        </p:nvSpPr>
        <p:spPr>
          <a:xfrm>
            <a:off x="161925" y="908720"/>
            <a:ext cx="8634834" cy="1692771"/>
          </a:xfrm>
          <a:prstGeom prst="rect">
            <a:avLst/>
          </a:prstGeom>
        </p:spPr>
        <p:txBody>
          <a:bodyPr wrap="square">
            <a:spAutoFit/>
          </a:bodyPr>
          <a:lstStyle/>
          <a:p>
            <a:pPr algn="just">
              <a:spcBef>
                <a:spcPts val="1200"/>
              </a:spcBef>
            </a:pPr>
            <a:r>
              <a:rPr lang="en-US" altLang="zh-CN" sz="2400" b="1" dirty="0">
                <a:solidFill>
                  <a:srgbClr val="990000"/>
                </a:solidFill>
                <a:latin typeface="Arial" panose="020B0604020202020204" pitchFamily="34" charset="0"/>
                <a:ea typeface="微软雅黑" panose="020B0503020204020204" pitchFamily="34" charset="-122"/>
                <a:cs typeface="Arial" panose="020B0604020202020204" pitchFamily="34" charset="0"/>
              </a:rPr>
              <a:t>Limitations</a:t>
            </a:r>
            <a:r>
              <a:rPr lang="en-US" altLang="zh-CN" sz="2400" b="1" dirty="0">
                <a:latin typeface="Arial" panose="020B0604020202020204" pitchFamily="34" charset="0"/>
                <a:ea typeface="微软雅黑" panose="020B0503020204020204" pitchFamily="34" charset="-122"/>
                <a:cs typeface="Arial" panose="020B0604020202020204" pitchFamily="34" charset="0"/>
              </a:rPr>
              <a:t> of Traditional Methods </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RSS distribution is passively measured and </a:t>
            </a:r>
            <a:r>
              <a:rPr lang="en-US" altLang="zh-CN" sz="2000" dirty="0">
                <a:solidFill>
                  <a:srgbClr val="990000"/>
                </a:solidFill>
                <a:latin typeface="Arial" panose="020B0604020202020204" pitchFamily="34" charset="0"/>
                <a:ea typeface="微软雅黑" panose="020B0503020204020204" pitchFamily="34" charset="-122"/>
                <a:cs typeface="Arial" panose="020B0604020202020204" pitchFamily="34" charset="0"/>
              </a:rPr>
              <a:t>cannot be customized</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localization performance degrades if RSS values are </a:t>
            </a:r>
            <a:r>
              <a:rPr lang="en-US" altLang="zh-CN" sz="2000" dirty="0">
                <a:solidFill>
                  <a:srgbClr val="990000"/>
                </a:solidFill>
                <a:latin typeface="Arial" panose="020B0604020202020204" pitchFamily="34" charset="0"/>
                <a:ea typeface="微软雅黑" panose="020B0503020204020204" pitchFamily="34" charset="-122"/>
                <a:cs typeface="Arial" panose="020B0604020202020204" pitchFamily="34" charset="0"/>
              </a:rPr>
              <a:t>similar</a:t>
            </a:r>
            <a:r>
              <a:rPr lang="en-US" altLang="zh-CN" sz="2000" dirty="0">
                <a:latin typeface="Arial" panose="020B0604020202020204" pitchFamily="34" charset="0"/>
                <a:ea typeface="微软雅黑" panose="020B0503020204020204" pitchFamily="34" charset="-122"/>
                <a:cs typeface="Arial" panose="020B0604020202020204" pitchFamily="34" charset="0"/>
              </a:rPr>
              <a:t> to each other in the RSS distribution</a:t>
            </a:r>
          </a:p>
        </p:txBody>
      </p:sp>
      <p:sp>
        <p:nvSpPr>
          <p:cNvPr id="11" name="矩形 10"/>
          <p:cNvSpPr/>
          <p:nvPr/>
        </p:nvSpPr>
        <p:spPr>
          <a:xfrm>
            <a:off x="161925" y="2590367"/>
            <a:ext cx="8206220" cy="1384995"/>
          </a:xfrm>
          <a:prstGeom prst="rect">
            <a:avLst/>
          </a:prstGeom>
        </p:spPr>
        <p:txBody>
          <a:bodyPr wrap="square">
            <a:spAutoFit/>
          </a:bodyPr>
          <a:lstStyle/>
          <a:p>
            <a:pPr>
              <a:spcBef>
                <a:spcPts val="1200"/>
              </a:spcBef>
            </a:pPr>
            <a:r>
              <a:rPr lang="en-US" altLang="zh-CN" sz="2400" b="1" dirty="0">
                <a:solidFill>
                  <a:srgbClr val="990000"/>
                </a:solidFill>
                <a:latin typeface="Arial" panose="020B0604020202020204" pitchFamily="34" charset="0"/>
              </a:rPr>
              <a:t>RIS aided</a:t>
            </a:r>
            <a:r>
              <a:rPr lang="en-US" altLang="zh-CN" sz="2400" dirty="0">
                <a:solidFill>
                  <a:srgbClr val="333333"/>
                </a:solidFill>
                <a:latin typeface="Arial" panose="020B0604020202020204" pitchFamily="34" charset="0"/>
              </a:rPr>
              <a:t> </a:t>
            </a:r>
            <a:r>
              <a:rPr lang="en-US" altLang="zh-CN" sz="2400" b="1" dirty="0">
                <a:solidFill>
                  <a:srgbClr val="333333"/>
                </a:solidFill>
                <a:latin typeface="Arial" panose="020B0604020202020204" pitchFamily="34" charset="0"/>
              </a:rPr>
              <a:t>Positioning:</a:t>
            </a:r>
          </a:p>
          <a:p>
            <a:pPr marL="342900" indent="-342900">
              <a:spcBef>
                <a:spcPts val="1200"/>
              </a:spcBef>
              <a:buFont typeface="Arial" panose="020B0604020202020204" pitchFamily="34" charset="0"/>
              <a:buChar char="•"/>
            </a:pPr>
            <a:r>
              <a:rPr lang="en-US" altLang="zh-CN" sz="2000" dirty="0">
                <a:solidFill>
                  <a:srgbClr val="333333"/>
                </a:solidFill>
                <a:latin typeface="Arial" panose="020B0604020202020204" pitchFamily="34" charset="0"/>
              </a:rPr>
              <a:t>Users receive the signals from the AP and the RIS.</a:t>
            </a:r>
          </a:p>
          <a:p>
            <a:pPr marL="342900" indent="-342900">
              <a:spcBef>
                <a:spcPts val="1200"/>
              </a:spcBef>
              <a:buFont typeface="Arial" panose="020B0604020202020204" pitchFamily="34" charset="0"/>
              <a:buChar char="•"/>
            </a:pPr>
            <a:r>
              <a:rPr lang="en-US" altLang="zh-CN" sz="2000" dirty="0">
                <a:solidFill>
                  <a:srgbClr val="333333"/>
                </a:solidFill>
                <a:latin typeface="Arial" panose="020B0604020202020204" pitchFamily="34" charset="0"/>
              </a:rPr>
              <a:t>RIS adjusts the RSS distribution by changing its </a:t>
            </a:r>
            <a:r>
              <a:rPr lang="en-US" altLang="zh-CN" sz="2000" dirty="0">
                <a:solidFill>
                  <a:srgbClr val="990000"/>
                </a:solidFill>
                <a:latin typeface="Arial" panose="020B0604020202020204" pitchFamily="34" charset="0"/>
              </a:rPr>
              <a:t>configuration.</a:t>
            </a:r>
          </a:p>
        </p:txBody>
      </p:sp>
      <p:sp>
        <p:nvSpPr>
          <p:cNvPr id="2" name="灯片编号占位符 1">
            <a:extLst>
              <a:ext uri="{FF2B5EF4-FFF2-40B4-BE49-F238E27FC236}">
                <a16:creationId xmlns:a16="http://schemas.microsoft.com/office/drawing/2014/main" id="{0E9CB8A0-3CE5-4C09-B6A8-9B0723D557B9}"/>
              </a:ext>
            </a:extLst>
          </p:cNvPr>
          <p:cNvSpPr>
            <a:spLocks noGrp="1"/>
          </p:cNvSpPr>
          <p:nvPr>
            <p:ph type="sldNum" sz="quarter" idx="12"/>
          </p:nvPr>
        </p:nvSpPr>
        <p:spPr/>
        <p:txBody>
          <a:bodyPr/>
          <a:lstStyle/>
          <a:p>
            <a:fld id="{97D86083-53EC-4DF4-B0ED-FEB5657A265E}" type="slidenum">
              <a:rPr lang="zh-CN" altLang="en-US" smtClean="0"/>
              <a:t>38</a:t>
            </a:fld>
            <a:endParaRPr lang="zh-CN" altLang="en-US" dirty="0"/>
          </a:p>
        </p:txBody>
      </p:sp>
    </p:spTree>
    <p:extLst>
      <p:ext uri="{BB962C8B-B14F-4D97-AF65-F5344CB8AC3E}">
        <p14:creationId xmlns:p14="http://schemas.microsoft.com/office/powerpoint/2010/main" val="2588000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灯片编号占位符 21"/>
          <p:cNvSpPr>
            <a:spLocks noGrp="1"/>
          </p:cNvSpPr>
          <p:nvPr>
            <p:ph type="sldNum" sz="quarter" idx="12"/>
          </p:nvPr>
        </p:nvSpPr>
        <p:spPr>
          <a:xfrm>
            <a:off x="4225475" y="6463761"/>
            <a:ext cx="857256" cy="285752"/>
          </a:xfrm>
          <a:prstGeom prst="rect">
            <a:avLst/>
          </a:prstGeom>
        </p:spPr>
        <p:txBody>
          <a:bodyPr/>
          <a:lstStyle/>
          <a:p>
            <a:fld id="{97D86083-53EC-4DF4-B0ED-FEB5657A265E}" type="slidenum">
              <a:rPr lang="zh-CN" altLang="en-US" smtClean="0"/>
              <a:t>3</a:t>
            </a:fld>
            <a:endParaRPr lang="zh-CN" altLang="en-US" dirty="0"/>
          </a:p>
        </p:txBody>
      </p:sp>
      <p:sp>
        <p:nvSpPr>
          <p:cNvPr id="19" name="矩形 3"/>
          <p:cNvSpPr/>
          <p:nvPr/>
        </p:nvSpPr>
        <p:spPr>
          <a:xfrm>
            <a:off x="314352" y="2513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General 6G KPI Targets</a:t>
            </a:r>
          </a:p>
        </p:txBody>
      </p:sp>
      <p:sp>
        <p:nvSpPr>
          <p:cNvPr id="34" name="TextBox 3">
            <a:extLst>
              <a:ext uri="{FF2B5EF4-FFF2-40B4-BE49-F238E27FC236}">
                <a16:creationId xmlns:a16="http://schemas.microsoft.com/office/drawing/2014/main" id="{8C3DC660-FE98-4B91-93BB-2C80D2921D3B}"/>
              </a:ext>
            </a:extLst>
          </p:cNvPr>
          <p:cNvSpPr txBox="1"/>
          <p:nvPr/>
        </p:nvSpPr>
        <p:spPr>
          <a:xfrm>
            <a:off x="5018710" y="3563724"/>
            <a:ext cx="4032958" cy="369332"/>
          </a:xfrm>
          <a:prstGeom prst="rect">
            <a:avLst/>
          </a:prstGeom>
          <a:noFill/>
        </p:spPr>
        <p:txBody>
          <a:bodyPr wrap="square" rtlCol="0">
            <a:spAutoFit/>
          </a:bodyPr>
          <a:lstStyle/>
          <a:p>
            <a:pPr algn="ctr"/>
            <a:r>
              <a:rPr lang="en-GB" b="1" dirty="0">
                <a:solidFill>
                  <a:srgbClr val="C00000"/>
                </a:solidFill>
                <a:latin typeface="Arial" panose="020B0604020202020204" pitchFamily="34" charset="0"/>
                <a:cs typeface="Arial" panose="020B0604020202020204" pitchFamily="34" charset="0"/>
              </a:rPr>
              <a:t>G</a:t>
            </a:r>
            <a:r>
              <a:rPr lang="en-US" altLang="zh-CN" b="1" dirty="0" err="1">
                <a:solidFill>
                  <a:srgbClr val="C00000"/>
                </a:solidFill>
                <a:latin typeface="Arial" panose="020B0604020202020204" pitchFamily="34" charset="0"/>
                <a:cs typeface="Arial" panose="020B0604020202020204" pitchFamily="34" charset="0"/>
              </a:rPr>
              <a:t>reater</a:t>
            </a:r>
            <a:r>
              <a:rPr lang="en-US" altLang="zh-CN" b="1" dirty="0">
                <a:solidFill>
                  <a:srgbClr val="C00000"/>
                </a:solidFill>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sensing capability</a:t>
            </a:r>
            <a:endParaRPr lang="en-GB" b="1" dirty="0">
              <a:latin typeface="Arial" panose="020B0604020202020204" pitchFamily="34" charset="0"/>
              <a:cs typeface="Arial" panose="020B0604020202020204" pitchFamily="34" charset="0"/>
            </a:endParaRPr>
          </a:p>
        </p:txBody>
      </p:sp>
      <p:sp>
        <p:nvSpPr>
          <p:cNvPr id="35" name="TextBox 19">
            <a:extLst>
              <a:ext uri="{FF2B5EF4-FFF2-40B4-BE49-F238E27FC236}">
                <a16:creationId xmlns:a16="http://schemas.microsoft.com/office/drawing/2014/main" id="{D788D8C9-E635-4E44-87DF-23EB0A66AA81}"/>
              </a:ext>
            </a:extLst>
          </p:cNvPr>
          <p:cNvSpPr txBox="1"/>
          <p:nvPr/>
        </p:nvSpPr>
        <p:spPr>
          <a:xfrm>
            <a:off x="5004555" y="5939988"/>
            <a:ext cx="4061269" cy="369332"/>
          </a:xfrm>
          <a:prstGeom prst="rect">
            <a:avLst/>
          </a:prstGeom>
          <a:noFill/>
        </p:spPr>
        <p:txBody>
          <a:bodyPr wrap="square" rtlCol="0">
            <a:spAutoFit/>
          </a:bodyPr>
          <a:lstStyle/>
          <a:p>
            <a:pPr algn="ctr"/>
            <a:r>
              <a:rPr lang="en-GB" b="1" dirty="0">
                <a:solidFill>
                  <a:srgbClr val="C00000"/>
                </a:solidFill>
                <a:latin typeface="Arial" panose="020B0604020202020204" pitchFamily="34" charset="0"/>
                <a:cs typeface="Arial" panose="020B0604020202020204" pitchFamily="34" charset="0"/>
              </a:rPr>
              <a:t>Higher </a:t>
            </a:r>
            <a:r>
              <a:rPr lang="en-GB" b="1" dirty="0">
                <a:latin typeface="Arial" panose="020B0604020202020204" pitchFamily="34" charset="0"/>
                <a:cs typeface="Arial" panose="020B0604020202020204" pitchFamily="34" charset="0"/>
              </a:rPr>
              <a:t>positioning accuracy</a:t>
            </a:r>
          </a:p>
        </p:txBody>
      </p:sp>
      <p:pic>
        <p:nvPicPr>
          <p:cNvPr id="3" name="图片 2">
            <a:extLst>
              <a:ext uri="{FF2B5EF4-FFF2-40B4-BE49-F238E27FC236}">
                <a16:creationId xmlns:a16="http://schemas.microsoft.com/office/drawing/2014/main" id="{93CD0038-F6AB-4206-B863-12F5F0A59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235" y="4033715"/>
            <a:ext cx="4061269" cy="1915565"/>
          </a:xfrm>
          <a:prstGeom prst="rect">
            <a:avLst/>
          </a:prstGeom>
        </p:spPr>
      </p:pic>
      <p:pic>
        <p:nvPicPr>
          <p:cNvPr id="5" name="图片 4">
            <a:extLst>
              <a:ext uri="{FF2B5EF4-FFF2-40B4-BE49-F238E27FC236}">
                <a16:creationId xmlns:a16="http://schemas.microsoft.com/office/drawing/2014/main" id="{35399B10-DF82-437E-8E4E-E1DE5BE7B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591" y="1504322"/>
            <a:ext cx="3150349" cy="1994764"/>
          </a:xfrm>
          <a:prstGeom prst="rect">
            <a:avLst/>
          </a:prstGeom>
        </p:spPr>
      </p:pic>
      <p:sp>
        <p:nvSpPr>
          <p:cNvPr id="61" name="椭圆 60">
            <a:extLst>
              <a:ext uri="{FF2B5EF4-FFF2-40B4-BE49-F238E27FC236}">
                <a16:creationId xmlns:a16="http://schemas.microsoft.com/office/drawing/2014/main" id="{2E811ABF-8B11-4C51-9C48-C5A22DD57928}"/>
              </a:ext>
            </a:extLst>
          </p:cNvPr>
          <p:cNvSpPr/>
          <p:nvPr/>
        </p:nvSpPr>
        <p:spPr>
          <a:xfrm>
            <a:off x="1685372" y="2527279"/>
            <a:ext cx="2224239" cy="2186234"/>
          </a:xfrm>
          <a:prstGeom prst="ellipse">
            <a:avLst/>
          </a:prstGeom>
          <a:gradFill flip="none" rotWithShape="1">
            <a:gsLst>
              <a:gs pos="100000">
                <a:schemeClr val="bg1"/>
              </a:gs>
              <a:gs pos="45000">
                <a:schemeClr val="accent1">
                  <a:lumMod val="60000"/>
                  <a:lumOff val="40000"/>
                </a:schemeClr>
              </a:gs>
            </a:gsLst>
            <a:path path="shap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2" name="箭头: 上 61">
            <a:extLst>
              <a:ext uri="{FF2B5EF4-FFF2-40B4-BE49-F238E27FC236}">
                <a16:creationId xmlns:a16="http://schemas.microsoft.com/office/drawing/2014/main" id="{DE38B98B-E9BE-4828-9DA9-26075BC1873F}"/>
              </a:ext>
            </a:extLst>
          </p:cNvPr>
          <p:cNvSpPr/>
          <p:nvPr/>
        </p:nvSpPr>
        <p:spPr>
          <a:xfrm rot="16200000">
            <a:off x="1913522" y="3456083"/>
            <a:ext cx="321166" cy="339041"/>
          </a:xfrm>
          <a:prstGeom prst="upArrow">
            <a:avLst>
              <a:gd name="adj1" fmla="val 50000"/>
              <a:gd name="adj2" fmla="val 593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3" name="箭头: 上 62">
            <a:extLst>
              <a:ext uri="{FF2B5EF4-FFF2-40B4-BE49-F238E27FC236}">
                <a16:creationId xmlns:a16="http://schemas.microsoft.com/office/drawing/2014/main" id="{F4472D83-EE31-46A0-8700-B35509715A29}"/>
              </a:ext>
            </a:extLst>
          </p:cNvPr>
          <p:cNvSpPr/>
          <p:nvPr/>
        </p:nvSpPr>
        <p:spPr>
          <a:xfrm rot="19800000">
            <a:off x="2273593" y="2841221"/>
            <a:ext cx="326749" cy="333248"/>
          </a:xfrm>
          <a:prstGeom prst="upArrow">
            <a:avLst>
              <a:gd name="adj1" fmla="val 50000"/>
              <a:gd name="adj2" fmla="val 593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4" name="箭头: 上 63">
            <a:extLst>
              <a:ext uri="{FF2B5EF4-FFF2-40B4-BE49-F238E27FC236}">
                <a16:creationId xmlns:a16="http://schemas.microsoft.com/office/drawing/2014/main" id="{AE8C5F2E-E9F5-4DCC-BEDD-CC4FEEBC08C2}"/>
              </a:ext>
            </a:extLst>
          </p:cNvPr>
          <p:cNvSpPr/>
          <p:nvPr/>
        </p:nvSpPr>
        <p:spPr>
          <a:xfrm rot="1800000">
            <a:off x="2999320" y="2841221"/>
            <a:ext cx="326749" cy="333248"/>
          </a:xfrm>
          <a:prstGeom prst="upArrow">
            <a:avLst>
              <a:gd name="adj1" fmla="val 50000"/>
              <a:gd name="adj2" fmla="val 593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5" name="箭头: 上 64">
            <a:extLst>
              <a:ext uri="{FF2B5EF4-FFF2-40B4-BE49-F238E27FC236}">
                <a16:creationId xmlns:a16="http://schemas.microsoft.com/office/drawing/2014/main" id="{F05F6EF5-6408-492B-8214-2F31CB618C23}"/>
              </a:ext>
            </a:extLst>
          </p:cNvPr>
          <p:cNvSpPr/>
          <p:nvPr/>
        </p:nvSpPr>
        <p:spPr>
          <a:xfrm rot="5400000">
            <a:off x="3364974" y="3456083"/>
            <a:ext cx="321166" cy="339041"/>
          </a:xfrm>
          <a:prstGeom prst="upArrow">
            <a:avLst>
              <a:gd name="adj1" fmla="val 50000"/>
              <a:gd name="adj2" fmla="val 593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6" name="箭头: 上 65">
            <a:extLst>
              <a:ext uri="{FF2B5EF4-FFF2-40B4-BE49-F238E27FC236}">
                <a16:creationId xmlns:a16="http://schemas.microsoft.com/office/drawing/2014/main" id="{DA4DF381-B9F2-4110-8C11-9FD90C7250C3}"/>
              </a:ext>
            </a:extLst>
          </p:cNvPr>
          <p:cNvSpPr/>
          <p:nvPr/>
        </p:nvSpPr>
        <p:spPr>
          <a:xfrm rot="9000000">
            <a:off x="2999320" y="4076738"/>
            <a:ext cx="326749" cy="333248"/>
          </a:xfrm>
          <a:prstGeom prst="upArrow">
            <a:avLst>
              <a:gd name="adj1" fmla="val 50000"/>
              <a:gd name="adj2" fmla="val 593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7" name="箭头: 上 66">
            <a:extLst>
              <a:ext uri="{FF2B5EF4-FFF2-40B4-BE49-F238E27FC236}">
                <a16:creationId xmlns:a16="http://schemas.microsoft.com/office/drawing/2014/main" id="{3FBD30CF-72F7-40C3-B4AA-DCBE6172BB89}"/>
              </a:ext>
            </a:extLst>
          </p:cNvPr>
          <p:cNvSpPr/>
          <p:nvPr/>
        </p:nvSpPr>
        <p:spPr>
          <a:xfrm rot="12600000">
            <a:off x="2273593" y="4076738"/>
            <a:ext cx="326749" cy="333248"/>
          </a:xfrm>
          <a:prstGeom prst="upArrow">
            <a:avLst>
              <a:gd name="adj1" fmla="val 50000"/>
              <a:gd name="adj2" fmla="val 593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8" name="椭圆 67">
            <a:extLst>
              <a:ext uri="{FF2B5EF4-FFF2-40B4-BE49-F238E27FC236}">
                <a16:creationId xmlns:a16="http://schemas.microsoft.com/office/drawing/2014/main" id="{E065B4A5-2726-4A5F-A485-2EBB3B30DF38}"/>
              </a:ext>
            </a:extLst>
          </p:cNvPr>
          <p:cNvSpPr/>
          <p:nvPr/>
        </p:nvSpPr>
        <p:spPr>
          <a:xfrm>
            <a:off x="2206043" y="3039052"/>
            <a:ext cx="1182898" cy="1162687"/>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5B9BD5">
                    <a:lumMod val="50000"/>
                  </a:srgbClr>
                </a:solidFill>
                <a:effectLst/>
                <a:uLnTx/>
                <a:uFillTx/>
                <a:cs typeface="+mn-ea"/>
                <a:sym typeface="+mn-lt"/>
              </a:rPr>
              <a:t>5G</a:t>
            </a:r>
            <a:endParaRPr kumimoji="0" lang="zh-CN" altLang="en-US" sz="2800" b="1" i="0" u="none" strike="noStrike" kern="1200" cap="none" spc="0" normalizeH="0" baseline="0" noProof="0" dirty="0">
              <a:ln>
                <a:noFill/>
              </a:ln>
              <a:solidFill>
                <a:srgbClr val="5B9BD5">
                  <a:lumMod val="50000"/>
                </a:srgbClr>
              </a:solidFill>
              <a:effectLst/>
              <a:uLnTx/>
              <a:uFillTx/>
              <a:cs typeface="+mn-ea"/>
              <a:sym typeface="+mn-lt"/>
            </a:endParaRPr>
          </a:p>
        </p:txBody>
      </p:sp>
      <p:sp>
        <p:nvSpPr>
          <p:cNvPr id="69" name="文本框 68">
            <a:extLst>
              <a:ext uri="{FF2B5EF4-FFF2-40B4-BE49-F238E27FC236}">
                <a16:creationId xmlns:a16="http://schemas.microsoft.com/office/drawing/2014/main" id="{124B6490-9956-4BB1-A652-8CB8A6B86614}"/>
              </a:ext>
            </a:extLst>
          </p:cNvPr>
          <p:cNvSpPr txBox="1"/>
          <p:nvPr/>
        </p:nvSpPr>
        <p:spPr>
          <a:xfrm rot="20671695">
            <a:off x="2444804" y="3893873"/>
            <a:ext cx="1017122" cy="249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C00000"/>
                </a:solidFill>
                <a:effectLst/>
                <a:uLnTx/>
                <a:uFillTx/>
                <a:cs typeface="+mn-ea"/>
                <a:sym typeface="+mn-lt"/>
              </a:rPr>
              <a:t>mMTC</a:t>
            </a:r>
            <a:endParaRPr kumimoji="0" lang="zh-CN" altLang="en-US" sz="1200" b="0" i="0" u="none" strike="noStrike" kern="1200" cap="none" spc="0" normalizeH="0" baseline="0" noProof="0" dirty="0">
              <a:ln>
                <a:noFill/>
              </a:ln>
              <a:solidFill>
                <a:srgbClr val="C00000"/>
              </a:solidFill>
              <a:effectLst/>
              <a:uLnTx/>
              <a:uFillTx/>
              <a:cs typeface="+mn-ea"/>
              <a:sym typeface="+mn-lt"/>
            </a:endParaRPr>
          </a:p>
        </p:txBody>
      </p:sp>
      <p:sp>
        <p:nvSpPr>
          <p:cNvPr id="70" name="文本框 69">
            <a:extLst>
              <a:ext uri="{FF2B5EF4-FFF2-40B4-BE49-F238E27FC236}">
                <a16:creationId xmlns:a16="http://schemas.microsoft.com/office/drawing/2014/main" id="{0BCF0A32-2200-4934-AF70-AEE271A4072A}"/>
              </a:ext>
            </a:extLst>
          </p:cNvPr>
          <p:cNvSpPr txBox="1"/>
          <p:nvPr/>
        </p:nvSpPr>
        <p:spPr>
          <a:xfrm rot="4854522">
            <a:off x="2725725" y="3483937"/>
            <a:ext cx="999743" cy="254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7030A0"/>
                </a:solidFill>
                <a:effectLst/>
                <a:uLnTx/>
                <a:uFillTx/>
                <a:cs typeface="+mn-ea"/>
                <a:sym typeface="+mn-lt"/>
              </a:rPr>
              <a:t>URLLC</a:t>
            </a:r>
            <a:endParaRPr kumimoji="0" lang="zh-CN" altLang="en-US" sz="1200" b="0" i="0" u="none" strike="noStrike" kern="1200" cap="none" spc="0" normalizeH="0" baseline="0" noProof="0" dirty="0">
              <a:ln>
                <a:noFill/>
              </a:ln>
              <a:solidFill>
                <a:srgbClr val="7030A0"/>
              </a:solidFill>
              <a:effectLst/>
              <a:uLnTx/>
              <a:uFillTx/>
              <a:cs typeface="+mn-ea"/>
              <a:sym typeface="+mn-lt"/>
            </a:endParaRPr>
          </a:p>
        </p:txBody>
      </p:sp>
      <p:sp>
        <p:nvSpPr>
          <p:cNvPr id="71" name="文本框 70">
            <a:extLst>
              <a:ext uri="{FF2B5EF4-FFF2-40B4-BE49-F238E27FC236}">
                <a16:creationId xmlns:a16="http://schemas.microsoft.com/office/drawing/2014/main" id="{B6DDACFA-6C94-457C-BED3-B3F2BD5567C8}"/>
              </a:ext>
            </a:extLst>
          </p:cNvPr>
          <p:cNvSpPr txBox="1"/>
          <p:nvPr/>
        </p:nvSpPr>
        <p:spPr>
          <a:xfrm rot="19112313">
            <a:off x="1910217" y="3159227"/>
            <a:ext cx="1017122" cy="249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68882"/>
                </a:solidFill>
                <a:effectLst/>
                <a:uLnTx/>
                <a:uFillTx/>
                <a:cs typeface="+mn-ea"/>
                <a:sym typeface="+mn-lt"/>
              </a:rPr>
              <a:t>eMBB</a:t>
            </a:r>
            <a:endParaRPr kumimoji="0" lang="zh-CN" altLang="en-US" sz="1200" b="0" i="0" u="none" strike="noStrike" kern="1200" cap="none" spc="0" normalizeH="0" baseline="0" noProof="0" dirty="0">
              <a:ln>
                <a:noFill/>
              </a:ln>
              <a:solidFill>
                <a:srgbClr val="368882"/>
              </a:solidFill>
              <a:effectLst/>
              <a:uLnTx/>
              <a:uFillTx/>
              <a:cs typeface="+mn-ea"/>
              <a:sym typeface="+mn-lt"/>
            </a:endParaRPr>
          </a:p>
        </p:txBody>
      </p:sp>
      <p:sp>
        <p:nvSpPr>
          <p:cNvPr id="72" name="弧形 71">
            <a:extLst>
              <a:ext uri="{FF2B5EF4-FFF2-40B4-BE49-F238E27FC236}">
                <a16:creationId xmlns:a16="http://schemas.microsoft.com/office/drawing/2014/main" id="{AB613055-67DE-40CA-9690-682B46122304}"/>
              </a:ext>
            </a:extLst>
          </p:cNvPr>
          <p:cNvSpPr/>
          <p:nvPr/>
        </p:nvSpPr>
        <p:spPr>
          <a:xfrm rot="16200000">
            <a:off x="2365135" y="3180523"/>
            <a:ext cx="864717" cy="879748"/>
          </a:xfrm>
          <a:prstGeom prst="arc">
            <a:avLst>
              <a:gd name="adj1" fmla="val 11699537"/>
              <a:gd name="adj2" fmla="val 2913119"/>
            </a:avLst>
          </a:prstGeom>
          <a:ln w="28575">
            <a:solidFill>
              <a:srgbClr val="36888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73" name="Arc 27_1">
            <a:extLst>
              <a:ext uri="{FF2B5EF4-FFF2-40B4-BE49-F238E27FC236}">
                <a16:creationId xmlns:a16="http://schemas.microsoft.com/office/drawing/2014/main" id="{A35B0CE3-8D3F-4037-B565-CA3E960F9182}"/>
              </a:ext>
            </a:extLst>
          </p:cNvPr>
          <p:cNvSpPr/>
          <p:nvPr/>
        </p:nvSpPr>
        <p:spPr>
          <a:xfrm rot="2345302">
            <a:off x="2484792" y="3313039"/>
            <a:ext cx="625404" cy="614716"/>
          </a:xfrm>
          <a:prstGeom prst="arc">
            <a:avLst>
              <a:gd name="adj1" fmla="val 14687384"/>
              <a:gd name="adj2" fmla="val 2044493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74" name="Arc 27_2">
            <a:extLst>
              <a:ext uri="{FF2B5EF4-FFF2-40B4-BE49-F238E27FC236}">
                <a16:creationId xmlns:a16="http://schemas.microsoft.com/office/drawing/2014/main" id="{6EEA2CD2-F492-4A32-A562-8C22D9B26F4C}"/>
              </a:ext>
            </a:extLst>
          </p:cNvPr>
          <p:cNvSpPr/>
          <p:nvPr/>
        </p:nvSpPr>
        <p:spPr>
          <a:xfrm rot="9078646">
            <a:off x="2465103" y="3293686"/>
            <a:ext cx="664778" cy="653419"/>
          </a:xfrm>
          <a:prstGeom prst="arc">
            <a:avLst>
              <a:gd name="adj1" fmla="val 14754537"/>
              <a:gd name="adj2" fmla="val 20917758"/>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75" name="矩形 74">
            <a:extLst>
              <a:ext uri="{FF2B5EF4-FFF2-40B4-BE49-F238E27FC236}">
                <a16:creationId xmlns:a16="http://schemas.microsoft.com/office/drawing/2014/main" id="{63EF491D-3B06-4E15-BAF8-C11A2020C1BB}"/>
              </a:ext>
            </a:extLst>
          </p:cNvPr>
          <p:cNvSpPr/>
          <p:nvPr/>
        </p:nvSpPr>
        <p:spPr>
          <a:xfrm>
            <a:off x="2550580" y="2105109"/>
            <a:ext cx="514062" cy="4224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cs typeface="+mn-ea"/>
                <a:sym typeface="+mn-lt"/>
              </a:rPr>
              <a:t>6G</a:t>
            </a:r>
            <a:endParaRPr kumimoji="0" lang="zh-CN" altLang="en-US" sz="2800" b="1" i="0" u="none" strike="noStrike" kern="1200" cap="none" spc="0" normalizeH="0" baseline="0" noProof="0" dirty="0">
              <a:ln>
                <a:noFill/>
              </a:ln>
              <a:solidFill>
                <a:srgbClr val="C00000"/>
              </a:solidFill>
              <a:effectLst/>
              <a:uLnTx/>
              <a:uFillTx/>
              <a:cs typeface="+mn-ea"/>
              <a:sym typeface="+mn-lt"/>
            </a:endParaRPr>
          </a:p>
        </p:txBody>
      </p:sp>
      <p:sp>
        <p:nvSpPr>
          <p:cNvPr id="76" name="Arc 27_3">
            <a:extLst>
              <a:ext uri="{FF2B5EF4-FFF2-40B4-BE49-F238E27FC236}">
                <a16:creationId xmlns:a16="http://schemas.microsoft.com/office/drawing/2014/main" id="{6FAD3AF6-E0FE-489D-B39C-828A19911429}"/>
              </a:ext>
            </a:extLst>
          </p:cNvPr>
          <p:cNvSpPr/>
          <p:nvPr/>
        </p:nvSpPr>
        <p:spPr>
          <a:xfrm rot="16200000">
            <a:off x="2061793" y="2871908"/>
            <a:ext cx="1471401" cy="1496976"/>
          </a:xfrm>
          <a:prstGeom prst="arc">
            <a:avLst>
              <a:gd name="adj1" fmla="val 7555234"/>
              <a:gd name="adj2" fmla="val 6646153"/>
            </a:avLst>
          </a:prstGeom>
          <a:ln w="28575">
            <a:solidFill>
              <a:srgbClr val="C00000">
                <a:alpha val="48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pic>
        <p:nvPicPr>
          <p:cNvPr id="77" name="图片 76">
            <a:extLst>
              <a:ext uri="{FF2B5EF4-FFF2-40B4-BE49-F238E27FC236}">
                <a16:creationId xmlns:a16="http://schemas.microsoft.com/office/drawing/2014/main" id="{B80B9D84-2809-456A-9B4A-996396DFB4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8521" y="3465019"/>
            <a:ext cx="665487" cy="623566"/>
          </a:xfrm>
          <a:prstGeom prst="rect">
            <a:avLst/>
          </a:prstGeom>
        </p:spPr>
      </p:pic>
      <p:pic>
        <p:nvPicPr>
          <p:cNvPr id="78" name="Picture 16" descr="Network connections, network sharing, network topology, networking, social  sharing icon - Download on Iconfinder">
            <a:extLst>
              <a:ext uri="{FF2B5EF4-FFF2-40B4-BE49-F238E27FC236}">
                <a16:creationId xmlns:a16="http://schemas.microsoft.com/office/drawing/2014/main" id="{D9FD21B8-6F33-4DDC-A6B9-7FF8BB50B303}"/>
              </a:ext>
            </a:extLst>
          </p:cNvPr>
          <p:cNvPicPr>
            <a:picLocks noChangeAspect="1" noChangeArrowheads="1"/>
          </p:cNvPicPr>
          <p:nvPr/>
        </p:nvPicPr>
        <p:blipFill>
          <a:blip r:embed="rId6"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106108" y="3518283"/>
            <a:ext cx="487473" cy="4567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图片 78" descr="徽标&#10;&#10;中度可信度描述已自动生成">
            <a:extLst>
              <a:ext uri="{FF2B5EF4-FFF2-40B4-BE49-F238E27FC236}">
                <a16:creationId xmlns:a16="http://schemas.microsoft.com/office/drawing/2014/main" id="{9AF48D0E-89F0-49CF-823F-66082158E6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7493" y="4610735"/>
            <a:ext cx="442758" cy="406532"/>
          </a:xfrm>
          <a:prstGeom prst="rect">
            <a:avLst/>
          </a:prstGeom>
        </p:spPr>
      </p:pic>
      <p:pic>
        <p:nvPicPr>
          <p:cNvPr id="80" name="图片 79" descr="图标&#10;&#10;低可信度描述已自动生成">
            <a:extLst>
              <a:ext uri="{FF2B5EF4-FFF2-40B4-BE49-F238E27FC236}">
                <a16:creationId xmlns:a16="http://schemas.microsoft.com/office/drawing/2014/main" id="{19B37CBE-55D9-4D2A-A2A8-EBC48CE14D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9558" y="2455379"/>
            <a:ext cx="520583" cy="493620"/>
          </a:xfrm>
          <a:prstGeom prst="rect">
            <a:avLst/>
          </a:prstGeom>
        </p:spPr>
      </p:pic>
      <p:pic>
        <p:nvPicPr>
          <p:cNvPr id="81" name="图片 80" descr="图标&#10;&#10;描述已自动生成">
            <a:extLst>
              <a:ext uri="{FF2B5EF4-FFF2-40B4-BE49-F238E27FC236}">
                <a16:creationId xmlns:a16="http://schemas.microsoft.com/office/drawing/2014/main" id="{1C7F3D98-1761-43CD-8EDD-FC6E8164CC8F}"/>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394415" y="2365287"/>
            <a:ext cx="569138" cy="548840"/>
          </a:xfrm>
          <a:prstGeom prst="rect">
            <a:avLst/>
          </a:prstGeom>
        </p:spPr>
      </p:pic>
      <p:pic>
        <p:nvPicPr>
          <p:cNvPr id="82" name="图片 81" descr="图标&#10;&#10;描述已自动生成">
            <a:extLst>
              <a:ext uri="{FF2B5EF4-FFF2-40B4-BE49-F238E27FC236}">
                <a16:creationId xmlns:a16="http://schemas.microsoft.com/office/drawing/2014/main" id="{C5166B53-6DAC-4254-BCBF-7E5B0A5A7E5F}"/>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93581" y="4585678"/>
            <a:ext cx="590459" cy="499506"/>
          </a:xfrm>
          <a:prstGeom prst="rect">
            <a:avLst/>
          </a:prstGeom>
        </p:spPr>
      </p:pic>
      <p:sp>
        <p:nvSpPr>
          <p:cNvPr id="7" name="文本框 6">
            <a:extLst>
              <a:ext uri="{FF2B5EF4-FFF2-40B4-BE49-F238E27FC236}">
                <a16:creationId xmlns:a16="http://schemas.microsoft.com/office/drawing/2014/main" id="{A92BCBEF-E845-4B59-8D2F-9F91F504711B}"/>
              </a:ext>
            </a:extLst>
          </p:cNvPr>
          <p:cNvSpPr txBox="1"/>
          <p:nvPr/>
        </p:nvSpPr>
        <p:spPr>
          <a:xfrm>
            <a:off x="302171" y="1945453"/>
            <a:ext cx="2090425" cy="369332"/>
          </a:xfrm>
          <a:prstGeom prst="rect">
            <a:avLst/>
          </a:prstGeom>
          <a:noFill/>
        </p:spPr>
        <p:txBody>
          <a:bodyPr wrap="square" rtlCol="0">
            <a:spAutoFit/>
          </a:bodyPr>
          <a:lstStyle/>
          <a:p>
            <a:r>
              <a:rPr lang="en-US" altLang="zh-CN" dirty="0"/>
              <a:t>Energy efficiency</a:t>
            </a:r>
            <a:endParaRPr lang="zh-CN" altLang="en-US" dirty="0"/>
          </a:p>
        </p:txBody>
      </p:sp>
      <p:sp>
        <p:nvSpPr>
          <p:cNvPr id="83" name="文本框 82">
            <a:extLst>
              <a:ext uri="{FF2B5EF4-FFF2-40B4-BE49-F238E27FC236}">
                <a16:creationId xmlns:a16="http://schemas.microsoft.com/office/drawing/2014/main" id="{CB2BAAAA-56A1-42F3-A7FD-7FFBECC00D08}"/>
              </a:ext>
            </a:extLst>
          </p:cNvPr>
          <p:cNvSpPr txBox="1"/>
          <p:nvPr/>
        </p:nvSpPr>
        <p:spPr>
          <a:xfrm>
            <a:off x="107504" y="3110445"/>
            <a:ext cx="1734985" cy="369332"/>
          </a:xfrm>
          <a:prstGeom prst="rect">
            <a:avLst/>
          </a:prstGeom>
          <a:noFill/>
        </p:spPr>
        <p:txBody>
          <a:bodyPr wrap="square" rtlCol="0">
            <a:spAutoFit/>
          </a:bodyPr>
          <a:lstStyle/>
          <a:p>
            <a:r>
              <a:rPr lang="en-US" altLang="zh-CN" dirty="0"/>
              <a:t>Connectivity</a:t>
            </a:r>
            <a:endParaRPr lang="zh-CN" altLang="en-US" dirty="0"/>
          </a:p>
        </p:txBody>
      </p:sp>
      <p:sp>
        <p:nvSpPr>
          <p:cNvPr id="84" name="文本框 83">
            <a:extLst>
              <a:ext uri="{FF2B5EF4-FFF2-40B4-BE49-F238E27FC236}">
                <a16:creationId xmlns:a16="http://schemas.microsoft.com/office/drawing/2014/main" id="{3329212B-80F7-48C7-854A-E4A145186F1C}"/>
              </a:ext>
            </a:extLst>
          </p:cNvPr>
          <p:cNvSpPr txBox="1"/>
          <p:nvPr/>
        </p:nvSpPr>
        <p:spPr>
          <a:xfrm>
            <a:off x="107504" y="4271720"/>
            <a:ext cx="1958693" cy="369332"/>
          </a:xfrm>
          <a:prstGeom prst="rect">
            <a:avLst/>
          </a:prstGeom>
          <a:noFill/>
        </p:spPr>
        <p:txBody>
          <a:bodyPr wrap="square" rtlCol="0">
            <a:spAutoFit/>
          </a:bodyPr>
          <a:lstStyle/>
          <a:p>
            <a:r>
              <a:rPr lang="en-US" altLang="zh-CN" dirty="0">
                <a:solidFill>
                  <a:srgbClr val="C00000"/>
                </a:solidFill>
              </a:rPr>
              <a:t>Sensing accuracy</a:t>
            </a:r>
            <a:endParaRPr lang="zh-CN" altLang="en-US" dirty="0">
              <a:solidFill>
                <a:srgbClr val="C00000"/>
              </a:solidFill>
            </a:endParaRPr>
          </a:p>
        </p:txBody>
      </p:sp>
      <p:sp>
        <p:nvSpPr>
          <p:cNvPr id="85" name="文本框 84">
            <a:extLst>
              <a:ext uri="{FF2B5EF4-FFF2-40B4-BE49-F238E27FC236}">
                <a16:creationId xmlns:a16="http://schemas.microsoft.com/office/drawing/2014/main" id="{7E7A531B-8565-4AE9-ACCF-52B61724103A}"/>
              </a:ext>
            </a:extLst>
          </p:cNvPr>
          <p:cNvSpPr txBox="1"/>
          <p:nvPr/>
        </p:nvSpPr>
        <p:spPr>
          <a:xfrm>
            <a:off x="3557095" y="1979548"/>
            <a:ext cx="1734985" cy="369332"/>
          </a:xfrm>
          <a:prstGeom prst="rect">
            <a:avLst/>
          </a:prstGeom>
          <a:noFill/>
        </p:spPr>
        <p:txBody>
          <a:bodyPr wrap="square" rtlCol="0">
            <a:spAutoFit/>
          </a:bodyPr>
          <a:lstStyle/>
          <a:p>
            <a:r>
              <a:rPr lang="en-US" altLang="zh-CN" dirty="0"/>
              <a:t>Peak data rate</a:t>
            </a:r>
            <a:endParaRPr lang="zh-CN" altLang="en-US" dirty="0"/>
          </a:p>
        </p:txBody>
      </p:sp>
      <p:sp>
        <p:nvSpPr>
          <p:cNvPr id="86" name="文本框 85">
            <a:extLst>
              <a:ext uri="{FF2B5EF4-FFF2-40B4-BE49-F238E27FC236}">
                <a16:creationId xmlns:a16="http://schemas.microsoft.com/office/drawing/2014/main" id="{A5587D24-5FA0-444D-A1B4-04E14C2BE9BA}"/>
              </a:ext>
            </a:extLst>
          </p:cNvPr>
          <p:cNvSpPr txBox="1"/>
          <p:nvPr/>
        </p:nvSpPr>
        <p:spPr>
          <a:xfrm>
            <a:off x="3845127" y="4271720"/>
            <a:ext cx="1734985" cy="369332"/>
          </a:xfrm>
          <a:prstGeom prst="rect">
            <a:avLst/>
          </a:prstGeom>
          <a:noFill/>
        </p:spPr>
        <p:txBody>
          <a:bodyPr wrap="square" rtlCol="0">
            <a:spAutoFit/>
          </a:bodyPr>
          <a:lstStyle/>
          <a:p>
            <a:r>
              <a:rPr lang="en-US" altLang="zh-CN" dirty="0"/>
              <a:t>Latency</a:t>
            </a:r>
            <a:endParaRPr lang="zh-CN" altLang="en-US" dirty="0"/>
          </a:p>
        </p:txBody>
      </p:sp>
      <p:sp>
        <p:nvSpPr>
          <p:cNvPr id="87" name="文本框 86">
            <a:extLst>
              <a:ext uri="{FF2B5EF4-FFF2-40B4-BE49-F238E27FC236}">
                <a16:creationId xmlns:a16="http://schemas.microsoft.com/office/drawing/2014/main" id="{46DA3F48-CCA7-4400-B9A0-7667D68A132E}"/>
              </a:ext>
            </a:extLst>
          </p:cNvPr>
          <p:cNvSpPr txBox="1"/>
          <p:nvPr/>
        </p:nvSpPr>
        <p:spPr>
          <a:xfrm>
            <a:off x="4040035" y="3106314"/>
            <a:ext cx="1734985" cy="369332"/>
          </a:xfrm>
          <a:prstGeom prst="rect">
            <a:avLst/>
          </a:prstGeom>
          <a:noFill/>
        </p:spPr>
        <p:txBody>
          <a:bodyPr wrap="square" rtlCol="0">
            <a:spAutoFit/>
          </a:bodyPr>
          <a:lstStyle/>
          <a:p>
            <a:r>
              <a:rPr lang="en-US" altLang="zh-CN" dirty="0"/>
              <a:t>Security</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520727-23AE-4AF9-9883-3207D2237C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200" y="3082246"/>
            <a:ext cx="4714875" cy="3613969"/>
          </a:xfrm>
          <a:prstGeom prst="rect">
            <a:avLst/>
          </a:prstGeom>
        </p:spPr>
      </p:pic>
      <p:sp>
        <p:nvSpPr>
          <p:cNvPr id="6149" name="文本框 5"/>
          <p:cNvSpPr txBox="1">
            <a:spLocks noChangeArrowheads="1"/>
          </p:cNvSpPr>
          <p:nvPr/>
        </p:nvSpPr>
        <p:spPr bwMode="auto">
          <a:xfrm>
            <a:off x="161925" y="188913"/>
            <a:ext cx="8820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gn="ctr"/>
            <a:r>
              <a:rPr lang="en-US" altLang="zh-CN" sz="3600" dirty="0">
                <a:solidFill>
                  <a:srgbClr val="0070C0"/>
                </a:solidFill>
                <a:latin typeface="Arial" panose="020B0604020202020204" pitchFamily="34" charset="0"/>
                <a:ea typeface="Arial Unicode MS" pitchFamily="34" charset="-122"/>
                <a:cs typeface="Arial" panose="020B0604020202020204" pitchFamily="34" charset="0"/>
              </a:rPr>
              <a:t>System Model</a:t>
            </a:r>
          </a:p>
        </p:txBody>
      </p:sp>
      <p:sp>
        <p:nvSpPr>
          <p:cNvPr id="10" name="文本框 30">
            <a:extLst>
              <a:ext uri="{FF2B5EF4-FFF2-40B4-BE49-F238E27FC236}">
                <a16:creationId xmlns:a16="http://schemas.microsoft.com/office/drawing/2014/main" id="{DE88073F-B94B-4B68-AA98-59E802303277}"/>
              </a:ext>
            </a:extLst>
          </p:cNvPr>
          <p:cNvSpPr txBox="1">
            <a:spLocks noChangeArrowheads="1"/>
          </p:cNvSpPr>
          <p:nvPr/>
        </p:nvSpPr>
        <p:spPr bwMode="auto">
          <a:xfrm>
            <a:off x="161925" y="1083028"/>
            <a:ext cx="8820150" cy="234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gn="just">
              <a:lnSpc>
                <a:spcPct val="120000"/>
              </a:lnSpc>
            </a:pPr>
            <a:r>
              <a:rPr lang="en-US" altLang="zh-CN" sz="2400" b="1" dirty="0">
                <a:latin typeface="Arial" panose="020B0604020202020204" pitchFamily="34" charset="0"/>
                <a:ea typeface="微软雅黑" panose="020B0503020204020204" pitchFamily="34" charset="-122"/>
                <a:cs typeface="Arial" panose="020B0604020202020204" pitchFamily="34" charset="0"/>
              </a:rPr>
              <a:t>Positioning Scenario</a:t>
            </a: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AP: sends signals to the RIS and mobile users.</a:t>
            </a:r>
            <a:endParaRPr lang="en-US" altLang="zh-CN" sz="2000" dirty="0">
              <a:solidFill>
                <a:srgbClr val="99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RIS: reflects the signals from the AP to the users.</a:t>
            </a: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Users:</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measure the RSS for positioning.</a:t>
            </a: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Space of Interest (SOI): is discretized into </a:t>
            </a:r>
            <a:r>
              <a:rPr lang="en-US" altLang="zh-CN" sz="2000" i="1" dirty="0">
                <a:latin typeface="Arial" panose="020B0604020202020204" pitchFamily="34" charset="0"/>
                <a:ea typeface="微软雅黑" panose="020B0503020204020204" pitchFamily="34" charset="-122"/>
                <a:cs typeface="Arial" panose="020B0604020202020204" pitchFamily="34" charset="0"/>
              </a:rPr>
              <a:t>N</a:t>
            </a:r>
            <a:r>
              <a:rPr lang="en-US" altLang="zh-CN" sz="2000" dirty="0">
                <a:latin typeface="Arial" panose="020B0604020202020204" pitchFamily="34" charset="0"/>
                <a:ea typeface="微软雅黑" panose="020B0503020204020204" pitchFamily="34" charset="-122"/>
                <a:cs typeface="Arial" panose="020B0604020202020204" pitchFamily="34" charset="0"/>
              </a:rPr>
              <a:t> blocks to represent users’ positions. </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本框 30">
                <a:extLst>
                  <a:ext uri="{FF2B5EF4-FFF2-40B4-BE49-F238E27FC236}">
                    <a16:creationId xmlns:a16="http://schemas.microsoft.com/office/drawing/2014/main" id="{30321009-EB94-46F8-83AB-4B3BAB31AA99}"/>
                  </a:ext>
                </a:extLst>
              </p:cNvPr>
              <p:cNvSpPr txBox="1">
                <a:spLocks noChangeArrowheads="1"/>
              </p:cNvSpPr>
              <p:nvPr/>
            </p:nvSpPr>
            <p:spPr bwMode="auto">
              <a:xfrm>
                <a:off x="161925" y="3334709"/>
                <a:ext cx="4040620" cy="3472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gn="just">
                  <a:lnSpc>
                    <a:spcPct val="120000"/>
                  </a:lnSpc>
                </a:pPr>
                <a:r>
                  <a:rPr lang="en-US" altLang="zh-CN" sz="2400" b="1" dirty="0">
                    <a:latin typeface="Arial" panose="020B0604020202020204" pitchFamily="34" charset="0"/>
                    <a:ea typeface="微软雅黑" panose="020B0503020204020204" pitchFamily="34" charset="-122"/>
                    <a:cs typeface="Arial" panose="020B0604020202020204" pitchFamily="34" charset="0"/>
                  </a:rPr>
                  <a:t>RIS Model</a:t>
                </a:r>
              </a:p>
              <a:p>
                <a:pPr marL="342900" indent="-342900" algn="just">
                  <a:lnSpc>
                    <a:spcPct val="120000"/>
                  </a:lnSpc>
                  <a:buFont typeface="Arial" panose="020B0604020202020204" pitchFamily="34" charset="0"/>
                  <a:buChar char="•"/>
                </a:pPr>
                <a:r>
                  <a:rPr lang="en-US" altLang="zh-CN" sz="2000" i="1" dirty="0">
                    <a:latin typeface="Arial" panose="020B0604020202020204" pitchFamily="34" charset="0"/>
                    <a:ea typeface="微软雅黑" panose="020B0503020204020204" pitchFamily="34" charset="-122"/>
                    <a:cs typeface="Arial" panose="020B0604020202020204" pitchFamily="34" charset="0"/>
                  </a:rPr>
                  <a:t>M</a:t>
                </a:r>
                <a:r>
                  <a:rPr lang="en-US" altLang="zh-CN" sz="2000" dirty="0">
                    <a:latin typeface="Arial" panose="020B0604020202020204" pitchFamily="34" charset="0"/>
                    <a:ea typeface="微软雅黑" panose="020B0503020204020204" pitchFamily="34" charset="-122"/>
                    <a:cs typeface="Arial" panose="020B0604020202020204" pitchFamily="34" charset="0"/>
                  </a:rPr>
                  <a:t> elements.</a:t>
                </a:r>
              </a:p>
              <a:p>
                <a:pPr marL="285750" lvl="1"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Each element has </a:t>
                </a:r>
                <a:r>
                  <a:rPr lang="en-US" altLang="zh-CN" sz="2000" i="1" dirty="0">
                    <a:latin typeface="Arial" panose="020B0604020202020204" pitchFamily="34" charset="0"/>
                    <a:ea typeface="微软雅黑" panose="020B0503020204020204" pitchFamily="34" charset="-122"/>
                    <a:cs typeface="Arial" panose="020B0604020202020204" pitchFamily="34" charset="0"/>
                  </a:rPr>
                  <a:t>C</a:t>
                </a:r>
                <a:r>
                  <a:rPr lang="en-US" altLang="zh-CN" sz="2000" dirty="0">
                    <a:latin typeface="Arial" panose="020B0604020202020204" pitchFamily="34" charset="0"/>
                    <a:ea typeface="微软雅黑" panose="020B0503020204020204" pitchFamily="34" charset="-122"/>
                    <a:cs typeface="Arial" panose="020B0604020202020204" pitchFamily="34" charset="0"/>
                  </a:rPr>
                  <a:t> states with different reflection coefficients.</a:t>
                </a:r>
              </a:p>
              <a:p>
                <a:pPr marL="0" lvl="1" indent="0" algn="just">
                  <a:lnSpc>
                    <a:spcPct val="120000"/>
                  </a:lnSpc>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𝑟</m:t>
                          </m:r>
                        </m:e>
                        <m: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𝑚</m:t>
                          </m:r>
                        </m:sub>
                      </m:sSub>
                      <m:d>
                        <m:d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𝑐</m:t>
                              </m:r>
                            </m:e>
                            <m: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𝑚</m:t>
                              </m:r>
                            </m:sub>
                          </m:sSub>
                        </m:e>
                      </m:d>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𝑟</m:t>
                      </m:r>
                      <m:d>
                        <m:d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𝑐</m:t>
                              </m:r>
                            </m:e>
                            <m: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𝑚</m:t>
                              </m:r>
                            </m:sub>
                          </m:sSub>
                        </m:e>
                      </m:d>
                      <m:sSup>
                        <m:sSup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𝑒</m:t>
                          </m:r>
                        </m:e>
                        <m:sup>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𝑗</m:t>
                          </m:r>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𝑐</m:t>
                              </m:r>
                            </m:e>
                            <m: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𝑚</m:t>
                              </m:r>
                            </m:sub>
                          </m:sSub>
                          <m:r>
                            <m:rPr>
                              <m:sty m:val="p"/>
                            </m:rPr>
                            <a:rPr lang="en-US" altLang="zh-CN" sz="2000" b="0" i="0" smtClean="0">
                              <a:latin typeface="Cambria Math" panose="02040503050406030204" pitchFamily="18" charset="0"/>
                              <a:ea typeface="微软雅黑" panose="020B0503020204020204" pitchFamily="34" charset="-122"/>
                              <a:cs typeface="Arial" panose="020B0604020202020204" pitchFamily="34" charset="0"/>
                            </a:rPr>
                            <m:t>Δ</m:t>
                          </m:r>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𝜃</m:t>
                          </m:r>
                        </m:sup>
                      </m:sSup>
                    </m:oMath>
                  </m:oMathPara>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0" lvl="1" indent="0" algn="just">
                  <a:lnSpc>
                    <a:spcPct val="120000"/>
                  </a:lnSpc>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0" lvl="1" indent="0" algn="just">
                  <a:lnSpc>
                    <a:spcPct val="120000"/>
                  </a:lnSpc>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342900" lvl="1" indent="-342900"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Configuration </a:t>
                </a:r>
                <a14:m>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𝒄</m:t>
                    </m:r>
                  </m:oMath>
                </a14:m>
                <a:r>
                  <a:rPr lang="zh-CN" altLang="en-US"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rPr>
                  <a:t>the vector of all the elements’ states</a:t>
                </a:r>
              </a:p>
            </p:txBody>
          </p:sp>
        </mc:Choice>
        <mc:Fallback xmlns="">
          <p:sp>
            <p:nvSpPr>
              <p:cNvPr id="12" name="文本框 30">
                <a:extLst>
                  <a:ext uri="{FF2B5EF4-FFF2-40B4-BE49-F238E27FC236}">
                    <a16:creationId xmlns:a16="http://schemas.microsoft.com/office/drawing/2014/main" id="{30321009-EB94-46F8-83AB-4B3BAB31AA99}"/>
                  </a:ext>
                </a:extLst>
              </p:cNvPr>
              <p:cNvSpPr txBox="1">
                <a:spLocks noRot="1" noChangeAspect="1" noMove="1" noResize="1" noEditPoints="1" noAdjustHandles="1" noChangeArrowheads="1" noChangeShapeType="1" noTextEdit="1"/>
              </p:cNvSpPr>
              <p:nvPr/>
            </p:nvSpPr>
            <p:spPr bwMode="auto">
              <a:xfrm>
                <a:off x="161925" y="3334709"/>
                <a:ext cx="4040620" cy="3472554"/>
              </a:xfrm>
              <a:prstGeom prst="rect">
                <a:avLst/>
              </a:prstGeom>
              <a:blipFill>
                <a:blip r:embed="rId4"/>
                <a:stretch>
                  <a:fillRect l="-2417" t="-351" r="-1662" b="-22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cxnSp>
        <p:nvCxnSpPr>
          <p:cNvPr id="7" name="直接箭头连接符 6">
            <a:extLst>
              <a:ext uri="{FF2B5EF4-FFF2-40B4-BE49-F238E27FC236}">
                <a16:creationId xmlns:a16="http://schemas.microsoft.com/office/drawing/2014/main" id="{756EE0B4-92BB-4228-BDB3-E07C54670D3E}"/>
              </a:ext>
            </a:extLst>
          </p:cNvPr>
          <p:cNvCxnSpPr>
            <a:cxnSpLocks/>
          </p:cNvCxnSpPr>
          <p:nvPr/>
        </p:nvCxnSpPr>
        <p:spPr>
          <a:xfrm>
            <a:off x="3264610" y="5221433"/>
            <a:ext cx="184172" cy="502416"/>
          </a:xfrm>
          <a:prstGeom prst="straightConnector1">
            <a:avLst/>
          </a:prstGeom>
          <a:ln w="38100">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40CF889-8C8E-42C5-89F7-F943166CC8EB}"/>
              </a:ext>
            </a:extLst>
          </p:cNvPr>
          <p:cNvSpPr/>
          <p:nvPr/>
        </p:nvSpPr>
        <p:spPr>
          <a:xfrm>
            <a:off x="2793944" y="5714532"/>
            <a:ext cx="1625600" cy="369332"/>
          </a:xfrm>
          <a:prstGeom prst="rect">
            <a:avLst/>
          </a:prstGeom>
        </p:spPr>
        <p:txBody>
          <a:bodyPr wrap="square">
            <a:spAutoFit/>
          </a:bodyPr>
          <a:lstStyle/>
          <a:p>
            <a:r>
              <a:rPr lang="en-US" altLang="zh-CN" dirty="0">
                <a:solidFill>
                  <a:srgbClr val="990000"/>
                </a:solidFill>
                <a:latin typeface="Arial" panose="020B0604020202020204" pitchFamily="34" charset="0"/>
                <a:ea typeface="微软雅黑" panose="020B0503020204020204" pitchFamily="34" charset="-122"/>
                <a:cs typeface="Arial" panose="020B0604020202020204" pitchFamily="34" charset="0"/>
              </a:rPr>
              <a:t>Phase shift</a:t>
            </a:r>
            <a:endParaRPr lang="zh-CN" altLang="en-US" dirty="0">
              <a:solidFill>
                <a:srgbClr val="990000"/>
              </a:solidFill>
            </a:endParaRPr>
          </a:p>
        </p:txBody>
      </p:sp>
      <p:cxnSp>
        <p:nvCxnSpPr>
          <p:cNvPr id="9" name="直接连接符 8">
            <a:extLst>
              <a:ext uri="{FF2B5EF4-FFF2-40B4-BE49-F238E27FC236}">
                <a16:creationId xmlns:a16="http://schemas.microsoft.com/office/drawing/2014/main" id="{992F4D66-FF63-4AE9-AD0F-69370ED30392}"/>
              </a:ext>
            </a:extLst>
          </p:cNvPr>
          <p:cNvCxnSpPr>
            <a:cxnSpLocks/>
          </p:cNvCxnSpPr>
          <p:nvPr/>
        </p:nvCxnSpPr>
        <p:spPr>
          <a:xfrm>
            <a:off x="3020296" y="5204132"/>
            <a:ext cx="461813"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8BA1D9A7-6C02-487B-BE63-CADB4FEB63AD}"/>
              </a:ext>
            </a:extLst>
          </p:cNvPr>
          <p:cNvCxnSpPr>
            <a:cxnSpLocks/>
          </p:cNvCxnSpPr>
          <p:nvPr/>
        </p:nvCxnSpPr>
        <p:spPr>
          <a:xfrm flipH="1">
            <a:off x="2182235" y="5321142"/>
            <a:ext cx="164624" cy="402707"/>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17ACD491-091E-4B05-8E15-8D8F299FFF4E}"/>
              </a:ext>
            </a:extLst>
          </p:cNvPr>
          <p:cNvSpPr/>
          <p:nvPr/>
        </p:nvSpPr>
        <p:spPr>
          <a:xfrm>
            <a:off x="1567324" y="5696141"/>
            <a:ext cx="1559071" cy="369332"/>
          </a:xfrm>
          <a:prstGeom prst="rect">
            <a:avLst/>
          </a:prstGeom>
          <a:ln>
            <a:noFill/>
          </a:ln>
        </p:spPr>
        <p:txBody>
          <a:bodyPr wrap="square">
            <a:spAutoFit/>
          </a:bodyPr>
          <a:lstStyle/>
          <a:p>
            <a:r>
              <a:rPr lang="en-US" altLang="zh-CN" dirty="0">
                <a:solidFill>
                  <a:schemeClr val="accent6">
                    <a:lumMod val="50000"/>
                  </a:schemeClr>
                </a:solidFill>
                <a:latin typeface="Arial" panose="020B0604020202020204" pitchFamily="34" charset="0"/>
                <a:ea typeface="微软雅黑" panose="020B0503020204020204" pitchFamily="34" charset="-122"/>
                <a:cs typeface="Arial" panose="020B0604020202020204" pitchFamily="34" charset="0"/>
              </a:rPr>
              <a:t>Amplitude</a:t>
            </a:r>
          </a:p>
        </p:txBody>
      </p:sp>
      <p:cxnSp>
        <p:nvCxnSpPr>
          <p:cNvPr id="15" name="直接连接符 14">
            <a:extLst>
              <a:ext uri="{FF2B5EF4-FFF2-40B4-BE49-F238E27FC236}">
                <a16:creationId xmlns:a16="http://schemas.microsoft.com/office/drawing/2014/main" id="{AE784D29-9068-4352-B85D-EA055966D5AB}"/>
              </a:ext>
            </a:extLst>
          </p:cNvPr>
          <p:cNvCxnSpPr>
            <a:cxnSpLocks/>
          </p:cNvCxnSpPr>
          <p:nvPr/>
        </p:nvCxnSpPr>
        <p:spPr>
          <a:xfrm flipV="1">
            <a:off x="1972665" y="5321142"/>
            <a:ext cx="622805" cy="489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AE6653F6-9FAB-42BC-ABB1-4242207D7197}"/>
              </a:ext>
            </a:extLst>
          </p:cNvPr>
          <p:cNvSpPr>
            <a:spLocks noGrp="1"/>
          </p:cNvSpPr>
          <p:nvPr>
            <p:ph type="sldNum" sz="quarter" idx="12"/>
          </p:nvPr>
        </p:nvSpPr>
        <p:spPr/>
        <p:txBody>
          <a:bodyPr/>
          <a:lstStyle/>
          <a:p>
            <a:fld id="{97D86083-53EC-4DF4-B0ED-FEB5657A265E}" type="slidenum">
              <a:rPr lang="zh-CN" altLang="en-US" smtClean="0"/>
              <a:t>39</a:t>
            </a:fld>
            <a:endParaRPr lang="zh-CN" altLang="en-US" dirty="0"/>
          </a:p>
        </p:txBody>
      </p:sp>
    </p:spTree>
    <p:extLst>
      <p:ext uri="{BB962C8B-B14F-4D97-AF65-F5344CB8AC3E}">
        <p14:creationId xmlns:p14="http://schemas.microsoft.com/office/powerpoint/2010/main" val="4142152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文本框 5"/>
          <p:cNvSpPr txBox="1">
            <a:spLocks noChangeArrowheads="1"/>
          </p:cNvSpPr>
          <p:nvPr/>
        </p:nvSpPr>
        <p:spPr bwMode="auto">
          <a:xfrm>
            <a:off x="161925" y="188913"/>
            <a:ext cx="8802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gn="ct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System</a:t>
            </a:r>
            <a:r>
              <a:rPr lang="en-US" altLang="zh-CN" sz="4000" dirty="0">
                <a:solidFill>
                  <a:srgbClr val="C00000"/>
                </a:solidFill>
                <a:latin typeface="Arial" panose="020B0604020202020204" pitchFamily="34" charset="0"/>
                <a:ea typeface="Arial Unicode MS" pitchFamily="34" charset="-122"/>
                <a:cs typeface="Arial" panose="020B0604020202020204" pitchFamily="34" charset="0"/>
              </a:rPr>
              <a:t> </a:t>
            </a: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Model</a:t>
            </a:r>
          </a:p>
        </p:txBody>
      </p:sp>
      <mc:AlternateContent xmlns:mc="http://schemas.openxmlformats.org/markup-compatibility/2006" xmlns:a14="http://schemas.microsoft.com/office/drawing/2010/main">
        <mc:Choice Requires="a14">
          <p:sp>
            <p:nvSpPr>
              <p:cNvPr id="13" name="文本框 30">
                <a:extLst>
                  <a:ext uri="{FF2B5EF4-FFF2-40B4-BE49-F238E27FC236}">
                    <a16:creationId xmlns:a16="http://schemas.microsoft.com/office/drawing/2014/main" id="{6A10A55A-A4FC-4EA0-BA02-398F42448119}"/>
                  </a:ext>
                </a:extLst>
              </p:cNvPr>
              <p:cNvSpPr txBox="1">
                <a:spLocks noChangeArrowheads="1"/>
              </p:cNvSpPr>
              <p:nvPr/>
            </p:nvSpPr>
            <p:spPr bwMode="auto">
              <a:xfrm>
                <a:off x="161924" y="1120242"/>
                <a:ext cx="8668039" cy="42110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gn="just">
                  <a:lnSpc>
                    <a:spcPct val="120000"/>
                  </a:lnSpc>
                </a:pPr>
                <a:r>
                  <a:rPr lang="en-US" altLang="zh-CN" sz="2400" b="1" dirty="0">
                    <a:latin typeface="Arial" panose="020B0604020202020204" pitchFamily="34" charset="0"/>
                    <a:ea typeface="微软雅黑" panose="020B0503020204020204" pitchFamily="34" charset="-122"/>
                    <a:cs typeface="Arial" panose="020B0604020202020204" pitchFamily="34" charset="0"/>
                  </a:rPr>
                  <a:t>RSS Model</a:t>
                </a:r>
              </a:p>
              <a:p>
                <a:pPr marL="285750" lvl="1"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Direct LOS channel </a:t>
                </a:r>
                <a14:m>
                  <m:oMath xmlns:m="http://schemas.openxmlformats.org/officeDocument/2006/math">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h</m:t>
                        </m:r>
                      </m:e>
                      <m:sub>
                        <m:r>
                          <m:rPr>
                            <m:sty m:val="p"/>
                          </m:rPr>
                          <a:rPr lang="en-US" altLang="zh-CN" sz="2000" b="0" i="0" smtClean="0">
                            <a:latin typeface="Cambria Math" panose="02040503050406030204" pitchFamily="18" charset="0"/>
                            <a:ea typeface="微软雅黑" panose="020B0503020204020204" pitchFamily="34" charset="-122"/>
                            <a:cs typeface="Arial" panose="020B0604020202020204" pitchFamily="34" charset="0"/>
                          </a:rPr>
                          <m:t>lo</m:t>
                        </m:r>
                      </m:sub>
                    </m:sSub>
                  </m:oMath>
                </a14:m>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AP </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User at the </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𝑛</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err="1">
                    <a:latin typeface="Arial" panose="020B0604020202020204" pitchFamily="34" charset="0"/>
                    <a:ea typeface="微软雅黑" panose="020B0503020204020204" pitchFamily="34" charset="-122"/>
                    <a:cs typeface="Arial" panose="020B0604020202020204" pitchFamily="34" charset="0"/>
                  </a:rPr>
                  <a:t>th</a:t>
                </a:r>
                <a:r>
                  <a:rPr lang="en-US" altLang="zh-CN" sz="2000" dirty="0">
                    <a:latin typeface="Arial" panose="020B0604020202020204" pitchFamily="34" charset="0"/>
                    <a:ea typeface="微软雅黑" panose="020B0503020204020204" pitchFamily="34" charset="-122"/>
                    <a:cs typeface="Arial" panose="020B0604020202020204" pitchFamily="34" charset="0"/>
                  </a:rPr>
                  <a:t> block</a:t>
                </a:r>
              </a:p>
              <a:p>
                <a:pPr marL="285750" lvl="1"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Reflection channel </a:t>
                </a:r>
                <a14:m>
                  <m:oMath xmlns:m="http://schemas.openxmlformats.org/officeDocument/2006/math">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h</m:t>
                        </m:r>
                      </m:e>
                      <m: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𝑚</m:t>
                        </m:r>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 </m:t>
                        </m:r>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𝑛</m:t>
                        </m:r>
                      </m:sub>
                    </m:s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𝑐</m:t>
                        </m:r>
                      </m:e>
                      <m: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𝑚</m:t>
                        </m:r>
                      </m:sub>
                    </m:s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AP </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element </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𝑚</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User at the </a:t>
                </a:r>
                <a14:m>
                  <m:oMath xmlns:m="http://schemas.openxmlformats.org/officeDocument/2006/math">
                    <m:r>
                      <a:rPr lang="en-US" altLang="zh-CN" sz="2000" i="1">
                        <a:latin typeface="Cambria Math" panose="02040503050406030204" pitchFamily="18" charset="0"/>
                        <a:ea typeface="微软雅黑" panose="020B0503020204020204" pitchFamily="34" charset="-122"/>
                        <a:cs typeface="Arial" panose="020B0604020202020204" pitchFamily="34" charset="0"/>
                      </a:rPr>
                      <m:t>𝑛</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err="1">
                    <a:latin typeface="Arial" panose="020B0604020202020204" pitchFamily="34" charset="0"/>
                    <a:ea typeface="微软雅黑" panose="020B0503020204020204" pitchFamily="34" charset="-122"/>
                    <a:cs typeface="Arial" panose="020B0604020202020204" pitchFamily="34" charset="0"/>
                  </a:rPr>
                  <a:t>th</a:t>
                </a:r>
                <a:r>
                  <a:rPr lang="en-US" altLang="zh-CN" sz="2000" dirty="0">
                    <a:latin typeface="Arial" panose="020B0604020202020204" pitchFamily="34" charset="0"/>
                    <a:ea typeface="微软雅黑" panose="020B0503020204020204" pitchFamily="34" charset="-122"/>
                    <a:cs typeface="Arial" panose="020B0604020202020204" pitchFamily="34" charset="0"/>
                  </a:rPr>
                  <a:t> block</a:t>
                </a:r>
              </a:p>
              <a:p>
                <a:pPr marL="285750" lvl="1" algn="just">
                  <a:lnSpc>
                    <a:spcPct val="12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lvl="1" algn="just">
                  <a:lnSpc>
                    <a:spcPct val="12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lvl="1" algn="just">
                  <a:lnSpc>
                    <a:spcPct val="12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lvl="1" algn="just">
                  <a:lnSpc>
                    <a:spcPct val="12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lvl="1" algn="just">
                  <a:lnSpc>
                    <a:spcPct val="12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lvl="1" algn="just">
                  <a:lnSpc>
                    <a:spcPct val="12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lvl="1" algn="just">
                  <a:lnSpc>
                    <a:spcPct val="12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RSS at the </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𝑛</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err="1">
                    <a:latin typeface="Arial" panose="020B0604020202020204" pitchFamily="34" charset="0"/>
                    <a:ea typeface="微软雅黑" panose="020B0503020204020204" pitchFamily="34" charset="-122"/>
                    <a:cs typeface="Arial" panose="020B0604020202020204" pitchFamily="34" charset="0"/>
                  </a:rPr>
                  <a:t>th</a:t>
                </a:r>
                <a:r>
                  <a:rPr lang="en-US" altLang="zh-CN" sz="2000" dirty="0">
                    <a:latin typeface="Arial" panose="020B0604020202020204" pitchFamily="34" charset="0"/>
                    <a:ea typeface="微软雅黑" panose="020B0503020204020204" pitchFamily="34" charset="-122"/>
                    <a:cs typeface="Arial" panose="020B0604020202020204" pitchFamily="34" charset="0"/>
                  </a:rPr>
                  <a:t> block under configuration </a:t>
                </a:r>
                <a14:m>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𝒄</m:t>
                    </m:r>
                  </m:oMath>
                </a14:m>
                <a:endParaRPr lang="en-US" altLang="zh-CN" sz="2000" b="1" dirty="0">
                  <a:latin typeface="Arial" panose="020B0604020202020204" pitchFamily="34" charset="0"/>
                  <a:ea typeface="微软雅黑" panose="020B0503020204020204" pitchFamily="34" charset="-122"/>
                  <a:cs typeface="Arial" panose="020B0604020202020204" pitchFamily="34" charset="0"/>
                </a:endParaRPr>
              </a:p>
              <a:p>
                <a:pPr marL="0" lvl="1" indent="0" algn="just">
                  <a:lnSpc>
                    <a:spcPct val="120000"/>
                  </a:lnSpc>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13" name="文本框 30">
                <a:extLst>
                  <a:ext uri="{FF2B5EF4-FFF2-40B4-BE49-F238E27FC236}">
                    <a16:creationId xmlns:a16="http://schemas.microsoft.com/office/drawing/2014/main" id="{6A10A55A-A4FC-4EA0-BA02-398F42448119}"/>
                  </a:ext>
                </a:extLst>
              </p:cNvPr>
              <p:cNvSpPr txBox="1">
                <a:spLocks noRot="1" noChangeAspect="1" noMove="1" noResize="1" noEditPoints="1" noAdjustHandles="1" noChangeArrowheads="1" noChangeShapeType="1" noTextEdit="1"/>
              </p:cNvSpPr>
              <p:nvPr/>
            </p:nvSpPr>
            <p:spPr bwMode="auto">
              <a:xfrm>
                <a:off x="161924" y="1120242"/>
                <a:ext cx="8668039" cy="4211025"/>
              </a:xfrm>
              <a:prstGeom prst="rect">
                <a:avLst/>
              </a:prstGeom>
              <a:blipFill>
                <a:blip r:embed="rId5"/>
                <a:stretch>
                  <a:fillRect l="-1126" t="-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07CA9482-4CB2-4867-ACE7-1D916A5AF2C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760572" y="2604466"/>
            <a:ext cx="5622856" cy="704000"/>
          </a:xfrm>
          <a:prstGeom prst="rect">
            <a:avLst/>
          </a:prstGeom>
        </p:spPr>
      </p:pic>
      <p:cxnSp>
        <p:nvCxnSpPr>
          <p:cNvPr id="14" name="直接箭头连接符 13">
            <a:extLst>
              <a:ext uri="{FF2B5EF4-FFF2-40B4-BE49-F238E27FC236}">
                <a16:creationId xmlns:a16="http://schemas.microsoft.com/office/drawing/2014/main" id="{CDAA1013-4F8D-4985-9390-45F7D2694E62}"/>
              </a:ext>
            </a:extLst>
          </p:cNvPr>
          <p:cNvCxnSpPr>
            <a:cxnSpLocks/>
          </p:cNvCxnSpPr>
          <p:nvPr/>
        </p:nvCxnSpPr>
        <p:spPr>
          <a:xfrm flipH="1">
            <a:off x="2530283" y="2923303"/>
            <a:ext cx="590713" cy="51336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7C7720B3-4B3C-4C7E-85D6-71B41E768995}"/>
              </a:ext>
            </a:extLst>
          </p:cNvPr>
          <p:cNvSpPr/>
          <p:nvPr/>
        </p:nvSpPr>
        <p:spPr>
          <a:xfrm>
            <a:off x="1187923" y="3399773"/>
            <a:ext cx="1731874" cy="646331"/>
          </a:xfrm>
          <a:prstGeom prst="rect">
            <a:avLst/>
          </a:prstGeom>
          <a:ln>
            <a:noFill/>
          </a:ln>
        </p:spPr>
        <p:txBody>
          <a:bodyPr wrap="square">
            <a:spAutoFit/>
          </a:bodyPr>
          <a:lstStyle/>
          <a:p>
            <a:r>
              <a:rPr lang="en-US" altLang="zh-CN"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Wavelength of the RF signal</a:t>
            </a:r>
            <a:endParaRPr lang="zh-CN" altLang="en-US" dirty="0">
              <a:solidFill>
                <a:schemeClr val="accent1">
                  <a:lumMod val="75000"/>
                </a:schemeClr>
              </a:solidFill>
            </a:endParaRPr>
          </a:p>
        </p:txBody>
      </p:sp>
      <p:cxnSp>
        <p:nvCxnSpPr>
          <p:cNvPr id="16" name="直接箭头连接符 15">
            <a:extLst>
              <a:ext uri="{FF2B5EF4-FFF2-40B4-BE49-F238E27FC236}">
                <a16:creationId xmlns:a16="http://schemas.microsoft.com/office/drawing/2014/main" id="{0E61E75F-7D06-4217-B9A8-AAED8EE836B3}"/>
              </a:ext>
            </a:extLst>
          </p:cNvPr>
          <p:cNvCxnSpPr>
            <a:cxnSpLocks/>
          </p:cNvCxnSpPr>
          <p:nvPr/>
        </p:nvCxnSpPr>
        <p:spPr>
          <a:xfrm flipH="1">
            <a:off x="5902201" y="2848800"/>
            <a:ext cx="408176" cy="587871"/>
          </a:xfrm>
          <a:prstGeom prst="straightConnector1">
            <a:avLst/>
          </a:prstGeom>
          <a:ln w="38100">
            <a:solidFill>
              <a:srgbClr val="99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F981F97B-8A33-4AFD-A53C-FF1267068945}"/>
                  </a:ext>
                </a:extLst>
              </p:cNvPr>
              <p:cNvSpPr/>
              <p:nvPr/>
            </p:nvSpPr>
            <p:spPr>
              <a:xfrm>
                <a:off x="4543581" y="3393230"/>
                <a:ext cx="2041945" cy="923330"/>
              </a:xfrm>
              <a:prstGeom prst="rect">
                <a:avLst/>
              </a:prstGeom>
            </p:spPr>
            <p:txBody>
              <a:bodyPr wrap="square">
                <a:spAutoFit/>
              </a:bodyPr>
              <a:lstStyle/>
              <a:p>
                <a:r>
                  <a:rPr lang="en-US" altLang="zh-CN" dirty="0">
                    <a:solidFill>
                      <a:srgbClr val="990000"/>
                    </a:solidFill>
                    <a:latin typeface="Arial" panose="020B0604020202020204" pitchFamily="34" charset="0"/>
                    <a:ea typeface="微软雅黑" panose="020B0503020204020204" pitchFamily="34" charset="-122"/>
                    <a:cs typeface="Arial" panose="020B0604020202020204" pitchFamily="34" charset="0"/>
                  </a:rPr>
                  <a:t>Distance between AP and the </a:t>
                </a:r>
                <a14:m>
                  <m:oMath xmlns:m="http://schemas.openxmlformats.org/officeDocument/2006/math">
                    <m:r>
                      <a:rPr lang="en-US" altLang="zh-CN" b="0" i="1" smtClean="0">
                        <a:solidFill>
                          <a:srgbClr val="990000"/>
                        </a:solidFill>
                        <a:latin typeface="Cambria Math" panose="02040503050406030204" pitchFamily="18" charset="0"/>
                        <a:ea typeface="微软雅黑" panose="020B0503020204020204" pitchFamily="34" charset="-122"/>
                        <a:cs typeface="Arial" panose="020B0604020202020204" pitchFamily="34" charset="0"/>
                      </a:rPr>
                      <m:t>𝑚</m:t>
                    </m:r>
                  </m:oMath>
                </a14:m>
                <a:r>
                  <a:rPr lang="en-US" altLang="zh-CN" dirty="0">
                    <a:solidFill>
                      <a:srgbClr val="990000"/>
                    </a:solidFill>
                    <a:latin typeface="Arial" panose="020B0604020202020204" pitchFamily="34" charset="0"/>
                    <a:cs typeface="Arial" panose="020B0604020202020204" pitchFamily="34" charset="0"/>
                  </a:rPr>
                  <a:t>-</a:t>
                </a:r>
                <a:r>
                  <a:rPr lang="en-US" altLang="zh-CN" dirty="0" err="1">
                    <a:solidFill>
                      <a:srgbClr val="990000"/>
                    </a:solidFill>
                    <a:latin typeface="Arial" panose="020B0604020202020204" pitchFamily="34" charset="0"/>
                    <a:cs typeface="Arial" panose="020B0604020202020204" pitchFamily="34" charset="0"/>
                  </a:rPr>
                  <a:t>th</a:t>
                </a:r>
                <a:r>
                  <a:rPr lang="en-US" altLang="zh-CN" dirty="0">
                    <a:solidFill>
                      <a:srgbClr val="990000"/>
                    </a:solidFill>
                    <a:latin typeface="Arial" panose="020B0604020202020204" pitchFamily="34" charset="0"/>
                    <a:cs typeface="Arial" panose="020B0604020202020204" pitchFamily="34" charset="0"/>
                  </a:rPr>
                  <a:t> element</a:t>
                </a:r>
                <a:endParaRPr lang="zh-CN" altLang="en-US" dirty="0">
                  <a:solidFill>
                    <a:srgbClr val="990000"/>
                  </a:solidFill>
                  <a:latin typeface="Arial" panose="020B0604020202020204" pitchFamily="34" charset="0"/>
                  <a:cs typeface="Arial" panose="020B0604020202020204" pitchFamily="34" charset="0"/>
                </a:endParaRPr>
              </a:p>
            </p:txBody>
          </p:sp>
        </mc:Choice>
        <mc:Fallback xmlns="">
          <p:sp>
            <p:nvSpPr>
              <p:cNvPr id="17" name="矩形 16">
                <a:extLst>
                  <a:ext uri="{FF2B5EF4-FFF2-40B4-BE49-F238E27FC236}">
                    <a16:creationId xmlns:a16="http://schemas.microsoft.com/office/drawing/2014/main" id="{F981F97B-8A33-4AFD-A53C-FF1267068945}"/>
                  </a:ext>
                </a:extLst>
              </p:cNvPr>
              <p:cNvSpPr>
                <a:spLocks noRot="1" noChangeAspect="1" noMove="1" noResize="1" noEditPoints="1" noAdjustHandles="1" noChangeArrowheads="1" noChangeShapeType="1" noTextEdit="1"/>
              </p:cNvSpPr>
              <p:nvPr/>
            </p:nvSpPr>
            <p:spPr>
              <a:xfrm>
                <a:off x="4543581" y="3393230"/>
                <a:ext cx="2041945" cy="923330"/>
              </a:xfrm>
              <a:prstGeom prst="rect">
                <a:avLst/>
              </a:prstGeom>
              <a:blipFill>
                <a:blip r:embed="rId7"/>
                <a:stretch>
                  <a:fillRect l="-2388" t="-3974" r="-3582" b="-9934"/>
                </a:stretch>
              </a:blipFill>
            </p:spPr>
            <p:txBody>
              <a:bodyPr/>
              <a:lstStyle/>
              <a:p>
                <a:r>
                  <a:rPr lang="zh-CN" altLang="en-US">
                    <a:noFill/>
                  </a:rPr>
                  <a:t> </a:t>
                </a:r>
              </a:p>
            </p:txBody>
          </p:sp>
        </mc:Fallback>
      </mc:AlternateContent>
      <p:cxnSp>
        <p:nvCxnSpPr>
          <p:cNvPr id="18" name="直接连接符 17">
            <a:extLst>
              <a:ext uri="{FF2B5EF4-FFF2-40B4-BE49-F238E27FC236}">
                <a16:creationId xmlns:a16="http://schemas.microsoft.com/office/drawing/2014/main" id="{39225BFC-7650-4362-8090-5D32F2763B35}"/>
              </a:ext>
            </a:extLst>
          </p:cNvPr>
          <p:cNvCxnSpPr>
            <a:cxnSpLocks/>
          </p:cNvCxnSpPr>
          <p:nvPr/>
        </p:nvCxnSpPr>
        <p:spPr>
          <a:xfrm>
            <a:off x="6160655" y="2840179"/>
            <a:ext cx="314036"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DC1CA553-6F3F-4111-B2B7-C35F60D64271}"/>
              </a:ext>
            </a:extLst>
          </p:cNvPr>
          <p:cNvCxnSpPr>
            <a:cxnSpLocks/>
          </p:cNvCxnSpPr>
          <p:nvPr/>
        </p:nvCxnSpPr>
        <p:spPr>
          <a:xfrm flipH="1">
            <a:off x="3988078" y="2937158"/>
            <a:ext cx="251414" cy="499514"/>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1EDDB3B-903A-4E3C-83DC-EA230D252016}"/>
              </a:ext>
            </a:extLst>
          </p:cNvPr>
          <p:cNvCxnSpPr>
            <a:cxnSpLocks/>
          </p:cNvCxnSpPr>
          <p:nvPr/>
        </p:nvCxnSpPr>
        <p:spPr>
          <a:xfrm>
            <a:off x="3868041" y="2937158"/>
            <a:ext cx="860977"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0E453D6D-2115-4993-810C-5518EF074C63}"/>
                  </a:ext>
                </a:extLst>
              </p:cNvPr>
              <p:cNvSpPr/>
              <p:nvPr/>
            </p:nvSpPr>
            <p:spPr>
              <a:xfrm>
                <a:off x="6507856" y="3415050"/>
                <a:ext cx="2041945" cy="923330"/>
              </a:xfrm>
              <a:prstGeom prst="rect">
                <a:avLst/>
              </a:prstGeom>
            </p:spPr>
            <p:txBody>
              <a:bodyPr wrap="square">
                <a:spAutoFit/>
              </a:bodyPr>
              <a:lstStyle/>
              <a:p>
                <a:r>
                  <a:rPr lang="en-US" altLang="zh-CN" dirty="0">
                    <a:solidFill>
                      <a:schemeClr val="accent4">
                        <a:lumMod val="75000"/>
                      </a:schemeClr>
                    </a:solidFill>
                    <a:latin typeface="Arial" panose="020B0604020202020204" pitchFamily="34" charset="0"/>
                    <a:ea typeface="微软雅黑" panose="020B0503020204020204" pitchFamily="34" charset="-122"/>
                    <a:cs typeface="Arial" panose="020B0604020202020204" pitchFamily="34" charset="0"/>
                  </a:rPr>
                  <a:t>Distance between the </a:t>
                </a:r>
                <a14:m>
                  <m:oMath xmlns:m="http://schemas.openxmlformats.org/officeDocument/2006/math">
                    <m:r>
                      <a:rPr lang="en-US" altLang="zh-CN" b="0" i="1" smtClean="0">
                        <a:solidFill>
                          <a:schemeClr val="accent4">
                            <a:lumMod val="75000"/>
                          </a:schemeClr>
                        </a:solidFill>
                        <a:latin typeface="Cambria Math" panose="02040503050406030204" pitchFamily="18" charset="0"/>
                        <a:ea typeface="微软雅黑" panose="020B0503020204020204" pitchFamily="34" charset="-122"/>
                        <a:cs typeface="Arial" panose="020B0604020202020204" pitchFamily="34" charset="0"/>
                      </a:rPr>
                      <m:t>𝑚</m:t>
                    </m:r>
                  </m:oMath>
                </a14:m>
                <a:r>
                  <a:rPr lang="en-US" altLang="zh-CN" dirty="0">
                    <a:solidFill>
                      <a:schemeClr val="accent4">
                        <a:lumMod val="75000"/>
                      </a:schemeClr>
                    </a:solidFill>
                    <a:latin typeface="Arial" panose="020B0604020202020204" pitchFamily="34" charset="0"/>
                    <a:cs typeface="Arial" panose="020B0604020202020204" pitchFamily="34" charset="0"/>
                  </a:rPr>
                  <a:t>-</a:t>
                </a:r>
                <a:r>
                  <a:rPr lang="en-US" altLang="zh-CN" dirty="0" err="1">
                    <a:solidFill>
                      <a:schemeClr val="accent4">
                        <a:lumMod val="75000"/>
                      </a:schemeClr>
                    </a:solidFill>
                    <a:latin typeface="Arial" panose="020B0604020202020204" pitchFamily="34" charset="0"/>
                    <a:cs typeface="Arial" panose="020B0604020202020204" pitchFamily="34" charset="0"/>
                  </a:rPr>
                  <a:t>th</a:t>
                </a:r>
                <a:r>
                  <a:rPr lang="en-US" altLang="zh-CN" dirty="0">
                    <a:solidFill>
                      <a:schemeClr val="accent4">
                        <a:lumMod val="75000"/>
                      </a:schemeClr>
                    </a:solidFill>
                    <a:latin typeface="Arial" panose="020B0604020202020204" pitchFamily="34" charset="0"/>
                    <a:cs typeface="Arial" panose="020B0604020202020204" pitchFamily="34" charset="0"/>
                  </a:rPr>
                  <a:t> element and the user</a:t>
                </a:r>
                <a:endParaRPr lang="zh-CN" altLang="en-US" dirty="0">
                  <a:solidFill>
                    <a:schemeClr val="accent4">
                      <a:lumMod val="75000"/>
                    </a:schemeClr>
                  </a:solidFill>
                  <a:latin typeface="Arial" panose="020B0604020202020204" pitchFamily="34" charset="0"/>
                  <a:cs typeface="Arial" panose="020B0604020202020204" pitchFamily="34" charset="0"/>
                </a:endParaRPr>
              </a:p>
            </p:txBody>
          </p:sp>
        </mc:Choice>
        <mc:Fallback xmlns="">
          <p:sp>
            <p:nvSpPr>
              <p:cNvPr id="25" name="矩形 24">
                <a:extLst>
                  <a:ext uri="{FF2B5EF4-FFF2-40B4-BE49-F238E27FC236}">
                    <a16:creationId xmlns:a16="http://schemas.microsoft.com/office/drawing/2014/main" id="{0E453D6D-2115-4993-810C-5518EF074C63}"/>
                  </a:ext>
                </a:extLst>
              </p:cNvPr>
              <p:cNvSpPr>
                <a:spLocks noRot="1" noChangeAspect="1" noMove="1" noResize="1" noEditPoints="1" noAdjustHandles="1" noChangeArrowheads="1" noChangeShapeType="1" noTextEdit="1"/>
              </p:cNvSpPr>
              <p:nvPr/>
            </p:nvSpPr>
            <p:spPr>
              <a:xfrm>
                <a:off x="6507856" y="3415050"/>
                <a:ext cx="2041945" cy="923330"/>
              </a:xfrm>
              <a:prstGeom prst="rect">
                <a:avLst/>
              </a:prstGeom>
              <a:blipFill>
                <a:blip r:embed="rId8"/>
                <a:stretch>
                  <a:fillRect l="-2687" t="-3289" r="-3284" b="-9211"/>
                </a:stretch>
              </a:blipFill>
            </p:spPr>
            <p:txBody>
              <a:bodyPr/>
              <a:lstStyle/>
              <a:p>
                <a:r>
                  <a:rPr lang="zh-CN" altLang="en-US">
                    <a:noFill/>
                  </a:rPr>
                  <a:t> </a:t>
                </a:r>
              </a:p>
            </p:txBody>
          </p:sp>
        </mc:Fallback>
      </mc:AlternateContent>
      <p:cxnSp>
        <p:nvCxnSpPr>
          <p:cNvPr id="26" name="直接箭头连接符 25">
            <a:extLst>
              <a:ext uri="{FF2B5EF4-FFF2-40B4-BE49-F238E27FC236}">
                <a16:creationId xmlns:a16="http://schemas.microsoft.com/office/drawing/2014/main" id="{BFABCDBF-CABD-4C33-87C5-024FF3CC0224}"/>
              </a:ext>
            </a:extLst>
          </p:cNvPr>
          <p:cNvCxnSpPr>
            <a:cxnSpLocks/>
            <a:endCxn id="25" idx="0"/>
          </p:cNvCxnSpPr>
          <p:nvPr/>
        </p:nvCxnSpPr>
        <p:spPr>
          <a:xfrm>
            <a:off x="6750311" y="2851770"/>
            <a:ext cx="778518" cy="56328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73E78D3-4B79-4D59-8FC3-7D19BA4AB2EE}"/>
              </a:ext>
            </a:extLst>
          </p:cNvPr>
          <p:cNvCxnSpPr>
            <a:cxnSpLocks/>
          </p:cNvCxnSpPr>
          <p:nvPr/>
        </p:nvCxnSpPr>
        <p:spPr>
          <a:xfrm>
            <a:off x="6582586" y="2848800"/>
            <a:ext cx="3908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39BEE62-2378-4F33-AAB3-F024D0277659}"/>
              </a:ext>
            </a:extLst>
          </p:cNvPr>
          <p:cNvCxnSpPr>
            <a:cxnSpLocks/>
          </p:cNvCxnSpPr>
          <p:nvPr/>
        </p:nvCxnSpPr>
        <p:spPr>
          <a:xfrm>
            <a:off x="3120995" y="2923303"/>
            <a:ext cx="37145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DCFDFA64-153C-4D0F-B050-2F1966C09B2C}"/>
              </a:ext>
            </a:extLst>
          </p:cNvPr>
          <p:cNvSpPr/>
          <p:nvPr/>
        </p:nvSpPr>
        <p:spPr>
          <a:xfrm>
            <a:off x="2850150" y="3411570"/>
            <a:ext cx="1682202" cy="923330"/>
          </a:xfrm>
          <a:prstGeom prst="rect">
            <a:avLst/>
          </a:prstGeom>
          <a:ln>
            <a:noFill/>
          </a:ln>
        </p:spPr>
        <p:txBody>
          <a:bodyPr wrap="square">
            <a:spAutoFit/>
          </a:bodyPr>
          <a:lstStyle/>
          <a:p>
            <a:r>
              <a:rPr lang="en-US" altLang="zh-CN" dirty="0">
                <a:solidFill>
                  <a:schemeClr val="accent6">
                    <a:lumMod val="50000"/>
                  </a:schemeClr>
                </a:solidFill>
                <a:latin typeface="Arial" panose="020B0604020202020204" pitchFamily="34" charset="0"/>
                <a:ea typeface="微软雅黑" panose="020B0503020204020204" pitchFamily="34" charset="-122"/>
                <a:cs typeface="Arial" panose="020B0604020202020204" pitchFamily="34" charset="0"/>
              </a:rPr>
              <a:t>Power gains of AP and user antennas</a:t>
            </a:r>
          </a:p>
        </p:txBody>
      </p:sp>
      <p:pic>
        <p:nvPicPr>
          <p:cNvPr id="46" name="图片 45">
            <a:extLst>
              <a:ext uri="{FF2B5EF4-FFF2-40B4-BE49-F238E27FC236}">
                <a16:creationId xmlns:a16="http://schemas.microsoft.com/office/drawing/2014/main" id="{215C51D6-9ED2-4268-984C-E7953A44F5F7}"/>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2131685" y="5048847"/>
            <a:ext cx="5194666" cy="771048"/>
          </a:xfrm>
          <a:prstGeom prst="rect">
            <a:avLst/>
          </a:prstGeom>
        </p:spPr>
      </p:pic>
      <p:cxnSp>
        <p:nvCxnSpPr>
          <p:cNvPr id="48" name="直接箭头连接符 47">
            <a:extLst>
              <a:ext uri="{FF2B5EF4-FFF2-40B4-BE49-F238E27FC236}">
                <a16:creationId xmlns:a16="http://schemas.microsoft.com/office/drawing/2014/main" id="{D123E1B6-FA3D-4FF1-AB94-567252704515}"/>
              </a:ext>
            </a:extLst>
          </p:cNvPr>
          <p:cNvCxnSpPr>
            <a:cxnSpLocks/>
            <a:endCxn id="49" idx="0"/>
          </p:cNvCxnSpPr>
          <p:nvPr/>
        </p:nvCxnSpPr>
        <p:spPr>
          <a:xfrm>
            <a:off x="3181605" y="5587998"/>
            <a:ext cx="0" cy="378693"/>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A1228C65-9185-422E-B317-1A6F395C5EDC}"/>
              </a:ext>
            </a:extLst>
          </p:cNvPr>
          <p:cNvSpPr/>
          <p:nvPr/>
        </p:nvSpPr>
        <p:spPr>
          <a:xfrm>
            <a:off x="2375132" y="5966691"/>
            <a:ext cx="1612946" cy="646331"/>
          </a:xfrm>
          <a:prstGeom prst="rect">
            <a:avLst/>
          </a:prstGeom>
          <a:ln>
            <a:noFill/>
          </a:ln>
        </p:spPr>
        <p:txBody>
          <a:bodyPr wrap="square">
            <a:spAutoFit/>
          </a:bodyPr>
          <a:lstStyle/>
          <a:p>
            <a:r>
              <a:rPr lang="en-US" altLang="zh-CN" dirty="0">
                <a:solidFill>
                  <a:schemeClr val="accent1">
                    <a:lumMod val="75000"/>
                  </a:schemeClr>
                </a:solidFill>
                <a:latin typeface="Arial" panose="020B0604020202020204" pitchFamily="34" charset="0"/>
                <a:cs typeface="Arial" panose="020B0604020202020204" pitchFamily="34" charset="0"/>
              </a:rPr>
              <a:t>Transmission power of AP</a:t>
            </a:r>
            <a:endParaRPr lang="zh-CN" altLang="en-US" dirty="0">
              <a:solidFill>
                <a:schemeClr val="accent1">
                  <a:lumMod val="75000"/>
                </a:schemeClr>
              </a:solidFill>
              <a:latin typeface="Arial" panose="020B0604020202020204" pitchFamily="34" charset="0"/>
              <a:cs typeface="Arial" panose="020B0604020202020204" pitchFamily="34" charset="0"/>
            </a:endParaRPr>
          </a:p>
        </p:txBody>
      </p:sp>
      <p:cxnSp>
        <p:nvCxnSpPr>
          <p:cNvPr id="50" name="直接连接符 49">
            <a:extLst>
              <a:ext uri="{FF2B5EF4-FFF2-40B4-BE49-F238E27FC236}">
                <a16:creationId xmlns:a16="http://schemas.microsoft.com/office/drawing/2014/main" id="{48B1EFA6-C82A-429F-844F-1B39FBF883BD}"/>
              </a:ext>
            </a:extLst>
          </p:cNvPr>
          <p:cNvCxnSpPr>
            <a:cxnSpLocks/>
          </p:cNvCxnSpPr>
          <p:nvPr/>
        </p:nvCxnSpPr>
        <p:spPr>
          <a:xfrm>
            <a:off x="2970217" y="5592518"/>
            <a:ext cx="37145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640C80DB-60F6-48AA-97F3-2ECC02EA2687}"/>
              </a:ext>
            </a:extLst>
          </p:cNvPr>
          <p:cNvCxnSpPr>
            <a:cxnSpLocks/>
            <a:endCxn id="56" idx="0"/>
          </p:cNvCxnSpPr>
          <p:nvPr/>
        </p:nvCxnSpPr>
        <p:spPr>
          <a:xfrm flipH="1">
            <a:off x="7139570" y="5617423"/>
            <a:ext cx="61070" cy="349268"/>
          </a:xfrm>
          <a:prstGeom prst="straightConnector1">
            <a:avLst/>
          </a:prstGeom>
          <a:ln w="38100">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19BC8FD9-0831-4B7B-8353-D0F665B154D5}"/>
              </a:ext>
            </a:extLst>
          </p:cNvPr>
          <p:cNvSpPr/>
          <p:nvPr/>
        </p:nvSpPr>
        <p:spPr>
          <a:xfrm>
            <a:off x="5853467" y="5966691"/>
            <a:ext cx="2572205" cy="646331"/>
          </a:xfrm>
          <a:prstGeom prst="rect">
            <a:avLst/>
          </a:prstGeom>
        </p:spPr>
        <p:txBody>
          <a:bodyPr wrap="square">
            <a:spAutoFit/>
          </a:bodyPr>
          <a:lstStyle/>
          <a:p>
            <a:r>
              <a:rPr lang="en-US" altLang="zh-CN" dirty="0">
                <a:solidFill>
                  <a:srgbClr val="990000"/>
                </a:solidFill>
                <a:latin typeface="Arial" panose="020B0604020202020204" pitchFamily="34" charset="0"/>
                <a:ea typeface="微软雅黑" panose="020B0503020204020204" pitchFamily="34" charset="-122"/>
                <a:cs typeface="Arial" panose="020B0604020202020204" pitchFamily="34" charset="0"/>
              </a:rPr>
              <a:t>Log-normal shadowing</a:t>
            </a:r>
          </a:p>
          <a:p>
            <a:r>
              <a:rPr lang="en-US" altLang="zh-CN" dirty="0">
                <a:solidFill>
                  <a:srgbClr val="990000"/>
                </a:solidFill>
                <a:latin typeface="Arial" panose="020B0604020202020204" pitchFamily="34" charset="0"/>
                <a:ea typeface="微软雅黑" panose="020B0503020204020204" pitchFamily="34" charset="-122"/>
                <a:cs typeface="Arial" panose="020B0604020202020204" pitchFamily="34" charset="0"/>
              </a:rPr>
              <a:t>component</a:t>
            </a:r>
            <a:endParaRPr lang="zh-CN" altLang="en-US" dirty="0">
              <a:solidFill>
                <a:srgbClr val="990000"/>
              </a:solidFill>
              <a:latin typeface="Arial" panose="020B0604020202020204" pitchFamily="34" charset="0"/>
              <a:cs typeface="Arial" panose="020B0604020202020204" pitchFamily="34" charset="0"/>
            </a:endParaRPr>
          </a:p>
        </p:txBody>
      </p:sp>
      <p:cxnSp>
        <p:nvCxnSpPr>
          <p:cNvPr id="57" name="直接连接符 56">
            <a:extLst>
              <a:ext uri="{FF2B5EF4-FFF2-40B4-BE49-F238E27FC236}">
                <a16:creationId xmlns:a16="http://schemas.microsoft.com/office/drawing/2014/main" id="{545B2BDD-5223-4EF9-965C-E9A23410FA1D}"/>
              </a:ext>
            </a:extLst>
          </p:cNvPr>
          <p:cNvCxnSpPr>
            <a:cxnSpLocks/>
          </p:cNvCxnSpPr>
          <p:nvPr/>
        </p:nvCxnSpPr>
        <p:spPr>
          <a:xfrm>
            <a:off x="7043622" y="5617423"/>
            <a:ext cx="314036"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D559C863-7C51-4FC6-92BA-46A8E5F68468}"/>
              </a:ext>
            </a:extLst>
          </p:cNvPr>
          <p:cNvSpPr>
            <a:spLocks noGrp="1"/>
          </p:cNvSpPr>
          <p:nvPr>
            <p:ph type="sldNum" sz="quarter" idx="12"/>
          </p:nvPr>
        </p:nvSpPr>
        <p:spPr/>
        <p:txBody>
          <a:bodyPr/>
          <a:lstStyle/>
          <a:p>
            <a:fld id="{97D86083-53EC-4DF4-B0ED-FEB5657A265E}" type="slidenum">
              <a:rPr lang="zh-CN" altLang="en-US" smtClean="0"/>
              <a:t>40</a:t>
            </a:fld>
            <a:endParaRPr lang="zh-CN" altLang="en-US" dirty="0"/>
          </a:p>
        </p:txBody>
      </p:sp>
    </p:spTree>
    <p:extLst>
      <p:ext uri="{BB962C8B-B14F-4D97-AF65-F5344CB8AC3E}">
        <p14:creationId xmlns:p14="http://schemas.microsoft.com/office/powerpoint/2010/main" val="539387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文本框 5"/>
          <p:cNvSpPr txBox="1">
            <a:spLocks noChangeArrowheads="1"/>
          </p:cNvSpPr>
          <p:nvPr/>
        </p:nvSpPr>
        <p:spPr bwMode="auto">
          <a:xfrm>
            <a:off x="161925" y="188913"/>
            <a:ext cx="88745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gn="ctr"/>
            <a:r>
              <a:rPr lang="en-US" altLang="zh-CN" sz="3600" dirty="0">
                <a:solidFill>
                  <a:srgbClr val="0070C0"/>
                </a:solidFill>
                <a:latin typeface="Arial" panose="020B0604020202020204" pitchFamily="34" charset="0"/>
                <a:ea typeface="Arial Unicode MS" panose="02010600030101010101" charset="-122"/>
                <a:cs typeface="Arial" panose="020B0604020202020204" pitchFamily="34" charset="0"/>
              </a:rPr>
              <a:t>Positioning Protocol</a:t>
            </a:r>
          </a:p>
        </p:txBody>
      </p:sp>
      <mc:AlternateContent xmlns:mc="http://schemas.openxmlformats.org/markup-compatibility/2006" xmlns:a14="http://schemas.microsoft.com/office/drawing/2010/main">
        <mc:Choice Requires="a14">
          <p:sp>
            <p:nvSpPr>
              <p:cNvPr id="3" name="矩形 2"/>
              <p:cNvSpPr/>
              <p:nvPr/>
            </p:nvSpPr>
            <p:spPr>
              <a:xfrm>
                <a:off x="251520" y="911712"/>
                <a:ext cx="8712968" cy="2805320"/>
              </a:xfrm>
              <a:prstGeom prst="rect">
                <a:avLst/>
              </a:prstGeom>
            </p:spPr>
            <p:txBody>
              <a:bodyPr wrap="square">
                <a:spAutoFit/>
              </a:bodyPr>
              <a:lstStyle/>
              <a:p>
                <a:pPr algn="just">
                  <a:lnSpc>
                    <a:spcPct val="150000"/>
                  </a:lnSpc>
                </a:pPr>
                <a:r>
                  <a:rPr lang="en-US" altLang="zh-CN" sz="2000" dirty="0">
                    <a:latin typeface="Arial" panose="020B0604020202020204" pitchFamily="34" charset="0"/>
                    <a:cs typeface="Arial" panose="020B0604020202020204" pitchFamily="34" charset="0"/>
                  </a:rPr>
                  <a:t>The positioning process has </a:t>
                </a:r>
                <a:r>
                  <a:rPr lang="en-US" altLang="zh-CN" sz="2000" i="1" dirty="0">
                    <a:latin typeface="Arial" panose="020B0604020202020204" pitchFamily="34" charset="0"/>
                    <a:cs typeface="Arial" panose="020B0604020202020204" pitchFamily="34" charset="0"/>
                  </a:rPr>
                  <a:t>K</a:t>
                </a:r>
                <a:r>
                  <a:rPr lang="en-US" altLang="zh-CN" sz="2000" dirty="0">
                    <a:latin typeface="Arial" panose="020B0604020202020204" pitchFamily="34" charset="0"/>
                    <a:cs typeface="Arial" panose="020B0604020202020204" pitchFamily="34" charset="0"/>
                  </a:rPr>
                  <a:t> cycles, and each cycle contains four steps:</a:t>
                </a:r>
              </a:p>
              <a:p>
                <a:pPr marL="285750" indent="-28575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Optimization: </a:t>
                </a:r>
                <a:r>
                  <a:rPr lang="en-US" altLang="zh-CN" sz="2000" dirty="0">
                    <a:latin typeface="Arial" panose="020B0604020202020204" pitchFamily="34" charset="0"/>
                    <a:cs typeface="Arial" panose="020B0604020202020204" pitchFamily="34" charset="0"/>
                  </a:rPr>
                  <a:t>AP selects the optimal configuration </a:t>
                </a:r>
                <a14:m>
                  <m:oMath xmlns:m="http://schemas.openxmlformats.org/officeDocument/2006/math">
                    <m:sSub>
                      <m:sSubPr>
                        <m:ctrlPr>
                          <a:rPr lang="en-US" altLang="zh-CN" sz="2000" b="0" i="1" smtClean="0">
                            <a:latin typeface="Cambria Math" panose="02040503050406030204" pitchFamily="18" charset="0"/>
                            <a:cs typeface="Arial" panose="020B0604020202020204" pitchFamily="34" charset="0"/>
                          </a:rPr>
                        </m:ctrlPr>
                      </m:sSubPr>
                      <m:e>
                        <m:r>
                          <a:rPr lang="en-US" altLang="zh-CN" sz="2000" b="1" i="1" smtClean="0">
                            <a:latin typeface="Cambria Math" panose="02040503050406030204" pitchFamily="18" charset="0"/>
                            <a:cs typeface="Arial" panose="020B0604020202020204" pitchFamily="34" charset="0"/>
                          </a:rPr>
                          <m:t>𝒄</m:t>
                        </m:r>
                      </m:e>
                      <m:sub>
                        <m:r>
                          <a:rPr lang="en-US" altLang="zh-CN" sz="2000" b="0" i="1" smtClean="0">
                            <a:latin typeface="Cambria Math" panose="02040503050406030204" pitchFamily="18" charset="0"/>
                            <a:cs typeface="Arial" panose="020B0604020202020204" pitchFamily="34" charset="0"/>
                          </a:rPr>
                          <m:t>𝑘</m:t>
                        </m:r>
                      </m:sub>
                    </m:sSub>
                  </m:oMath>
                </a14:m>
                <a:r>
                  <a:rPr lang="en-US" altLang="zh-CN" sz="2000" dirty="0">
                    <a:latin typeface="Arial" panose="020B0604020202020204" pitchFamily="34" charset="0"/>
                    <a:cs typeface="Arial" panose="020B0604020202020204" pitchFamily="34" charset="0"/>
                  </a:rPr>
                  <a:t> for this cycle.</a:t>
                </a:r>
              </a:p>
              <a:p>
                <a:pPr marL="285750" indent="-28575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Broadcast: </a:t>
                </a:r>
                <a:r>
                  <a:rPr lang="en-US" altLang="zh-CN" sz="2000" dirty="0">
                    <a:latin typeface="Arial" panose="020B0604020202020204" pitchFamily="34" charset="0"/>
                    <a:cs typeface="Arial" panose="020B0604020202020204" pitchFamily="34" charset="0"/>
                  </a:rPr>
                  <a:t>AP broadcasts </a:t>
                </a:r>
                <a14:m>
                  <m:oMath xmlns:m="http://schemas.openxmlformats.org/officeDocument/2006/math">
                    <m:sSub>
                      <m:sSubPr>
                        <m:ctrlPr>
                          <a:rPr lang="en-US" altLang="zh-CN" sz="2000"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𝒄</m:t>
                        </m:r>
                      </m:e>
                      <m:sub>
                        <m:r>
                          <a:rPr lang="en-US" altLang="zh-CN" sz="2000" i="1">
                            <a:latin typeface="Cambria Math" panose="02040503050406030204" pitchFamily="18" charset="0"/>
                            <a:cs typeface="Arial" panose="020B0604020202020204" pitchFamily="34" charset="0"/>
                          </a:rPr>
                          <m:t>𝑘</m:t>
                        </m:r>
                      </m:sub>
                    </m:sSub>
                  </m:oMath>
                </a14:m>
                <a:r>
                  <a:rPr lang="en-US" altLang="zh-CN" sz="2000" dirty="0">
                    <a:latin typeface="Arial" panose="020B0604020202020204" pitchFamily="34" charset="0"/>
                    <a:cs typeface="Arial" panose="020B0604020202020204" pitchFamily="34" charset="0"/>
                  </a:rPr>
                  <a:t> to users and the RIS.</a:t>
                </a:r>
              </a:p>
              <a:p>
                <a:pPr marL="285750" indent="-28575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Measurement: </a:t>
                </a:r>
                <a:r>
                  <a:rPr lang="en-US" altLang="zh-CN" sz="2000" dirty="0">
                    <a:latin typeface="Arial" panose="020B0604020202020204" pitchFamily="34" charset="0"/>
                    <a:cs typeface="Arial" panose="020B0604020202020204" pitchFamily="34" charset="0"/>
                  </a:rPr>
                  <a:t>AP sends single-tone signal with frequency </a:t>
                </a:r>
                <a14:m>
                  <m:oMath xmlns:m="http://schemas.openxmlformats.org/officeDocument/2006/math">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𝑓</m:t>
                        </m:r>
                      </m:e>
                      <m:sub>
                        <m:r>
                          <a:rPr lang="en-US" altLang="zh-CN" sz="2000" b="0" i="1" smtClean="0">
                            <a:latin typeface="Cambria Math" panose="02040503050406030204" pitchFamily="18" charset="0"/>
                            <a:cs typeface="Arial" panose="020B0604020202020204" pitchFamily="34" charset="0"/>
                          </a:rPr>
                          <m:t>𝑐</m:t>
                        </m:r>
                      </m:sub>
                    </m:sSub>
                  </m:oMath>
                </a14:m>
                <a:r>
                  <a:rPr lang="en-US" altLang="zh-CN" sz="2000" dirty="0">
                    <a:latin typeface="Arial" panose="020B0604020202020204" pitchFamily="34" charset="0"/>
                    <a:cs typeface="Arial" panose="020B0604020202020204" pitchFamily="34" charset="0"/>
                  </a:rPr>
                  <a:t>, and users record the RSS under configuration </a:t>
                </a:r>
                <a14:m>
                  <m:oMath xmlns:m="http://schemas.openxmlformats.org/officeDocument/2006/math">
                    <m:sSub>
                      <m:sSubPr>
                        <m:ctrlPr>
                          <a:rPr lang="en-US" altLang="zh-CN" sz="2000"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𝒄</m:t>
                        </m:r>
                      </m:e>
                      <m:sub>
                        <m:r>
                          <a:rPr lang="en-US" altLang="zh-CN" sz="2000" i="1">
                            <a:latin typeface="Cambria Math" panose="02040503050406030204" pitchFamily="18" charset="0"/>
                            <a:cs typeface="Arial" panose="020B0604020202020204" pitchFamily="34" charset="0"/>
                          </a:rPr>
                          <m:t>𝑘</m:t>
                        </m:r>
                      </m:sub>
                    </m:sSub>
                  </m:oMath>
                </a14:m>
                <a:r>
                  <a:rPr lang="en-US" altLang="zh-CN" sz="2000" dirty="0">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Response: </a:t>
                </a:r>
                <a:r>
                  <a:rPr lang="en-US" altLang="zh-CN" sz="2000" dirty="0">
                    <a:latin typeface="Arial" panose="020B0604020202020204" pitchFamily="34" charset="0"/>
                    <a:cs typeface="Arial" panose="020B0604020202020204" pitchFamily="34" charset="0"/>
                  </a:rPr>
                  <a:t>Users send the RSS information to the AP.</a:t>
                </a:r>
                <a:endParaRPr lang="zh-CN" altLang="en-US" sz="2000" dirty="0">
                  <a:latin typeface="Arial" panose="020B0604020202020204" pitchFamily="34" charset="0"/>
                  <a:cs typeface="Arial" panose="020B0604020202020204" pitchFamily="34"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51520" y="911712"/>
                <a:ext cx="8712968" cy="2805320"/>
              </a:xfrm>
              <a:prstGeom prst="rect">
                <a:avLst/>
              </a:prstGeom>
              <a:blipFill>
                <a:blip r:embed="rId3"/>
                <a:stretch>
                  <a:fillRect l="-699" r="-699" b="-3043"/>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B8C06A39-8392-4C96-82B8-3642B0D99A1C}"/>
              </a:ext>
            </a:extLst>
          </p:cNvPr>
          <p:cNvPicPr>
            <a:picLocks noChangeAspect="1"/>
          </p:cNvPicPr>
          <p:nvPr/>
        </p:nvPicPr>
        <p:blipFill>
          <a:blip r:embed="rId4"/>
          <a:stretch>
            <a:fillRect/>
          </a:stretch>
        </p:blipFill>
        <p:spPr>
          <a:xfrm>
            <a:off x="426308" y="4075503"/>
            <a:ext cx="5595801" cy="2385231"/>
          </a:xfrm>
          <a:prstGeom prst="rect">
            <a:avLst/>
          </a:prstGeom>
        </p:spPr>
      </p:pic>
      <p:sp>
        <p:nvSpPr>
          <p:cNvPr id="8" name="文本框 7">
            <a:extLst>
              <a:ext uri="{FF2B5EF4-FFF2-40B4-BE49-F238E27FC236}">
                <a16:creationId xmlns:a16="http://schemas.microsoft.com/office/drawing/2014/main" id="{671D088C-F7F1-4979-978D-3B428CA94ED9}"/>
              </a:ext>
            </a:extLst>
          </p:cNvPr>
          <p:cNvSpPr txBox="1"/>
          <p:nvPr/>
        </p:nvSpPr>
        <p:spPr>
          <a:xfrm>
            <a:off x="7333673" y="4160068"/>
            <a:ext cx="1810327" cy="2246769"/>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Optimization</a:t>
            </a:r>
          </a:p>
          <a:p>
            <a:endParaRPr lang="en-US" altLang="zh-CN" sz="1400" dirty="0">
              <a:latin typeface="Times New Roman" panose="02020603050405020304" pitchFamily="18" charset="0"/>
              <a:cs typeface="Times New Roman" panose="02020603050405020304" pitchFamily="18" charset="0"/>
            </a:endParaRPr>
          </a:p>
          <a:p>
            <a:endParaRPr lang="en-US" altLang="zh-CN"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Broadcast</a:t>
            </a:r>
          </a:p>
          <a:p>
            <a:endParaRPr lang="en-US" altLang="zh-CN" sz="1400" dirty="0">
              <a:latin typeface="Times New Roman" panose="02020603050405020304" pitchFamily="18" charset="0"/>
              <a:cs typeface="Times New Roman" panose="02020603050405020304" pitchFamily="18" charset="0"/>
            </a:endParaRPr>
          </a:p>
          <a:p>
            <a:endParaRPr lang="en-US" altLang="zh-CN"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Measurement</a:t>
            </a:r>
          </a:p>
          <a:p>
            <a:endParaRPr lang="en-US" altLang="zh-CN" sz="1400" dirty="0">
              <a:latin typeface="Times New Roman" panose="02020603050405020304" pitchFamily="18" charset="0"/>
              <a:cs typeface="Times New Roman" panose="02020603050405020304" pitchFamily="18" charset="0"/>
            </a:endParaRPr>
          </a:p>
          <a:p>
            <a:endParaRPr lang="en-US" altLang="zh-CN"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Response</a:t>
            </a:r>
            <a:endParaRPr lang="zh-CN" altLang="en-US" sz="14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538C6A8B-588E-40E7-B560-BF8901D7F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9355" y="4130718"/>
            <a:ext cx="427453" cy="432000"/>
          </a:xfrm>
          <a:prstGeom prst="rect">
            <a:avLst/>
          </a:prstGeom>
        </p:spPr>
      </p:pic>
      <p:pic>
        <p:nvPicPr>
          <p:cNvPr id="10" name="图片 9">
            <a:extLst>
              <a:ext uri="{FF2B5EF4-FFF2-40B4-BE49-F238E27FC236}">
                <a16:creationId xmlns:a16="http://schemas.microsoft.com/office/drawing/2014/main" id="{62767256-7C21-4094-A4DA-F6B38A36D7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4808" y="4752252"/>
            <a:ext cx="432000" cy="432000"/>
          </a:xfrm>
          <a:prstGeom prst="rect">
            <a:avLst/>
          </a:prstGeom>
        </p:spPr>
      </p:pic>
      <p:pic>
        <p:nvPicPr>
          <p:cNvPr id="11" name="图片 10">
            <a:extLst>
              <a:ext uri="{FF2B5EF4-FFF2-40B4-BE49-F238E27FC236}">
                <a16:creationId xmlns:a16="http://schemas.microsoft.com/office/drawing/2014/main" id="{676C3257-3DC0-4BF7-8374-798408B47A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6625" y="5382002"/>
            <a:ext cx="420183" cy="424800"/>
          </a:xfrm>
          <a:prstGeom prst="rect">
            <a:avLst/>
          </a:prstGeom>
        </p:spPr>
      </p:pic>
      <p:pic>
        <p:nvPicPr>
          <p:cNvPr id="13" name="图片 12">
            <a:extLst>
              <a:ext uri="{FF2B5EF4-FFF2-40B4-BE49-F238E27FC236}">
                <a16:creationId xmlns:a16="http://schemas.microsoft.com/office/drawing/2014/main" id="{0B917B2B-5589-486A-8986-996DC0C0F1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4808" y="6004552"/>
            <a:ext cx="427453" cy="432000"/>
          </a:xfrm>
          <a:prstGeom prst="rect">
            <a:avLst/>
          </a:prstGeom>
        </p:spPr>
      </p:pic>
      <p:sp>
        <p:nvSpPr>
          <p:cNvPr id="2" name="灯片编号占位符 1">
            <a:extLst>
              <a:ext uri="{FF2B5EF4-FFF2-40B4-BE49-F238E27FC236}">
                <a16:creationId xmlns:a16="http://schemas.microsoft.com/office/drawing/2014/main" id="{DC69F078-12ED-4E5A-8FF4-A0AA600CCF2B}"/>
              </a:ext>
            </a:extLst>
          </p:cNvPr>
          <p:cNvSpPr>
            <a:spLocks noGrp="1"/>
          </p:cNvSpPr>
          <p:nvPr>
            <p:ph type="sldNum" sz="quarter" idx="12"/>
          </p:nvPr>
        </p:nvSpPr>
        <p:spPr/>
        <p:txBody>
          <a:bodyPr/>
          <a:lstStyle/>
          <a:p>
            <a:fld id="{97D86083-53EC-4DF4-B0ED-FEB5657A265E}" type="slidenum">
              <a:rPr lang="zh-CN" altLang="en-US" smtClean="0"/>
              <a:t>41</a:t>
            </a:fld>
            <a:endParaRPr lang="zh-CN" altLang="en-US" dirty="0"/>
          </a:p>
        </p:txBody>
      </p:sp>
    </p:spTree>
    <p:extLst>
      <p:ext uri="{BB962C8B-B14F-4D97-AF65-F5344CB8AC3E}">
        <p14:creationId xmlns:p14="http://schemas.microsoft.com/office/powerpoint/2010/main" val="2708368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文本框 5"/>
          <p:cNvSpPr txBox="1">
            <a:spLocks noChangeArrowheads="1"/>
          </p:cNvSpPr>
          <p:nvPr/>
        </p:nvSpPr>
        <p:spPr bwMode="auto">
          <a:xfrm>
            <a:off x="161925" y="188913"/>
            <a:ext cx="8834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gn="ctr"/>
            <a:r>
              <a:rPr lang="en-US" altLang="zh-CN" sz="3600" dirty="0">
                <a:solidFill>
                  <a:srgbClr val="0070C0"/>
                </a:solidFill>
                <a:latin typeface="Arial" panose="020B0604020202020204" pitchFamily="34" charset="0"/>
                <a:ea typeface="Arial Unicode MS" panose="02010600030101010101" charset="-122"/>
                <a:cs typeface="Arial" panose="020B0604020202020204" pitchFamily="34" charset="0"/>
              </a:rPr>
              <a:t>Problem Formulation</a:t>
            </a:r>
          </a:p>
        </p:txBody>
      </p:sp>
      <mc:AlternateContent xmlns:mc="http://schemas.openxmlformats.org/markup-compatibility/2006" xmlns:a14="http://schemas.microsoft.com/office/drawing/2010/main">
        <mc:Choice Requires="a14">
          <p:sp>
            <p:nvSpPr>
              <p:cNvPr id="3" name="矩形 2"/>
              <p:cNvSpPr/>
              <p:nvPr/>
            </p:nvSpPr>
            <p:spPr>
              <a:xfrm>
                <a:off x="161925" y="1019148"/>
                <a:ext cx="8677275" cy="5077865"/>
              </a:xfrm>
              <a:prstGeom prst="rect">
                <a:avLst/>
              </a:prstGeom>
            </p:spPr>
            <p:txBody>
              <a:bodyPr wrap="square">
                <a:spAutoFit/>
              </a:bodyPr>
              <a:lstStyle/>
              <a:p>
                <a:pPr algn="just">
                  <a:lnSpc>
                    <a:spcPct val="120000"/>
                  </a:lnSpc>
                </a:pPr>
                <a:r>
                  <a:rPr lang="en-US" altLang="zh-CN" sz="2400" b="1" dirty="0">
                    <a:latin typeface="Arial" panose="020B0604020202020204" pitchFamily="34" charset="0"/>
                    <a:cs typeface="Arial" panose="020B0604020202020204" pitchFamily="34" charset="0"/>
                  </a:rPr>
                  <a:t>Objective: </a:t>
                </a:r>
                <a:r>
                  <a:rPr lang="en-US" altLang="zh-CN" sz="2400" dirty="0">
                    <a:latin typeface="Arial" panose="020B0604020202020204" pitchFamily="34" charset="0"/>
                    <a:cs typeface="Arial" panose="020B0604020202020204" pitchFamily="34" charset="0"/>
                  </a:rPr>
                  <a:t>Minimize the </a:t>
                </a:r>
                <a:r>
                  <a:rPr lang="en-US" altLang="zh-CN" sz="2400" dirty="0">
                    <a:solidFill>
                      <a:srgbClr val="990000"/>
                    </a:solidFill>
                    <a:latin typeface="Arial" panose="020B0604020202020204" pitchFamily="34" charset="0"/>
                    <a:cs typeface="Arial" panose="020B0604020202020204" pitchFamily="34" charset="0"/>
                  </a:rPr>
                  <a:t>average positioning loss </a:t>
                </a:r>
                <a:r>
                  <a:rPr lang="en-US" altLang="zh-CN" sz="2400" dirty="0">
                    <a:latin typeface="Arial" panose="020B0604020202020204" pitchFamily="34" charset="0"/>
                    <a:cs typeface="Arial" panose="020B0604020202020204" pitchFamily="34" charset="0"/>
                  </a:rPr>
                  <a:t>(weighted probabilities of false positioning) in every cycle.</a:t>
                </a:r>
              </a:p>
              <a:p>
                <a:pPr algn="just">
                  <a:lnSpc>
                    <a:spcPct val="120000"/>
                  </a:lnSpc>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cs typeface="Arial" panose="020B0604020202020204" pitchFamily="34" charset="0"/>
                        </a:rPr>
                        <m:t>𝑙</m:t>
                      </m:r>
                      <m:d>
                        <m:dPr>
                          <m:ctrlPr>
                            <a:rPr lang="en-US" altLang="zh-CN" sz="2000" b="0" i="1" smtClean="0">
                              <a:latin typeface="Cambria Math" panose="02040503050406030204" pitchFamily="18" charset="0"/>
                              <a:cs typeface="Arial" panose="020B0604020202020204" pitchFamily="34" charset="0"/>
                            </a:rPr>
                          </m:ctrlPr>
                        </m:dPr>
                        <m:e>
                          <m:sSup>
                            <m:sSupPr>
                              <m:ctrlPr>
                                <a:rPr lang="en-US" altLang="zh-CN" sz="2000" b="0" i="1" smtClean="0">
                                  <a:latin typeface="Cambria Math" panose="02040503050406030204" pitchFamily="18" charset="0"/>
                                  <a:cs typeface="Arial" panose="020B0604020202020204" pitchFamily="34" charset="0"/>
                                </a:rPr>
                              </m:ctrlPr>
                            </m:sSupPr>
                            <m:e>
                              <m:r>
                                <a:rPr lang="en-US" altLang="zh-CN" sz="2000" b="1" i="1" smtClean="0">
                                  <a:latin typeface="Cambria Math" panose="02040503050406030204" pitchFamily="18" charset="0"/>
                                  <a:cs typeface="Arial" panose="020B0604020202020204" pitchFamily="34" charset="0"/>
                                </a:rPr>
                                <m:t>𝒄</m:t>
                              </m:r>
                            </m:e>
                            <m:sup>
                              <m:r>
                                <a:rPr lang="en-US" altLang="zh-CN" sz="2000" b="0" i="1" smtClean="0">
                                  <a:latin typeface="Cambria Math" panose="02040503050406030204" pitchFamily="18" charset="0"/>
                                  <a:cs typeface="Arial" panose="020B0604020202020204" pitchFamily="34" charset="0"/>
                                </a:rPr>
                                <m:t>𝑘</m:t>
                              </m:r>
                            </m:sup>
                          </m:sSup>
                        </m:e>
                      </m:d>
                      <m:r>
                        <a:rPr lang="en-US" altLang="zh-CN" sz="2000" b="0" i="1" smtClean="0">
                          <a:latin typeface="Cambria Math" panose="02040503050406030204" pitchFamily="18" charset="0"/>
                          <a:cs typeface="Arial" panose="020B0604020202020204" pitchFamily="34" charset="0"/>
                        </a:rPr>
                        <m:t>=</m:t>
                      </m:r>
                      <m:nary>
                        <m:naryPr>
                          <m:chr m:val="∑"/>
                          <m:supHide m:val="on"/>
                          <m:ctrlPr>
                            <a:rPr lang="en-US" altLang="zh-CN" sz="2000" b="0" i="1" smtClean="0">
                              <a:latin typeface="Cambria Math" panose="02040503050406030204" pitchFamily="18" charset="0"/>
                              <a:cs typeface="Arial" panose="020B0604020202020204" pitchFamily="34" charset="0"/>
                            </a:rPr>
                          </m:ctrlPr>
                        </m:naryPr>
                        <m:sub>
                          <m:r>
                            <m:rPr>
                              <m:brk m:alnAt="7"/>
                            </m:rPr>
                            <a:rPr lang="en-US" altLang="zh-CN" sz="2000" b="0" i="1" smtClean="0">
                              <a:latin typeface="Cambria Math" panose="02040503050406030204" pitchFamily="18" charset="0"/>
                              <a:cs typeface="Arial" panose="020B0604020202020204" pitchFamily="34" charset="0"/>
                            </a:rPr>
                            <m:t>𝑖</m:t>
                          </m:r>
                          <m:r>
                            <a:rPr lang="en-US" altLang="zh-CN" sz="2000" b="0" i="1" smtClean="0">
                              <a:latin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cs typeface="Arial" panose="020B0604020202020204" pitchFamily="34" charset="0"/>
                            </a:rPr>
                            <m:t>𝐼</m:t>
                          </m:r>
                        </m:sub>
                        <m:sup/>
                        <m:e>
                          <m:nary>
                            <m:naryPr>
                              <m:chr m:val="∑"/>
                              <m:supHide m:val="on"/>
                              <m:ctrlPr>
                                <a:rPr lang="en-US" altLang="zh-CN" sz="2000" b="0" i="1" smtClean="0">
                                  <a:latin typeface="Cambria Math" panose="02040503050406030204" pitchFamily="18" charset="0"/>
                                  <a:cs typeface="Arial" panose="020B0604020202020204" pitchFamily="34" charset="0"/>
                                </a:rPr>
                              </m:ctrlPr>
                            </m:naryPr>
                            <m:sub>
                              <m:eqArr>
                                <m:eqArrPr>
                                  <m:ctrlPr>
                                    <a:rPr lang="en-US" altLang="zh-CN" sz="2000" b="0" i="1" smtClean="0">
                                      <a:latin typeface="Cambria Math" panose="02040503050406030204" pitchFamily="18" charset="0"/>
                                      <a:cs typeface="Arial" panose="020B0604020202020204" pitchFamily="34" charset="0"/>
                                    </a:rPr>
                                  </m:ctrlPr>
                                </m:eqArrPr>
                                <m:e>
                                  <m:r>
                                    <m:rPr>
                                      <m:brk m:alnAt="7"/>
                                    </m:rPr>
                                    <a:rPr lang="en-US" altLang="zh-CN" sz="2000" b="0" i="1" smtClean="0">
                                      <a:latin typeface="Cambria Math" panose="02040503050406030204" pitchFamily="18" charset="0"/>
                                      <a:cs typeface="Arial" panose="020B0604020202020204" pitchFamily="34" charset="0"/>
                                    </a:rPr>
                                    <m:t>𝑛</m:t>
                                  </m:r>
                                  <m:r>
                                    <a:rPr lang="en-US" altLang="zh-CN" sz="2000" b="0" i="1" smtClean="0">
                                      <a:latin typeface="Cambria Math" panose="02040503050406030204" pitchFamily="18" charset="0"/>
                                      <a:cs typeface="Arial" panose="020B0604020202020204" pitchFamily="34" charset="0"/>
                                    </a:rPr>
                                    <m:t>, </m:t>
                                  </m:r>
                                  <m:sSup>
                                    <m:sSupPr>
                                      <m:ctrlPr>
                                        <a:rPr lang="en-US" altLang="zh-CN" sz="2000" b="0" i="1" smtClean="0">
                                          <a:latin typeface="Cambria Math" panose="02040503050406030204" pitchFamily="18" charset="0"/>
                                          <a:cs typeface="Arial" panose="020B0604020202020204" pitchFamily="34" charset="0"/>
                                        </a:rPr>
                                      </m:ctrlPr>
                                    </m:sSupPr>
                                    <m:e>
                                      <m:r>
                                        <m:rPr>
                                          <m:brk m:alnAt="7"/>
                                        </m:rPr>
                                        <a:rPr lang="en-US" altLang="zh-CN" sz="2000" b="0" i="1" smtClean="0">
                                          <a:latin typeface="Cambria Math" panose="02040503050406030204" pitchFamily="18" charset="0"/>
                                          <a:cs typeface="Arial" panose="020B0604020202020204" pitchFamily="34" charset="0"/>
                                        </a:rPr>
                                        <m:t>𝑛</m:t>
                                      </m:r>
                                    </m:e>
                                    <m:sup>
                                      <m:r>
                                        <a:rPr lang="en-US" altLang="zh-CN" sz="2000" b="0" i="1" smtClean="0">
                                          <a:latin typeface="Cambria Math" panose="02040503050406030204" pitchFamily="18" charset="0"/>
                                          <a:cs typeface="Arial" panose="020B0604020202020204" pitchFamily="34" charset="0"/>
                                        </a:rPr>
                                        <m:t>′</m:t>
                                      </m:r>
                                    </m:sup>
                                  </m:sSup>
                                  <m:r>
                                    <a:rPr lang="en-US" altLang="zh-CN" sz="2000" b="0" i="1" smtClean="0">
                                      <a:latin typeface="Cambria Math" panose="02040503050406030204" pitchFamily="18" charset="0"/>
                                      <a:cs typeface="Arial" panose="020B0604020202020204" pitchFamily="34" charset="0"/>
                                    </a:rPr>
                                    <m:t>∈</m:t>
                                  </m:r>
                                  <m:r>
                                    <a:rPr lang="zh-CN" altLang="en-US" sz="2000" b="0" i="1" smtClean="0">
                                      <a:latin typeface="Cambria Math" panose="02040503050406030204" pitchFamily="18" charset="0"/>
                                      <a:cs typeface="Arial" panose="020B0604020202020204" pitchFamily="34" charset="0"/>
                                    </a:rPr>
                                    <m:t>𝒩</m:t>
                                  </m:r>
                                </m:e>
                                <m:e>
                                  <m:r>
                                    <a:rPr lang="en-US" altLang="zh-CN" sz="2000" b="0" i="1" smtClean="0">
                                      <a:latin typeface="Cambria Math" panose="02040503050406030204" pitchFamily="18" charset="0"/>
                                      <a:cs typeface="Arial" panose="020B0604020202020204" pitchFamily="34" charset="0"/>
                                    </a:rPr>
                                    <m:t>𝑛</m:t>
                                  </m:r>
                                  <m:r>
                                    <a:rPr lang="en-US" altLang="zh-CN" sz="2000" b="0" i="1" smtClean="0">
                                      <a:latin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cs typeface="Arial" panose="020B0604020202020204" pitchFamily="34" charset="0"/>
                                    </a:rPr>
                                    <m:t>𝑛</m:t>
                                  </m:r>
                                  <m:r>
                                    <a:rPr lang="en-US" altLang="zh-CN" sz="2000" b="0" i="1" smtClean="0">
                                      <a:latin typeface="Cambria Math" panose="02040503050406030204" pitchFamily="18" charset="0"/>
                                      <a:cs typeface="Arial" panose="020B0604020202020204" pitchFamily="34" charset="0"/>
                                    </a:rPr>
                                    <m:t>′</m:t>
                                  </m:r>
                                </m:e>
                              </m:eqArr>
                            </m:sub>
                            <m:sup/>
                            <m:e>
                              <m:sSubSup>
                                <m:sSubSupPr>
                                  <m:ctrlPr>
                                    <a:rPr lang="en-US" altLang="zh-CN" sz="2000" b="0" i="1" smtClean="0">
                                      <a:latin typeface="Cambria Math" panose="02040503050406030204" pitchFamily="18" charset="0"/>
                                      <a:cs typeface="Arial" panose="020B0604020202020204" pitchFamily="34" charset="0"/>
                                    </a:rPr>
                                  </m:ctrlPr>
                                </m:sSubSupPr>
                                <m:e>
                                  <m:r>
                                    <a:rPr lang="en-US" altLang="zh-CN" sz="2000" b="0" i="1" smtClean="0">
                                      <a:latin typeface="Cambria Math" panose="02040503050406030204" pitchFamily="18" charset="0"/>
                                      <a:cs typeface="Arial" panose="020B0604020202020204" pitchFamily="34" charset="0"/>
                                    </a:rPr>
                                    <m:t>𝑝</m:t>
                                  </m:r>
                                </m:e>
                                <m:sub>
                                  <m:r>
                                    <a:rPr lang="en-US" altLang="zh-CN" sz="2000" b="0" i="1" smtClean="0">
                                      <a:latin typeface="Cambria Math" panose="02040503050406030204" pitchFamily="18" charset="0"/>
                                      <a:cs typeface="Arial" panose="020B0604020202020204" pitchFamily="34" charset="0"/>
                                    </a:rPr>
                                    <m:t>𝑖</m:t>
                                  </m:r>
                                  <m:r>
                                    <a:rPr lang="en-US" altLang="zh-CN" sz="2000" b="0" i="1" smtClean="0">
                                      <a:latin typeface="Cambria Math" panose="02040503050406030204" pitchFamily="18" charset="0"/>
                                      <a:cs typeface="Arial" panose="020B0604020202020204" pitchFamily="34" charset="0"/>
                                    </a:rPr>
                                    <m:t>, </m:t>
                                  </m:r>
                                  <m:r>
                                    <a:rPr lang="en-US" altLang="zh-CN" sz="2000" b="0" i="1" smtClean="0">
                                      <a:latin typeface="Cambria Math" panose="02040503050406030204" pitchFamily="18" charset="0"/>
                                      <a:cs typeface="Arial" panose="020B0604020202020204" pitchFamily="34" charset="0"/>
                                    </a:rPr>
                                    <m:t>𝑛</m:t>
                                  </m:r>
                                </m:sub>
                                <m:sup>
                                  <m:r>
                                    <a:rPr lang="en-US" altLang="zh-CN" sz="2000" b="0" i="1" smtClean="0">
                                      <a:latin typeface="Cambria Math" panose="02040503050406030204" pitchFamily="18" charset="0"/>
                                      <a:cs typeface="Arial" panose="020B0604020202020204" pitchFamily="34" charset="0"/>
                                    </a:rPr>
                                    <m:t>𝑘</m:t>
                                  </m:r>
                                </m:sup>
                              </m:sSubSup>
                              <m:sSubSup>
                                <m:sSubSupPr>
                                  <m:ctrlPr>
                                    <a:rPr lang="en-US" altLang="zh-CN" sz="2000" b="0" i="1" smtClean="0">
                                      <a:latin typeface="Cambria Math" panose="02040503050406030204" pitchFamily="18" charset="0"/>
                                      <a:cs typeface="Arial" panose="020B0604020202020204" pitchFamily="34" charset="0"/>
                                    </a:rPr>
                                  </m:ctrlPr>
                                </m:sSubSupPr>
                                <m:e>
                                  <m:r>
                                    <a:rPr lang="en-US" altLang="zh-CN" sz="2000" b="0" i="1" smtClean="0">
                                      <a:latin typeface="Cambria Math" panose="02040503050406030204" pitchFamily="18" charset="0"/>
                                      <a:cs typeface="Arial" panose="020B0604020202020204" pitchFamily="34" charset="0"/>
                                    </a:rPr>
                                    <m:t>𝛾</m:t>
                                  </m:r>
                                </m:e>
                                <m:sub>
                                  <m:r>
                                    <a:rPr lang="en-US" altLang="zh-CN" sz="2000" b="0" i="1" smtClean="0">
                                      <a:latin typeface="Cambria Math" panose="02040503050406030204" pitchFamily="18" charset="0"/>
                                      <a:cs typeface="Arial" panose="020B0604020202020204" pitchFamily="34" charset="0"/>
                                    </a:rPr>
                                    <m:t>𝑛</m:t>
                                  </m:r>
                                  <m:r>
                                    <a:rPr lang="en-US" altLang="zh-CN" sz="2000" b="0" i="1" smtClean="0">
                                      <a:latin typeface="Cambria Math" panose="02040503050406030204" pitchFamily="18" charset="0"/>
                                      <a:cs typeface="Arial" panose="020B0604020202020204" pitchFamily="34" charset="0"/>
                                    </a:rPr>
                                    <m:t>, </m:t>
                                  </m:r>
                                  <m:sSup>
                                    <m:sSupPr>
                                      <m:ctrlPr>
                                        <a:rPr lang="en-US" altLang="zh-CN" sz="2000" b="0" i="1" smtClean="0">
                                          <a:latin typeface="Cambria Math" panose="02040503050406030204" pitchFamily="18" charset="0"/>
                                          <a:cs typeface="Arial" panose="020B0604020202020204" pitchFamily="34" charset="0"/>
                                        </a:rPr>
                                      </m:ctrlPr>
                                    </m:sSupPr>
                                    <m:e>
                                      <m:r>
                                        <a:rPr lang="en-US" altLang="zh-CN" sz="2000" b="0" i="1" smtClean="0">
                                          <a:latin typeface="Cambria Math" panose="02040503050406030204" pitchFamily="18" charset="0"/>
                                          <a:cs typeface="Arial" panose="020B0604020202020204" pitchFamily="34" charset="0"/>
                                        </a:rPr>
                                        <m:t>𝑛</m:t>
                                      </m:r>
                                    </m:e>
                                    <m:sup>
                                      <m:r>
                                        <a:rPr lang="en-US" altLang="zh-CN" sz="2000" b="0" i="1" smtClean="0">
                                          <a:latin typeface="Cambria Math" panose="02040503050406030204" pitchFamily="18" charset="0"/>
                                          <a:cs typeface="Arial" panose="020B0604020202020204" pitchFamily="34" charset="0"/>
                                        </a:rPr>
                                        <m:t>′</m:t>
                                      </m:r>
                                    </m:sup>
                                  </m:sSup>
                                </m:sub>
                                <m:sup>
                                  <m:r>
                                    <a:rPr lang="en-US" altLang="zh-CN" sz="2000" b="0" i="1" smtClean="0">
                                      <a:latin typeface="Cambria Math" panose="02040503050406030204" pitchFamily="18" charset="0"/>
                                      <a:cs typeface="Arial" panose="020B0604020202020204" pitchFamily="34" charset="0"/>
                                    </a:rPr>
                                    <m:t>𝑘</m:t>
                                  </m:r>
                                </m:sup>
                              </m:sSubSup>
                              <m:nary>
                                <m:naryPr>
                                  <m:supHide m:val="on"/>
                                  <m:ctrlPr>
                                    <a:rPr lang="en-US" altLang="zh-CN" sz="2000" b="0" i="1" smtClean="0">
                                      <a:latin typeface="Cambria Math" panose="02040503050406030204" pitchFamily="18" charset="0"/>
                                      <a:cs typeface="Arial" panose="020B0604020202020204" pitchFamily="34" charset="0"/>
                                    </a:rPr>
                                  </m:ctrlPr>
                                </m:naryPr>
                                <m:sub>
                                  <m:sSubSup>
                                    <m:sSubSupPr>
                                      <m:ctrlPr>
                                        <a:rPr lang="en-US" altLang="zh-CN" sz="2000" b="0" i="1" smtClean="0">
                                          <a:latin typeface="Cambria Math" panose="02040503050406030204" pitchFamily="18" charset="0"/>
                                          <a:ea typeface="Cambria Math" panose="02040503050406030204" pitchFamily="18" charset="0"/>
                                          <a:cs typeface="Arial" panose="020B0604020202020204" pitchFamily="34" charset="0"/>
                                        </a:rPr>
                                      </m:ctrlPr>
                                    </m:sSubSupPr>
                                    <m:e>
                                      <m:r>
                                        <m:rPr>
                                          <m:brk m:alnAt="7"/>
                                        </m:rPr>
                                        <a:rPr lang="en-US" altLang="zh-CN" sz="2000" b="0" i="1" smtClean="0">
                                          <a:latin typeface="Cambria Math" panose="02040503050406030204" pitchFamily="18" charset="0"/>
                                          <a:ea typeface="Cambria Math" panose="02040503050406030204" pitchFamily="18" charset="0"/>
                                          <a:cs typeface="Arial" panose="020B0604020202020204" pitchFamily="34" charset="0"/>
                                        </a:rPr>
                                        <m:t>ℛ</m:t>
                                      </m:r>
                                    </m:e>
                                    <m:sub>
                                      <m:r>
                                        <m:rPr>
                                          <m:brk m:alnAt="7"/>
                                        </m:rP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𝑖</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 </m:t>
                                      </m:r>
                                      <m:sSup>
                                        <m:sSupPr>
                                          <m:ctrlPr>
                                            <a:rPr lang="en-US" altLang="zh-CN" sz="2000" b="0" i="1" smtClean="0">
                                              <a:latin typeface="Cambria Math" panose="02040503050406030204" pitchFamily="18" charset="0"/>
                                              <a:ea typeface="Cambria Math" panose="02040503050406030204" pitchFamily="18" charset="0"/>
                                              <a:cs typeface="Arial" panose="020B0604020202020204" pitchFamily="34" charset="0"/>
                                            </a:rPr>
                                          </m:ctrlPr>
                                        </m:sSupPr>
                                        <m:e>
                                          <m:r>
                                            <m:rPr>
                                              <m:brk m:alnAt="7"/>
                                            </m:rP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𝑛</m:t>
                                          </m:r>
                                        </m:e>
                                        <m:sup>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sup>
                                      </m:sSup>
                                    </m:sub>
                                    <m:sup>
                                      <m:r>
                                        <m:rPr>
                                          <m:brk m:alnAt="7"/>
                                        </m:rP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𝑘</m:t>
                                      </m:r>
                                    </m:sup>
                                  </m:sSubSup>
                                </m:sub>
                                <m:sup/>
                                <m:e>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ℙ</m:t>
                                  </m:r>
                                  <m:d>
                                    <m:dPr>
                                      <m:ctrlPr>
                                        <a:rPr lang="en-US" altLang="zh-CN" sz="2000" b="0" i="1" smtClean="0">
                                          <a:latin typeface="Cambria Math" panose="02040503050406030204" pitchFamily="18" charset="0"/>
                                          <a:ea typeface="Cambria Math" panose="02040503050406030204" pitchFamily="18" charset="0"/>
                                          <a:cs typeface="Arial" panose="020B0604020202020204" pitchFamily="34" charset="0"/>
                                        </a:rPr>
                                      </m:ctrlPr>
                                    </m:dPr>
                                    <m:e>
                                      <m:sSubSup>
                                        <m:sSubSupPr>
                                          <m:ctrlPr>
                                            <a:rPr lang="en-US" altLang="zh-CN" sz="2000" b="0" i="1" smtClean="0">
                                              <a:latin typeface="Cambria Math" panose="02040503050406030204" pitchFamily="18" charset="0"/>
                                              <a:ea typeface="Cambria Math" panose="02040503050406030204" pitchFamily="18" charset="0"/>
                                              <a:cs typeface="Arial" panose="020B0604020202020204" pitchFamily="34" charset="0"/>
                                            </a:rPr>
                                          </m:ctrlPr>
                                        </m:sSubSupPr>
                                        <m:e>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𝑠</m:t>
                                          </m:r>
                                        </m:e>
                                        <m:sub>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𝑖</m:t>
                                          </m:r>
                                        </m:sub>
                                        <m:sup>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𝑘</m:t>
                                          </m:r>
                                        </m:sup>
                                      </m:sSubSup>
                                    </m:e>
                                    <m:e>
                                      <m:sSup>
                                        <m:sSupPr>
                                          <m:ctrlPr>
                                            <a:rPr lang="en-US" altLang="zh-CN" sz="2000" i="1">
                                              <a:latin typeface="Cambria Math" panose="02040503050406030204" pitchFamily="18" charset="0"/>
                                              <a:cs typeface="Arial" panose="020B0604020202020204" pitchFamily="34" charset="0"/>
                                            </a:rPr>
                                          </m:ctrlPr>
                                        </m:sSupPr>
                                        <m:e>
                                          <m:r>
                                            <a:rPr lang="en-US" altLang="zh-CN" sz="2000" b="1" i="1">
                                              <a:latin typeface="Cambria Math" panose="02040503050406030204" pitchFamily="18" charset="0"/>
                                              <a:cs typeface="Arial" panose="020B0604020202020204" pitchFamily="34" charset="0"/>
                                            </a:rPr>
                                            <m:t>𝒄</m:t>
                                          </m:r>
                                        </m:e>
                                        <m:sup>
                                          <m:r>
                                            <a:rPr lang="en-US" altLang="zh-CN" sz="2000" i="1">
                                              <a:latin typeface="Cambria Math" panose="02040503050406030204" pitchFamily="18" charset="0"/>
                                              <a:cs typeface="Arial" panose="020B0604020202020204" pitchFamily="34" charset="0"/>
                                            </a:rPr>
                                            <m:t>𝑘</m:t>
                                          </m:r>
                                        </m:sup>
                                      </m:sSup>
                                      <m:r>
                                        <a:rPr lang="en-US" altLang="zh-CN" sz="2000" b="0" i="1" smtClean="0">
                                          <a:latin typeface="Cambria Math" panose="02040503050406030204" pitchFamily="18" charset="0"/>
                                          <a:cs typeface="Arial" panose="020B0604020202020204" pitchFamily="34" charset="0"/>
                                        </a:rPr>
                                        <m:t>, </m:t>
                                      </m:r>
                                      <m:r>
                                        <a:rPr lang="en-US" altLang="zh-CN" sz="2000" b="0" i="1" smtClean="0">
                                          <a:latin typeface="Cambria Math" panose="02040503050406030204" pitchFamily="18" charset="0"/>
                                          <a:cs typeface="Arial" panose="020B0604020202020204" pitchFamily="34" charset="0"/>
                                        </a:rPr>
                                        <m:t>𝑛</m:t>
                                      </m:r>
                                    </m:e>
                                  </m:d>
                                  <m:r>
                                    <a:rPr lang="en-US" altLang="zh-CN" sz="2000" b="0" i="1" smtClean="0">
                                      <a:latin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cs typeface="Arial" panose="020B0604020202020204" pitchFamily="34" charset="0"/>
                                    </a:rPr>
                                    <m:t>𝑑</m:t>
                                  </m:r>
                                  <m:sSubSup>
                                    <m:sSubSupPr>
                                      <m:ctrlPr>
                                        <a:rPr lang="en-US" altLang="zh-CN" sz="2000" b="0" i="1" smtClean="0">
                                          <a:latin typeface="Cambria Math" panose="02040503050406030204" pitchFamily="18" charset="0"/>
                                          <a:cs typeface="Arial" panose="020B0604020202020204" pitchFamily="34" charset="0"/>
                                        </a:rPr>
                                      </m:ctrlPr>
                                    </m:sSubSupPr>
                                    <m:e>
                                      <m:r>
                                        <a:rPr lang="en-US" altLang="zh-CN" sz="2000" b="0" i="1" smtClean="0">
                                          <a:latin typeface="Cambria Math" panose="02040503050406030204" pitchFamily="18" charset="0"/>
                                          <a:cs typeface="Arial" panose="020B0604020202020204" pitchFamily="34" charset="0"/>
                                        </a:rPr>
                                        <m:t>𝑠</m:t>
                                      </m:r>
                                    </m:e>
                                    <m:sub>
                                      <m:r>
                                        <a:rPr lang="en-US" altLang="zh-CN" sz="2000" b="0" i="1" smtClean="0">
                                          <a:latin typeface="Cambria Math" panose="02040503050406030204" pitchFamily="18" charset="0"/>
                                          <a:cs typeface="Arial" panose="020B0604020202020204" pitchFamily="34" charset="0"/>
                                        </a:rPr>
                                        <m:t>𝑖</m:t>
                                      </m:r>
                                    </m:sub>
                                    <m:sup>
                                      <m:r>
                                        <a:rPr lang="en-US" altLang="zh-CN" sz="2000" b="0" i="1" smtClean="0">
                                          <a:latin typeface="Cambria Math" panose="02040503050406030204" pitchFamily="18" charset="0"/>
                                          <a:cs typeface="Arial" panose="020B0604020202020204" pitchFamily="34" charset="0"/>
                                        </a:rPr>
                                        <m:t>𝑘</m:t>
                                      </m:r>
                                    </m:sup>
                                  </m:sSubSup>
                                </m:e>
                              </m:nary>
                            </m:e>
                          </m:nary>
                        </m:e>
                      </m:nary>
                    </m:oMath>
                  </m:oMathPara>
                </a14:m>
                <a:endParaRPr lang="en-US" altLang="zh-CN" sz="2000" dirty="0">
                  <a:latin typeface="Arial" panose="020B0604020202020204" pitchFamily="34" charset="0"/>
                  <a:cs typeface="Arial" panose="020B0604020202020204" pitchFamily="34" charset="0"/>
                </a:endParaRPr>
              </a:p>
              <a:p>
                <a:pPr marL="342900" indent="-342900" algn="just">
                  <a:lnSpc>
                    <a:spcPct val="120000"/>
                  </a:lnSpc>
                  <a:buFont typeface="Arial" panose="020B0604020202020204" pitchFamily="34" charset="0"/>
                  <a:buChar char="•"/>
                </a:pPr>
                <a14:m>
                  <m:oMath xmlns:m="http://schemas.openxmlformats.org/officeDocument/2006/math">
                    <m:sSubSup>
                      <m:sSubSupPr>
                        <m:ctrlPr>
                          <a:rPr lang="en-US" altLang="zh-CN" sz="2000" i="1">
                            <a:latin typeface="Cambria Math" panose="02040503050406030204" pitchFamily="18" charset="0"/>
                            <a:cs typeface="Arial" panose="020B0604020202020204" pitchFamily="34" charset="0"/>
                          </a:rPr>
                        </m:ctrlPr>
                      </m:sSubSupPr>
                      <m:e>
                        <m:r>
                          <a:rPr lang="en-US" altLang="zh-CN" sz="2000" i="1">
                            <a:latin typeface="Cambria Math" panose="02040503050406030204" pitchFamily="18" charset="0"/>
                            <a:cs typeface="Arial" panose="020B0604020202020204" pitchFamily="34" charset="0"/>
                          </a:rPr>
                          <m:t>𝑝</m:t>
                        </m:r>
                      </m:e>
                      <m:sub>
                        <m:r>
                          <a:rPr lang="en-US" altLang="zh-CN" sz="2000" i="1">
                            <a:latin typeface="Cambria Math" panose="02040503050406030204" pitchFamily="18" charset="0"/>
                            <a:cs typeface="Arial" panose="020B0604020202020204" pitchFamily="34" charset="0"/>
                          </a:rPr>
                          <m:t>𝑖</m:t>
                        </m:r>
                        <m:r>
                          <a:rPr lang="en-US" altLang="zh-CN" sz="2000" i="1">
                            <a:latin typeface="Cambria Math" panose="02040503050406030204" pitchFamily="18" charset="0"/>
                            <a:cs typeface="Arial" panose="020B0604020202020204" pitchFamily="34" charset="0"/>
                          </a:rPr>
                          <m:t>, </m:t>
                        </m:r>
                        <m:r>
                          <a:rPr lang="en-US" altLang="zh-CN" sz="2000" i="1">
                            <a:latin typeface="Cambria Math" panose="02040503050406030204" pitchFamily="18" charset="0"/>
                            <a:cs typeface="Arial" panose="020B0604020202020204" pitchFamily="34" charset="0"/>
                          </a:rPr>
                          <m:t>𝑛</m:t>
                        </m:r>
                      </m:sub>
                      <m:sup>
                        <m:r>
                          <a:rPr lang="en-US" altLang="zh-CN" sz="2000" i="1">
                            <a:latin typeface="Cambria Math" panose="02040503050406030204" pitchFamily="18" charset="0"/>
                            <a:cs typeface="Arial" panose="020B0604020202020204" pitchFamily="34" charset="0"/>
                          </a:rPr>
                          <m:t>𝑘</m:t>
                        </m:r>
                      </m:sup>
                    </m:sSubSup>
                  </m:oMath>
                </a14:m>
                <a:r>
                  <a:rPr lang="en-US" altLang="zh-CN" sz="2000" dirty="0">
                    <a:latin typeface="Arial" panose="020B0604020202020204" pitchFamily="34" charset="0"/>
                    <a:cs typeface="Arial" panose="020B0604020202020204" pitchFamily="34" charset="0"/>
                  </a:rPr>
                  <a:t>: prior probability that user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𝑖</m:t>
                    </m:r>
                  </m:oMath>
                </a14:m>
                <a:r>
                  <a:rPr lang="en-US" altLang="zh-CN" sz="2000" dirty="0">
                    <a:latin typeface="Arial" panose="020B0604020202020204" pitchFamily="34" charset="0"/>
                    <a:cs typeface="Arial" panose="020B0604020202020204" pitchFamily="34" charset="0"/>
                  </a:rPr>
                  <a:t> is at the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𝑛</m:t>
                    </m:r>
                  </m:oMath>
                </a14:m>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th</a:t>
                </a:r>
                <a:r>
                  <a:rPr lang="en-US" altLang="zh-CN" sz="2000" dirty="0">
                    <a:latin typeface="Arial" panose="020B0604020202020204" pitchFamily="34" charset="0"/>
                    <a:cs typeface="Arial" panose="020B0604020202020204" pitchFamily="34" charset="0"/>
                  </a:rPr>
                  <a:t> block in the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𝑘</m:t>
                    </m:r>
                  </m:oMath>
                </a14:m>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th</a:t>
                </a:r>
                <a:r>
                  <a:rPr lang="en-US" altLang="zh-CN" sz="2000" dirty="0">
                    <a:latin typeface="Arial" panose="020B0604020202020204" pitchFamily="34" charset="0"/>
                    <a:cs typeface="Arial" panose="020B0604020202020204" pitchFamily="34" charset="0"/>
                  </a:rPr>
                  <a:t> cycle.</a:t>
                </a:r>
              </a:p>
              <a:p>
                <a:pPr marL="342900" indent="-342900" algn="just">
                  <a:lnSpc>
                    <a:spcPct val="120000"/>
                  </a:lnSpc>
                  <a:buFont typeface="Arial" panose="020B0604020202020204" pitchFamily="34" charset="0"/>
                  <a:buChar char="•"/>
                </a:pPr>
                <a14:m>
                  <m:oMath xmlns:m="http://schemas.openxmlformats.org/officeDocument/2006/math">
                    <m:sSubSup>
                      <m:sSubSupPr>
                        <m:ctrlPr>
                          <a:rPr lang="en-US" altLang="zh-CN" sz="2000" i="1">
                            <a:latin typeface="Cambria Math" panose="02040503050406030204" pitchFamily="18" charset="0"/>
                            <a:cs typeface="Arial" panose="020B0604020202020204" pitchFamily="34" charset="0"/>
                          </a:rPr>
                        </m:ctrlPr>
                      </m:sSubSupPr>
                      <m:e>
                        <m:r>
                          <a:rPr lang="en-US" altLang="zh-CN" sz="2000" i="1">
                            <a:latin typeface="Cambria Math" panose="02040503050406030204" pitchFamily="18" charset="0"/>
                            <a:cs typeface="Arial" panose="020B0604020202020204" pitchFamily="34" charset="0"/>
                          </a:rPr>
                          <m:t>𝛾</m:t>
                        </m:r>
                      </m:e>
                      <m:sub>
                        <m:r>
                          <a:rPr lang="en-US" altLang="zh-CN" sz="2000" i="1">
                            <a:latin typeface="Cambria Math" panose="02040503050406030204" pitchFamily="18" charset="0"/>
                            <a:cs typeface="Arial" panose="020B0604020202020204" pitchFamily="34" charset="0"/>
                          </a:rPr>
                          <m:t>𝑛</m:t>
                        </m:r>
                        <m:r>
                          <a:rPr lang="en-US" altLang="zh-CN" sz="2000" i="1">
                            <a:latin typeface="Cambria Math" panose="02040503050406030204" pitchFamily="18" charset="0"/>
                            <a:cs typeface="Arial" panose="020B0604020202020204" pitchFamily="34" charset="0"/>
                          </a:rPr>
                          <m:t>, </m:t>
                        </m:r>
                        <m:sSup>
                          <m:sSupPr>
                            <m:ctrlPr>
                              <a:rPr lang="en-US" altLang="zh-CN" sz="2000" i="1">
                                <a:latin typeface="Cambria Math" panose="02040503050406030204" pitchFamily="18" charset="0"/>
                                <a:cs typeface="Arial" panose="020B0604020202020204" pitchFamily="34" charset="0"/>
                              </a:rPr>
                            </m:ctrlPr>
                          </m:sSupPr>
                          <m:e>
                            <m:r>
                              <a:rPr lang="en-US" altLang="zh-CN" sz="2000" i="1">
                                <a:latin typeface="Cambria Math" panose="02040503050406030204" pitchFamily="18" charset="0"/>
                                <a:cs typeface="Arial" panose="020B0604020202020204" pitchFamily="34" charset="0"/>
                              </a:rPr>
                              <m:t>𝑛</m:t>
                            </m:r>
                          </m:e>
                          <m:sup>
                            <m:r>
                              <a:rPr lang="en-US" altLang="zh-CN" sz="2000" i="1">
                                <a:latin typeface="Cambria Math" panose="02040503050406030204" pitchFamily="18" charset="0"/>
                                <a:cs typeface="Arial" panose="020B0604020202020204" pitchFamily="34" charset="0"/>
                              </a:rPr>
                              <m:t>′</m:t>
                            </m:r>
                          </m:sup>
                        </m:sSup>
                      </m:sub>
                      <m:sup>
                        <m:r>
                          <a:rPr lang="en-US" altLang="zh-CN" sz="2000" i="1">
                            <a:latin typeface="Cambria Math" panose="02040503050406030204" pitchFamily="18" charset="0"/>
                            <a:cs typeface="Arial" panose="020B0604020202020204" pitchFamily="34" charset="0"/>
                          </a:rPr>
                          <m:t>𝑘</m:t>
                        </m:r>
                      </m:sup>
                    </m:sSubSup>
                  </m:oMath>
                </a14:m>
                <a:r>
                  <a:rPr lang="en-US" altLang="zh-CN" sz="2000" dirty="0">
                    <a:latin typeface="Arial" panose="020B0604020202020204" pitchFamily="34" charset="0"/>
                    <a:cs typeface="Arial" panose="020B0604020202020204" pitchFamily="34" charset="0"/>
                  </a:rPr>
                  <a:t>: loss parameter when the positioning result is the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𝑛</m:t>
                    </m:r>
                    <m:r>
                      <a:rPr lang="en-US" altLang="zh-CN" sz="2000" b="0" i="1" smtClean="0">
                        <a:latin typeface="Cambria Math" panose="02040503050406030204" pitchFamily="18" charset="0"/>
                        <a:cs typeface="Arial" panose="020B0604020202020204" pitchFamily="34" charset="0"/>
                      </a:rPr>
                      <m:t>′</m:t>
                    </m:r>
                  </m:oMath>
                </a14:m>
                <a:r>
                  <a:rPr lang="en-US" altLang="zh-CN" sz="2000" dirty="0">
                    <a:latin typeface="Arial" panose="020B0604020202020204" pitchFamily="34" charset="0"/>
                    <a:cs typeface="Arial" panose="020B0604020202020204" pitchFamily="34" charset="0"/>
                  </a:rPr>
                  <a:t>-th block while the user is at the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𝑛</m:t>
                    </m:r>
                  </m:oMath>
                </a14:m>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th</a:t>
                </a:r>
                <a:r>
                  <a:rPr lang="en-US" altLang="zh-CN" sz="2000" dirty="0">
                    <a:latin typeface="Arial" panose="020B0604020202020204" pitchFamily="34" charset="0"/>
                    <a:cs typeface="Arial" panose="020B0604020202020204" pitchFamily="34" charset="0"/>
                  </a:rPr>
                  <a:t> block.</a:t>
                </a:r>
              </a:p>
              <a:p>
                <a:pPr marL="342900" indent="-342900" algn="just">
                  <a:lnSpc>
                    <a:spcPct val="120000"/>
                  </a:lnSpc>
                  <a:buFont typeface="Arial" panose="020B0604020202020204" pitchFamily="34" charset="0"/>
                  <a:buChar char="•"/>
                </a:pPr>
                <a14:m>
                  <m:oMath xmlns:m="http://schemas.openxmlformats.org/officeDocument/2006/math">
                    <m:r>
                      <a:rPr lang="en-US" altLang="zh-CN" sz="2000" i="1">
                        <a:latin typeface="Cambria Math" panose="02040503050406030204" pitchFamily="18" charset="0"/>
                        <a:ea typeface="Cambria Math" panose="02040503050406030204" pitchFamily="18" charset="0"/>
                        <a:cs typeface="Arial" panose="020B0604020202020204" pitchFamily="34" charset="0"/>
                      </a:rPr>
                      <m:t>ℙ</m:t>
                    </m:r>
                    <m:d>
                      <m:d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dPr>
                      <m:e>
                        <m:sSubSup>
                          <m:sSub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bSupPr>
                          <m:e>
                            <m:r>
                              <a:rPr lang="en-US" altLang="zh-CN" sz="2000" i="1">
                                <a:latin typeface="Cambria Math" panose="02040503050406030204" pitchFamily="18" charset="0"/>
                                <a:ea typeface="Cambria Math" panose="02040503050406030204" pitchFamily="18" charset="0"/>
                                <a:cs typeface="Arial" panose="020B0604020202020204" pitchFamily="34" charset="0"/>
                              </a:rPr>
                              <m:t>𝑠</m:t>
                            </m:r>
                          </m:e>
                          <m:sub>
                            <m:r>
                              <a:rPr lang="en-US" altLang="zh-CN" sz="2000" i="1">
                                <a:latin typeface="Cambria Math" panose="02040503050406030204" pitchFamily="18" charset="0"/>
                                <a:ea typeface="Cambria Math" panose="02040503050406030204" pitchFamily="18" charset="0"/>
                                <a:cs typeface="Arial" panose="020B0604020202020204" pitchFamily="34" charset="0"/>
                              </a:rPr>
                              <m:t>𝑖</m:t>
                            </m:r>
                          </m:sub>
                          <m:sup>
                            <m:r>
                              <a:rPr lang="en-US" altLang="zh-CN" sz="2000" i="1">
                                <a:latin typeface="Cambria Math" panose="02040503050406030204" pitchFamily="18" charset="0"/>
                                <a:ea typeface="Cambria Math" panose="02040503050406030204" pitchFamily="18" charset="0"/>
                                <a:cs typeface="Arial" panose="020B0604020202020204" pitchFamily="34" charset="0"/>
                              </a:rPr>
                              <m:t>𝑘</m:t>
                            </m:r>
                          </m:sup>
                        </m:sSubSup>
                      </m:e>
                      <m:e>
                        <m:sSup>
                          <m:sSupPr>
                            <m:ctrlPr>
                              <a:rPr lang="en-US" altLang="zh-CN" sz="2000" i="1">
                                <a:latin typeface="Cambria Math" panose="02040503050406030204" pitchFamily="18" charset="0"/>
                                <a:cs typeface="Arial" panose="020B0604020202020204" pitchFamily="34" charset="0"/>
                              </a:rPr>
                            </m:ctrlPr>
                          </m:sSupPr>
                          <m:e>
                            <m:r>
                              <a:rPr lang="en-US" altLang="zh-CN" sz="2000" b="1" i="1">
                                <a:latin typeface="Cambria Math" panose="02040503050406030204" pitchFamily="18" charset="0"/>
                                <a:cs typeface="Arial" panose="020B0604020202020204" pitchFamily="34" charset="0"/>
                              </a:rPr>
                              <m:t>𝒄</m:t>
                            </m:r>
                          </m:e>
                          <m:sup>
                            <m:r>
                              <a:rPr lang="en-US" altLang="zh-CN" sz="2000" i="1">
                                <a:latin typeface="Cambria Math" panose="02040503050406030204" pitchFamily="18" charset="0"/>
                                <a:cs typeface="Arial" panose="020B0604020202020204" pitchFamily="34" charset="0"/>
                              </a:rPr>
                              <m:t>𝑘</m:t>
                            </m:r>
                          </m:sup>
                        </m:sSup>
                        <m:r>
                          <a:rPr lang="en-US" altLang="zh-CN" sz="2000" i="1">
                            <a:latin typeface="Cambria Math" panose="02040503050406030204" pitchFamily="18" charset="0"/>
                            <a:cs typeface="Arial" panose="020B0604020202020204" pitchFamily="34" charset="0"/>
                          </a:rPr>
                          <m:t>, </m:t>
                        </m:r>
                        <m:r>
                          <a:rPr lang="en-US" altLang="zh-CN" sz="2000" i="1">
                            <a:latin typeface="Cambria Math" panose="02040503050406030204" pitchFamily="18" charset="0"/>
                            <a:cs typeface="Arial" panose="020B0604020202020204" pitchFamily="34" charset="0"/>
                          </a:rPr>
                          <m:t>𝑛</m:t>
                        </m:r>
                      </m:e>
                    </m:d>
                  </m:oMath>
                </a14:m>
                <a:r>
                  <a:rPr lang="en-US" altLang="zh-CN"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probability that user </a:t>
                </a:r>
                <a14:m>
                  <m:oMath xmlns:m="http://schemas.openxmlformats.org/officeDocument/2006/math">
                    <m:r>
                      <a:rPr lang="en-US" altLang="zh-CN" sz="2000" i="1" dirty="0">
                        <a:latin typeface="Cambria Math" panose="02040503050406030204" pitchFamily="18" charset="0"/>
                        <a:ea typeface="微软雅黑" panose="020B0503020204020204" pitchFamily="34" charset="-122"/>
                        <a:cs typeface="Arial" panose="020B0604020202020204" pitchFamily="34" charset="0"/>
                      </a:rPr>
                      <m:t>𝑖</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receives </a:t>
                </a:r>
                <a14:m>
                  <m:oMath xmlns:m="http://schemas.openxmlformats.org/officeDocument/2006/math">
                    <m:sSubSup>
                      <m:sSub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bSupPr>
                      <m:e>
                        <m:r>
                          <a:rPr lang="en-US" altLang="zh-CN" sz="2000" i="1">
                            <a:latin typeface="Cambria Math" panose="02040503050406030204" pitchFamily="18" charset="0"/>
                            <a:ea typeface="Cambria Math" panose="02040503050406030204" pitchFamily="18" charset="0"/>
                            <a:cs typeface="Arial" panose="020B0604020202020204" pitchFamily="34" charset="0"/>
                          </a:rPr>
                          <m:t>𝑠</m:t>
                        </m:r>
                      </m:e>
                      <m:sub>
                        <m:r>
                          <a:rPr lang="en-US" altLang="zh-CN" sz="2000" i="1">
                            <a:latin typeface="Cambria Math" panose="02040503050406030204" pitchFamily="18" charset="0"/>
                            <a:ea typeface="Cambria Math" panose="02040503050406030204" pitchFamily="18" charset="0"/>
                            <a:cs typeface="Arial" panose="020B0604020202020204" pitchFamily="34" charset="0"/>
                          </a:rPr>
                          <m:t>𝑖</m:t>
                        </m:r>
                      </m:sub>
                      <m:sup>
                        <m:r>
                          <a:rPr lang="en-US" altLang="zh-CN" sz="2000" i="1">
                            <a:latin typeface="Cambria Math" panose="02040503050406030204" pitchFamily="18" charset="0"/>
                            <a:ea typeface="Cambria Math" panose="02040503050406030204" pitchFamily="18" charset="0"/>
                            <a:cs typeface="Arial" panose="020B0604020202020204" pitchFamily="34" charset="0"/>
                          </a:rPr>
                          <m:t>𝑘</m:t>
                        </m:r>
                      </m:sup>
                    </m:sSubSup>
                  </m:oMath>
                </a14:m>
                <a:r>
                  <a:rPr lang="zh-CN" altLang="en-US" sz="2000" dirty="0"/>
                  <a:t> </a:t>
                </a:r>
                <a:r>
                  <a:rPr lang="en-US" altLang="zh-CN" sz="2000" dirty="0">
                    <a:latin typeface="Arial" panose="020B0604020202020204" pitchFamily="34" charset="0"/>
                    <a:cs typeface="Arial" panose="020B0604020202020204" pitchFamily="34" charset="0"/>
                  </a:rPr>
                  <a:t>under </a:t>
                </a:r>
                <a14:m>
                  <m:oMath xmlns:m="http://schemas.openxmlformats.org/officeDocument/2006/math">
                    <m:sSup>
                      <m:sSupPr>
                        <m:ctrlPr>
                          <a:rPr lang="en-US" altLang="zh-CN" sz="2000" i="1">
                            <a:latin typeface="Cambria Math" panose="02040503050406030204" pitchFamily="18" charset="0"/>
                            <a:cs typeface="Arial" panose="020B0604020202020204" pitchFamily="34" charset="0"/>
                          </a:rPr>
                        </m:ctrlPr>
                      </m:sSupPr>
                      <m:e>
                        <m:r>
                          <a:rPr lang="en-US" altLang="zh-CN" sz="2000" b="1" i="1">
                            <a:latin typeface="Cambria Math" panose="02040503050406030204" pitchFamily="18" charset="0"/>
                            <a:cs typeface="Arial" panose="020B0604020202020204" pitchFamily="34" charset="0"/>
                          </a:rPr>
                          <m:t>𝒄</m:t>
                        </m:r>
                      </m:e>
                      <m:sup>
                        <m:r>
                          <a:rPr lang="en-US" altLang="zh-CN" sz="2000" i="1">
                            <a:latin typeface="Cambria Math" panose="02040503050406030204" pitchFamily="18" charset="0"/>
                            <a:cs typeface="Arial" panose="020B0604020202020204" pitchFamily="34" charset="0"/>
                          </a:rPr>
                          <m:t>𝑘</m:t>
                        </m:r>
                      </m:sup>
                    </m:sSup>
                  </m:oMath>
                </a14:m>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 the </a:t>
                </a:r>
                <a14:m>
                  <m:oMath xmlns:m="http://schemas.openxmlformats.org/officeDocument/2006/math">
                    <m:r>
                      <a:rPr lang="en-US" altLang="zh-CN" sz="2000" i="1">
                        <a:latin typeface="Cambria Math" panose="02040503050406030204" pitchFamily="18" charset="0"/>
                        <a:cs typeface="Arial" panose="020B0604020202020204" pitchFamily="34" charset="0"/>
                      </a:rPr>
                      <m:t>𝑛</m:t>
                    </m:r>
                  </m:oMath>
                </a14:m>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th</a:t>
                </a:r>
                <a:r>
                  <a:rPr lang="en-US" altLang="zh-CN" sz="2000" dirty="0">
                    <a:latin typeface="Arial" panose="020B0604020202020204" pitchFamily="34" charset="0"/>
                    <a:cs typeface="Arial" panose="020B0604020202020204" pitchFamily="34" charset="0"/>
                  </a:rPr>
                  <a:t> block.</a:t>
                </a:r>
              </a:p>
              <a:p>
                <a:pPr marL="342900" indent="-342900" algn="just">
                  <a:lnSpc>
                    <a:spcPct val="120000"/>
                  </a:lnSpc>
                  <a:buFont typeface="Arial" panose="020B0604020202020204" pitchFamily="34" charset="0"/>
                  <a:buChar char="•"/>
                </a:pPr>
                <a14:m>
                  <m:oMath xmlns:m="http://schemas.openxmlformats.org/officeDocument/2006/math">
                    <m:sSubSup>
                      <m:sSub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bSupPr>
                      <m:e>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ℛ</m:t>
                        </m:r>
                      </m:e>
                      <m:sub>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𝑖</m:t>
                        </m:r>
                        <m:r>
                          <a:rPr lang="en-US" altLang="zh-CN" sz="2000" i="1">
                            <a:latin typeface="Cambria Math" panose="02040503050406030204" pitchFamily="18" charset="0"/>
                            <a:ea typeface="Cambria Math" panose="02040503050406030204" pitchFamily="18" charset="0"/>
                            <a:cs typeface="Arial" panose="020B0604020202020204" pitchFamily="34" charset="0"/>
                          </a:rPr>
                          <m:t>, </m:t>
                        </m:r>
                        <m:sSup>
                          <m:s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pPr>
                          <m:e>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𝑛</m:t>
                            </m:r>
                          </m:e>
                          <m:sup>
                            <m:r>
                              <a:rPr lang="en-US" altLang="zh-CN" sz="2000" i="1">
                                <a:latin typeface="Cambria Math" panose="02040503050406030204" pitchFamily="18" charset="0"/>
                                <a:ea typeface="Cambria Math" panose="02040503050406030204" pitchFamily="18" charset="0"/>
                                <a:cs typeface="Arial" panose="020B0604020202020204" pitchFamily="34" charset="0"/>
                              </a:rPr>
                              <m:t>′</m:t>
                            </m:r>
                          </m:sup>
                        </m:sSup>
                      </m:sub>
                      <m:sup>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𝑘</m:t>
                        </m:r>
                      </m:sup>
                    </m:sSubSup>
                  </m:oMath>
                </a14:m>
                <a:r>
                  <a:rPr lang="en-US" altLang="zh-CN" sz="2000" dirty="0">
                    <a:latin typeface="Arial" panose="020B0604020202020204" pitchFamily="34" charset="0"/>
                    <a:cs typeface="Arial" panose="020B0604020202020204" pitchFamily="34" charset="0"/>
                  </a:rPr>
                  <a:t>: decision region for block </a:t>
                </a:r>
                <a14:m>
                  <m:oMath xmlns:m="http://schemas.openxmlformats.org/officeDocument/2006/math">
                    <m:sSup>
                      <m:sSupPr>
                        <m:ctrlPr>
                          <a:rPr lang="en-US" altLang="zh-CN" sz="2000" b="0" i="1" smtClean="0">
                            <a:latin typeface="Cambria Math" panose="02040503050406030204" pitchFamily="18" charset="0"/>
                            <a:cs typeface="Arial" panose="020B0604020202020204" pitchFamily="34" charset="0"/>
                          </a:rPr>
                        </m:ctrlPr>
                      </m:sSupPr>
                      <m:e>
                        <m:r>
                          <a:rPr lang="en-US" altLang="zh-CN" sz="2000" b="0" i="1" smtClean="0">
                            <a:latin typeface="Cambria Math" panose="02040503050406030204" pitchFamily="18" charset="0"/>
                            <a:cs typeface="Arial" panose="020B0604020202020204" pitchFamily="34" charset="0"/>
                          </a:rPr>
                          <m:t>𝑛</m:t>
                        </m:r>
                      </m:e>
                      <m:sup>
                        <m:r>
                          <a:rPr lang="en-US" altLang="zh-CN" sz="2000" b="0" i="1" smtClean="0">
                            <a:latin typeface="Cambria Math" panose="02040503050406030204" pitchFamily="18" charset="0"/>
                            <a:cs typeface="Arial" panose="020B0604020202020204" pitchFamily="34" charset="0"/>
                          </a:rPr>
                          <m:t>′</m:t>
                        </m:r>
                      </m:sup>
                    </m:sSup>
                  </m:oMath>
                </a14:m>
                <a:r>
                  <a:rPr lang="en-US" altLang="zh-CN" sz="2000" b="0" dirty="0">
                    <a:latin typeface="Arial" panose="020B0604020202020204" pitchFamily="34" charset="0"/>
                    <a:cs typeface="Arial" panose="020B0604020202020204" pitchFamily="34" charset="0"/>
                  </a:rPr>
                  <a:t>.</a:t>
                </a:r>
              </a:p>
              <a:p>
                <a:pPr marL="800100" lvl="1" indent="-342900" algn="just">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Obtained using the maximum likelihood estimation method [1]. </a:t>
                </a:r>
              </a:p>
              <a:p>
                <a:pPr marL="800100" lvl="1" indent="-342900" algn="just">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If </a:t>
                </a:r>
                <a14:m>
                  <m:oMath xmlns:m="http://schemas.openxmlformats.org/officeDocument/2006/math">
                    <m:sSubSup>
                      <m:sSubSupPr>
                        <m:ctrlPr>
                          <a:rPr lang="en-US" altLang="zh-CN" sz="2000" b="0" i="1" smtClean="0">
                            <a:latin typeface="Cambria Math" panose="02040503050406030204" pitchFamily="18" charset="0"/>
                            <a:cs typeface="Arial" panose="020B0604020202020204" pitchFamily="34" charset="0"/>
                          </a:rPr>
                        </m:ctrlPr>
                      </m:sSubSupPr>
                      <m:e>
                        <m:r>
                          <a:rPr lang="en-US" altLang="zh-CN" sz="2000" b="0" i="1" smtClean="0">
                            <a:latin typeface="Cambria Math" panose="02040503050406030204" pitchFamily="18" charset="0"/>
                            <a:cs typeface="Arial" panose="020B0604020202020204" pitchFamily="34" charset="0"/>
                          </a:rPr>
                          <m:t>𝑠</m:t>
                        </m:r>
                      </m:e>
                      <m:sub>
                        <m:r>
                          <a:rPr lang="en-US" altLang="zh-CN" sz="2000" b="0" i="1" smtClean="0">
                            <a:latin typeface="Cambria Math" panose="02040503050406030204" pitchFamily="18" charset="0"/>
                            <a:cs typeface="Arial" panose="020B0604020202020204" pitchFamily="34" charset="0"/>
                          </a:rPr>
                          <m:t>𝑖</m:t>
                        </m:r>
                      </m:sub>
                      <m:sup>
                        <m:r>
                          <a:rPr lang="en-US" altLang="zh-CN" sz="2000" b="0" i="1" smtClean="0">
                            <a:latin typeface="Cambria Math" panose="02040503050406030204" pitchFamily="18" charset="0"/>
                            <a:cs typeface="Arial" panose="020B0604020202020204" pitchFamily="34" charset="0"/>
                          </a:rPr>
                          <m:t>𝑘</m:t>
                        </m:r>
                      </m:sup>
                    </m:sSubSup>
                    <m:r>
                      <a:rPr lang="en-US" altLang="zh-CN" sz="2000" b="0" i="1" smtClean="0">
                        <a:latin typeface="Cambria Math" panose="02040503050406030204" pitchFamily="18" charset="0"/>
                        <a:cs typeface="Arial" panose="020B0604020202020204" pitchFamily="34" charset="0"/>
                      </a:rPr>
                      <m:t>∈</m:t>
                    </m:r>
                    <m:sSubSup>
                      <m:sSub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bSupPr>
                      <m:e>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ℛ</m:t>
                        </m:r>
                      </m:e>
                      <m:sub>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𝑖</m:t>
                        </m:r>
                        <m:r>
                          <a:rPr lang="en-US" altLang="zh-CN" sz="2000" i="1">
                            <a:latin typeface="Cambria Math" panose="02040503050406030204" pitchFamily="18" charset="0"/>
                            <a:ea typeface="Cambria Math" panose="02040503050406030204" pitchFamily="18" charset="0"/>
                            <a:cs typeface="Arial" panose="020B0604020202020204" pitchFamily="34" charset="0"/>
                          </a:rPr>
                          <m:t>, </m:t>
                        </m:r>
                        <m:sSup>
                          <m:s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pPr>
                          <m:e>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𝑛</m:t>
                            </m:r>
                          </m:e>
                          <m:sup>
                            <m:r>
                              <a:rPr lang="en-US" altLang="zh-CN" sz="2000" i="1">
                                <a:latin typeface="Cambria Math" panose="02040503050406030204" pitchFamily="18" charset="0"/>
                                <a:ea typeface="Cambria Math" panose="02040503050406030204" pitchFamily="18" charset="0"/>
                                <a:cs typeface="Arial" panose="020B0604020202020204" pitchFamily="34" charset="0"/>
                              </a:rPr>
                              <m:t>′</m:t>
                            </m:r>
                          </m:sup>
                        </m:sSup>
                      </m:sub>
                      <m:sup>
                        <m:r>
                          <m:rPr>
                            <m:brk m:alnAt="7"/>
                          </m:rPr>
                          <a:rPr lang="en-US" altLang="zh-CN" sz="2000" i="1">
                            <a:latin typeface="Cambria Math" panose="02040503050406030204" pitchFamily="18" charset="0"/>
                            <a:ea typeface="Cambria Math" panose="02040503050406030204" pitchFamily="18" charset="0"/>
                            <a:cs typeface="Arial" panose="020B0604020202020204" pitchFamily="34" charset="0"/>
                          </a:rPr>
                          <m:t>𝑘</m:t>
                        </m:r>
                      </m:sup>
                    </m:sSubSup>
                  </m:oMath>
                </a14:m>
                <a:r>
                  <a:rPr lang="en-US" altLang="zh-CN" sz="2000" dirty="0">
                    <a:latin typeface="Arial" panose="020B0604020202020204" pitchFamily="34" charset="0"/>
                    <a:cs typeface="Arial" panose="020B0604020202020204" pitchFamily="34" charset="0"/>
                  </a:rPr>
                  <a:t>, we estimate that user </a:t>
                </a:r>
                <a14:m>
                  <m:oMath xmlns:m="http://schemas.openxmlformats.org/officeDocument/2006/math">
                    <m:r>
                      <a:rPr lang="en-US" altLang="zh-CN" sz="2000" i="1" dirty="0" smtClean="0">
                        <a:latin typeface="Cambria Math" panose="02040503050406030204" pitchFamily="18" charset="0"/>
                        <a:cs typeface="Arial" panose="020B0604020202020204" pitchFamily="34" charset="0"/>
                      </a:rPr>
                      <m:t>𝑖</m:t>
                    </m:r>
                  </m:oMath>
                </a14:m>
                <a:r>
                  <a:rPr lang="en-US" altLang="zh-CN" sz="2000" dirty="0">
                    <a:latin typeface="Arial" panose="020B0604020202020204" pitchFamily="34" charset="0"/>
                    <a:cs typeface="Arial" panose="020B0604020202020204" pitchFamily="34" charset="0"/>
                  </a:rPr>
                  <a:t>’s position is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𝑛</m:t>
                    </m:r>
                    <m:r>
                      <a:rPr lang="en-US" altLang="zh-CN" sz="2000" b="0" i="1" smtClean="0">
                        <a:latin typeface="Cambria Math" panose="02040503050406030204" pitchFamily="18" charset="0"/>
                        <a:cs typeface="Arial" panose="020B0604020202020204" pitchFamily="34" charset="0"/>
                      </a:rPr>
                      <m:t>′</m:t>
                    </m:r>
                  </m:oMath>
                </a14:m>
                <a:r>
                  <a:rPr lang="en-US" altLang="zh-CN" sz="2000" dirty="0">
                    <a:latin typeface="Arial" panose="020B0604020202020204" pitchFamily="34" charset="0"/>
                    <a:cs typeface="Arial" panose="020B0604020202020204" pitchFamily="34" charset="0"/>
                  </a:rPr>
                  <a:t> in the k-</a:t>
                </a:r>
                <a:r>
                  <a:rPr lang="en-US" altLang="zh-CN" sz="2000" dirty="0" err="1">
                    <a:latin typeface="Arial" panose="020B0604020202020204" pitchFamily="34" charset="0"/>
                    <a:cs typeface="Arial" panose="020B0604020202020204" pitchFamily="34" charset="0"/>
                  </a:rPr>
                  <a:t>th</a:t>
                </a:r>
                <a:r>
                  <a:rPr lang="en-US" altLang="zh-CN" sz="2000" dirty="0">
                    <a:latin typeface="Arial" panose="020B0604020202020204" pitchFamily="34" charset="0"/>
                    <a:cs typeface="Arial" panose="020B0604020202020204" pitchFamily="34" charset="0"/>
                  </a:rPr>
                  <a:t> cycle.</a:t>
                </a:r>
              </a:p>
            </p:txBody>
          </p:sp>
        </mc:Choice>
        <mc:Fallback xmlns="">
          <p:sp>
            <p:nvSpPr>
              <p:cNvPr id="3" name="矩形 2"/>
              <p:cNvSpPr>
                <a:spLocks noRot="1" noChangeAspect="1" noMove="1" noResize="1" noEditPoints="1" noAdjustHandles="1" noChangeArrowheads="1" noChangeShapeType="1" noTextEdit="1"/>
              </p:cNvSpPr>
              <p:nvPr/>
            </p:nvSpPr>
            <p:spPr>
              <a:xfrm>
                <a:off x="161925" y="1019148"/>
                <a:ext cx="8677275" cy="5077865"/>
              </a:xfrm>
              <a:prstGeom prst="rect">
                <a:avLst/>
              </a:prstGeom>
              <a:blipFill>
                <a:blip r:embed="rId3"/>
                <a:stretch>
                  <a:fillRect l="-1124" t="-240" r="-1054" b="-240"/>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A1B6876A-B72B-473E-BF52-3E6D9DAEB81C}"/>
              </a:ext>
            </a:extLst>
          </p:cNvPr>
          <p:cNvSpPr txBox="1"/>
          <p:nvPr/>
        </p:nvSpPr>
        <p:spPr>
          <a:xfrm>
            <a:off x="179827" y="6165304"/>
            <a:ext cx="8816394" cy="461665"/>
          </a:xfrm>
          <a:prstGeom prst="rect">
            <a:avLst/>
          </a:prstGeom>
          <a:noFill/>
        </p:spPr>
        <p:txBody>
          <a:bodyPr wrap="square" rtlCol="0">
            <a:spAutoFit/>
          </a:bodyPr>
          <a:lstStyle/>
          <a:p>
            <a:pPr algn="just"/>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[1] M. A. Youssef, et al, “WLAN location determination via clustering and probability distributions,” in Proc. IEEE </a:t>
            </a:r>
            <a:r>
              <a:rPr lang="en-US" altLang="zh-CN" sz="1200" b="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PerCom</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Fort Worth, TX, Mar. 2003.</a:t>
            </a:r>
          </a:p>
        </p:txBody>
      </p:sp>
      <p:sp>
        <p:nvSpPr>
          <p:cNvPr id="2" name="灯片编号占位符 1">
            <a:extLst>
              <a:ext uri="{FF2B5EF4-FFF2-40B4-BE49-F238E27FC236}">
                <a16:creationId xmlns:a16="http://schemas.microsoft.com/office/drawing/2014/main" id="{08648D19-60F3-432B-B8C4-BE82CB1856CD}"/>
              </a:ext>
            </a:extLst>
          </p:cNvPr>
          <p:cNvSpPr>
            <a:spLocks noGrp="1"/>
          </p:cNvSpPr>
          <p:nvPr>
            <p:ph type="sldNum" sz="quarter" idx="12"/>
          </p:nvPr>
        </p:nvSpPr>
        <p:spPr/>
        <p:txBody>
          <a:bodyPr/>
          <a:lstStyle/>
          <a:p>
            <a:fld id="{97D86083-53EC-4DF4-B0ED-FEB5657A265E}" type="slidenum">
              <a:rPr lang="zh-CN" altLang="en-US" smtClean="0"/>
              <a:t>42</a:t>
            </a:fld>
            <a:endParaRPr lang="zh-CN" altLang="en-US" dirty="0"/>
          </a:p>
        </p:txBody>
      </p:sp>
    </p:spTree>
    <p:extLst>
      <p:ext uri="{BB962C8B-B14F-4D97-AF65-F5344CB8AC3E}">
        <p14:creationId xmlns:p14="http://schemas.microsoft.com/office/powerpoint/2010/main" val="593364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FA24EFB-6E3C-4D82-8427-0F92DA42C8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7984" y="3892574"/>
            <a:ext cx="4245102" cy="2495536"/>
          </a:xfrm>
          <a:prstGeom prst="rect">
            <a:avLst/>
          </a:prstGeom>
        </p:spPr>
      </p:pic>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Implementation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43</a:t>
            </a:fld>
            <a:endParaRPr lang="zh-CN" altLang="en-US" dirty="0"/>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DE333979-F7AD-46EC-9174-4DE600C70650}"/>
                  </a:ext>
                </a:extLst>
              </p:cNvPr>
              <p:cNvSpPr/>
              <p:nvPr/>
            </p:nvSpPr>
            <p:spPr>
              <a:xfrm>
                <a:off x="107504" y="816863"/>
                <a:ext cx="4053748" cy="5944512"/>
              </a:xfrm>
              <a:prstGeom prst="rect">
                <a:avLst/>
              </a:prstGeom>
            </p:spPr>
            <p:txBody>
              <a:bodyPr wrap="square">
                <a:spAutoFit/>
              </a:bodyPr>
              <a:lstStyle/>
              <a:p>
                <a:pPr algn="just">
                  <a:lnSpc>
                    <a:spcPct val="150000"/>
                  </a:lnSpc>
                </a:pPr>
                <a:r>
                  <a:rPr lang="zh-CN" altLang="en-US" sz="2200" b="1" dirty="0">
                    <a:latin typeface="Arial" panose="020B0604020202020204" pitchFamily="34" charset="0"/>
                    <a:cs typeface="Arial" panose="020B0604020202020204" pitchFamily="34" charset="0"/>
                  </a:rPr>
                  <a:t>   </a:t>
                </a:r>
                <a:r>
                  <a:rPr lang="en-US" altLang="zh-CN" sz="2200" b="1" dirty="0">
                    <a:latin typeface="Arial" panose="020B0604020202020204" pitchFamily="34" charset="0"/>
                    <a:cs typeface="Arial" panose="020B0604020202020204" pitchFamily="34" charset="0"/>
                  </a:rPr>
                  <a:t>Metasurface module:</a:t>
                </a:r>
                <a:r>
                  <a:rPr lang="en-US" altLang="zh-CN" sz="2000" dirty="0">
                    <a:latin typeface="Arial" panose="020B0604020202020204" pitchFamily="34" charset="0"/>
                    <a:cs typeface="Arial" panose="020B0604020202020204" pitchFamily="34" charset="0"/>
                  </a:rPr>
                  <a:t> </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Metasurface layer</a:t>
                </a:r>
              </a:p>
              <a:p>
                <a:pPr marL="800100" lvl="1"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Size: 69 × 69 × 0.52 </a:t>
                </a:r>
                <a:r>
                  <a:rPr lang="en-US" altLang="zh-CN" sz="2000" i="1" dirty="0">
                    <a:latin typeface="Times New Roman" panose="02020603050405020304" pitchFamily="18" charset="0"/>
                    <a:cs typeface="Times New Roman" panose="02020603050405020304" pitchFamily="18" charset="0"/>
                  </a:rPr>
                  <a:t>cm</a:t>
                </a:r>
                <a:r>
                  <a:rPr lang="en-US" altLang="zh-CN" sz="2000" i="1" baseline="30000" dirty="0">
                    <a:latin typeface="Times New Roman" panose="02020603050405020304" pitchFamily="18" charset="0"/>
                    <a:cs typeface="Times New Roman" panose="02020603050405020304" pitchFamily="18" charset="0"/>
                  </a:rPr>
                  <a:t>3</a:t>
                </a:r>
              </a:p>
              <a:p>
                <a:pPr marL="800100" lvl="1"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4 phase shifts (interval </a:t>
                </a:r>
                <a14:m>
                  <m:oMath xmlns:m="http://schemas.openxmlformats.org/officeDocument/2006/math">
                    <m:f>
                      <m:fPr>
                        <m:ctrlPr>
                          <a:rPr lang="en-US" altLang="zh-CN" sz="2000" i="1" smtClean="0">
                            <a:latin typeface="Cambria Math" panose="02040503050406030204" pitchFamily="18" charset="0"/>
                            <a:cs typeface="Arial" panose="020B0604020202020204" pitchFamily="34" charset="0"/>
                          </a:rPr>
                        </m:ctrlPr>
                      </m:fPr>
                      <m:num>
                        <m:r>
                          <a:rPr lang="en-US" altLang="zh-CN" sz="200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altLang="zh-CN" sz="2000" b="0" i="1" smtClean="0">
                            <a:latin typeface="Cambria Math" panose="02040503050406030204" pitchFamily="18" charset="0"/>
                            <a:cs typeface="Arial" panose="020B0604020202020204" pitchFamily="34" charset="0"/>
                          </a:rPr>
                          <m:t>2</m:t>
                        </m:r>
                      </m:den>
                    </m:f>
                  </m:oMath>
                </a14:m>
                <a:r>
                  <a:rPr lang="en-US" altLang="zh-CN" sz="2000" dirty="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Control layer</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Power Supply Layer</a:t>
                </a:r>
              </a:p>
              <a:p>
                <a:pPr algn="just">
                  <a:lnSpc>
                    <a:spcPct val="150000"/>
                  </a:lnSpc>
                </a:pPr>
                <a:r>
                  <a:rPr lang="zh-CN" altLang="en-US" sz="2200" b="1" dirty="0">
                    <a:latin typeface="Arial" panose="020B0604020202020204" pitchFamily="34" charset="0"/>
                    <a:cs typeface="Arial" panose="020B0604020202020204" pitchFamily="34" charset="0"/>
                  </a:rPr>
                  <a:t>   </a:t>
                </a:r>
                <a:r>
                  <a:rPr lang="en-US" altLang="zh-CN" sz="2200" b="1" dirty="0">
                    <a:latin typeface="Arial" panose="020B0604020202020204" pitchFamily="34" charset="0"/>
                    <a:cs typeface="Arial" panose="020B0604020202020204" pitchFamily="34" charset="0"/>
                  </a:rPr>
                  <a:t>AP and user modules:</a:t>
                </a:r>
              </a:p>
              <a:p>
                <a:pPr marL="342900" indent="-342900" algn="just">
                  <a:lnSpc>
                    <a:spcPct val="150000"/>
                  </a:lnSpc>
                  <a:buFont typeface="Arial" panose="020B0604020202020204" pitchFamily="34" charset="0"/>
                  <a:buChar char="•"/>
                </a:pPr>
                <a:r>
                  <a:rPr lang="en-US" altLang="zh-CN" sz="2000" dirty="0" err="1">
                    <a:latin typeface="Arial" panose="020B0604020202020204" pitchFamily="34" charset="0"/>
                    <a:cs typeface="Arial" panose="020B0604020202020204" pitchFamily="34" charset="0"/>
                  </a:rPr>
                  <a:t>USRPs</a:t>
                </a: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LW-N210</a:t>
                </a:r>
                <a:r>
                  <a:rPr lang="en-US" altLang="zh-CN" sz="2000" dirty="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Horn antenna (for AP) or small polymer antenna (for users)</a:t>
                </a:r>
              </a:p>
              <a:p>
                <a:pPr algn="just">
                  <a:lnSpc>
                    <a:spcPct val="150000"/>
                  </a:lnSpc>
                </a:pPr>
                <a:r>
                  <a:rPr lang="zh-CN" altLang="en-US" sz="2200" b="1" dirty="0">
                    <a:latin typeface="Arial" panose="020B0604020202020204" pitchFamily="34" charset="0"/>
                    <a:cs typeface="Arial" panose="020B0604020202020204" pitchFamily="34" charset="0"/>
                  </a:rPr>
                  <a:t>   </a:t>
                </a:r>
                <a:r>
                  <a:rPr lang="en-US" altLang="zh-CN" sz="2200" b="1" dirty="0">
                    <a:latin typeface="Arial" panose="020B0604020202020204" pitchFamily="34" charset="0"/>
                    <a:cs typeface="Arial" panose="020B0604020202020204" pitchFamily="34" charset="0"/>
                  </a:rPr>
                  <a:t>Space of interest (SOI)</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Size: 0.5 × 0.5 × 0.5 </a:t>
                </a:r>
                <a:r>
                  <a:rPr lang="en-US" altLang="zh-CN" sz="2000" i="1" dirty="0" err="1">
                    <a:latin typeface="Times New Roman" panose="02020603050405020304" pitchFamily="18" charset="0"/>
                    <a:cs typeface="Times New Roman" panose="02020603050405020304" pitchFamily="18" charset="0"/>
                  </a:rPr>
                  <a:t>m</a:t>
                </a:r>
                <a:r>
                  <a:rPr lang="en-US" altLang="zh-CN" sz="2000" i="1" baseline="30000" dirty="0" err="1">
                    <a:latin typeface="Times New Roman" panose="02020603050405020304" pitchFamily="18" charset="0"/>
                    <a:cs typeface="Times New Roman" panose="02020603050405020304" pitchFamily="18" charset="0"/>
                  </a:rPr>
                  <a:t>3</a:t>
                </a:r>
                <a:endParaRPr lang="en-US" altLang="zh-CN" sz="2000" i="1" baseline="30000" dirty="0">
                  <a:latin typeface="Times New Roman" panose="02020603050405020304" pitchFamily="18" charset="0"/>
                  <a:cs typeface="Times New Roman" panose="02020603050405020304" pitchFamily="18" charset="0"/>
                </a:endParaRPr>
              </a:p>
            </p:txBody>
          </p:sp>
        </mc:Choice>
        <mc:Fallback xmlns="">
          <p:sp>
            <p:nvSpPr>
              <p:cNvPr id="9" name="矩形 8">
                <a:extLst>
                  <a:ext uri="{FF2B5EF4-FFF2-40B4-BE49-F238E27FC236}">
                    <a16:creationId xmlns:a16="http://schemas.microsoft.com/office/drawing/2014/main" id="{DE333979-F7AD-46EC-9174-4DE600C70650}"/>
                  </a:ext>
                </a:extLst>
              </p:cNvPr>
              <p:cNvSpPr>
                <a:spLocks noRot="1" noChangeAspect="1" noMove="1" noResize="1" noEditPoints="1" noAdjustHandles="1" noChangeArrowheads="1" noChangeShapeType="1" noTextEdit="1"/>
              </p:cNvSpPr>
              <p:nvPr/>
            </p:nvSpPr>
            <p:spPr>
              <a:xfrm>
                <a:off x="107504" y="816863"/>
                <a:ext cx="4053748" cy="5944512"/>
              </a:xfrm>
              <a:prstGeom prst="rect">
                <a:avLst/>
              </a:prstGeom>
              <a:blipFill>
                <a:blip r:embed="rId4"/>
                <a:stretch>
                  <a:fillRect l="-1254" r="-156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6BBE35B3-DB07-4DB7-B0CE-B41D4A009875}"/>
              </a:ext>
            </a:extLst>
          </p:cNvPr>
          <p:cNvPicPr>
            <a:picLocks noChangeAspect="1"/>
          </p:cNvPicPr>
          <p:nvPr/>
        </p:nvPicPr>
        <p:blipFill>
          <a:blip r:embed="rId5"/>
          <a:stretch>
            <a:fillRect/>
          </a:stretch>
        </p:blipFill>
        <p:spPr>
          <a:xfrm>
            <a:off x="4427984" y="974562"/>
            <a:ext cx="4053748" cy="2437727"/>
          </a:xfrm>
          <a:prstGeom prst="rect">
            <a:avLst/>
          </a:prstGeom>
        </p:spPr>
      </p:pic>
    </p:spTree>
    <p:extLst>
      <p:ext uri="{BB962C8B-B14F-4D97-AF65-F5344CB8AC3E}">
        <p14:creationId xmlns:p14="http://schemas.microsoft.com/office/powerpoint/2010/main" val="67179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文本框 20"/>
          <p:cNvSpPr txBox="1">
            <a:spLocks noChangeArrowheads="1"/>
          </p:cNvSpPr>
          <p:nvPr/>
        </p:nvSpPr>
        <p:spPr bwMode="auto">
          <a:xfrm>
            <a:off x="161925" y="188913"/>
            <a:ext cx="8802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等线" panose="02010600030101010101" pitchFamily="2" charset="-122"/>
              </a:defRPr>
            </a:lvl1pPr>
            <a:lvl2pPr marL="742950" indent="-28575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algn="ctr"/>
            <a:r>
              <a:rPr lang="en-US" altLang="zh-CN" sz="3600" dirty="0">
                <a:solidFill>
                  <a:srgbClr val="0070C0"/>
                </a:solidFill>
                <a:latin typeface="Arial" panose="020B0604020202020204" pitchFamily="34" charset="0"/>
                <a:ea typeface="Arial Unicode MS" panose="02010600030101010101" charset="-122"/>
                <a:cs typeface="Arial" panose="020B0604020202020204" pitchFamily="34" charset="0"/>
              </a:rPr>
              <a:t>Simulation Results</a:t>
            </a:r>
            <a:endParaRPr lang="zh-CN" altLang="en-US" sz="3600" dirty="0">
              <a:solidFill>
                <a:srgbClr val="0070C0"/>
              </a:solidFill>
              <a:latin typeface="Arial" panose="020B0604020202020204" pitchFamily="34" charset="0"/>
              <a:ea typeface="Arial Unicode MS" panose="02010600030101010101" charset="-122"/>
              <a:cs typeface="Arial" panose="020B0604020202020204" pitchFamily="34" charset="0"/>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4">
            <a:extLst>
              <a:ext uri="{FF2B5EF4-FFF2-40B4-BE49-F238E27FC236}">
                <a16:creationId xmlns:a16="http://schemas.microsoft.com/office/drawing/2014/main" id="{3959B026-CA8F-4A0C-8BC5-5D1D956CD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638" y="1421708"/>
            <a:ext cx="4108841" cy="3131820"/>
          </a:xfrm>
          <a:prstGeom prst="rect">
            <a:avLst/>
          </a:prstGeom>
        </p:spPr>
      </p:pic>
      <p:sp>
        <p:nvSpPr>
          <p:cNvPr id="11" name="矩形 10">
            <a:extLst>
              <a:ext uri="{FF2B5EF4-FFF2-40B4-BE49-F238E27FC236}">
                <a16:creationId xmlns:a16="http://schemas.microsoft.com/office/drawing/2014/main" id="{4B0C065B-FA41-4AE4-8F2B-22D3F7187C4C}"/>
              </a:ext>
            </a:extLst>
          </p:cNvPr>
          <p:cNvSpPr/>
          <p:nvPr/>
        </p:nvSpPr>
        <p:spPr>
          <a:xfrm>
            <a:off x="317637" y="4662414"/>
            <a:ext cx="8447671" cy="1905073"/>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The positioning error obtained by the proposed scheme </a:t>
            </a:r>
            <a:r>
              <a:rPr lang="en-US" altLang="zh-CN" sz="2000" dirty="0">
                <a:solidFill>
                  <a:srgbClr val="C00000"/>
                </a:solidFill>
                <a:latin typeface="Arial" panose="020B0604020202020204" pitchFamily="34" charset="0"/>
                <a:cs typeface="Arial" panose="020B0604020202020204" pitchFamily="34" charset="0"/>
              </a:rPr>
              <a:t>is much lower </a:t>
            </a:r>
            <a:r>
              <a:rPr lang="en-US" altLang="zh-CN" sz="2000" dirty="0">
                <a:solidFill>
                  <a:srgbClr val="333333"/>
                </a:solidFill>
                <a:latin typeface="Arial" panose="020B0604020202020204" pitchFamily="34" charset="0"/>
                <a:cs typeface="Arial" panose="020B0604020202020204" pitchFamily="34" charset="0"/>
              </a:rPr>
              <a:t>and has </a:t>
            </a:r>
            <a:r>
              <a:rPr lang="en-US" altLang="zh-CN" sz="2000" dirty="0">
                <a:solidFill>
                  <a:srgbClr val="C00000"/>
                </a:solidFill>
                <a:latin typeface="Arial" panose="020B0604020202020204" pitchFamily="34" charset="0"/>
                <a:cs typeface="Arial" panose="020B0604020202020204" pitchFamily="34" charset="0"/>
              </a:rPr>
              <a:t>a faster convergence speed </a:t>
            </a:r>
            <a:r>
              <a:rPr lang="en-US" altLang="zh-CN" sz="2000" dirty="0">
                <a:solidFill>
                  <a:srgbClr val="333333"/>
                </a:solidFill>
                <a:latin typeface="Arial" panose="020B0604020202020204" pitchFamily="34" charset="0"/>
                <a:cs typeface="Arial" panose="020B0604020202020204" pitchFamily="34" charset="0"/>
              </a:rPr>
              <a:t>than that of the random configuration scheme.</a:t>
            </a:r>
          </a:p>
          <a:p>
            <a:pPr marL="342900" indent="-342900" algn="just">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The positioning error </a:t>
            </a:r>
            <a:r>
              <a:rPr lang="en-US" altLang="zh-CN" sz="2000" dirty="0">
                <a:solidFill>
                  <a:srgbClr val="C00000"/>
                </a:solidFill>
                <a:latin typeface="Arial" panose="020B0604020202020204" pitchFamily="34" charset="0"/>
                <a:cs typeface="Arial" panose="020B0604020202020204" pitchFamily="34" charset="0"/>
              </a:rPr>
              <a:t>increases</a:t>
            </a:r>
            <a:r>
              <a:rPr lang="en-US" altLang="zh-CN" sz="2000" dirty="0">
                <a:solidFill>
                  <a:srgbClr val="333333"/>
                </a:solidFill>
                <a:latin typeface="Arial" panose="020B0604020202020204" pitchFamily="34" charset="0"/>
                <a:cs typeface="Arial" panose="020B0604020202020204" pitchFamily="34" charset="0"/>
              </a:rPr>
              <a:t> when the </a:t>
            </a:r>
            <a:r>
              <a:rPr lang="en-US" altLang="zh-CN" sz="2000" dirty="0">
                <a:solidFill>
                  <a:srgbClr val="C00000"/>
                </a:solidFill>
                <a:latin typeface="Arial" panose="020B0604020202020204" pitchFamily="34" charset="0"/>
                <a:cs typeface="Arial" panose="020B0604020202020204" pitchFamily="34" charset="0"/>
              </a:rPr>
              <a:t>standard deviation </a:t>
            </a:r>
            <a:r>
              <a:rPr lang="en-US" altLang="zh-CN" sz="2000" dirty="0">
                <a:solidFill>
                  <a:srgbClr val="333333"/>
                </a:solidFill>
                <a:latin typeface="Arial" panose="020B0604020202020204" pitchFamily="34" charset="0"/>
                <a:cs typeface="Arial" panose="020B0604020202020204" pitchFamily="34" charset="0"/>
              </a:rPr>
              <a:t>increases and </a:t>
            </a:r>
            <a:r>
              <a:rPr lang="en-US" altLang="zh-CN" sz="2000" dirty="0">
                <a:solidFill>
                  <a:srgbClr val="C00000"/>
                </a:solidFill>
                <a:latin typeface="Arial" panose="020B0604020202020204" pitchFamily="34" charset="0"/>
                <a:cs typeface="Arial" panose="020B0604020202020204" pitchFamily="34" charset="0"/>
              </a:rPr>
              <a:t>number of cycles </a:t>
            </a:r>
            <a:r>
              <a:rPr lang="en-US" altLang="zh-CN" sz="2000" i="1" dirty="0">
                <a:solidFill>
                  <a:srgbClr val="333333"/>
                </a:solidFill>
                <a:latin typeface="Arial" panose="020B0604020202020204" pitchFamily="34" charset="0"/>
                <a:cs typeface="Arial" panose="020B0604020202020204" pitchFamily="34" charset="0"/>
              </a:rPr>
              <a:t>K</a:t>
            </a:r>
            <a:r>
              <a:rPr lang="en-US" altLang="zh-CN" sz="2000" dirty="0">
                <a:solidFill>
                  <a:srgbClr val="333333"/>
                </a:solidFill>
                <a:latin typeface="Arial" panose="020B0604020202020204" pitchFamily="34" charset="0"/>
                <a:cs typeface="Arial" panose="020B0604020202020204" pitchFamily="34" charset="0"/>
              </a:rPr>
              <a:t> decreases.</a:t>
            </a:r>
          </a:p>
        </p:txBody>
      </p:sp>
      <p:sp>
        <p:nvSpPr>
          <p:cNvPr id="2" name="灯片编号占位符 1">
            <a:extLst>
              <a:ext uri="{FF2B5EF4-FFF2-40B4-BE49-F238E27FC236}">
                <a16:creationId xmlns:a16="http://schemas.microsoft.com/office/drawing/2014/main" id="{46A76AB8-4884-46CF-A3BE-6517E1626A7D}"/>
              </a:ext>
            </a:extLst>
          </p:cNvPr>
          <p:cNvSpPr>
            <a:spLocks noGrp="1"/>
          </p:cNvSpPr>
          <p:nvPr>
            <p:ph type="sldNum" sz="quarter" idx="12"/>
          </p:nvPr>
        </p:nvSpPr>
        <p:spPr/>
        <p:txBody>
          <a:bodyPr/>
          <a:lstStyle/>
          <a:p>
            <a:fld id="{97D86083-53EC-4DF4-B0ED-FEB5657A265E}" type="slidenum">
              <a:rPr lang="zh-CN" altLang="en-US" smtClean="0"/>
              <a:t>44</a:t>
            </a:fld>
            <a:endParaRPr lang="zh-CN" altLang="en-US" dirty="0"/>
          </a:p>
        </p:txBody>
      </p:sp>
      <p:pic>
        <p:nvPicPr>
          <p:cNvPr id="8" name="图片 7">
            <a:extLst>
              <a:ext uri="{FF2B5EF4-FFF2-40B4-BE49-F238E27FC236}">
                <a16:creationId xmlns:a16="http://schemas.microsoft.com/office/drawing/2014/main" id="{2335C424-5C7C-4DA5-A07A-C38C44238C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6530" y="1402639"/>
            <a:ext cx="4089832" cy="3132058"/>
          </a:xfrm>
          <a:prstGeom prst="rect">
            <a:avLst/>
          </a:prstGeom>
        </p:spPr>
      </p:pic>
    </p:spTree>
    <p:extLst>
      <p:ext uri="{BB962C8B-B14F-4D97-AF65-F5344CB8AC3E}">
        <p14:creationId xmlns:p14="http://schemas.microsoft.com/office/powerpoint/2010/main" val="4118651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panose="020B0604020202020204" pitchFamily="34" charset="0"/>
                <a:ea typeface="Arial Unicode MS" panose="020B0604020202020204" pitchFamily="34" charset="-122"/>
                <a:cs typeface="Arial" panose="020B0604020202020204" pitchFamily="34" charset="0"/>
              </a:rPr>
              <a:t>Experimental Results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45</a:t>
            </a:fld>
            <a:endParaRPr lang="zh-CN" altLang="en-US" dirty="0"/>
          </a:p>
        </p:txBody>
      </p:sp>
      <p:sp>
        <p:nvSpPr>
          <p:cNvPr id="16" name="矩形 15">
            <a:extLst>
              <a:ext uri="{FF2B5EF4-FFF2-40B4-BE49-F238E27FC236}">
                <a16:creationId xmlns:a16="http://schemas.microsoft.com/office/drawing/2014/main" id="{41D94F12-7671-4496-8867-ED6175B8C379}"/>
              </a:ext>
            </a:extLst>
          </p:cNvPr>
          <p:cNvSpPr/>
          <p:nvPr/>
        </p:nvSpPr>
        <p:spPr>
          <a:xfrm>
            <a:off x="107504" y="1126719"/>
            <a:ext cx="4770089" cy="5453737"/>
          </a:xfrm>
          <a:prstGeom prst="rect">
            <a:avLst/>
          </a:prstGeom>
        </p:spPr>
        <p:txBody>
          <a:bodyPr wrap="square">
            <a:spAutoFit/>
          </a:bodyPr>
          <a:lstStyle/>
          <a:p>
            <a:pPr>
              <a:lnSpc>
                <a:spcPct val="120000"/>
              </a:lnSpc>
            </a:pPr>
            <a:r>
              <a:rPr lang="zh-CN" altLang="en-US" sz="2400" b="1" dirty="0">
                <a:solidFill>
                  <a:srgbClr val="333333"/>
                </a:solidFill>
                <a:latin typeface="Arial" panose="020B0604020202020204" pitchFamily="34" charset="0"/>
                <a:cs typeface="Arial" panose="020B0604020202020204" pitchFamily="34" charset="0"/>
              </a:rPr>
              <a:t>   </a:t>
            </a:r>
            <a:r>
              <a:rPr lang="en-US" altLang="zh-CN" sz="2400" b="1" dirty="0">
                <a:solidFill>
                  <a:srgbClr val="333333"/>
                </a:solidFill>
                <a:latin typeface="Arial" panose="020B0604020202020204" pitchFamily="34" charset="0"/>
                <a:cs typeface="Arial" panose="020B0604020202020204" pitchFamily="34" charset="0"/>
              </a:rPr>
              <a:t>Multi-user localization: </a:t>
            </a:r>
          </a:p>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localization error increases with </a:t>
            </a:r>
            <a:r>
              <a:rPr lang="en-US" altLang="zh-CN" sz="2000" dirty="0">
                <a:solidFill>
                  <a:srgbClr val="C00000"/>
                </a:solidFill>
                <a:latin typeface="Arial" panose="020B0604020202020204" pitchFamily="34" charset="0"/>
                <a:cs typeface="Arial" panose="020B0604020202020204" pitchFamily="34" charset="0"/>
              </a:rPr>
              <a:t>the number of users </a:t>
            </a:r>
            <a:r>
              <a:rPr lang="en-US" altLang="zh-CN" sz="2000" dirty="0">
                <a:latin typeface="Arial" panose="020B0604020202020204" pitchFamily="34" charset="0"/>
                <a:cs typeface="Arial" panose="020B0604020202020204" pitchFamily="34" charset="0"/>
              </a:rPr>
              <a:t>and</a:t>
            </a:r>
            <a:r>
              <a:rPr lang="en-US" altLang="zh-CN" sz="2000" dirty="0">
                <a:solidFill>
                  <a:srgbClr val="C00000"/>
                </a:solidFill>
                <a:latin typeface="Arial" panose="020B0604020202020204" pitchFamily="34" charset="0"/>
                <a:cs typeface="Arial" panose="020B0604020202020204" pitchFamily="34" charset="0"/>
              </a:rPr>
              <a:t> the SOI distance.</a:t>
            </a:r>
            <a:endParaRPr lang="en-US" altLang="zh-CN" sz="2000" dirty="0">
              <a:solidFill>
                <a:srgbClr val="333333"/>
              </a:solidFill>
              <a:latin typeface="Arial" panose="020B0604020202020204" pitchFamily="34" charset="0"/>
              <a:cs typeface="Arial" panose="020B0604020202020204" pitchFamily="34" charset="0"/>
            </a:endParaRPr>
          </a:p>
          <a:p>
            <a:pPr>
              <a:lnSpc>
                <a:spcPct val="120000"/>
              </a:lnSpc>
            </a:pPr>
            <a:endParaRPr lang="en-US" altLang="zh-CN" sz="2000" dirty="0">
              <a:solidFill>
                <a:srgbClr val="333333"/>
              </a:solidFill>
              <a:latin typeface="Arial" panose="020B0604020202020204" pitchFamily="34" charset="0"/>
              <a:cs typeface="Arial" panose="020B0604020202020204" pitchFamily="34" charset="0"/>
            </a:endParaRPr>
          </a:p>
          <a:p>
            <a:pPr>
              <a:lnSpc>
                <a:spcPct val="120000"/>
              </a:lnSpc>
              <a:spcBef>
                <a:spcPts val="600"/>
              </a:spcBef>
            </a:pPr>
            <a:r>
              <a:rPr lang="zh-CN" altLang="en-US" sz="2400" b="1" dirty="0">
                <a:solidFill>
                  <a:srgbClr val="333333"/>
                </a:solidFill>
                <a:latin typeface="Arial" panose="020B0604020202020204" pitchFamily="34" charset="0"/>
                <a:cs typeface="Arial" panose="020B0604020202020204" pitchFamily="34" charset="0"/>
              </a:rPr>
              <a:t>   </a:t>
            </a:r>
            <a:r>
              <a:rPr lang="en-US" altLang="zh-CN" sz="2400" b="1" dirty="0">
                <a:solidFill>
                  <a:srgbClr val="333333"/>
                </a:solidFill>
                <a:latin typeface="Arial" panose="020B0604020202020204" pitchFamily="34" charset="0"/>
                <a:cs typeface="Arial" panose="020B0604020202020204" pitchFamily="34" charset="0"/>
              </a:rPr>
              <a:t>Accuracy in different axes: </a:t>
            </a:r>
          </a:p>
          <a:p>
            <a:pPr marL="342900" indent="-342900">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The </a:t>
            </a:r>
            <a:r>
              <a:rPr lang="en-US" altLang="zh-CN" sz="2000" dirty="0">
                <a:latin typeface="Arial" panose="020B0604020202020204" pitchFamily="34" charset="0"/>
                <a:cs typeface="Arial" panose="020B0604020202020204" pitchFamily="34" charset="0"/>
              </a:rPr>
              <a:t>localization error in the </a:t>
            </a:r>
            <a:r>
              <a:rPr lang="en-US" altLang="zh-CN" sz="2000" dirty="0">
                <a:solidFill>
                  <a:srgbClr val="C00000"/>
                </a:solidFill>
                <a:latin typeface="Arial" panose="020B0604020202020204" pitchFamily="34" charset="0"/>
                <a:cs typeface="Arial" panose="020B0604020202020204" pitchFamily="34" charset="0"/>
              </a:rPr>
              <a:t>x axis </a:t>
            </a:r>
            <a:r>
              <a:rPr lang="en-US" altLang="zh-CN" sz="2000" dirty="0">
                <a:latin typeface="Arial" panose="020B0604020202020204" pitchFamily="34" charset="0"/>
                <a:cs typeface="Arial" panose="020B0604020202020204" pitchFamily="34" charset="0"/>
              </a:rPr>
              <a:t>is clearly</a:t>
            </a:r>
            <a:r>
              <a:rPr lang="en-US" altLang="zh-CN" sz="2000" dirty="0">
                <a:solidFill>
                  <a:srgbClr val="C00000"/>
                </a:solidFill>
                <a:latin typeface="Arial" panose="020B0604020202020204" pitchFamily="34" charset="0"/>
                <a:cs typeface="Arial" panose="020B0604020202020204" pitchFamily="34" charset="0"/>
              </a:rPr>
              <a:t> larger </a:t>
            </a:r>
            <a:r>
              <a:rPr lang="en-US" altLang="zh-CN" sz="2000" dirty="0">
                <a:latin typeface="Arial" panose="020B0604020202020204" pitchFamily="34" charset="0"/>
                <a:cs typeface="Arial" panose="020B0604020202020204" pitchFamily="34" charset="0"/>
              </a:rPr>
              <a:t>than those in the </a:t>
            </a:r>
            <a:r>
              <a:rPr lang="en-US" altLang="zh-CN" sz="2000" dirty="0">
                <a:solidFill>
                  <a:srgbClr val="C00000"/>
                </a:solidFill>
                <a:latin typeface="Arial" panose="020B0604020202020204" pitchFamily="34" charset="0"/>
                <a:cs typeface="Arial" panose="020B0604020202020204" pitchFamily="34" charset="0"/>
              </a:rPr>
              <a:t>y and z axes.</a:t>
            </a:r>
          </a:p>
          <a:p>
            <a:pPr marL="342900" indent="-342900">
              <a:lnSpc>
                <a:spcPct val="120000"/>
              </a:lnSpc>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This is because the </a:t>
            </a:r>
            <a:r>
              <a:rPr lang="en-US" altLang="zh-CN" sz="2000" dirty="0">
                <a:solidFill>
                  <a:srgbClr val="C00000"/>
                </a:solidFill>
                <a:latin typeface="Arial" panose="020B0604020202020204" pitchFamily="34" charset="0"/>
                <a:cs typeface="Arial" panose="020B0604020202020204" pitchFamily="34" charset="0"/>
              </a:rPr>
              <a:t>signal correlation in the x axis </a:t>
            </a:r>
            <a:r>
              <a:rPr lang="en-US" altLang="zh-CN" sz="2000" dirty="0">
                <a:solidFill>
                  <a:srgbClr val="333333"/>
                </a:solidFill>
                <a:latin typeface="Arial" panose="020B0604020202020204" pitchFamily="34" charset="0"/>
                <a:cs typeface="Arial" panose="020B0604020202020204" pitchFamily="34" charset="0"/>
              </a:rPr>
              <a:t>(perpendicular to the metamaterials) is higher, rendering it more difficult to distinguish different blocks in the x axis.</a:t>
            </a:r>
          </a:p>
        </p:txBody>
      </p:sp>
      <p:pic>
        <p:nvPicPr>
          <p:cNvPr id="4" name="图片 3">
            <a:extLst>
              <a:ext uri="{FF2B5EF4-FFF2-40B4-BE49-F238E27FC236}">
                <a16:creationId xmlns:a16="http://schemas.microsoft.com/office/drawing/2014/main" id="{AAAF7CFC-75CF-4248-8B16-37C0AD4D6E04}"/>
              </a:ext>
            </a:extLst>
          </p:cNvPr>
          <p:cNvPicPr>
            <a:picLocks noChangeAspect="1"/>
          </p:cNvPicPr>
          <p:nvPr/>
        </p:nvPicPr>
        <p:blipFill>
          <a:blip r:embed="rId3"/>
          <a:stretch>
            <a:fillRect/>
          </a:stretch>
        </p:blipFill>
        <p:spPr>
          <a:xfrm>
            <a:off x="5013924" y="970278"/>
            <a:ext cx="3614967" cy="2819545"/>
          </a:xfrm>
          <a:prstGeom prst="rect">
            <a:avLst/>
          </a:prstGeom>
        </p:spPr>
      </p:pic>
      <p:pic>
        <p:nvPicPr>
          <p:cNvPr id="5" name="图片 4">
            <a:extLst>
              <a:ext uri="{FF2B5EF4-FFF2-40B4-BE49-F238E27FC236}">
                <a16:creationId xmlns:a16="http://schemas.microsoft.com/office/drawing/2014/main" id="{027A5C0E-7D71-428A-ACB2-DD8B0C29D0B3}"/>
              </a:ext>
            </a:extLst>
          </p:cNvPr>
          <p:cNvPicPr>
            <a:picLocks noChangeAspect="1"/>
          </p:cNvPicPr>
          <p:nvPr/>
        </p:nvPicPr>
        <p:blipFill>
          <a:blip r:embed="rId4"/>
          <a:stretch>
            <a:fillRect/>
          </a:stretch>
        </p:blipFill>
        <p:spPr>
          <a:xfrm>
            <a:off x="5113605" y="3865078"/>
            <a:ext cx="3511730" cy="2819545"/>
          </a:xfrm>
          <a:prstGeom prst="rect">
            <a:avLst/>
          </a:prstGeom>
        </p:spPr>
      </p:pic>
    </p:spTree>
    <p:extLst>
      <p:ext uri="{BB962C8B-B14F-4D97-AF65-F5344CB8AC3E}">
        <p14:creationId xmlns:p14="http://schemas.microsoft.com/office/powerpoint/2010/main" val="519984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latin typeface="Arial" panose="020B0604020202020204" pitchFamily="34" charset="0"/>
                <a:cs typeface="Arial" panose="020B0604020202020204" pitchFamily="34" charset="0"/>
              </a:rPr>
              <a:t>Potential Future Directions</a:t>
            </a:r>
            <a:endParaRPr lang="zh-CN" altLang="en-US" dirty="0">
              <a:solidFill>
                <a:srgbClr val="0070C0"/>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46</a:t>
            </a:fld>
            <a:endParaRPr lang="zh-CN" altLang="en-US" dirty="0"/>
          </a:p>
        </p:txBody>
      </p:sp>
      <p:sp>
        <p:nvSpPr>
          <p:cNvPr id="3" name="Rectangle 2">
            <a:extLst>
              <a:ext uri="{FF2B5EF4-FFF2-40B4-BE49-F238E27FC236}">
                <a16:creationId xmlns:a16="http://schemas.microsoft.com/office/drawing/2014/main" id="{D7A01A04-42AD-46F0-A2E7-483C737A6A8E}"/>
              </a:ext>
            </a:extLst>
          </p:cNvPr>
          <p:cNvSpPr/>
          <p:nvPr/>
        </p:nvSpPr>
        <p:spPr>
          <a:xfrm>
            <a:off x="395536" y="760050"/>
            <a:ext cx="8352928" cy="5909310"/>
          </a:xfrm>
          <a:prstGeom prst="rect">
            <a:avLst/>
          </a:prstGeom>
        </p:spPr>
        <p:txBody>
          <a:bodyPr wrap="square">
            <a:spAutoFit/>
          </a:bodyPr>
          <a:lstStyle/>
          <a:p>
            <a:pPr>
              <a:lnSpc>
                <a:spcPct val="150000"/>
              </a:lnSpc>
            </a:pPr>
            <a:r>
              <a:rPr lang="en-US" altLang="zh-CN" sz="2400" b="1" dirty="0">
                <a:latin typeface="Arial" panose="020B0604020202020204" pitchFamily="34" charset="0"/>
                <a:cs typeface="Arial" panose="020B0604020202020204" pitchFamily="34" charset="0"/>
              </a:rPr>
              <a:t>Spectrum efficiency</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Broadband Communications: OFDMA</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Full Spectrum Band Operation: </a:t>
            </a:r>
            <a:r>
              <a:rPr lang="en-US" altLang="zh-CN" sz="2000" dirty="0" err="1">
                <a:latin typeface="Arial" panose="020B0604020202020204" pitchFamily="34" charset="0"/>
                <a:cs typeface="Arial" panose="020B0604020202020204" pitchFamily="34" charset="0"/>
              </a:rPr>
              <a:t>mmWave</a:t>
            </a:r>
            <a:r>
              <a:rPr lang="en-US" altLang="zh-CN" sz="2000" dirty="0">
                <a:latin typeface="Arial" panose="020B0604020202020204" pitchFamily="34" charset="0"/>
                <a:cs typeface="Arial" panose="020B0604020202020204" pitchFamily="34" charset="0"/>
              </a:rPr>
              <a:t>, Terahertz</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Full Dimension Coverage: </a:t>
            </a:r>
            <a:r>
              <a:rPr lang="en-US" altLang="zh-CN" sz="2000" dirty="0" err="1">
                <a:latin typeface="Arial" panose="020B0604020202020204" pitchFamily="34" charset="0"/>
                <a:cs typeface="Arial" panose="020B0604020202020204" pitchFamily="34" charset="0"/>
              </a:rPr>
              <a:t>Transmissive</a:t>
            </a:r>
            <a:r>
              <a:rPr lang="en-US" altLang="zh-CN" sz="2000" dirty="0">
                <a:latin typeface="Arial" panose="020B0604020202020204" pitchFamily="34" charset="0"/>
                <a:cs typeface="Arial" panose="020B0604020202020204" pitchFamily="34" charset="0"/>
              </a:rPr>
              <a:t>-reflective meta-surface</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Implementation: Real-time environment configuration</a:t>
            </a:r>
          </a:p>
          <a:p>
            <a:pPr>
              <a:lnSpc>
                <a:spcPct val="150000"/>
              </a:lnSpc>
            </a:pPr>
            <a:r>
              <a:rPr lang="en-US" altLang="zh-CN" sz="2400" b="1" dirty="0">
                <a:latin typeface="Arial" panose="020B0604020202020204" pitchFamily="34" charset="0"/>
                <a:cs typeface="Arial" panose="020B0604020202020204" pitchFamily="34" charset="0"/>
              </a:rPr>
              <a:t>High-resolution sensing</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Mobility and Doppler resolution</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Angular resolution and </a:t>
            </a:r>
          </a:p>
          <a:p>
            <a:pPr>
              <a:lnSpc>
                <a:spcPct val="150000"/>
              </a:lnSpc>
            </a:pPr>
            <a:r>
              <a:rPr lang="en-US" altLang="zh-CN" sz="2000" dirty="0">
                <a:latin typeface="Arial" panose="020B0604020202020204" pitchFamily="34" charset="0"/>
                <a:cs typeface="Arial" panose="020B0604020202020204" pitchFamily="34" charset="0"/>
              </a:rPr>
              <a:t>non-uniform illumination</a:t>
            </a:r>
          </a:p>
          <a:p>
            <a:pPr>
              <a:lnSpc>
                <a:spcPct val="150000"/>
              </a:lnSpc>
            </a:pPr>
            <a:r>
              <a:rPr lang="en-US" altLang="zh-CN" sz="2400" b="1" dirty="0">
                <a:latin typeface="Arial" panose="020B0604020202020204" pitchFamily="34" charset="0"/>
                <a:cs typeface="Arial" panose="020B0604020202020204" pitchFamily="34" charset="0"/>
              </a:rPr>
              <a:t>Other issues</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Context-awareness</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Security and privacy</a:t>
            </a:r>
          </a:p>
        </p:txBody>
      </p:sp>
      <p:pic>
        <p:nvPicPr>
          <p:cNvPr id="6" name="图片 5">
            <a:extLst>
              <a:ext uri="{FF2B5EF4-FFF2-40B4-BE49-F238E27FC236}">
                <a16:creationId xmlns:a16="http://schemas.microsoft.com/office/drawing/2014/main" id="{4E4743CE-AD66-C046-B8B2-B62307FADB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94515" y="4026847"/>
            <a:ext cx="4717031" cy="2642513"/>
          </a:xfrm>
          <a:prstGeom prst="rect">
            <a:avLst/>
          </a:prstGeom>
        </p:spPr>
      </p:pic>
    </p:spTree>
    <p:extLst>
      <p:ext uri="{BB962C8B-B14F-4D97-AF65-F5344CB8AC3E}">
        <p14:creationId xmlns:p14="http://schemas.microsoft.com/office/powerpoint/2010/main" val="2829039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latin typeface="Arial" panose="020B0604020202020204" pitchFamily="34" charset="0"/>
                <a:cs typeface="Arial" panose="020B0604020202020204" pitchFamily="34" charset="0"/>
              </a:rPr>
              <a:t>Conclusions</a:t>
            </a:r>
            <a:endParaRPr lang="zh-CN" altLang="en-US" dirty="0">
              <a:solidFill>
                <a:srgbClr val="0070C0"/>
              </a:solidFill>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57200" y="714356"/>
            <a:ext cx="5842992" cy="6143644"/>
          </a:xfrm>
        </p:spPr>
        <p:txBody>
          <a:bodyPr>
            <a:normAutofit/>
          </a:bodyPr>
          <a:lstStyle/>
          <a:p>
            <a:r>
              <a:rPr lang="en-US" altLang="zh-CN" dirty="0">
                <a:latin typeface="Arial" panose="020B0604020202020204" pitchFamily="34" charset="0"/>
                <a:cs typeface="Arial" panose="020B0604020202020204" pitchFamily="34" charset="0"/>
              </a:rPr>
              <a:t>RIS is a promising paradigm for future communications</a:t>
            </a:r>
          </a:p>
          <a:p>
            <a:pPr lvl="1"/>
            <a:r>
              <a:rPr lang="en-US" altLang="zh-CN" dirty="0">
                <a:latin typeface="Arial" panose="020B0604020202020204" pitchFamily="34" charset="0"/>
                <a:cs typeface="Arial" panose="020B0604020202020204" pitchFamily="34" charset="0"/>
              </a:rPr>
              <a:t>Control and customize favorable radio environments</a:t>
            </a:r>
          </a:p>
          <a:p>
            <a:pPr lvl="1"/>
            <a:r>
              <a:rPr lang="en-US" altLang="zh-CN" dirty="0">
                <a:latin typeface="Arial" panose="020B0604020202020204" pitchFamily="34" charset="0"/>
                <a:cs typeface="Arial" panose="020B0604020202020204" pitchFamily="34" charset="0"/>
              </a:rPr>
              <a:t>Provide high accuracy contact/contactless sensing with wireless data gathering</a:t>
            </a:r>
          </a:p>
          <a:p>
            <a:pPr lvl="1"/>
            <a:r>
              <a:rPr lang="en-US" altLang="zh-CN" dirty="0">
                <a:solidFill>
                  <a:srgbClr val="FF0000"/>
                </a:solidFill>
                <a:latin typeface="Arial" panose="020B0604020202020204" pitchFamily="34" charset="0"/>
                <a:cs typeface="Arial" panose="020B0604020202020204" pitchFamily="34" charset="0"/>
              </a:rPr>
              <a:t>If mirrors can be controlled, Bruce Lee can do a better localization job.</a:t>
            </a:r>
          </a:p>
          <a:p>
            <a:r>
              <a:rPr lang="en-US" altLang="zh-CN" dirty="0">
                <a:latin typeface="Arial" panose="020B0604020202020204" pitchFamily="34" charset="0"/>
                <a:cs typeface="Arial" panose="020B0604020202020204" pitchFamily="34" charset="0"/>
              </a:rPr>
              <a:t>We explore different aspects related to RIS-aided sensing and localization</a:t>
            </a:r>
          </a:p>
          <a:p>
            <a:pPr lvl="1">
              <a:lnSpc>
                <a:spcPct val="150000"/>
              </a:lnSpc>
            </a:pPr>
            <a:r>
              <a:rPr lang="en-US" altLang="zh-CN" dirty="0">
                <a:latin typeface="Arial" panose="020B0604020202020204" pitchFamily="34" charset="0"/>
                <a:cs typeface="Arial" panose="020B0604020202020204" pitchFamily="34" charset="0"/>
              </a:rPr>
              <a:t>Posture recognition</a:t>
            </a:r>
          </a:p>
          <a:p>
            <a:pPr lvl="1">
              <a:lnSpc>
                <a:spcPct val="150000"/>
              </a:lnSpc>
            </a:pPr>
            <a:r>
              <a:rPr lang="en-US" altLang="zh-CN" dirty="0">
                <a:latin typeface="Arial" panose="020B0604020202020204" pitchFamily="34" charset="0"/>
                <a:cs typeface="Arial" panose="020B0604020202020204" pitchFamily="34" charset="0"/>
              </a:rPr>
              <a:t>RF 3D shape sensing</a:t>
            </a:r>
          </a:p>
          <a:p>
            <a:pPr lvl="1">
              <a:lnSpc>
                <a:spcPct val="150000"/>
              </a:lnSpc>
            </a:pPr>
            <a:r>
              <a:rPr lang="en-US" altLang="zh-CN" dirty="0">
                <a:latin typeface="Arial" panose="020B0604020202020204" pitchFamily="34" charset="0"/>
                <a:cs typeface="Arial" panose="020B0604020202020204" pitchFamily="34" charset="0"/>
              </a:rPr>
              <a:t>Ubiquitous positioning</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t>47</a:t>
            </a:fld>
            <a:endParaRPr lang="zh-CN" altLang="en-US" dirty="0"/>
          </a:p>
        </p:txBody>
      </p:sp>
      <p:pic>
        <p:nvPicPr>
          <p:cNvPr id="6" name="Picture 5">
            <a:extLst>
              <a:ext uri="{FF2B5EF4-FFF2-40B4-BE49-F238E27FC236}">
                <a16:creationId xmlns:a16="http://schemas.microsoft.com/office/drawing/2014/main" id="{CFC93F78-4D0B-CE4A-955A-320773AB3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738" y="3358156"/>
            <a:ext cx="1998062" cy="3356992"/>
          </a:xfrm>
          <a:prstGeom prst="rect">
            <a:avLst/>
          </a:prstGeom>
        </p:spPr>
      </p:pic>
      <p:pic>
        <p:nvPicPr>
          <p:cNvPr id="7" name="Picture 6">
            <a:extLst>
              <a:ext uri="{FF2B5EF4-FFF2-40B4-BE49-F238E27FC236}">
                <a16:creationId xmlns:a16="http://schemas.microsoft.com/office/drawing/2014/main" id="{986732C3-BB3D-A845-BED1-BBEA8FCFC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390608"/>
            <a:ext cx="2679274" cy="133963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latin typeface="Arial" panose="020B0604020202020204" pitchFamily="34" charset="0"/>
                <a:cs typeface="Arial" panose="020B0604020202020204" pitchFamily="34" charset="0"/>
              </a:rPr>
              <a:t>Publications</a:t>
            </a:r>
            <a:endParaRPr lang="zh-CN" altLang="en-US" dirty="0">
              <a:latin typeface="Arial" panose="020B0604020202020204" pitchFamily="34" charset="0"/>
              <a:cs typeface="Arial" panose="020B0604020202020204" pitchFamily="34" charset="0"/>
            </a:endParaRPr>
          </a:p>
        </p:txBody>
      </p:sp>
      <p:sp>
        <p:nvSpPr>
          <p:cNvPr id="4" name="内容占位符 3"/>
          <p:cNvSpPr>
            <a:spLocks noGrp="1"/>
          </p:cNvSpPr>
          <p:nvPr>
            <p:ph idx="1"/>
          </p:nvPr>
        </p:nvSpPr>
        <p:spPr>
          <a:xfrm>
            <a:off x="457200" y="928670"/>
            <a:ext cx="8363272" cy="5500726"/>
          </a:xfrm>
        </p:spPr>
        <p:txBody>
          <a:bodyPr>
            <a:normAutofit/>
          </a:bodyPr>
          <a:lstStyle/>
          <a:p>
            <a:pPr marL="514350" indent="-457200">
              <a:lnSpc>
                <a:spcPct val="120000"/>
              </a:lnSpc>
              <a:spcBef>
                <a:spcPts val="1000"/>
              </a:spcBef>
              <a:buFont typeface="+mj-lt"/>
              <a:buAutoNum type="arabicPeriod"/>
              <a:defRPr/>
            </a:pPr>
            <a:r>
              <a:rPr lang="en-US" altLang="zh-CN" sz="1400" dirty="0">
                <a:latin typeface="Arial" panose="020B0604020202020204" pitchFamily="34" charset="0"/>
                <a:ea typeface="黑体" panose="02010609060101010101" pitchFamily="49" charset="-122"/>
                <a:cs typeface="Arial" panose="020B0604020202020204" pitchFamily="34" charset="0"/>
              </a:rPr>
              <a:t>J. Hu, H. Zhang, B. Di, L. Li, L. Song, Y. Li, Z. Han, and H. V. Poor, “Reconfigurable Intelligent Surfaces based RF Sensing: Design, Optimization, and Implementation,” IEEE J. Sel. Areas </a:t>
            </a:r>
            <a:r>
              <a:rPr lang="en-US" altLang="zh-CN" sz="1400" dirty="0" err="1">
                <a:latin typeface="Arial" panose="020B0604020202020204" pitchFamily="34" charset="0"/>
                <a:ea typeface="黑体" panose="02010609060101010101" pitchFamily="49" charset="-122"/>
                <a:cs typeface="Arial" panose="020B0604020202020204" pitchFamily="34" charset="0"/>
              </a:rPr>
              <a:t>Commun</a:t>
            </a:r>
            <a:r>
              <a:rPr lang="en-US" altLang="zh-CN" sz="1400" dirty="0">
                <a:latin typeface="Arial" panose="020B0604020202020204" pitchFamily="34" charset="0"/>
                <a:ea typeface="黑体" panose="02010609060101010101" pitchFamily="49" charset="-122"/>
                <a:cs typeface="Arial" panose="020B0604020202020204" pitchFamily="34" charset="0"/>
              </a:rPr>
              <a:t>., vol. 38, no. 11, pp. 2700-2716, Nov. 2020.</a:t>
            </a:r>
          </a:p>
          <a:p>
            <a:pPr marL="514350" indent="-457200">
              <a:lnSpc>
                <a:spcPct val="120000"/>
              </a:lnSpc>
              <a:spcBef>
                <a:spcPts val="1000"/>
              </a:spcBef>
              <a:buFont typeface="+mj-lt"/>
              <a:buAutoNum type="arabicPeriod"/>
              <a:defRPr/>
            </a:pPr>
            <a:r>
              <a:rPr lang="en-US" altLang="zh-CN" sz="1400" dirty="0">
                <a:latin typeface="Arial" panose="020B0604020202020204" pitchFamily="34" charset="0"/>
                <a:ea typeface="黑体" panose="02010609060101010101" pitchFamily="49" charset="-122"/>
                <a:cs typeface="Arial" panose="020B0604020202020204" pitchFamily="34" charset="0"/>
              </a:rPr>
              <a:t>J. Hu, H. Zhang, K. </a:t>
            </a:r>
            <a:r>
              <a:rPr lang="en-US" altLang="zh-CN" sz="1400" dirty="0" err="1">
                <a:latin typeface="Arial" panose="020B0604020202020204" pitchFamily="34" charset="0"/>
                <a:ea typeface="黑体" panose="02010609060101010101" pitchFamily="49" charset="-122"/>
                <a:cs typeface="Arial" panose="020B0604020202020204" pitchFamily="34" charset="0"/>
              </a:rPr>
              <a:t>Bian</a:t>
            </a:r>
            <a:r>
              <a:rPr lang="en-US" altLang="zh-CN" sz="1400" dirty="0">
                <a:latin typeface="Arial" panose="020B0604020202020204" pitchFamily="34" charset="0"/>
                <a:ea typeface="黑体" panose="02010609060101010101" pitchFamily="49" charset="-122"/>
                <a:cs typeface="Arial" panose="020B0604020202020204" pitchFamily="34" charset="0"/>
              </a:rPr>
              <a:t>, M. D. Renzo, Z. Han, and L. Song, “</a:t>
            </a:r>
            <a:r>
              <a:rPr lang="en-US" altLang="zh-CN" sz="1400" dirty="0" err="1">
                <a:latin typeface="Arial" panose="020B0604020202020204" pitchFamily="34" charset="0"/>
                <a:ea typeface="黑体" panose="02010609060101010101" pitchFamily="49" charset="-122"/>
                <a:cs typeface="Arial" panose="020B0604020202020204" pitchFamily="34" charset="0"/>
              </a:rPr>
              <a:t>MetaSensing</a:t>
            </a:r>
            <a:r>
              <a:rPr lang="en-US" altLang="zh-CN" sz="1400" dirty="0">
                <a:latin typeface="Arial" panose="020B0604020202020204" pitchFamily="34" charset="0"/>
                <a:ea typeface="黑体" panose="02010609060101010101" pitchFamily="49" charset="-122"/>
                <a:cs typeface="Arial" panose="020B0604020202020204" pitchFamily="34" charset="0"/>
              </a:rPr>
              <a:t>: Intelligent </a:t>
            </a:r>
            <a:r>
              <a:rPr lang="en-US" altLang="zh-CN" sz="1400" dirty="0" err="1">
                <a:latin typeface="Arial" panose="020B0604020202020204" pitchFamily="34" charset="0"/>
                <a:ea typeface="黑体" panose="02010609060101010101" pitchFamily="49" charset="-122"/>
                <a:cs typeface="Arial" panose="020B0604020202020204" pitchFamily="34" charset="0"/>
              </a:rPr>
              <a:t>Metasurface</a:t>
            </a:r>
            <a:r>
              <a:rPr lang="en-US" altLang="zh-CN" sz="1400" dirty="0">
                <a:latin typeface="Arial" panose="020B0604020202020204" pitchFamily="34" charset="0"/>
                <a:ea typeface="黑体" panose="02010609060101010101" pitchFamily="49" charset="-122"/>
                <a:cs typeface="Arial" panose="020B0604020202020204" pitchFamily="34" charset="0"/>
              </a:rPr>
              <a:t> Assisted RF 3D Sensing by Deep Reinforcement Learning,” ,” IEEE J. Sel. Areas </a:t>
            </a:r>
            <a:r>
              <a:rPr lang="en-US" altLang="zh-CN" sz="1400" dirty="0" err="1">
                <a:latin typeface="Arial" panose="020B0604020202020204" pitchFamily="34" charset="0"/>
                <a:ea typeface="黑体" panose="02010609060101010101" pitchFamily="49" charset="-122"/>
                <a:cs typeface="Arial" panose="020B0604020202020204" pitchFamily="34" charset="0"/>
              </a:rPr>
              <a:t>Commun</a:t>
            </a:r>
            <a:r>
              <a:rPr lang="en-US" altLang="zh-CN" sz="1400" dirty="0">
                <a:latin typeface="Arial" panose="020B0604020202020204" pitchFamily="34" charset="0"/>
                <a:ea typeface="黑体" panose="02010609060101010101" pitchFamily="49" charset="-122"/>
                <a:cs typeface="Arial" panose="020B0604020202020204" pitchFamily="34" charset="0"/>
              </a:rPr>
              <a:t>., to be published.</a:t>
            </a:r>
          </a:p>
          <a:p>
            <a:pPr marL="514350" indent="-457200">
              <a:lnSpc>
                <a:spcPct val="120000"/>
              </a:lnSpc>
              <a:spcBef>
                <a:spcPts val="1000"/>
              </a:spcBef>
              <a:buFont typeface="+mj-lt"/>
              <a:buAutoNum type="arabicPeriod"/>
              <a:defRPr/>
            </a:pPr>
            <a:r>
              <a:rPr lang="en-US" altLang="zh-CN" sz="1400" dirty="0">
                <a:latin typeface="Arial" panose="020B0604020202020204" pitchFamily="34" charset="0"/>
                <a:ea typeface="黑体" panose="02010609060101010101" pitchFamily="49" charset="-122"/>
                <a:cs typeface="Arial" panose="020B0604020202020204" pitchFamily="34" charset="0"/>
              </a:rPr>
              <a:t>H. Zhang, H. Zhang, B. Di, K. </a:t>
            </a:r>
            <a:r>
              <a:rPr lang="en-US" altLang="zh-CN" sz="1400" dirty="0" err="1">
                <a:latin typeface="Arial" panose="020B0604020202020204" pitchFamily="34" charset="0"/>
                <a:ea typeface="黑体" panose="02010609060101010101" pitchFamily="49" charset="-122"/>
                <a:cs typeface="Arial" panose="020B0604020202020204" pitchFamily="34" charset="0"/>
              </a:rPr>
              <a:t>Bian</a:t>
            </a:r>
            <a:r>
              <a:rPr lang="en-US" altLang="zh-CN" sz="1400" dirty="0">
                <a:latin typeface="Arial" panose="020B0604020202020204" pitchFamily="34" charset="0"/>
                <a:ea typeface="黑体" panose="02010609060101010101" pitchFamily="49" charset="-122"/>
                <a:cs typeface="Arial" panose="020B0604020202020204" pitchFamily="34" charset="0"/>
              </a:rPr>
              <a:t>, Z. Han, and L. Song, “Towards Ubiquitous Positioning by Leveraging Reconfigurable Intelligent Surface,” IEEE </a:t>
            </a:r>
            <a:r>
              <a:rPr lang="en-US" altLang="zh-CN" sz="1400" dirty="0" err="1">
                <a:latin typeface="Arial" panose="020B0604020202020204" pitchFamily="34" charset="0"/>
                <a:ea typeface="黑体" panose="02010609060101010101" pitchFamily="49" charset="-122"/>
                <a:cs typeface="Arial" panose="020B0604020202020204" pitchFamily="34" charset="0"/>
              </a:rPr>
              <a:t>Commun</a:t>
            </a:r>
            <a:r>
              <a:rPr lang="en-US" altLang="zh-CN" sz="1400" dirty="0">
                <a:latin typeface="Arial" panose="020B0604020202020204" pitchFamily="34" charset="0"/>
                <a:ea typeface="黑体" panose="02010609060101010101" pitchFamily="49" charset="-122"/>
                <a:cs typeface="Arial" panose="020B0604020202020204" pitchFamily="34" charset="0"/>
              </a:rPr>
              <a:t>. </a:t>
            </a:r>
            <a:r>
              <a:rPr lang="nl-NL" altLang="zh-CN" sz="1400" dirty="0">
                <a:latin typeface="Arial" panose="020B0604020202020204" pitchFamily="34" charset="0"/>
                <a:ea typeface="黑体" panose="02010609060101010101" pitchFamily="49" charset="-122"/>
                <a:cs typeface="Arial" panose="020B0604020202020204" pitchFamily="34" charset="0"/>
              </a:rPr>
              <a:t>vol. 25, no. 1, pp. 284-288, Jan. 2021</a:t>
            </a:r>
            <a:r>
              <a:rPr lang="en-US" altLang="zh-CN" sz="1400" dirty="0">
                <a:latin typeface="Arial" panose="020B0604020202020204" pitchFamily="34" charset="0"/>
                <a:ea typeface="黑体" panose="02010609060101010101" pitchFamily="49" charset="-122"/>
                <a:cs typeface="Arial" panose="020B0604020202020204" pitchFamily="34" charset="0"/>
              </a:rPr>
              <a:t>.</a:t>
            </a:r>
          </a:p>
          <a:p>
            <a:pPr marL="514350" indent="-457200">
              <a:lnSpc>
                <a:spcPct val="120000"/>
              </a:lnSpc>
              <a:spcBef>
                <a:spcPts val="1000"/>
              </a:spcBef>
              <a:buFont typeface="+mj-lt"/>
              <a:buAutoNum type="arabicPeriod"/>
              <a:defRPr/>
            </a:pPr>
            <a:r>
              <a:rPr lang="en-US" altLang="zh-CN" sz="1400" dirty="0">
                <a:latin typeface="Arial" panose="020B0604020202020204" pitchFamily="34" charset="0"/>
                <a:ea typeface="黑体" panose="02010609060101010101" pitchFamily="49" charset="-122"/>
                <a:cs typeface="Arial" panose="020B0604020202020204" pitchFamily="34" charset="0"/>
              </a:rPr>
              <a:t>H. Zhang, J. Hu, H. Zhang, B. Di, K. </a:t>
            </a:r>
            <a:r>
              <a:rPr lang="en-US" altLang="zh-CN" sz="1400" dirty="0" err="1">
                <a:latin typeface="Arial" panose="020B0604020202020204" pitchFamily="34" charset="0"/>
                <a:ea typeface="黑体" panose="02010609060101010101" pitchFamily="49" charset="-122"/>
                <a:cs typeface="Arial" panose="020B0604020202020204" pitchFamily="34" charset="0"/>
              </a:rPr>
              <a:t>Bian</a:t>
            </a:r>
            <a:r>
              <a:rPr lang="en-US" altLang="zh-CN" sz="1400" dirty="0">
                <a:latin typeface="Arial" panose="020B0604020202020204" pitchFamily="34" charset="0"/>
                <a:ea typeface="黑体" panose="02010609060101010101" pitchFamily="49" charset="-122"/>
                <a:cs typeface="Arial" panose="020B0604020202020204" pitchFamily="34" charset="0"/>
              </a:rPr>
              <a:t>, Z. Han, and L. Song, “</a:t>
            </a:r>
            <a:r>
              <a:rPr lang="en-US" altLang="zh-CN" sz="1400" dirty="0" err="1">
                <a:latin typeface="Arial" panose="020B0604020202020204" pitchFamily="34" charset="0"/>
                <a:ea typeface="黑体" panose="02010609060101010101" pitchFamily="49" charset="-122"/>
                <a:cs typeface="Arial" panose="020B0604020202020204" pitchFamily="34" charset="0"/>
              </a:rPr>
              <a:t>MetaRadar</a:t>
            </a:r>
            <a:r>
              <a:rPr lang="en-US" altLang="zh-CN" sz="1400" dirty="0">
                <a:latin typeface="Arial" panose="020B0604020202020204" pitchFamily="34" charset="0"/>
                <a:ea typeface="黑体" panose="02010609060101010101" pitchFamily="49" charset="-122"/>
                <a:cs typeface="Arial" panose="020B0604020202020204" pitchFamily="34" charset="0"/>
              </a:rPr>
              <a:t>: Indoor Localization by Reconfigurable Metamaterials,” IEEE Trans. Mobile </a:t>
            </a:r>
            <a:r>
              <a:rPr lang="en-US" altLang="zh-CN" sz="1400" dirty="0" err="1">
                <a:latin typeface="Arial" panose="020B0604020202020204" pitchFamily="34" charset="0"/>
                <a:ea typeface="黑体" panose="02010609060101010101" pitchFamily="49" charset="-122"/>
                <a:cs typeface="Arial" panose="020B0604020202020204" pitchFamily="34" charset="0"/>
              </a:rPr>
              <a:t>Comput</a:t>
            </a:r>
            <a:r>
              <a:rPr lang="en-US" altLang="zh-CN" sz="1400" dirty="0">
                <a:latin typeface="Arial" panose="020B0604020202020204" pitchFamily="34" charset="0"/>
                <a:ea typeface="黑体" panose="02010609060101010101" pitchFamily="49" charset="-122"/>
                <a:cs typeface="Arial" panose="020B0604020202020204" pitchFamily="34" charset="0"/>
              </a:rPr>
              <a:t>., to appear. </a:t>
            </a:r>
            <a:r>
              <a:rPr lang="en-US" altLang="zh-CN" sz="1400" dirty="0" err="1">
                <a:latin typeface="Arial" panose="020B0604020202020204" pitchFamily="34" charset="0"/>
                <a:ea typeface="黑体" panose="02010609060101010101" pitchFamily="49" charset="-122"/>
                <a:cs typeface="Arial" panose="020B0604020202020204" pitchFamily="34" charset="0"/>
              </a:rPr>
              <a:t>Arxiv</a:t>
            </a:r>
            <a:r>
              <a:rPr lang="en-US" altLang="zh-CN" sz="1400" dirty="0">
                <a:latin typeface="Arial" panose="020B0604020202020204" pitchFamily="34" charset="0"/>
                <a:ea typeface="黑体" panose="02010609060101010101" pitchFamily="49" charset="-122"/>
                <a:cs typeface="Arial" panose="020B0604020202020204" pitchFamily="34" charset="0"/>
              </a:rPr>
              <a:t>: </a:t>
            </a:r>
            <a:r>
              <a:rPr lang="en-US" altLang="zh-CN" sz="1400" dirty="0">
                <a:latin typeface="Arial" panose="020B0604020202020204" pitchFamily="34" charset="0"/>
                <a:ea typeface="黑体" panose="02010609060101010101" pitchFamily="49" charset="-122"/>
                <a:cs typeface="Arial" panose="020B0604020202020204" pitchFamily="34" charset="0"/>
                <a:hlinkClick r:id="rId2"/>
              </a:rPr>
              <a:t>https://arxiv.org/abs/2008.02459</a:t>
            </a:r>
            <a:r>
              <a:rPr lang="en-US" altLang="zh-CN" sz="1400" dirty="0">
                <a:latin typeface="Arial" panose="020B0604020202020204" pitchFamily="34" charset="0"/>
                <a:ea typeface="黑体" panose="02010609060101010101" pitchFamily="49" charset="-122"/>
                <a:cs typeface="Arial" panose="020B0604020202020204" pitchFamily="34" charset="0"/>
              </a:rPr>
              <a:t>.</a:t>
            </a:r>
          </a:p>
          <a:p>
            <a:pPr marL="514350" indent="-457200">
              <a:lnSpc>
                <a:spcPct val="120000"/>
              </a:lnSpc>
              <a:spcBef>
                <a:spcPts val="1000"/>
              </a:spcBef>
              <a:buFont typeface="+mj-lt"/>
              <a:buAutoNum type="arabicPeriod"/>
              <a:defRPr/>
            </a:pPr>
            <a:r>
              <a:rPr lang="en-US" altLang="zh-CN" sz="1400" dirty="0">
                <a:latin typeface="Arial" panose="020B0604020202020204" pitchFamily="34" charset="0"/>
                <a:ea typeface="黑体" panose="02010609060101010101" pitchFamily="49" charset="-122"/>
                <a:cs typeface="Arial" panose="020B0604020202020204" pitchFamily="34" charset="0"/>
              </a:rPr>
              <a:t>J. Hu, H. Zhang, K. </a:t>
            </a:r>
            <a:r>
              <a:rPr lang="en-US" altLang="zh-CN" sz="1400" dirty="0" err="1">
                <a:latin typeface="Arial" panose="020B0604020202020204" pitchFamily="34" charset="0"/>
                <a:ea typeface="黑体" panose="02010609060101010101" pitchFamily="49" charset="-122"/>
                <a:cs typeface="Arial" panose="020B0604020202020204" pitchFamily="34" charset="0"/>
              </a:rPr>
              <a:t>Bian</a:t>
            </a:r>
            <a:r>
              <a:rPr lang="en-US" altLang="zh-CN" sz="1400" dirty="0">
                <a:latin typeface="Arial" panose="020B0604020202020204" pitchFamily="34" charset="0"/>
                <a:ea typeface="黑体" panose="02010609060101010101" pitchFamily="49" charset="-122"/>
                <a:cs typeface="Arial" panose="020B0604020202020204" pitchFamily="34" charset="0"/>
              </a:rPr>
              <a:t>, Z. Han, H. V. Poor, and L. Song, “</a:t>
            </a:r>
            <a:r>
              <a:rPr lang="en-US" altLang="zh-CN" sz="1400" dirty="0" err="1">
                <a:latin typeface="Arial" panose="020B0604020202020204" pitchFamily="34" charset="0"/>
                <a:ea typeface="黑体" panose="02010609060101010101" pitchFamily="49" charset="-122"/>
                <a:cs typeface="Arial" panose="020B0604020202020204" pitchFamily="34" charset="0"/>
              </a:rPr>
              <a:t>HoloSketch</a:t>
            </a:r>
            <a:r>
              <a:rPr lang="en-US" altLang="zh-CN" sz="1400" dirty="0">
                <a:latin typeface="Arial" panose="020B0604020202020204" pitchFamily="34" charset="0"/>
                <a:ea typeface="黑体" panose="02010609060101010101" pitchFamily="49" charset="-122"/>
                <a:cs typeface="Arial" panose="020B0604020202020204" pitchFamily="34" charset="0"/>
              </a:rPr>
              <a:t>: Semantic Segmentation by Radio Environment Reconfiguration,” IEEE Trans. Mobile </a:t>
            </a:r>
            <a:r>
              <a:rPr lang="en-US" altLang="zh-CN" sz="1400" dirty="0" err="1">
                <a:latin typeface="Arial" panose="020B0604020202020204" pitchFamily="34" charset="0"/>
                <a:ea typeface="黑体" panose="02010609060101010101" pitchFamily="49" charset="-122"/>
                <a:cs typeface="Arial" panose="020B0604020202020204" pitchFamily="34" charset="0"/>
              </a:rPr>
              <a:t>Comput</a:t>
            </a:r>
            <a:r>
              <a:rPr lang="en-US" altLang="zh-CN" sz="1400" dirty="0">
                <a:latin typeface="Arial" panose="020B0604020202020204" pitchFamily="34" charset="0"/>
                <a:ea typeface="黑体" panose="02010609060101010101" pitchFamily="49" charset="-122"/>
                <a:cs typeface="Arial" panose="020B0604020202020204" pitchFamily="34" charset="0"/>
              </a:rPr>
              <a:t>., submitted.</a:t>
            </a:r>
          </a:p>
          <a:p>
            <a:pPr marL="514350" indent="-457200">
              <a:lnSpc>
                <a:spcPct val="120000"/>
              </a:lnSpc>
              <a:spcBef>
                <a:spcPts val="1000"/>
              </a:spcBef>
              <a:buFont typeface="+mj-lt"/>
              <a:buAutoNum type="arabicPeriod"/>
              <a:defRPr/>
            </a:pPr>
            <a:r>
              <a:rPr lang="en-US" altLang="zh-CN" sz="1400" dirty="0">
                <a:latin typeface="Arial" panose="020B0604020202020204" pitchFamily="34" charset="0"/>
                <a:ea typeface="黑体" panose="02010609060101010101" pitchFamily="49" charset="-122"/>
                <a:cs typeface="Arial" panose="020B0604020202020204" pitchFamily="34" charset="0"/>
              </a:rPr>
              <a:t>H. Zhang, H. Zhang, B. Di, K. </a:t>
            </a:r>
            <a:r>
              <a:rPr lang="en-US" altLang="zh-CN" sz="1400" dirty="0" err="1">
                <a:latin typeface="Arial" panose="020B0604020202020204" pitchFamily="34" charset="0"/>
                <a:ea typeface="黑体" panose="02010609060101010101" pitchFamily="49" charset="-122"/>
                <a:cs typeface="Arial" panose="020B0604020202020204" pitchFamily="34" charset="0"/>
              </a:rPr>
              <a:t>Bian</a:t>
            </a:r>
            <a:r>
              <a:rPr lang="en-US" altLang="zh-CN" sz="1400" dirty="0">
                <a:latin typeface="Arial" panose="020B0604020202020204" pitchFamily="34" charset="0"/>
                <a:ea typeface="黑体" panose="02010609060101010101" pitchFamily="49" charset="-122"/>
                <a:cs typeface="Arial" panose="020B0604020202020204" pitchFamily="34" charset="0"/>
              </a:rPr>
              <a:t>, Z. Han, and L. Song, “</a:t>
            </a:r>
            <a:r>
              <a:rPr lang="en-US" altLang="zh-CN" sz="1400" dirty="0" err="1">
                <a:latin typeface="Arial" panose="020B0604020202020204" pitchFamily="34" charset="0"/>
                <a:ea typeface="黑体" panose="02010609060101010101" pitchFamily="49" charset="-122"/>
                <a:cs typeface="Arial" panose="020B0604020202020204" pitchFamily="34" charset="0"/>
              </a:rPr>
              <a:t>MetaLocalization</a:t>
            </a:r>
            <a:r>
              <a:rPr lang="en-US" altLang="zh-CN" sz="1400" dirty="0">
                <a:latin typeface="Arial" panose="020B0604020202020204" pitchFamily="34" charset="0"/>
                <a:ea typeface="黑体" panose="02010609060101010101" pitchFamily="49" charset="-122"/>
                <a:cs typeface="Arial" panose="020B0604020202020204" pitchFamily="34" charset="0"/>
              </a:rPr>
              <a:t>: Reconfigurable Intelligent Surface Aided Multi-user Wireless Indoor Localization,” IEEE Trans. Wireless </a:t>
            </a:r>
            <a:r>
              <a:rPr lang="en-US" altLang="zh-CN" sz="1400" dirty="0" err="1">
                <a:latin typeface="Arial" panose="020B0604020202020204" pitchFamily="34" charset="0"/>
                <a:ea typeface="黑体" panose="02010609060101010101" pitchFamily="49" charset="-122"/>
                <a:cs typeface="Arial" panose="020B0604020202020204" pitchFamily="34" charset="0"/>
              </a:rPr>
              <a:t>Commun</a:t>
            </a:r>
            <a:r>
              <a:rPr lang="en-US" altLang="zh-CN" sz="1400" dirty="0">
                <a:latin typeface="Arial" panose="020B0604020202020204" pitchFamily="34" charset="0"/>
                <a:ea typeface="黑体" panose="02010609060101010101" pitchFamily="49" charset="-122"/>
                <a:cs typeface="Arial" panose="020B0604020202020204" pitchFamily="34" charset="0"/>
              </a:rPr>
              <a:t>., under revision.</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t>48</a:t>
            </a:fld>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31AD07FD-8D7D-4E4B-91F4-F4439EF0F37F}"/>
              </a:ext>
            </a:extLst>
          </p:cNvPr>
          <p:cNvSpPr txBox="1"/>
          <p:nvPr/>
        </p:nvSpPr>
        <p:spPr>
          <a:xfrm>
            <a:off x="106281" y="1095227"/>
            <a:ext cx="8938168" cy="430887"/>
          </a:xfrm>
          <a:prstGeom prst="rect">
            <a:avLst/>
          </a:prstGeom>
          <a:noFill/>
        </p:spPr>
        <p:txBody>
          <a:bodyPr wrap="square" rtlCol="0">
            <a:spAutoFit/>
          </a:bodyPr>
          <a:lstStyle/>
          <a:p>
            <a:r>
              <a:rPr lang="en-US" altLang="zh-CN" sz="2200" b="1" dirty="0">
                <a:latin typeface="Arial" panose="020B0604020202020204" pitchFamily="34" charset="0"/>
                <a:cs typeface="Arial" panose="020B0604020202020204" pitchFamily="34" charset="0"/>
              </a:rPr>
              <a:t>Conflict between simplicity (comfort) and high sensing accuracy</a:t>
            </a:r>
          </a:p>
        </p:txBody>
      </p:sp>
      <p:sp>
        <p:nvSpPr>
          <p:cNvPr id="1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灯片编号占位符 1">
            <a:extLst>
              <a:ext uri="{FF2B5EF4-FFF2-40B4-BE49-F238E27FC236}">
                <a16:creationId xmlns:a16="http://schemas.microsoft.com/office/drawing/2014/main" id="{3F3E9B6D-7969-489C-A075-3489F8A46133}"/>
              </a:ext>
            </a:extLst>
          </p:cNvPr>
          <p:cNvSpPr>
            <a:spLocks noGrp="1"/>
          </p:cNvSpPr>
          <p:nvPr>
            <p:ph type="sldNum" sz="quarter" idx="12"/>
          </p:nvPr>
        </p:nvSpPr>
        <p:spPr/>
        <p:txBody>
          <a:bodyPr/>
          <a:lstStyle/>
          <a:p>
            <a:fld id="{97D86083-53EC-4DF4-B0ED-FEB5657A265E}" type="slidenum">
              <a:rPr lang="zh-CN" altLang="en-US" smtClean="0"/>
              <a:t>4</a:t>
            </a:fld>
            <a:endParaRPr lang="zh-CN" altLang="en-US" dirty="0"/>
          </a:p>
        </p:txBody>
      </p:sp>
      <p:sp>
        <p:nvSpPr>
          <p:cNvPr id="12" name="文本框 11">
            <a:extLst>
              <a:ext uri="{FF2B5EF4-FFF2-40B4-BE49-F238E27FC236}">
                <a16:creationId xmlns:a16="http://schemas.microsoft.com/office/drawing/2014/main" id="{5D9DE407-4E62-774A-931B-09D7166EC02C}"/>
              </a:ext>
            </a:extLst>
          </p:cNvPr>
          <p:cNvSpPr txBox="1"/>
          <p:nvPr/>
        </p:nvSpPr>
        <p:spPr>
          <a:xfrm>
            <a:off x="4540816" y="5982207"/>
            <a:ext cx="3559576" cy="400110"/>
          </a:xfrm>
          <a:prstGeom prst="rect">
            <a:avLst/>
          </a:prstGeom>
          <a:noFill/>
        </p:spPr>
        <p:txBody>
          <a:bodyPr wrap="square" rtlCol="0">
            <a:spAutoFit/>
          </a:bodyPr>
          <a:lstStyle/>
          <a:p>
            <a:pPr algn="ctr"/>
            <a:r>
              <a:rPr kumimoji="1" lang="en-US" altLang="zh-CN" sz="2000" b="1" dirty="0" err="1">
                <a:latin typeface="Arial" panose="020B0604020202020204" pitchFamily="34" charset="0"/>
                <a:cs typeface="Arial" panose="020B0604020202020204" pitchFamily="34" charset="0"/>
              </a:rPr>
              <a:t>mmWave</a:t>
            </a:r>
            <a:r>
              <a:rPr kumimoji="1" lang="en-US" altLang="zh-CN" sz="2000" b="1" dirty="0">
                <a:latin typeface="Arial" panose="020B0604020202020204" pitchFamily="34" charset="0"/>
                <a:cs typeface="Arial" panose="020B0604020202020204" pitchFamily="34" charset="0"/>
              </a:rPr>
              <a:t> Radar</a:t>
            </a:r>
            <a:endParaRPr kumimoji="1" lang="zh-CN" altLang="en-US" sz="2000" b="1" dirty="0">
              <a:latin typeface="Arial" panose="020B0604020202020204" pitchFamily="34" charset="0"/>
              <a:cs typeface="Arial" panose="020B0604020202020204" pitchFamily="34" charset="0"/>
            </a:endParaRPr>
          </a:p>
        </p:txBody>
      </p:sp>
      <p:sp>
        <p:nvSpPr>
          <p:cNvPr id="16" name="矩形 3">
            <a:extLst>
              <a:ext uri="{FF2B5EF4-FFF2-40B4-BE49-F238E27FC236}">
                <a16:creationId xmlns:a16="http://schemas.microsoft.com/office/drawing/2014/main" id="{C06558E6-EDB7-4D4C-9E91-A629A75CCD72}"/>
              </a:ext>
            </a:extLst>
          </p:cNvPr>
          <p:cNvSpPr/>
          <p:nvPr/>
        </p:nvSpPr>
        <p:spPr>
          <a:xfrm>
            <a:off x="314352" y="-27384"/>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6G Challenges: Sensing Efficiency</a:t>
            </a:r>
          </a:p>
        </p:txBody>
      </p:sp>
      <p:sp>
        <p:nvSpPr>
          <p:cNvPr id="19" name="文本框 18">
            <a:extLst>
              <a:ext uri="{FF2B5EF4-FFF2-40B4-BE49-F238E27FC236}">
                <a16:creationId xmlns:a16="http://schemas.microsoft.com/office/drawing/2014/main" id="{FFB18AF6-2445-CF43-93FE-45C411679160}"/>
              </a:ext>
            </a:extLst>
          </p:cNvPr>
          <p:cNvSpPr txBox="1"/>
          <p:nvPr/>
        </p:nvSpPr>
        <p:spPr>
          <a:xfrm>
            <a:off x="314352" y="1838299"/>
            <a:ext cx="8074072" cy="198515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WiFi</a:t>
            </a:r>
            <a:r>
              <a:rPr lang="en-US" altLang="zh-CN" sz="2400" dirty="0">
                <a:latin typeface="Arial" panose="020B0604020202020204" pitchFamily="34" charset="0"/>
                <a:cs typeface="Arial" panose="020B0604020202020204" pitchFamily="34" charset="0"/>
              </a:rPr>
              <a:t> based RF Sensing</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Requires the cooperation of multiple </a:t>
            </a:r>
            <a:r>
              <a:rPr lang="en-US" altLang="zh-CN" sz="2000" dirty="0" err="1">
                <a:latin typeface="Arial" panose="020B0604020202020204" pitchFamily="34" charset="0"/>
                <a:cs typeface="Arial" panose="020B0604020202020204" pitchFamily="34" charset="0"/>
              </a:rPr>
              <a:t>WiFi</a:t>
            </a:r>
            <a:r>
              <a:rPr lang="en-US" altLang="zh-CN" sz="2000" dirty="0">
                <a:latin typeface="Arial" panose="020B0604020202020204" pitchFamily="34" charset="0"/>
                <a:cs typeface="Arial" panose="020B0604020202020204" pitchFamily="34" charset="0"/>
              </a:rPr>
              <a:t> access points to achieve high sensing accuracy</a:t>
            </a:r>
          </a:p>
          <a:p>
            <a:pPr marL="342900" indent="-342900">
              <a:spcAft>
                <a:spcPts val="600"/>
              </a:spcAft>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mmWave</a:t>
            </a:r>
            <a:r>
              <a:rPr lang="en-US" altLang="zh-CN" sz="2400" dirty="0">
                <a:latin typeface="Arial" panose="020B0604020202020204" pitchFamily="34" charset="0"/>
                <a:cs typeface="Arial" panose="020B0604020202020204" pitchFamily="34" charset="0"/>
              </a:rPr>
              <a:t> Radar</a:t>
            </a:r>
          </a:p>
          <a:p>
            <a:pPr marL="742950" lvl="1" indent="-28575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High hardware cost makes it hard for mass deployment</a:t>
            </a:r>
          </a:p>
        </p:txBody>
      </p:sp>
      <p:pic>
        <p:nvPicPr>
          <p:cNvPr id="11" name="图片 10">
            <a:extLst>
              <a:ext uri="{FF2B5EF4-FFF2-40B4-BE49-F238E27FC236}">
                <a16:creationId xmlns:a16="http://schemas.microsoft.com/office/drawing/2014/main" id="{BD5A3CF8-C8A1-43D7-B9E8-A156D8D8CADA}"/>
              </a:ext>
            </a:extLst>
          </p:cNvPr>
          <p:cNvPicPr>
            <a:picLocks noChangeAspect="1"/>
          </p:cNvPicPr>
          <p:nvPr/>
        </p:nvPicPr>
        <p:blipFill>
          <a:blip r:embed="rId3"/>
          <a:stretch>
            <a:fillRect/>
          </a:stretch>
        </p:blipFill>
        <p:spPr>
          <a:xfrm>
            <a:off x="899592" y="4221088"/>
            <a:ext cx="3206564" cy="1768992"/>
          </a:xfrm>
          <a:prstGeom prst="rect">
            <a:avLst/>
          </a:prstGeom>
        </p:spPr>
      </p:pic>
      <p:sp>
        <p:nvSpPr>
          <p:cNvPr id="13" name="文本框 12">
            <a:extLst>
              <a:ext uri="{FF2B5EF4-FFF2-40B4-BE49-F238E27FC236}">
                <a16:creationId xmlns:a16="http://schemas.microsoft.com/office/drawing/2014/main" id="{FB1D13BB-9FD6-4577-A709-FE3018A61193}"/>
              </a:ext>
            </a:extLst>
          </p:cNvPr>
          <p:cNvSpPr txBox="1"/>
          <p:nvPr/>
        </p:nvSpPr>
        <p:spPr>
          <a:xfrm>
            <a:off x="899592" y="5981218"/>
            <a:ext cx="3206564" cy="400110"/>
          </a:xfrm>
          <a:prstGeom prst="rect">
            <a:avLst/>
          </a:prstGeom>
          <a:noFill/>
        </p:spPr>
        <p:txBody>
          <a:bodyPr wrap="square" rtlCol="0">
            <a:spAutoFit/>
          </a:bodyPr>
          <a:lstStyle/>
          <a:p>
            <a:pPr algn="ctr"/>
            <a:r>
              <a:rPr kumimoji="1" lang="en-US" altLang="zh-CN" sz="2000" b="1" dirty="0" err="1">
                <a:latin typeface="Arial" panose="020B0604020202020204" pitchFamily="34" charset="0"/>
                <a:cs typeface="Arial" panose="020B0604020202020204" pitchFamily="34" charset="0"/>
              </a:rPr>
              <a:t>WiFi</a:t>
            </a:r>
            <a:r>
              <a:rPr kumimoji="1" lang="en-US" altLang="zh-CN" sz="2000" b="1" dirty="0">
                <a:latin typeface="Arial" panose="020B0604020202020204" pitchFamily="34" charset="0"/>
                <a:cs typeface="Arial" panose="020B0604020202020204" pitchFamily="34" charset="0"/>
              </a:rPr>
              <a:t> based RF Sensing</a:t>
            </a:r>
            <a:endParaRPr kumimoji="1" lang="zh-CN" altLang="en-US" sz="2000" b="1"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C4556D96-E0A7-4DE5-B13B-2A0A0980A2CC}"/>
              </a:ext>
            </a:extLst>
          </p:cNvPr>
          <p:cNvPicPr>
            <a:picLocks noChangeAspect="1"/>
          </p:cNvPicPr>
          <p:nvPr/>
        </p:nvPicPr>
        <p:blipFill>
          <a:blip r:embed="rId4"/>
          <a:stretch>
            <a:fillRect/>
          </a:stretch>
        </p:blipFill>
        <p:spPr>
          <a:xfrm>
            <a:off x="5139202" y="4199793"/>
            <a:ext cx="2362803" cy="1773059"/>
          </a:xfrm>
          <a:prstGeom prst="rect">
            <a:avLst/>
          </a:prstGeom>
        </p:spPr>
      </p:pic>
      <p:sp>
        <p:nvSpPr>
          <p:cNvPr id="4" name="矩形 3">
            <a:extLst>
              <a:ext uri="{FF2B5EF4-FFF2-40B4-BE49-F238E27FC236}">
                <a16:creationId xmlns:a16="http://schemas.microsoft.com/office/drawing/2014/main" id="{7B7B8DEA-28F8-4495-BC1D-5279C6418E81}"/>
              </a:ext>
            </a:extLst>
          </p:cNvPr>
          <p:cNvSpPr/>
          <p:nvPr/>
        </p:nvSpPr>
        <p:spPr>
          <a:xfrm>
            <a:off x="5940152" y="4869160"/>
            <a:ext cx="360040" cy="576064"/>
          </a:xfrm>
          <a:prstGeom prst="rect">
            <a:avLst/>
          </a:prstGeom>
          <a:noFill/>
          <a:ln w="28575">
            <a:solidFill>
              <a:schemeClr val="bg1">
                <a:alpha val="99000"/>
              </a:schemeClr>
            </a:solidFill>
            <a:prstDash val="soli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n w="28575">
                <a:solidFill>
                  <a:schemeClr val="bg1"/>
                </a:solidFill>
              </a:ln>
            </a:endParaRPr>
          </a:p>
        </p:txBody>
      </p:sp>
      <p:sp>
        <p:nvSpPr>
          <p:cNvPr id="6" name="文本框 5">
            <a:extLst>
              <a:ext uri="{FF2B5EF4-FFF2-40B4-BE49-F238E27FC236}">
                <a16:creationId xmlns:a16="http://schemas.microsoft.com/office/drawing/2014/main" id="{F5683CE8-B8F4-492B-8D5A-13D3EC17D72B}"/>
              </a:ext>
            </a:extLst>
          </p:cNvPr>
          <p:cNvSpPr txBox="1"/>
          <p:nvPr/>
        </p:nvSpPr>
        <p:spPr>
          <a:xfrm>
            <a:off x="5724128" y="4552028"/>
            <a:ext cx="792088"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Radar</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254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36E6-63F4-6E4E-9B6F-1AA5D01A7A7B}"/>
              </a:ext>
            </a:extLst>
          </p:cNvPr>
          <p:cNvSpPr>
            <a:spLocks noGrp="1"/>
          </p:cNvSpPr>
          <p:nvPr>
            <p:ph type="title"/>
          </p:nvPr>
        </p:nvSpPr>
        <p:spPr>
          <a:xfrm>
            <a:off x="0" y="65635"/>
            <a:ext cx="5741581" cy="1143000"/>
          </a:xfrm>
        </p:spPr>
        <p:txBody>
          <a:bodyPr/>
          <a:lstStyle/>
          <a:p>
            <a:r>
              <a:rPr lang="en-US" dirty="0"/>
              <a:t>Join or Visit Our Lab</a:t>
            </a:r>
          </a:p>
        </p:txBody>
      </p:sp>
      <p:sp>
        <p:nvSpPr>
          <p:cNvPr id="4" name="Slide Number Placeholder 3">
            <a:extLst>
              <a:ext uri="{FF2B5EF4-FFF2-40B4-BE49-F238E27FC236}">
                <a16:creationId xmlns:a16="http://schemas.microsoft.com/office/drawing/2014/main" id="{1ECB6A5E-0EAE-E847-BC78-A7A3C69C3D90}"/>
              </a:ext>
            </a:extLst>
          </p:cNvPr>
          <p:cNvSpPr>
            <a:spLocks noGrp="1"/>
          </p:cNvSpPr>
          <p:nvPr>
            <p:ph type="sldNum" sz="quarter" idx="12"/>
          </p:nvPr>
        </p:nvSpPr>
        <p:spPr>
          <a:xfrm>
            <a:off x="4214810" y="6533056"/>
            <a:ext cx="857256" cy="285752"/>
          </a:xfrm>
        </p:spPr>
        <p:txBody>
          <a:bodyPr/>
          <a:lstStyle/>
          <a:p>
            <a:fld id="{A8CBFF3A-E60C-994B-AE6E-D7D0A26F3FC4}" type="slidenum">
              <a:rPr lang="en-US" smtClean="0"/>
              <a:t>49</a:t>
            </a:fld>
            <a:endParaRPr lang="en-US"/>
          </a:p>
        </p:txBody>
      </p:sp>
      <p:pic>
        <p:nvPicPr>
          <p:cNvPr id="6" name="Picture 5">
            <a:extLst>
              <a:ext uri="{FF2B5EF4-FFF2-40B4-BE49-F238E27FC236}">
                <a16:creationId xmlns:a16="http://schemas.microsoft.com/office/drawing/2014/main" id="{D67B0238-0269-AA43-9713-EAC3C0AD3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800" y="1484784"/>
            <a:ext cx="3251200" cy="2438400"/>
          </a:xfrm>
          <a:prstGeom prst="rect">
            <a:avLst/>
          </a:prstGeom>
        </p:spPr>
      </p:pic>
      <p:pic>
        <p:nvPicPr>
          <p:cNvPr id="7" name="Picture 6">
            <a:extLst>
              <a:ext uri="{FF2B5EF4-FFF2-40B4-BE49-F238E27FC236}">
                <a16:creationId xmlns:a16="http://schemas.microsoft.com/office/drawing/2014/main" id="{74292E8C-16B7-A544-8445-8D532E2C7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1" y="3953664"/>
            <a:ext cx="3094083" cy="2320562"/>
          </a:xfrm>
          <a:prstGeom prst="rect">
            <a:avLst/>
          </a:prstGeom>
        </p:spPr>
      </p:pic>
      <p:pic>
        <p:nvPicPr>
          <p:cNvPr id="8" name="Picture 7">
            <a:extLst>
              <a:ext uri="{FF2B5EF4-FFF2-40B4-BE49-F238E27FC236}">
                <a16:creationId xmlns:a16="http://schemas.microsoft.com/office/drawing/2014/main" id="{726104AC-717A-4A48-A78C-EF0F42E08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198" y="3953664"/>
            <a:ext cx="3094083" cy="2320562"/>
          </a:xfrm>
          <a:prstGeom prst="rect">
            <a:avLst/>
          </a:prstGeom>
        </p:spPr>
      </p:pic>
      <p:pic>
        <p:nvPicPr>
          <p:cNvPr id="9" name="Picture 8">
            <a:extLst>
              <a:ext uri="{FF2B5EF4-FFF2-40B4-BE49-F238E27FC236}">
                <a16:creationId xmlns:a16="http://schemas.microsoft.com/office/drawing/2014/main" id="{A690ED92-14C0-0543-9319-87987F0DF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81" y="1514600"/>
            <a:ext cx="4160281" cy="2408584"/>
          </a:xfrm>
          <a:prstGeom prst="rect">
            <a:avLst/>
          </a:prstGeom>
        </p:spPr>
      </p:pic>
      <p:pic>
        <p:nvPicPr>
          <p:cNvPr id="10" name="Picture 9">
            <a:extLst>
              <a:ext uri="{FF2B5EF4-FFF2-40B4-BE49-F238E27FC236}">
                <a16:creationId xmlns:a16="http://schemas.microsoft.com/office/drawing/2014/main" id="{264EBBD4-EDAE-0A4C-8DC2-99FB9BE1D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4000" y="1484784"/>
            <a:ext cx="1828800" cy="2438400"/>
          </a:xfrm>
          <a:prstGeom prst="rect">
            <a:avLst/>
          </a:prstGeom>
        </p:spPr>
      </p:pic>
      <p:pic>
        <p:nvPicPr>
          <p:cNvPr id="11" name="Picture 10">
            <a:extLst>
              <a:ext uri="{FF2B5EF4-FFF2-40B4-BE49-F238E27FC236}">
                <a16:creationId xmlns:a16="http://schemas.microsoft.com/office/drawing/2014/main" id="{D40D9865-3896-564B-84FC-81FB6609BA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4556" y="3410914"/>
            <a:ext cx="3093481" cy="3404557"/>
          </a:xfrm>
          <a:prstGeom prst="rect">
            <a:avLst/>
          </a:prstGeom>
        </p:spPr>
      </p:pic>
      <p:sp>
        <p:nvSpPr>
          <p:cNvPr id="12" name="Rectangle 11">
            <a:extLst>
              <a:ext uri="{FF2B5EF4-FFF2-40B4-BE49-F238E27FC236}">
                <a16:creationId xmlns:a16="http://schemas.microsoft.com/office/drawing/2014/main" id="{A66B5C32-9001-664E-99F1-3F4CFDC3100C}"/>
              </a:ext>
            </a:extLst>
          </p:cNvPr>
          <p:cNvSpPr/>
          <p:nvPr/>
        </p:nvSpPr>
        <p:spPr>
          <a:xfrm>
            <a:off x="144783" y="908678"/>
            <a:ext cx="2826415" cy="369332"/>
          </a:xfrm>
          <a:prstGeom prst="rect">
            <a:avLst/>
          </a:prstGeom>
        </p:spPr>
        <p:txBody>
          <a:bodyPr wrap="none">
            <a:spAutoFit/>
          </a:bodyPr>
          <a:lstStyle/>
          <a:p>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dirty="0"/>
          </a:p>
        </p:txBody>
      </p:sp>
      <p:pic>
        <p:nvPicPr>
          <p:cNvPr id="13" name="Picture 2" descr="http://wireless.egr.uh.edu/LOGO_change_color_ALPHA_BGD.png">
            <a:extLst>
              <a:ext uri="{FF2B5EF4-FFF2-40B4-BE49-F238E27FC236}">
                <a16:creationId xmlns:a16="http://schemas.microsoft.com/office/drawing/2014/main" id="{6954E5E4-4BBB-3846-A7E1-830C4739BB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6971" y="172737"/>
            <a:ext cx="1640448" cy="12299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5007E8C-8779-2249-BA94-D673E8FA4F0F}"/>
              </a:ext>
            </a:extLst>
          </p:cNvPr>
          <p:cNvPicPr>
            <a:picLocks noChangeAspect="1"/>
          </p:cNvPicPr>
          <p:nvPr/>
        </p:nvPicPr>
        <p:blipFill>
          <a:blip r:embed="rId10"/>
          <a:stretch>
            <a:fillRect/>
          </a:stretch>
        </p:blipFill>
        <p:spPr>
          <a:xfrm>
            <a:off x="5996692" y="4955426"/>
            <a:ext cx="3147308" cy="1892223"/>
          </a:xfrm>
          <a:prstGeom prst="rect">
            <a:avLst/>
          </a:prstGeom>
        </p:spPr>
      </p:pic>
      <p:sp>
        <p:nvSpPr>
          <p:cNvPr id="3" name="Rectangle 2">
            <a:extLst>
              <a:ext uri="{FF2B5EF4-FFF2-40B4-BE49-F238E27FC236}">
                <a16:creationId xmlns:a16="http://schemas.microsoft.com/office/drawing/2014/main" id="{A172F67F-344F-CA43-B41A-F3C97B45D0D7}"/>
              </a:ext>
            </a:extLst>
          </p:cNvPr>
          <p:cNvSpPr/>
          <p:nvPr/>
        </p:nvSpPr>
        <p:spPr>
          <a:xfrm>
            <a:off x="3416580" y="926466"/>
            <a:ext cx="3310971" cy="369332"/>
          </a:xfrm>
          <a:prstGeom prst="rect">
            <a:avLst/>
          </a:prstGeom>
        </p:spPr>
        <p:txBody>
          <a:bodyPr wrap="none">
            <a:spAutoFit/>
          </a:bodyPr>
          <a:lstStyle/>
          <a:p>
            <a:r>
              <a:rPr lang="en-US" dirty="0">
                <a:solidFill>
                  <a:srgbClr val="0070C0"/>
                </a:solidFill>
              </a:rPr>
              <a:t>http://www2.egr.uh.edu/~zhan2 </a:t>
            </a:r>
          </a:p>
        </p:txBody>
      </p:sp>
    </p:spTree>
    <p:extLst>
      <p:ext uri="{BB962C8B-B14F-4D97-AF65-F5344CB8AC3E}">
        <p14:creationId xmlns:p14="http://schemas.microsoft.com/office/powerpoint/2010/main" val="3530264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450"/>
            <a:ext cx="8229600" cy="1143000"/>
          </a:xfrm>
        </p:spPr>
        <p:txBody>
          <a:bodyPr>
            <a:noAutofit/>
          </a:bodyPr>
          <a:lstStyle/>
          <a:p>
            <a:r>
              <a:rPr lang="en-US" sz="8000" dirty="0">
                <a:solidFill>
                  <a:srgbClr val="FFFFFF"/>
                </a:solidFill>
                <a:latin typeface="Impact"/>
                <a:cs typeface="Impact"/>
              </a:rPr>
              <a:t>THANK YOU</a:t>
            </a:r>
          </a:p>
        </p:txBody>
      </p:sp>
      <p:pic>
        <p:nvPicPr>
          <p:cNvPr id="4" name="Picture 3" descr="engineering-cullen-college-of-engineering-tertiary-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0249" y="5842388"/>
            <a:ext cx="4633893" cy="264326"/>
          </a:xfrm>
          <a:prstGeom prst="rect">
            <a:avLst/>
          </a:prstGeom>
        </p:spPr>
      </p:pic>
      <p:sp>
        <p:nvSpPr>
          <p:cNvPr id="3" name="Slide Number Placeholder 2"/>
          <p:cNvSpPr>
            <a:spLocks noGrp="1"/>
          </p:cNvSpPr>
          <p:nvPr>
            <p:ph type="sldNum" sz="quarter" idx="12"/>
          </p:nvPr>
        </p:nvSpPr>
        <p:spPr/>
        <p:txBody>
          <a:bodyPr/>
          <a:lstStyle/>
          <a:p>
            <a:fld id="{A8CBFF3A-E60C-994B-AE6E-D7D0A26F3FC4}" type="slidenum">
              <a:rPr lang="en-US" smtClean="0"/>
              <a:t>50</a:t>
            </a:fld>
            <a:endParaRPr lang="en-US"/>
          </a:p>
        </p:txBody>
      </p:sp>
      <p:pic>
        <p:nvPicPr>
          <p:cNvPr id="6" name="Picture 5">
            <a:extLst>
              <a:ext uri="{FF2B5EF4-FFF2-40B4-BE49-F238E27FC236}">
                <a16:creationId xmlns:a16="http://schemas.microsoft.com/office/drawing/2014/main" id="{805019BA-DC79-F14F-BF01-B23F2B5AA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564"/>
            <a:ext cx="9144000" cy="6212871"/>
          </a:xfrm>
          <a:prstGeom prst="rect">
            <a:avLst/>
          </a:prstGeom>
        </p:spPr>
      </p:pic>
    </p:spTree>
    <p:extLst>
      <p:ext uri="{BB962C8B-B14F-4D97-AF65-F5344CB8AC3E}">
        <p14:creationId xmlns:p14="http://schemas.microsoft.com/office/powerpoint/2010/main" val="2777371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9" name="矩形 3"/>
          <p:cNvSpPr/>
          <p:nvPr/>
        </p:nvSpPr>
        <p:spPr>
          <a:xfrm>
            <a:off x="314352" y="251363"/>
            <a:ext cx="8730097" cy="820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Solutions: Meta-Material aided Sensing</a:t>
            </a:r>
          </a:p>
        </p:txBody>
      </p:sp>
      <p:sp>
        <p:nvSpPr>
          <p:cNvPr id="2" name="文本框 1">
            <a:extLst>
              <a:ext uri="{FF2B5EF4-FFF2-40B4-BE49-F238E27FC236}">
                <a16:creationId xmlns:a16="http://schemas.microsoft.com/office/drawing/2014/main" id="{4309F673-E631-4877-91F3-5FD605B91B7A}"/>
              </a:ext>
            </a:extLst>
          </p:cNvPr>
          <p:cNvSpPr txBox="1"/>
          <p:nvPr/>
        </p:nvSpPr>
        <p:spPr>
          <a:xfrm>
            <a:off x="447192" y="1125409"/>
            <a:ext cx="8392491" cy="5816977"/>
          </a:xfrm>
          <a:prstGeom prst="rect">
            <a:avLst/>
          </a:prstGeom>
          <a:noFill/>
        </p:spPr>
        <p:txBody>
          <a:bodyPr wrap="square" rtlCol="0">
            <a:spAutoFit/>
          </a:bodyPr>
          <a:lstStyle/>
          <a:p>
            <a:pPr>
              <a:lnSpc>
                <a:spcPct val="150000"/>
              </a:lnSpc>
            </a:pPr>
            <a:r>
              <a:rPr lang="en-US" altLang="zh-CN" sz="2400" b="1" dirty="0">
                <a:latin typeface="Arial" panose="020B0604020202020204" pitchFamily="34" charset="0"/>
                <a:cs typeface="Arial" panose="020B0604020202020204" pitchFamily="34" charset="0"/>
              </a:rPr>
              <a:t>Expectation on a new technology</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Low cost in manufacture</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Easy and flexible deployment</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Compatible with 6G demands on </a:t>
            </a:r>
            <a:r>
              <a:rPr lang="en-US" altLang="zh-CN" sz="2000" dirty="0">
                <a:solidFill>
                  <a:srgbClr val="C00000"/>
                </a:solidFill>
                <a:latin typeface="Arial" panose="020B0604020202020204" pitchFamily="34" charset="0"/>
                <a:cs typeface="Arial" panose="020B0604020202020204" pitchFamily="34" charset="0"/>
              </a:rPr>
              <a:t>sensing and localization</a:t>
            </a:r>
          </a:p>
          <a:p>
            <a:pPr>
              <a:lnSpc>
                <a:spcPct val="150000"/>
              </a:lnSpc>
            </a:pPr>
            <a:r>
              <a:rPr lang="en-US" altLang="zh-CN" sz="2400" b="1" dirty="0">
                <a:solidFill>
                  <a:srgbClr val="000000"/>
                </a:solidFill>
                <a:latin typeface="Arial" panose="020B0604020202020204" pitchFamily="34" charset="0"/>
                <a:cs typeface="Arial" panose="020B0604020202020204" pitchFamily="34" charset="0"/>
              </a:rPr>
              <a:t>Reconfigurable Meta-surfaces</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Implemented by </a:t>
            </a:r>
            <a:r>
              <a:rPr lang="en-US" altLang="zh-CN" sz="2000" dirty="0">
                <a:solidFill>
                  <a:srgbClr val="C00000"/>
                </a:solidFill>
                <a:latin typeface="Arial" panose="020B0604020202020204" pitchFamily="34" charset="0"/>
                <a:cs typeface="Arial" panose="020B0604020202020204" pitchFamily="34" charset="0"/>
              </a:rPr>
              <a:t>metamaterial</a:t>
            </a:r>
            <a:endParaRPr lang="en-US" altLang="zh-CN"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Cost efficient in manufacture and deployment</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Control and customize favorable radio environments</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Provide high accuracy contact/contactless sensing with wireless data gathering</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So-called Reconfigurable Intelligent Surface,</a:t>
            </a:r>
          </a:p>
          <a:p>
            <a:pPr>
              <a:lnSpc>
                <a:spcPct val="150000"/>
              </a:lnSpc>
            </a:pPr>
            <a:r>
              <a:rPr lang="en-US" altLang="zh-CN" sz="2000" dirty="0">
                <a:latin typeface="Arial" panose="020B0604020202020204" pitchFamily="34" charset="0"/>
                <a:cs typeface="Arial" panose="020B0604020202020204" pitchFamily="34" charset="0"/>
              </a:rPr>
              <a:t>     (RIS) or Intelligent Reflecting Surface (IRS)</a:t>
            </a:r>
          </a:p>
        </p:txBody>
      </p:sp>
      <p:sp>
        <p:nvSpPr>
          <p:cNvPr id="3" name="灯片编号占位符 2">
            <a:extLst>
              <a:ext uri="{FF2B5EF4-FFF2-40B4-BE49-F238E27FC236}">
                <a16:creationId xmlns:a16="http://schemas.microsoft.com/office/drawing/2014/main" id="{6A8BF2EA-995A-4F2D-B586-F52A0BFD7772}"/>
              </a:ext>
            </a:extLst>
          </p:cNvPr>
          <p:cNvSpPr>
            <a:spLocks noGrp="1"/>
          </p:cNvSpPr>
          <p:nvPr>
            <p:ph type="sldNum" sz="quarter" idx="12"/>
          </p:nvPr>
        </p:nvSpPr>
        <p:spPr/>
        <p:txBody>
          <a:bodyPr/>
          <a:lstStyle/>
          <a:p>
            <a:fld id="{97D86083-53EC-4DF4-B0ED-FEB5657A265E}" type="slidenum">
              <a:rPr lang="zh-CN" altLang="en-US" smtClean="0"/>
              <a:t>5</a:t>
            </a:fld>
            <a:endParaRPr lang="zh-CN" altLang="en-US" dirty="0"/>
          </a:p>
        </p:txBody>
      </p:sp>
      <p:grpSp>
        <p:nvGrpSpPr>
          <p:cNvPr id="5" name="组合 4">
            <a:extLst>
              <a:ext uri="{FF2B5EF4-FFF2-40B4-BE49-F238E27FC236}">
                <a16:creationId xmlns:a16="http://schemas.microsoft.com/office/drawing/2014/main" id="{EF46988E-E753-4F53-A915-5FAF2E4F8FBB}"/>
              </a:ext>
            </a:extLst>
          </p:cNvPr>
          <p:cNvGrpSpPr/>
          <p:nvPr/>
        </p:nvGrpSpPr>
        <p:grpSpPr>
          <a:xfrm>
            <a:off x="6903193" y="3244567"/>
            <a:ext cx="2277319" cy="1651760"/>
            <a:chOff x="6946678" y="3244567"/>
            <a:chExt cx="2277319" cy="1651760"/>
          </a:xfrm>
        </p:grpSpPr>
        <p:pic>
          <p:nvPicPr>
            <p:cNvPr id="12" name="图片 11">
              <a:extLst>
                <a:ext uri="{FF2B5EF4-FFF2-40B4-BE49-F238E27FC236}">
                  <a16:creationId xmlns:a16="http://schemas.microsoft.com/office/drawing/2014/main" id="{7B4C63D3-71D4-2C45-94FF-01F8987E7CC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946678" y="3244567"/>
              <a:ext cx="1411051" cy="1651760"/>
            </a:xfrm>
            <a:prstGeom prst="rect">
              <a:avLst/>
            </a:prstGeom>
          </p:spPr>
        </p:pic>
        <p:sp>
          <p:nvSpPr>
            <p:cNvPr id="13" name="文本框 12">
              <a:extLst>
                <a:ext uri="{FF2B5EF4-FFF2-40B4-BE49-F238E27FC236}">
                  <a16:creationId xmlns:a16="http://schemas.microsoft.com/office/drawing/2014/main" id="{56B8EEFA-B79F-3C4F-BC7F-F7D5DF4A96F0}"/>
                </a:ext>
              </a:extLst>
            </p:cNvPr>
            <p:cNvSpPr txBox="1"/>
            <p:nvPr/>
          </p:nvSpPr>
          <p:spPr>
            <a:xfrm>
              <a:off x="8316416" y="3257009"/>
              <a:ext cx="571746" cy="369332"/>
            </a:xfrm>
            <a:prstGeom prst="rect">
              <a:avLst/>
            </a:prstGeom>
            <a:noFill/>
          </p:spPr>
          <p:txBody>
            <a:bodyPr wrap="square" rtlCol="0">
              <a:spAutoFit/>
            </a:bodyPr>
            <a:lstStyle/>
            <a:p>
              <a:pPr algn="ctr"/>
              <a:r>
                <a:rPr kumimoji="1" lang="en-US" altLang="zh-CN" dirty="0">
                  <a:solidFill>
                    <a:srgbClr val="FF0000"/>
                  </a:solidFill>
                </a:rPr>
                <a:t>RIS</a:t>
              </a:r>
              <a:endParaRPr kumimoji="1" lang="zh-CN" altLang="en-US" dirty="0">
                <a:solidFill>
                  <a:srgbClr val="FF0000"/>
                </a:solidFill>
              </a:endParaRPr>
            </a:p>
          </p:txBody>
        </p:sp>
        <p:sp>
          <p:nvSpPr>
            <p:cNvPr id="14" name="任意形状 13">
              <a:extLst>
                <a:ext uri="{FF2B5EF4-FFF2-40B4-BE49-F238E27FC236}">
                  <a16:creationId xmlns:a16="http://schemas.microsoft.com/office/drawing/2014/main" id="{819DB9B5-7F3F-1449-8B56-477AD462DFD8}"/>
                </a:ext>
              </a:extLst>
            </p:cNvPr>
            <p:cNvSpPr/>
            <p:nvPr/>
          </p:nvSpPr>
          <p:spPr>
            <a:xfrm>
              <a:off x="7912583" y="3589705"/>
              <a:ext cx="652648" cy="353617"/>
            </a:xfrm>
            <a:custGeom>
              <a:avLst/>
              <a:gdLst>
                <a:gd name="connsiteX0" fmla="*/ 668593 w 668593"/>
                <a:gd name="connsiteY0" fmla="*/ 0 h 609600"/>
                <a:gd name="connsiteX1" fmla="*/ 550606 w 668593"/>
                <a:gd name="connsiteY1" fmla="*/ 403122 h 609600"/>
                <a:gd name="connsiteX2" fmla="*/ 0 w 668593"/>
                <a:gd name="connsiteY2" fmla="*/ 609600 h 609600"/>
              </a:gdLst>
              <a:ahLst/>
              <a:cxnLst>
                <a:cxn ang="0">
                  <a:pos x="connsiteX0" y="connsiteY0"/>
                </a:cxn>
                <a:cxn ang="0">
                  <a:pos x="connsiteX1" y="connsiteY1"/>
                </a:cxn>
                <a:cxn ang="0">
                  <a:pos x="connsiteX2" y="connsiteY2"/>
                </a:cxn>
              </a:cxnLst>
              <a:rect l="l" t="t" r="r" b="b"/>
              <a:pathLst>
                <a:path w="668593" h="609600">
                  <a:moveTo>
                    <a:pt x="668593" y="0"/>
                  </a:moveTo>
                  <a:cubicBezTo>
                    <a:pt x="665315" y="150761"/>
                    <a:pt x="662038" y="301522"/>
                    <a:pt x="550606" y="403122"/>
                  </a:cubicBezTo>
                  <a:cubicBezTo>
                    <a:pt x="439174" y="504722"/>
                    <a:pt x="219587" y="557161"/>
                    <a:pt x="0" y="60960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A1D4F913-BA5E-6342-AB79-5F9921934185}"/>
                </a:ext>
              </a:extLst>
            </p:cNvPr>
            <p:cNvSpPr txBox="1"/>
            <p:nvPr/>
          </p:nvSpPr>
          <p:spPr>
            <a:xfrm>
              <a:off x="7891388" y="4358412"/>
              <a:ext cx="1332609" cy="369332"/>
            </a:xfrm>
            <a:prstGeom prst="rect">
              <a:avLst/>
            </a:prstGeom>
            <a:noFill/>
          </p:spPr>
          <p:txBody>
            <a:bodyPr wrap="none" rtlCol="0">
              <a:spAutoFit/>
            </a:bodyPr>
            <a:lstStyle/>
            <a:p>
              <a:r>
                <a:rPr kumimoji="1" lang="en-US" altLang="zh-CN" dirty="0">
                  <a:solidFill>
                    <a:srgbClr val="FF0000"/>
                  </a:solidFill>
                </a:rPr>
                <a:t>RF antennas</a:t>
              </a:r>
              <a:endParaRPr kumimoji="1" lang="zh-CN" altLang="en-US" dirty="0">
                <a:solidFill>
                  <a:srgbClr val="FF0000"/>
                </a:solidFill>
              </a:endParaRPr>
            </a:p>
          </p:txBody>
        </p:sp>
        <p:sp>
          <p:nvSpPr>
            <p:cNvPr id="16" name="任意形状 15">
              <a:extLst>
                <a:ext uri="{FF2B5EF4-FFF2-40B4-BE49-F238E27FC236}">
                  <a16:creationId xmlns:a16="http://schemas.microsoft.com/office/drawing/2014/main" id="{190561B0-27B9-5242-87A6-F19984EDE0B0}"/>
                </a:ext>
              </a:extLst>
            </p:cNvPr>
            <p:cNvSpPr/>
            <p:nvPr/>
          </p:nvSpPr>
          <p:spPr>
            <a:xfrm>
              <a:off x="7247778" y="4435659"/>
              <a:ext cx="1077686" cy="345423"/>
            </a:xfrm>
            <a:custGeom>
              <a:avLst/>
              <a:gdLst>
                <a:gd name="connsiteX0" fmla="*/ 1077686 w 1077686"/>
                <a:gd name="connsiteY0" fmla="*/ 277585 h 345423"/>
                <a:gd name="connsiteX1" fmla="*/ 228600 w 1077686"/>
                <a:gd name="connsiteY1" fmla="*/ 326571 h 345423"/>
                <a:gd name="connsiteX2" fmla="*/ 0 w 1077686"/>
                <a:gd name="connsiteY2" fmla="*/ 0 h 345423"/>
              </a:gdLst>
              <a:ahLst/>
              <a:cxnLst>
                <a:cxn ang="0">
                  <a:pos x="connsiteX0" y="connsiteY0"/>
                </a:cxn>
                <a:cxn ang="0">
                  <a:pos x="connsiteX1" y="connsiteY1"/>
                </a:cxn>
                <a:cxn ang="0">
                  <a:pos x="connsiteX2" y="connsiteY2"/>
                </a:cxn>
              </a:cxnLst>
              <a:rect l="l" t="t" r="r" b="b"/>
              <a:pathLst>
                <a:path w="1077686" h="345423">
                  <a:moveTo>
                    <a:pt x="1077686" y="277585"/>
                  </a:moveTo>
                  <a:cubicBezTo>
                    <a:pt x="742950" y="325210"/>
                    <a:pt x="408214" y="372835"/>
                    <a:pt x="228600" y="326571"/>
                  </a:cubicBezTo>
                  <a:cubicBezTo>
                    <a:pt x="48986" y="280307"/>
                    <a:pt x="24493" y="140153"/>
                    <a:pt x="0"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任意形状 17">
              <a:extLst>
                <a:ext uri="{FF2B5EF4-FFF2-40B4-BE49-F238E27FC236}">
                  <a16:creationId xmlns:a16="http://schemas.microsoft.com/office/drawing/2014/main" id="{873F5E02-DEC5-D14F-BAAE-639D96C02E94}"/>
                </a:ext>
              </a:extLst>
            </p:cNvPr>
            <p:cNvSpPr/>
            <p:nvPr/>
          </p:nvSpPr>
          <p:spPr>
            <a:xfrm>
              <a:off x="7587411" y="4435659"/>
              <a:ext cx="80403" cy="345423"/>
            </a:xfrm>
            <a:custGeom>
              <a:avLst/>
              <a:gdLst>
                <a:gd name="connsiteX0" fmla="*/ 118353 w 118353"/>
                <a:gd name="connsiteY0" fmla="*/ 244928 h 244928"/>
                <a:gd name="connsiteX1" fmla="*/ 4053 w 118353"/>
                <a:gd name="connsiteY1" fmla="*/ 130628 h 244928"/>
                <a:gd name="connsiteX2" fmla="*/ 36711 w 118353"/>
                <a:gd name="connsiteY2" fmla="*/ 0 h 244928"/>
              </a:gdLst>
              <a:ahLst/>
              <a:cxnLst>
                <a:cxn ang="0">
                  <a:pos x="connsiteX0" y="connsiteY0"/>
                </a:cxn>
                <a:cxn ang="0">
                  <a:pos x="connsiteX1" y="connsiteY1"/>
                </a:cxn>
                <a:cxn ang="0">
                  <a:pos x="connsiteX2" y="connsiteY2"/>
                </a:cxn>
              </a:cxnLst>
              <a:rect l="l" t="t" r="r" b="b"/>
              <a:pathLst>
                <a:path w="118353" h="244928">
                  <a:moveTo>
                    <a:pt x="118353" y="244928"/>
                  </a:moveTo>
                  <a:cubicBezTo>
                    <a:pt x="68006" y="208188"/>
                    <a:pt x="17660" y="171449"/>
                    <a:pt x="4053" y="130628"/>
                  </a:cubicBezTo>
                  <a:cubicBezTo>
                    <a:pt x="-9554" y="89807"/>
                    <a:pt x="13578" y="44903"/>
                    <a:pt x="36711"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 name="组合 3"/>
          <p:cNvGrpSpPr/>
          <p:nvPr/>
        </p:nvGrpSpPr>
        <p:grpSpPr>
          <a:xfrm>
            <a:off x="5851597" y="5397952"/>
            <a:ext cx="3275856" cy="1437549"/>
            <a:chOff x="3003046" y="5201906"/>
            <a:chExt cx="3577157" cy="1651760"/>
          </a:xfrm>
        </p:grpSpPr>
        <p:pic>
          <p:nvPicPr>
            <p:cNvPr id="21" name="图片 20">
              <a:extLst>
                <a:ext uri="{FF2B5EF4-FFF2-40B4-BE49-F238E27FC236}">
                  <a16:creationId xmlns:a16="http://schemas.microsoft.com/office/drawing/2014/main" id="{DF7CCB0A-B8EB-BF42-A128-1597B9F0AB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3046" y="5201906"/>
              <a:ext cx="3577157" cy="1651760"/>
            </a:xfrm>
            <a:prstGeom prst="rect">
              <a:avLst/>
            </a:prstGeom>
            <a:ln w="22225">
              <a:solidFill>
                <a:schemeClr val="accent6">
                  <a:lumMod val="20000"/>
                  <a:lumOff val="80000"/>
                </a:schemeClr>
              </a:solidFill>
              <a:prstDash val="sysDot"/>
            </a:ln>
          </p:spPr>
        </p:pic>
        <p:sp>
          <p:nvSpPr>
            <p:cNvPr id="22" name="矩形 21">
              <a:extLst>
                <a:ext uri="{FF2B5EF4-FFF2-40B4-BE49-F238E27FC236}">
                  <a16:creationId xmlns:a16="http://schemas.microsoft.com/office/drawing/2014/main" id="{6F512FE0-5246-3D49-A5AB-5DC1C23153ED}"/>
                </a:ext>
              </a:extLst>
            </p:cNvPr>
            <p:cNvSpPr/>
            <p:nvPr/>
          </p:nvSpPr>
          <p:spPr>
            <a:xfrm>
              <a:off x="4951572" y="5351353"/>
              <a:ext cx="1353143" cy="93680"/>
            </a:xfrm>
            <a:prstGeom prst="rect">
              <a:avLst/>
            </a:prstGeom>
            <a:gradFill flip="none" rotWithShape="1">
              <a:gsLst>
                <a:gs pos="0">
                  <a:srgbClr val="C29101"/>
                </a:gs>
                <a:gs pos="74000">
                  <a:schemeClr val="accent6">
                    <a:lumMod val="45000"/>
                    <a:lumOff val="55000"/>
                  </a:schemeClr>
                </a:gs>
                <a:gs pos="83000">
                  <a:srgbClr val="EDB168"/>
                </a:gs>
                <a:gs pos="100000">
                  <a:schemeClr val="accent6">
                    <a:lumMod val="20000"/>
                    <a:lumOff val="80000"/>
                  </a:schemeClr>
                </a:gs>
              </a:gsLst>
              <a:lin ang="5400000" scaled="1"/>
              <a:tileRect/>
            </a:gradFill>
            <a:ln>
              <a:no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a:extLst>
                <a:ext uri="{FF2B5EF4-FFF2-40B4-BE49-F238E27FC236}">
                  <a16:creationId xmlns:a16="http://schemas.microsoft.com/office/drawing/2014/main" id="{BB73D1FE-416E-E242-AE10-943C025E6237}"/>
                </a:ext>
              </a:extLst>
            </p:cNvPr>
            <p:cNvSpPr/>
            <p:nvPr/>
          </p:nvSpPr>
          <p:spPr>
            <a:xfrm rot="5400000">
              <a:off x="5993151" y="6226836"/>
              <a:ext cx="947880" cy="108251"/>
            </a:xfrm>
            <a:prstGeom prst="rect">
              <a:avLst/>
            </a:prstGeom>
            <a:gradFill flip="none" rotWithShape="1">
              <a:gsLst>
                <a:gs pos="0">
                  <a:srgbClr val="C29101"/>
                </a:gs>
                <a:gs pos="74000">
                  <a:schemeClr val="accent6">
                    <a:lumMod val="45000"/>
                    <a:lumOff val="55000"/>
                  </a:schemeClr>
                </a:gs>
                <a:gs pos="83000">
                  <a:srgbClr val="EDB168"/>
                </a:gs>
                <a:gs pos="100000">
                  <a:schemeClr val="accent6">
                    <a:lumMod val="20000"/>
                    <a:lumOff val="80000"/>
                  </a:schemeClr>
                </a:gs>
              </a:gsLst>
              <a:lin ang="5400000" scaled="1"/>
              <a:tileRect/>
            </a:gradFill>
            <a:ln>
              <a:no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99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79512" y="98963"/>
            <a:ext cx="8730097" cy="665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Introduction of Metamaterial</a:t>
            </a: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CFE5641E-03D0-0E4C-B661-373EC70733DF}"/>
                  </a:ext>
                </a:extLst>
              </p:cNvPr>
              <p:cNvSpPr/>
              <p:nvPr/>
            </p:nvSpPr>
            <p:spPr>
              <a:xfrm>
                <a:off x="93173" y="764704"/>
                <a:ext cx="9050828" cy="2104166"/>
              </a:xfrm>
              <a:prstGeom prst="rect">
                <a:avLst/>
              </a:prstGeom>
            </p:spPr>
            <p:txBody>
              <a:bodyPr wrap="square">
                <a:spAutoFit/>
              </a:bodyPr>
              <a:lstStyle/>
              <a:p>
                <a:pPr>
                  <a:lnSpc>
                    <a:spcPct val="120000"/>
                  </a:lnSpc>
                  <a:spcAft>
                    <a:spcPts val="500"/>
                  </a:spcAft>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 Natural Materials</a:t>
                </a:r>
                <a:r>
                  <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US" altLang="zh-CN" sz="2200" b="1" dirty="0">
                    <a:solidFill>
                      <a:prstClr val="black"/>
                    </a:solidFill>
                    <a:latin typeface="Arial" panose="020B0604020202020204" pitchFamily="34" charset="0"/>
                    <a:ea typeface="微软雅黑" panose="020B0503020204020204" pitchFamily="34" charset="-122"/>
                    <a:cs typeface="Arial" panose="020B0604020202020204" pitchFamily="34" charset="0"/>
                  </a:rPr>
                  <a:t>Limited EM Wave Control Capability</a:t>
                </a:r>
              </a:p>
              <a:p>
                <a:pPr marL="342900" indent="-342900">
                  <a:lnSpc>
                    <a:spcPct val="120000"/>
                  </a:lnSpc>
                  <a:spcAft>
                    <a:spcPts val="500"/>
                  </a:spcAft>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The </a:t>
                </a:r>
                <a:r>
                  <a:rPr lang="en-US" altLang="zh-CN" sz="2000" i="1" dirty="0">
                    <a:solidFill>
                      <a:prstClr val="black"/>
                    </a:solidFill>
                    <a:latin typeface="Arial" panose="020B0604020202020204" pitchFamily="34" charset="0"/>
                    <a:ea typeface="微软雅黑" panose="020B0503020204020204" pitchFamily="34" charset="-122"/>
                    <a:cs typeface="Arial" panose="020B0604020202020204" pitchFamily="34" charset="0"/>
                  </a:rPr>
                  <a:t>dielectric</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i="1" dirty="0">
                    <a:solidFill>
                      <a:prstClr val="black"/>
                    </a:solidFill>
                    <a:latin typeface="Arial" panose="020B0604020202020204" pitchFamily="34" charset="0"/>
                    <a:ea typeface="微软雅黑" panose="020B0503020204020204" pitchFamily="34" charset="-122"/>
                    <a:cs typeface="Arial" panose="020B0604020202020204" pitchFamily="34" charset="0"/>
                  </a:rPr>
                  <a:t>permittivity, </a:t>
                </a:r>
                <a14:m>
                  <m:oMath xmlns:m="http://schemas.openxmlformats.org/officeDocument/2006/math">
                    <m: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𝜀</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and </a:t>
                </a:r>
                <a:r>
                  <a:rPr lang="en-US" altLang="zh-CN" sz="2000" i="1" dirty="0">
                    <a:solidFill>
                      <a:prstClr val="black"/>
                    </a:solidFill>
                    <a:latin typeface="Arial" panose="020B0604020202020204" pitchFamily="34" charset="0"/>
                    <a:ea typeface="微软雅黑" panose="020B0503020204020204" pitchFamily="34" charset="-122"/>
                    <a:cs typeface="Arial" panose="020B0604020202020204" pitchFamily="34" charset="0"/>
                  </a:rPr>
                  <a:t>magnetic conductivity, </a:t>
                </a:r>
                <a14:m>
                  <m:oMath xmlns:m="http://schemas.openxmlformats.org/officeDocument/2006/math">
                    <m: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𝜇</m:t>
                    </m:r>
                  </m:oMath>
                </a14:m>
                <a:r>
                  <a:rPr lang="en-US" altLang="zh-CN" sz="2000" i="1"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of materials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determine the capability of controlling EM waves</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(e.g. reflection, refraction)</a:t>
                </a:r>
              </a:p>
              <a:p>
                <a:pPr marL="342900" indent="-342900">
                  <a:lnSpc>
                    <a:spcPct val="120000"/>
                  </a:lnSpc>
                  <a:spcAft>
                    <a:spcPts val="500"/>
                  </a:spcAft>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Limited possibilities of atom arrangement of natural materials</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lead to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limited available values of </a:t>
                </a:r>
                <a14:m>
                  <m:oMath xmlns:m="http://schemas.openxmlformats.org/officeDocument/2006/math">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𝜀</m:t>
                    </m:r>
                  </m:oMath>
                </a14:m>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and </a:t>
                </a:r>
                <a14:m>
                  <m:oMath xmlns:m="http://schemas.openxmlformats.org/officeDocument/2006/math">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𝜇</m:t>
                    </m:r>
                  </m:oMath>
                </a14:m>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and thus limited capability to control EM waves</a:t>
                </a:r>
              </a:p>
            </p:txBody>
          </p:sp>
        </mc:Choice>
        <mc:Fallback xmlns="">
          <p:sp>
            <p:nvSpPr>
              <p:cNvPr id="18" name="矩形 17">
                <a:extLst>
                  <a:ext uri="{FF2B5EF4-FFF2-40B4-BE49-F238E27FC236}">
                    <a16:creationId xmlns:a16="http://schemas.microsoft.com/office/drawing/2014/main" id="{CFE5641E-03D0-0E4C-B661-373EC70733DF}"/>
                  </a:ext>
                </a:extLst>
              </p:cNvPr>
              <p:cNvSpPr>
                <a:spLocks noRot="1" noChangeAspect="1" noMove="1" noResize="1" noEditPoints="1" noAdjustHandles="1" noChangeArrowheads="1" noChangeShapeType="1" noTextEdit="1"/>
              </p:cNvSpPr>
              <p:nvPr/>
            </p:nvSpPr>
            <p:spPr>
              <a:xfrm>
                <a:off x="93173" y="764704"/>
                <a:ext cx="9050828" cy="2104166"/>
              </a:xfrm>
              <a:prstGeom prst="rect">
                <a:avLst/>
              </a:prstGeom>
              <a:blipFill>
                <a:blip r:embed="rId3"/>
                <a:stretch>
                  <a:fillRect l="-606" r="-943" b="-2601"/>
                </a:stretch>
              </a:blipFill>
            </p:spPr>
            <p:txBody>
              <a:bodyPr/>
              <a:lstStyle/>
              <a:p>
                <a:r>
                  <a:rPr lang="zh-CN" altLang="en-US">
                    <a:noFill/>
                  </a:rPr>
                  <a:t> </a:t>
                </a:r>
              </a:p>
            </p:txBody>
          </p:sp>
        </mc:Fallback>
      </mc:AlternateContent>
      <p:sp>
        <p:nvSpPr>
          <p:cNvPr id="23" name="灯片编号占位符 13">
            <a:extLst>
              <a:ext uri="{FF2B5EF4-FFF2-40B4-BE49-F238E27FC236}">
                <a16:creationId xmlns:a16="http://schemas.microsoft.com/office/drawing/2014/main" id="{5EA153F2-41CD-EE42-BE8D-8F48891E247D}"/>
              </a:ext>
            </a:extLst>
          </p:cNvPr>
          <p:cNvSpPr>
            <a:spLocks noGrp="1"/>
          </p:cNvSpPr>
          <p:nvPr>
            <p:ph type="sldNum" sz="quarter" idx="12"/>
          </p:nvPr>
        </p:nvSpPr>
        <p:spPr>
          <a:xfrm>
            <a:off x="4214810" y="6572272"/>
            <a:ext cx="857256" cy="285752"/>
          </a:xfrm>
          <a:prstGeom prst="rect">
            <a:avLst/>
          </a:prstGeom>
        </p:spPr>
        <p:txBody>
          <a:bodyPr/>
          <a:lstStyle/>
          <a:p>
            <a:fld id="{97D86083-53EC-4DF4-B0ED-FEB5657A265E}" type="slidenum">
              <a:rPr lang="zh-CN" altLang="en-US" smtClean="0"/>
              <a:t>6</a:t>
            </a:fld>
            <a:endParaRPr lang="zh-CN" altLang="en-US" dirty="0"/>
          </a:p>
        </p:txBody>
      </p:sp>
      <p:grpSp>
        <p:nvGrpSpPr>
          <p:cNvPr id="6" name="组合 5"/>
          <p:cNvGrpSpPr/>
          <p:nvPr/>
        </p:nvGrpSpPr>
        <p:grpSpPr>
          <a:xfrm>
            <a:off x="199802" y="2780928"/>
            <a:ext cx="8757329" cy="2101952"/>
            <a:chOff x="199802" y="2623192"/>
            <a:chExt cx="8757329" cy="2101952"/>
          </a:xfrm>
        </p:grpSpPr>
        <p:grpSp>
          <p:nvGrpSpPr>
            <p:cNvPr id="14" name="组合 13">
              <a:extLst>
                <a:ext uri="{FF2B5EF4-FFF2-40B4-BE49-F238E27FC236}">
                  <a16:creationId xmlns:a16="http://schemas.microsoft.com/office/drawing/2014/main" id="{D54F4635-0B4B-1046-AC29-C85AB220897B}"/>
                </a:ext>
              </a:extLst>
            </p:cNvPr>
            <p:cNvGrpSpPr/>
            <p:nvPr/>
          </p:nvGrpSpPr>
          <p:grpSpPr>
            <a:xfrm>
              <a:off x="831881" y="2880147"/>
              <a:ext cx="1319834" cy="1265594"/>
              <a:chOff x="1331640" y="2996952"/>
              <a:chExt cx="1618241" cy="1551738"/>
            </a:xfrm>
          </p:grpSpPr>
          <p:pic>
            <p:nvPicPr>
              <p:cNvPr id="11" name="图片 10">
                <a:extLst>
                  <a:ext uri="{FF2B5EF4-FFF2-40B4-BE49-F238E27FC236}">
                    <a16:creationId xmlns:a16="http://schemas.microsoft.com/office/drawing/2014/main" id="{B993173C-B818-7641-91C3-39CF69ED964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31640" y="2996952"/>
                <a:ext cx="1618241" cy="1551738"/>
              </a:xfrm>
              <a:prstGeom prst="rect">
                <a:avLst/>
              </a:prstGeom>
            </p:spPr>
          </p:pic>
          <p:sp>
            <p:nvSpPr>
              <p:cNvPr id="13" name="矩形 12">
                <a:extLst>
                  <a:ext uri="{FF2B5EF4-FFF2-40B4-BE49-F238E27FC236}">
                    <a16:creationId xmlns:a16="http://schemas.microsoft.com/office/drawing/2014/main" id="{BCC07C40-8550-F74B-AC5B-FE80F1A0E6E5}"/>
                  </a:ext>
                </a:extLst>
              </p:cNvPr>
              <p:cNvSpPr/>
              <p:nvPr/>
            </p:nvSpPr>
            <p:spPr>
              <a:xfrm>
                <a:off x="1331640" y="4221088"/>
                <a:ext cx="216024" cy="327602"/>
              </a:xfrm>
              <a:prstGeom prst="rect">
                <a:avLst/>
              </a:prstGeom>
              <a:solidFill>
                <a:schemeClr val="tx1"/>
              </a:solidFill>
              <a:ln w="25400">
                <a:noFill/>
                <a:prstDash val="soli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6" name="直线箭头连接符 15">
              <a:extLst>
                <a:ext uri="{FF2B5EF4-FFF2-40B4-BE49-F238E27FC236}">
                  <a16:creationId xmlns:a16="http://schemas.microsoft.com/office/drawing/2014/main" id="{07FB31CB-4A7B-B147-8F14-DF3EA82EF9FB}"/>
                </a:ext>
              </a:extLst>
            </p:cNvPr>
            <p:cNvCxnSpPr>
              <a:cxnSpLocks/>
            </p:cNvCxnSpPr>
            <p:nvPr/>
          </p:nvCxnSpPr>
          <p:spPr>
            <a:xfrm flipV="1">
              <a:off x="5868144" y="2772679"/>
              <a:ext cx="0" cy="1660078"/>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a:extLst>
                <a:ext uri="{FF2B5EF4-FFF2-40B4-BE49-F238E27FC236}">
                  <a16:creationId xmlns:a16="http://schemas.microsoft.com/office/drawing/2014/main" id="{FB57E83C-CAEA-AF46-AB9C-369729B9A76D}"/>
                </a:ext>
              </a:extLst>
            </p:cNvPr>
            <p:cNvCxnSpPr>
              <a:cxnSpLocks/>
            </p:cNvCxnSpPr>
            <p:nvPr/>
          </p:nvCxnSpPr>
          <p:spPr>
            <a:xfrm>
              <a:off x="4355976" y="3632881"/>
              <a:ext cx="2880320"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884CB499-F29A-6444-A45B-2C4A09B4D217}"/>
                    </a:ext>
                  </a:extLst>
                </p:cNvPr>
                <p:cNvSpPr txBox="1"/>
                <p:nvPr/>
              </p:nvSpPr>
              <p:spPr>
                <a:xfrm>
                  <a:off x="7223919" y="3554682"/>
                  <a:ext cx="350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𝜀</m:t>
                        </m:r>
                      </m:oMath>
                    </m:oMathPara>
                  </a14:m>
                  <a:endParaRPr kumimoji="1" lang="zh-CN" altLang="en-US" dirty="0"/>
                </a:p>
              </p:txBody>
            </p:sp>
          </mc:Choice>
          <mc:Fallback xmlns="">
            <p:sp>
              <p:nvSpPr>
                <p:cNvPr id="27" name="文本框 26">
                  <a:extLst>
                    <a:ext uri="{FF2B5EF4-FFF2-40B4-BE49-F238E27FC236}">
                      <a16:creationId xmlns:a16="http://schemas.microsoft.com/office/drawing/2014/main" id="{884CB499-F29A-6444-A45B-2C4A09B4D217}"/>
                    </a:ext>
                  </a:extLst>
                </p:cNvPr>
                <p:cNvSpPr txBox="1">
                  <a:spLocks noRot="1" noChangeAspect="1" noMove="1" noResize="1" noEditPoints="1" noAdjustHandles="1" noChangeArrowheads="1" noChangeShapeType="1" noTextEdit="1"/>
                </p:cNvSpPr>
                <p:nvPr/>
              </p:nvSpPr>
              <p:spPr>
                <a:xfrm>
                  <a:off x="7223919" y="3554682"/>
                  <a:ext cx="350673"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511CC7AE-268B-EA43-8436-00291D58AF7D}"/>
                    </a:ext>
                  </a:extLst>
                </p:cNvPr>
                <p:cNvSpPr txBox="1"/>
                <p:nvPr/>
              </p:nvSpPr>
              <p:spPr>
                <a:xfrm>
                  <a:off x="5497722" y="2623192"/>
                  <a:ext cx="3704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𝜇</m:t>
                        </m:r>
                      </m:oMath>
                    </m:oMathPara>
                  </a14:m>
                  <a:endParaRPr kumimoji="1" lang="zh-CN" altLang="en-US" dirty="0"/>
                </a:p>
              </p:txBody>
            </p:sp>
          </mc:Choice>
          <mc:Fallback xmlns="">
            <p:sp>
              <p:nvSpPr>
                <p:cNvPr id="29" name="文本框 28">
                  <a:extLst>
                    <a:ext uri="{FF2B5EF4-FFF2-40B4-BE49-F238E27FC236}">
                      <a16:creationId xmlns:a16="http://schemas.microsoft.com/office/drawing/2014/main" id="{511CC7AE-268B-EA43-8436-00291D58AF7D}"/>
                    </a:ext>
                  </a:extLst>
                </p:cNvPr>
                <p:cNvSpPr txBox="1">
                  <a:spLocks noRot="1" noChangeAspect="1" noMove="1" noResize="1" noEditPoints="1" noAdjustHandles="1" noChangeArrowheads="1" noChangeShapeType="1" noTextEdit="1"/>
                </p:cNvSpPr>
                <p:nvPr/>
              </p:nvSpPr>
              <p:spPr>
                <a:xfrm>
                  <a:off x="5497722" y="2623192"/>
                  <a:ext cx="370422" cy="369332"/>
                </a:xfrm>
                <a:prstGeom prst="rect">
                  <a:avLst/>
                </a:prstGeom>
                <a:blipFill>
                  <a:blip r:embed="rId7"/>
                  <a:stretch>
                    <a:fillRect b="-3279"/>
                  </a:stretch>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D90F2178-7C6A-0147-A297-202D69ED40B3}"/>
                </a:ext>
              </a:extLst>
            </p:cNvPr>
            <p:cNvSpPr txBox="1"/>
            <p:nvPr/>
          </p:nvSpPr>
          <p:spPr>
            <a:xfrm>
              <a:off x="6957288" y="2855452"/>
              <a:ext cx="1999843" cy="584775"/>
            </a:xfrm>
            <a:prstGeom prst="rect">
              <a:avLst/>
            </a:prstGeom>
            <a:noFill/>
          </p:spPr>
          <p:txBody>
            <a:bodyPr wrap="none" rtlCol="0">
              <a:spAutoFit/>
            </a:bodyPr>
            <a:lstStyle/>
            <a:p>
              <a:r>
                <a:rPr kumimoji="1" lang="en-US" altLang="zh-CN" sz="1600" dirty="0">
                  <a:solidFill>
                    <a:srgbClr val="2F528F"/>
                  </a:solidFill>
                </a:rPr>
                <a:t>Common materials</a:t>
              </a:r>
            </a:p>
            <a:p>
              <a:r>
                <a:rPr kumimoji="1" lang="en-US" altLang="zh-CN" sz="1600" dirty="0">
                  <a:solidFill>
                    <a:srgbClr val="2F528F"/>
                  </a:solidFill>
                </a:rPr>
                <a:t>(e.g., water and glass)</a:t>
              </a:r>
              <a:endParaRPr kumimoji="1" lang="zh-CN" altLang="en-US" sz="1600" dirty="0">
                <a:solidFill>
                  <a:srgbClr val="2F528F"/>
                </a:solidFill>
              </a:endParaRPr>
            </a:p>
          </p:txBody>
        </p:sp>
        <p:pic>
          <p:nvPicPr>
            <p:cNvPr id="31" name="图片 30">
              <a:extLst>
                <a:ext uri="{FF2B5EF4-FFF2-40B4-BE49-F238E27FC236}">
                  <a16:creationId xmlns:a16="http://schemas.microsoft.com/office/drawing/2014/main" id="{93392280-1885-3349-B476-3552C54A9B75}"/>
                </a:ext>
              </a:extLst>
            </p:cNvPr>
            <p:cNvPicPr>
              <a:picLocks noChangeAspect="1"/>
            </p:cNvPicPr>
            <p:nvPr/>
          </p:nvPicPr>
          <p:blipFill>
            <a:blip r:embed="rId8"/>
            <a:stretch>
              <a:fillRect/>
            </a:stretch>
          </p:blipFill>
          <p:spPr>
            <a:xfrm>
              <a:off x="6127761" y="2785384"/>
              <a:ext cx="351906" cy="503930"/>
            </a:xfrm>
            <a:prstGeom prst="rect">
              <a:avLst/>
            </a:prstGeom>
          </p:spPr>
        </p:pic>
        <p:pic>
          <p:nvPicPr>
            <p:cNvPr id="33" name="图片 32">
              <a:extLst>
                <a:ext uri="{FF2B5EF4-FFF2-40B4-BE49-F238E27FC236}">
                  <a16:creationId xmlns:a16="http://schemas.microsoft.com/office/drawing/2014/main" id="{CED6C825-AD3E-074F-BF85-1FADC7144EF1}"/>
                </a:ext>
              </a:extLst>
            </p:cNvPr>
            <p:cNvPicPr>
              <a:picLocks noChangeAspect="1"/>
            </p:cNvPicPr>
            <p:nvPr/>
          </p:nvPicPr>
          <p:blipFill>
            <a:blip r:embed="rId9"/>
            <a:stretch>
              <a:fillRect/>
            </a:stretch>
          </p:blipFill>
          <p:spPr>
            <a:xfrm>
              <a:off x="6521572" y="2850452"/>
              <a:ext cx="462298" cy="633285"/>
            </a:xfrm>
            <a:prstGeom prst="rect">
              <a:avLst/>
            </a:prstGeom>
          </p:spPr>
        </p:pic>
        <p:pic>
          <p:nvPicPr>
            <p:cNvPr id="2" name="图片 1">
              <a:extLst>
                <a:ext uri="{FF2B5EF4-FFF2-40B4-BE49-F238E27FC236}">
                  <a16:creationId xmlns:a16="http://schemas.microsoft.com/office/drawing/2014/main" id="{1434E9F6-F3F4-924B-A3BF-06B7AF29951C}"/>
                </a:ext>
              </a:extLst>
            </p:cNvPr>
            <p:cNvPicPr>
              <a:picLocks noChangeAspect="1"/>
            </p:cNvPicPr>
            <p:nvPr/>
          </p:nvPicPr>
          <p:blipFill>
            <a:blip r:embed="rId10"/>
            <a:stretch>
              <a:fillRect/>
            </a:stretch>
          </p:blipFill>
          <p:spPr>
            <a:xfrm>
              <a:off x="6072004" y="3706072"/>
              <a:ext cx="1089718" cy="703977"/>
            </a:xfrm>
            <a:prstGeom prst="rect">
              <a:avLst/>
            </a:prstGeom>
          </p:spPr>
        </p:pic>
        <p:sp>
          <p:nvSpPr>
            <p:cNvPr id="17" name="文本框 16">
              <a:extLst>
                <a:ext uri="{FF2B5EF4-FFF2-40B4-BE49-F238E27FC236}">
                  <a16:creationId xmlns:a16="http://schemas.microsoft.com/office/drawing/2014/main" id="{6701F61A-0E30-C149-BF8B-41CFF7FC2336}"/>
                </a:ext>
              </a:extLst>
            </p:cNvPr>
            <p:cNvSpPr txBox="1"/>
            <p:nvPr/>
          </p:nvSpPr>
          <p:spPr>
            <a:xfrm>
              <a:off x="7161722" y="3868228"/>
              <a:ext cx="1782476" cy="584775"/>
            </a:xfrm>
            <a:prstGeom prst="rect">
              <a:avLst/>
            </a:prstGeom>
            <a:noFill/>
          </p:spPr>
          <p:txBody>
            <a:bodyPr wrap="none" rtlCol="0">
              <a:spAutoFit/>
            </a:bodyPr>
            <a:lstStyle/>
            <a:p>
              <a:r>
                <a:rPr kumimoji="1" lang="en-US" altLang="zh-CN" sz="1600" dirty="0">
                  <a:solidFill>
                    <a:srgbClr val="2F528F"/>
                  </a:solidFill>
                </a:rPr>
                <a:t>Magnetic materials</a:t>
              </a:r>
            </a:p>
            <a:p>
              <a:r>
                <a:rPr kumimoji="1" lang="en-US" altLang="zh-CN" sz="1600" dirty="0">
                  <a:solidFill>
                    <a:srgbClr val="2F528F"/>
                  </a:solidFill>
                </a:rPr>
                <a:t>at low frequency</a:t>
              </a:r>
              <a:endParaRPr kumimoji="1" lang="zh-CN" altLang="en-US" sz="1600" dirty="0">
                <a:solidFill>
                  <a:srgbClr val="2F528F"/>
                </a:solidFill>
              </a:endParaRPr>
            </a:p>
          </p:txBody>
        </p:sp>
        <p:pic>
          <p:nvPicPr>
            <p:cNvPr id="3" name="图片 2">
              <a:extLst>
                <a:ext uri="{FF2B5EF4-FFF2-40B4-BE49-F238E27FC236}">
                  <a16:creationId xmlns:a16="http://schemas.microsoft.com/office/drawing/2014/main" id="{9B31DDBA-F7E7-3C45-8A08-5D0CCBB563E6}"/>
                </a:ext>
              </a:extLst>
            </p:cNvPr>
            <p:cNvPicPr>
              <a:picLocks noChangeAspect="1"/>
            </p:cNvPicPr>
            <p:nvPr/>
          </p:nvPicPr>
          <p:blipFill>
            <a:blip r:embed="rId11"/>
            <a:stretch>
              <a:fillRect/>
            </a:stretch>
          </p:blipFill>
          <p:spPr>
            <a:xfrm>
              <a:off x="4615015" y="2905440"/>
              <a:ext cx="1100292" cy="697278"/>
            </a:xfrm>
            <a:prstGeom prst="rect">
              <a:avLst/>
            </a:prstGeom>
          </p:spPr>
        </p:pic>
        <p:sp>
          <p:nvSpPr>
            <p:cNvPr id="19" name="文本框 18">
              <a:extLst>
                <a:ext uri="{FF2B5EF4-FFF2-40B4-BE49-F238E27FC236}">
                  <a16:creationId xmlns:a16="http://schemas.microsoft.com/office/drawing/2014/main" id="{F69AF44E-628A-C947-9723-34909244A95C}"/>
                </a:ext>
              </a:extLst>
            </p:cNvPr>
            <p:cNvSpPr txBox="1"/>
            <p:nvPr/>
          </p:nvSpPr>
          <p:spPr>
            <a:xfrm>
              <a:off x="3049537" y="2951718"/>
              <a:ext cx="1644874" cy="584775"/>
            </a:xfrm>
            <a:prstGeom prst="rect">
              <a:avLst/>
            </a:prstGeom>
            <a:noFill/>
          </p:spPr>
          <p:txBody>
            <a:bodyPr wrap="none" rtlCol="0">
              <a:spAutoFit/>
            </a:bodyPr>
            <a:lstStyle/>
            <a:p>
              <a:r>
                <a:rPr kumimoji="1" lang="en-US" altLang="zh-CN" sz="1600" dirty="0">
                  <a:solidFill>
                    <a:srgbClr val="2F528F"/>
                  </a:solidFill>
                </a:rPr>
                <a:t>Metal materials</a:t>
              </a:r>
            </a:p>
            <a:p>
              <a:r>
                <a:rPr kumimoji="1" lang="en-US" altLang="zh-CN" sz="1600" dirty="0">
                  <a:solidFill>
                    <a:srgbClr val="2F528F"/>
                  </a:solidFill>
                </a:rPr>
                <a:t>at light frequency</a:t>
              </a:r>
              <a:endParaRPr kumimoji="1" lang="zh-CN" altLang="en-US" sz="1600" dirty="0">
                <a:solidFill>
                  <a:srgbClr val="2F528F"/>
                </a:solidFill>
              </a:endParaRPr>
            </a:p>
          </p:txBody>
        </p:sp>
        <p:sp>
          <p:nvSpPr>
            <p:cNvPr id="4" name="乘 3">
              <a:extLst>
                <a:ext uri="{FF2B5EF4-FFF2-40B4-BE49-F238E27FC236}">
                  <a16:creationId xmlns:a16="http://schemas.microsoft.com/office/drawing/2014/main" id="{99E9B269-0B62-2947-BCE3-220523055B04}"/>
                </a:ext>
              </a:extLst>
            </p:cNvPr>
            <p:cNvSpPr/>
            <p:nvPr/>
          </p:nvSpPr>
          <p:spPr>
            <a:xfrm>
              <a:off x="4580597" y="3679577"/>
              <a:ext cx="1159342" cy="877301"/>
            </a:xfrm>
            <a:prstGeom prst="mathMultiply">
              <a:avLst>
                <a:gd name="adj1" fmla="val 7497"/>
              </a:avLst>
            </a:prstGeom>
            <a:solidFill>
              <a:srgbClr val="C00000"/>
            </a:solidFill>
            <a:ln w="25400">
              <a:noFill/>
              <a:prstDash val="soli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8D32F3A5-5F1E-DD4C-B7B3-C77E8B905561}"/>
                </a:ext>
              </a:extLst>
            </p:cNvPr>
            <p:cNvSpPr txBox="1"/>
            <p:nvPr/>
          </p:nvSpPr>
          <p:spPr>
            <a:xfrm>
              <a:off x="3282422" y="3935878"/>
              <a:ext cx="1365182" cy="338554"/>
            </a:xfrm>
            <a:prstGeom prst="rect">
              <a:avLst/>
            </a:prstGeom>
            <a:noFill/>
          </p:spPr>
          <p:txBody>
            <a:bodyPr wrap="none" rtlCol="0">
              <a:spAutoFit/>
            </a:bodyPr>
            <a:lstStyle/>
            <a:p>
              <a:r>
                <a:rPr kumimoji="1" lang="en-US" altLang="zh-CN" sz="1600" dirty="0">
                  <a:solidFill>
                    <a:srgbClr val="2F528F"/>
                  </a:solidFill>
                </a:rPr>
                <a:t>Rare in nature</a:t>
              </a:r>
              <a:endParaRPr kumimoji="1" lang="zh-CN" altLang="en-US" sz="1600" dirty="0">
                <a:solidFill>
                  <a:srgbClr val="2F528F"/>
                </a:solidFill>
              </a:endParaRPr>
            </a:p>
          </p:txBody>
        </p:sp>
        <p:sp>
          <p:nvSpPr>
            <p:cNvPr id="21" name="文本框 20">
              <a:extLst>
                <a:ext uri="{FF2B5EF4-FFF2-40B4-BE49-F238E27FC236}">
                  <a16:creationId xmlns:a16="http://schemas.microsoft.com/office/drawing/2014/main" id="{1117C910-0650-4543-A4AF-1EE12697A450}"/>
                </a:ext>
              </a:extLst>
            </p:cNvPr>
            <p:cNvSpPr txBox="1"/>
            <p:nvPr/>
          </p:nvSpPr>
          <p:spPr>
            <a:xfrm>
              <a:off x="199802" y="4140369"/>
              <a:ext cx="2598319" cy="584775"/>
            </a:xfrm>
            <a:prstGeom prst="rect">
              <a:avLst/>
            </a:prstGeom>
            <a:noFill/>
          </p:spPr>
          <p:txBody>
            <a:bodyPr wrap="square" rtlCol="0">
              <a:spAutoFit/>
            </a:bodyPr>
            <a:lstStyle/>
            <a:p>
              <a:pPr algn="ctr"/>
              <a:r>
                <a:rPr kumimoji="1" lang="en-US" altLang="zh-CN" sz="1600" dirty="0">
                  <a:solidFill>
                    <a:srgbClr val="2F528F"/>
                  </a:solidFill>
                </a:rPr>
                <a:t>Atom arrangement has limited possibilities</a:t>
              </a:r>
              <a:endParaRPr kumimoji="1" lang="zh-CN" altLang="en-US" sz="1600" dirty="0">
                <a:solidFill>
                  <a:srgbClr val="2F528F"/>
                </a:solidFill>
              </a:endParaRPr>
            </a:p>
          </p:txBody>
        </p:sp>
        <p:sp>
          <p:nvSpPr>
            <p:cNvPr id="5" name="右箭头 4">
              <a:extLst>
                <a:ext uri="{FF2B5EF4-FFF2-40B4-BE49-F238E27FC236}">
                  <a16:creationId xmlns:a16="http://schemas.microsoft.com/office/drawing/2014/main" id="{51D19E99-2ABC-5041-9AFB-886C65F43429}"/>
                </a:ext>
              </a:extLst>
            </p:cNvPr>
            <p:cNvSpPr/>
            <p:nvPr/>
          </p:nvSpPr>
          <p:spPr>
            <a:xfrm>
              <a:off x="2291793" y="3323112"/>
              <a:ext cx="726646" cy="545116"/>
            </a:xfrm>
            <a:prstGeom prst="rightArrow">
              <a:avLst/>
            </a:prstGeom>
            <a:solidFill>
              <a:schemeClr val="accent5">
                <a:lumMod val="20000"/>
                <a:lumOff val="80000"/>
              </a:schemeClr>
            </a:solidFill>
            <a:ln w="25400">
              <a:noFill/>
              <a:prstDash val="soli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mc:AlternateContent xmlns:mc="http://schemas.openxmlformats.org/markup-compatibility/2006">
        <mc:Choice xmlns:a14="http://schemas.microsoft.com/office/drawing/2010/main" Requires="a14">
          <p:sp>
            <p:nvSpPr>
              <p:cNvPr id="24" name="矩形 23">
                <a:extLst>
                  <a:ext uri="{FF2B5EF4-FFF2-40B4-BE49-F238E27FC236}">
                    <a16:creationId xmlns:a16="http://schemas.microsoft.com/office/drawing/2014/main" id="{963009DF-A2E7-B943-8596-6F6B08EDB6B2}"/>
                  </a:ext>
                </a:extLst>
              </p:cNvPr>
              <p:cNvSpPr/>
              <p:nvPr/>
            </p:nvSpPr>
            <p:spPr>
              <a:xfrm>
                <a:off x="35496" y="4824429"/>
                <a:ext cx="9108862" cy="1700915"/>
              </a:xfrm>
              <a:prstGeom prst="rect">
                <a:avLst/>
              </a:prstGeom>
            </p:spPr>
            <p:txBody>
              <a:bodyPr wrap="square">
                <a:spAutoFit/>
              </a:bodyPr>
              <a:lstStyle/>
              <a:p>
                <a:pPr>
                  <a:lnSpc>
                    <a:spcPct val="120000"/>
                  </a:lnSpc>
                  <a:spcAft>
                    <a:spcPts val="500"/>
                  </a:spcAft>
                </a:pPr>
                <a:r>
                  <a:rPr lang="en-US" altLang="zh-CN" sz="2200" b="1" dirty="0">
                    <a:solidFill>
                      <a:prstClr val="black"/>
                    </a:solidFill>
                    <a:latin typeface="Arial" panose="020B0604020202020204" pitchFamily="34" charset="0"/>
                    <a:ea typeface="微软雅黑" panose="020B0503020204020204" pitchFamily="34" charset="-122"/>
                    <a:cs typeface="Arial" panose="020B0604020202020204" pitchFamily="34" charset="0"/>
                  </a:rPr>
                  <a:t>   Metamaterials: Powerful EM Wave Control Capability</a:t>
                </a:r>
              </a:p>
              <a:p>
                <a:pPr marL="342900" indent="-342900">
                  <a:lnSpc>
                    <a:spcPct val="120000"/>
                  </a:lnSpc>
                  <a:spcAft>
                    <a:spcPts val="500"/>
                  </a:spcAft>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Metamaterials are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artificial structures</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that are non-existent in nature and  can have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arbitrary pair of </a:t>
                </a:r>
                <a14:m>
                  <m:oMath xmlns:m="http://schemas.openxmlformats.org/officeDocument/2006/math">
                    <m:r>
                      <a:rPr lang="en-US" altLang="zh-CN" sz="2000" b="0" i="1"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m:t>
                    </m:r>
                    <m:r>
                      <a:rPr lang="en-US" altLang="zh-CN" sz="20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𝜀</m:t>
                    </m:r>
                    <m:r>
                      <a:rPr lang="en-US" altLang="zh-CN" sz="20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 </m:t>
                    </m:r>
                    <m:r>
                      <a:rPr lang="en-US" altLang="zh-CN" sz="20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𝜇</m:t>
                    </m:r>
                    <m:r>
                      <a:rPr lang="en-US" altLang="zh-CN" sz="2000" b="0" i="1"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m:t>
                    </m:r>
                  </m:oMath>
                </a14:m>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20000"/>
                  </a:lnSpc>
                  <a:spcAft>
                    <a:spcPts val="500"/>
                  </a:spcAft>
                  <a:buFont typeface="Arial" panose="020B0604020202020204" pitchFamily="34" charset="0"/>
                  <a:buChar cha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Two technology fields studying metamaterials – </a:t>
                </a:r>
                <a:r>
                  <a:rPr lang="en-US" altLang="zh-CN" sz="2000" i="1" dirty="0">
                    <a:solidFill>
                      <a:srgbClr val="C00000"/>
                    </a:solidFill>
                    <a:latin typeface="Arial" panose="020B0604020202020204" pitchFamily="34" charset="0"/>
                    <a:ea typeface="微软雅黑" panose="020B0503020204020204" pitchFamily="34" charset="-122"/>
                    <a:cs typeface="Arial" panose="020B0604020202020204" pitchFamily="34" charset="0"/>
                  </a:rPr>
                  <a:t>Optics</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and </a:t>
                </a:r>
                <a:r>
                  <a:rPr lang="en-US" altLang="zh-CN" sz="2000" i="1" dirty="0">
                    <a:solidFill>
                      <a:srgbClr val="C00000"/>
                    </a:solidFill>
                    <a:latin typeface="Arial" panose="020B0604020202020204" pitchFamily="34" charset="0"/>
                    <a:ea typeface="微软雅黑" panose="020B0503020204020204" pitchFamily="34" charset="-122"/>
                    <a:cs typeface="Arial" panose="020B0604020202020204" pitchFamily="34" charset="0"/>
                  </a:rPr>
                  <a:t>Microwave</a:t>
                </a:r>
              </a:p>
            </p:txBody>
          </p:sp>
        </mc:Choice>
        <mc:Fallback>
          <p:sp>
            <p:nvSpPr>
              <p:cNvPr id="24" name="矩形 23">
                <a:extLst>
                  <a:ext uri="{FF2B5EF4-FFF2-40B4-BE49-F238E27FC236}">
                    <a16:creationId xmlns:a16="http://schemas.microsoft.com/office/drawing/2014/main" id="{963009DF-A2E7-B943-8596-6F6B08EDB6B2}"/>
                  </a:ext>
                </a:extLst>
              </p:cNvPr>
              <p:cNvSpPr>
                <a:spLocks noRot="1" noChangeAspect="1" noMove="1" noResize="1" noEditPoints="1" noAdjustHandles="1" noChangeArrowheads="1" noChangeShapeType="1" noTextEdit="1"/>
              </p:cNvSpPr>
              <p:nvPr/>
            </p:nvSpPr>
            <p:spPr>
              <a:xfrm>
                <a:off x="35496" y="4824429"/>
                <a:ext cx="9108862" cy="1700915"/>
              </a:xfrm>
              <a:prstGeom prst="rect">
                <a:avLst/>
              </a:prstGeom>
              <a:blipFill>
                <a:blip r:embed="rId12"/>
                <a:stretch>
                  <a:fillRect l="-418" b="-5185"/>
                </a:stretch>
              </a:blipFill>
            </p:spPr>
            <p:txBody>
              <a:bodyPr/>
              <a:lstStyle/>
              <a:p>
                <a:r>
                  <a:rPr lang="en-US">
                    <a:noFill/>
                  </a:rPr>
                  <a:t> </a:t>
                </a:r>
              </a:p>
            </p:txBody>
          </p:sp>
        </mc:Fallback>
      </mc:AlternateContent>
    </p:spTree>
    <p:extLst>
      <p:ext uri="{BB962C8B-B14F-4D97-AF65-F5344CB8AC3E}">
        <p14:creationId xmlns:p14="http://schemas.microsoft.com/office/powerpoint/2010/main" val="11655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History</a:t>
            </a:r>
            <a:r>
              <a:rPr lang="zh-CN" altLang="en-US" sz="3600" dirty="0">
                <a:solidFill>
                  <a:srgbClr val="0070C0"/>
                </a:solidFill>
                <a:latin typeface="Arial" panose="020B0604020202020204" pitchFamily="34" charset="0"/>
                <a:ea typeface="黑体" panose="02010609060101010101" pitchFamily="49" charset="-122"/>
                <a:cs typeface="Arial" panose="020B0604020202020204" pitchFamily="34" charset="0"/>
              </a:rPr>
              <a:t> </a:t>
            </a: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of Metamaterial Development</a:t>
            </a:r>
          </a:p>
        </p:txBody>
      </p:sp>
      <mc:AlternateContent xmlns:mc="http://schemas.openxmlformats.org/markup-compatibility/2006" xmlns:a14="http://schemas.microsoft.com/office/drawing/2010/main">
        <mc:Choice Requires="a14">
          <p:sp>
            <p:nvSpPr>
              <p:cNvPr id="27" name="文本框 34">
                <a:extLst>
                  <a:ext uri="{FF2B5EF4-FFF2-40B4-BE49-F238E27FC236}">
                    <a16:creationId xmlns:a16="http://schemas.microsoft.com/office/drawing/2014/main" id="{5627C330-4147-47A0-B8D3-0AEC683CD550}"/>
                  </a:ext>
                </a:extLst>
              </p:cNvPr>
              <p:cNvSpPr txBox="1"/>
              <p:nvPr/>
            </p:nvSpPr>
            <p:spPr>
              <a:xfrm>
                <a:off x="104045" y="2473502"/>
                <a:ext cx="2750397" cy="12721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err="1">
                    <a:latin typeface="Arial"/>
                    <a:ea typeface="微软雅黑"/>
                  </a:rPr>
                  <a:t>Veselago</a:t>
                </a:r>
                <a:r>
                  <a:rPr lang="en-US" altLang="zh-CN" dirty="0">
                    <a:latin typeface="Arial"/>
                    <a:ea typeface="微软雅黑"/>
                  </a:rPr>
                  <a:t>. Concept of Left-handed material</a:t>
                </a:r>
              </a:p>
              <a:p>
                <a:pPr marL="285750" indent="-285750">
                  <a:buFont typeface="Arial" panose="020B0604020202020204" pitchFamily="34" charset="0"/>
                  <a:buChar char="•"/>
                </a:pPr>
                <a14:m>
                  <m:oMath xmlns:m="http://schemas.openxmlformats.org/officeDocument/2006/math">
                    <m:r>
                      <a:rPr lang="en-US" altLang="zh-CN" sz="1500">
                        <a:latin typeface="Cambria Math" panose="02040503050406030204" pitchFamily="18" charset="0"/>
                        <a:ea typeface="微软雅黑"/>
                      </a:rPr>
                      <m:t>𝜖</m:t>
                    </m:r>
                    <m:r>
                      <a:rPr lang="en-US" altLang="zh-CN" sz="1500">
                        <a:latin typeface="Cambria Math" panose="02040503050406030204" pitchFamily="18" charset="0"/>
                        <a:ea typeface="微软雅黑"/>
                      </a:rPr>
                      <m:t>&lt;0, </m:t>
                    </m:r>
                    <m:r>
                      <a:rPr lang="en-US" altLang="zh-CN" sz="1500">
                        <a:latin typeface="Cambria Math" panose="02040503050406030204" pitchFamily="18" charset="0"/>
                        <a:ea typeface="微软雅黑"/>
                      </a:rPr>
                      <m:t>𝜇</m:t>
                    </m:r>
                    <m:r>
                      <a:rPr lang="en-US" altLang="zh-CN" sz="1500">
                        <a:latin typeface="Cambria Math" panose="02040503050406030204" pitchFamily="18" charset="0"/>
                        <a:ea typeface="微软雅黑"/>
                      </a:rPr>
                      <m:t>&lt;0</m:t>
                    </m:r>
                  </m:oMath>
                </a14:m>
                <a:endParaRPr lang="en-US" altLang="zh-CN" sz="1500" dirty="0">
                  <a:latin typeface="Arial"/>
                  <a:ea typeface="微软雅黑"/>
                </a:endParaRPr>
              </a:p>
              <a:p>
                <a:pPr marL="285750" indent="-285750">
                  <a:buFont typeface="Arial" panose="020B0604020202020204" pitchFamily="34" charset="0"/>
                  <a:buChar char="•"/>
                </a:pPr>
                <a:r>
                  <a:rPr lang="en-US" altLang="zh-CN" sz="1500" dirty="0">
                    <a:latin typeface="Arial"/>
                    <a:ea typeface="微软雅黑"/>
                  </a:rPr>
                  <a:t>Negative refraction</a:t>
                </a:r>
              </a:p>
              <a:p>
                <a:pPr marL="285750" indent="-285750">
                  <a:buFont typeface="Arial" panose="020B0604020202020204" pitchFamily="34" charset="0"/>
                  <a:buChar char="•"/>
                </a:pPr>
                <a:endParaRPr lang="en-US" altLang="zh-CN" sz="1600" baseline="30000" dirty="0">
                  <a:latin typeface="Arial" panose="020B0604020202020204" pitchFamily="34" charset="0"/>
                  <a:cs typeface="Arial" panose="020B0604020202020204" pitchFamily="34" charset="0"/>
                </a:endParaRPr>
              </a:p>
            </p:txBody>
          </p:sp>
        </mc:Choice>
        <mc:Fallback xmlns="">
          <p:sp>
            <p:nvSpPr>
              <p:cNvPr id="27" name="文本框 34">
                <a:extLst>
                  <a:ext uri="{FF2B5EF4-FFF2-40B4-BE49-F238E27FC236}">
                    <a16:creationId xmlns:a16="http://schemas.microsoft.com/office/drawing/2014/main" id="{5627C330-4147-47A0-B8D3-0AEC683CD550}"/>
                  </a:ext>
                </a:extLst>
              </p:cNvPr>
              <p:cNvSpPr txBox="1">
                <a:spLocks noRot="1" noChangeAspect="1" noMove="1" noResize="1" noEditPoints="1" noAdjustHandles="1" noChangeArrowheads="1" noChangeShapeType="1" noTextEdit="1"/>
              </p:cNvSpPr>
              <p:nvPr/>
            </p:nvSpPr>
            <p:spPr>
              <a:xfrm>
                <a:off x="104045" y="2473502"/>
                <a:ext cx="2750397" cy="1272143"/>
              </a:xfrm>
              <a:prstGeom prst="rect">
                <a:avLst/>
              </a:prstGeom>
              <a:blipFill>
                <a:blip r:embed="rId3"/>
                <a:stretch>
                  <a:fillRect l="-1774" t="-2885"/>
                </a:stretch>
              </a:blipFill>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74F5A6B6-E6D7-423B-B6AD-F7CA005311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904" y="991821"/>
            <a:ext cx="1146784" cy="1511314"/>
          </a:xfrm>
          <a:prstGeom prst="rect">
            <a:avLst/>
          </a:prstGeom>
        </p:spPr>
      </p:pic>
      <p:sp>
        <p:nvSpPr>
          <p:cNvPr id="30" name="文本框 30">
            <a:extLst>
              <a:ext uri="{FF2B5EF4-FFF2-40B4-BE49-F238E27FC236}">
                <a16:creationId xmlns:a16="http://schemas.microsoft.com/office/drawing/2014/main" id="{9DCEAE5C-0FC7-4589-B601-C4405BBD94BA}"/>
              </a:ext>
            </a:extLst>
          </p:cNvPr>
          <p:cNvSpPr txBox="1"/>
          <p:nvPr/>
        </p:nvSpPr>
        <p:spPr>
          <a:xfrm>
            <a:off x="323528" y="4655458"/>
            <a:ext cx="3397326" cy="8617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err="1">
                <a:latin typeface="Arial"/>
                <a:ea typeface="微软雅黑"/>
              </a:rPr>
              <a:t>Pendry</a:t>
            </a:r>
            <a:r>
              <a:rPr lang="en-US" altLang="zh-CN" dirty="0">
                <a:latin typeface="Arial"/>
                <a:ea typeface="微软雅黑"/>
              </a:rPr>
              <a:t>. Realize -</a:t>
            </a:r>
            <a:r>
              <a:rPr lang="el-GR" altLang="zh-CN" dirty="0">
                <a:latin typeface="Arial"/>
                <a:ea typeface="微软雅黑"/>
              </a:rPr>
              <a:t>ε</a:t>
            </a:r>
            <a:r>
              <a:rPr lang="en-US" altLang="zh-CN" dirty="0">
                <a:latin typeface="Arial"/>
                <a:ea typeface="微软雅黑"/>
              </a:rPr>
              <a:t>  and -</a:t>
            </a:r>
            <a:r>
              <a:rPr lang="el-GR" altLang="zh-CN" dirty="0">
                <a:latin typeface="Arial"/>
                <a:ea typeface="微软雅黑"/>
              </a:rPr>
              <a:t>μ</a:t>
            </a:r>
            <a:endParaRPr lang="en-US" altLang="zh-CN" dirty="0">
              <a:latin typeface="Arial"/>
              <a:ea typeface="微软雅黑"/>
            </a:endParaRPr>
          </a:p>
          <a:p>
            <a:pPr marL="285750" indent="-285750">
              <a:buFont typeface="Arial" panose="020B0604020202020204" pitchFamily="34" charset="0"/>
              <a:buChar char="•"/>
            </a:pPr>
            <a:r>
              <a:rPr lang="en-US" altLang="zh-CN" sz="1500" dirty="0">
                <a:latin typeface="Arial"/>
                <a:ea typeface="微软雅黑"/>
              </a:rPr>
              <a:t>-</a:t>
            </a:r>
            <a:r>
              <a:rPr lang="el-GR" altLang="zh-CN" sz="1500" dirty="0">
                <a:latin typeface="Arial"/>
                <a:ea typeface="微软雅黑"/>
              </a:rPr>
              <a:t>ε</a:t>
            </a:r>
            <a:r>
              <a:rPr lang="en-US" altLang="zh-CN" sz="1500" dirty="0">
                <a:latin typeface="Arial"/>
                <a:ea typeface="微软雅黑"/>
              </a:rPr>
              <a:t>: periodic array of metallic rods </a:t>
            </a:r>
          </a:p>
          <a:p>
            <a:pPr marL="285750" indent="-285750">
              <a:buFont typeface="Arial" panose="020B0604020202020204" pitchFamily="34" charset="0"/>
              <a:buChar char="•"/>
            </a:pPr>
            <a:r>
              <a:rPr lang="en-US" altLang="zh-CN" sz="1500" dirty="0">
                <a:latin typeface="Arial"/>
                <a:ea typeface="微软雅黑"/>
              </a:rPr>
              <a:t>-</a:t>
            </a:r>
            <a:r>
              <a:rPr lang="el-GR" altLang="zh-CN" sz="1500" dirty="0">
                <a:latin typeface="Arial"/>
                <a:ea typeface="微软雅黑"/>
              </a:rPr>
              <a:t>μ</a:t>
            </a:r>
            <a:r>
              <a:rPr lang="en-US" altLang="zh-CN" sz="1500" dirty="0">
                <a:latin typeface="Arial"/>
                <a:ea typeface="微软雅黑"/>
              </a:rPr>
              <a:t>: periodic array of split ring</a:t>
            </a:r>
          </a:p>
        </p:txBody>
      </p:sp>
      <p:pic>
        <p:nvPicPr>
          <p:cNvPr id="31" name="Picture 2" descr="Photograph of John Pendry, winner of the 2013 Isaac Newton medal">
            <a:extLst>
              <a:ext uri="{FF2B5EF4-FFF2-40B4-BE49-F238E27FC236}">
                <a16:creationId xmlns:a16="http://schemas.microsoft.com/office/drawing/2014/main" id="{819CB9DF-1422-4A45-B878-3750D07D3B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39" r="12306"/>
          <a:stretch/>
        </p:blipFill>
        <p:spPr bwMode="auto">
          <a:xfrm>
            <a:off x="1475656" y="5517232"/>
            <a:ext cx="1296144" cy="1306098"/>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2771800" y="2434243"/>
            <a:ext cx="3404232" cy="1138773"/>
          </a:xfrm>
          <a:prstGeom prst="rect">
            <a:avLst/>
          </a:prstGeom>
        </p:spPr>
        <p:txBody>
          <a:bodyPr wrap="square">
            <a:spAutoFit/>
          </a:bodyPr>
          <a:lstStyle/>
          <a:p>
            <a:r>
              <a:rPr lang="en-US" altLang="zh-CN" b="1" dirty="0" err="1">
                <a:latin typeface="Arial"/>
                <a:ea typeface="微软雅黑"/>
              </a:rPr>
              <a:t>Sievenpiper</a:t>
            </a:r>
            <a:r>
              <a:rPr lang="en-US" altLang="zh-CN" dirty="0">
                <a:latin typeface="Arial"/>
                <a:ea typeface="微软雅黑"/>
              </a:rPr>
              <a:t>. Proposal of meta-surface</a:t>
            </a:r>
          </a:p>
          <a:p>
            <a:pPr marL="285750" indent="-285750">
              <a:buFont typeface="Arial" panose="020B0604020202020204" pitchFamily="34" charset="0"/>
              <a:buChar char="•"/>
            </a:pPr>
            <a:r>
              <a:rPr lang="en-US" altLang="zh-CN" sz="1500" dirty="0">
                <a:latin typeface="Arial"/>
                <a:ea typeface="微软雅黑"/>
              </a:rPr>
              <a:t>Two-dimensional</a:t>
            </a:r>
          </a:p>
          <a:p>
            <a:pPr marL="285750" indent="-285750">
              <a:buFont typeface="Arial" panose="020B0604020202020204" pitchFamily="34" charset="0"/>
              <a:buChar char="•"/>
            </a:pPr>
            <a:r>
              <a:rPr lang="en-US" altLang="zh-CN" sz="1500" dirty="0">
                <a:latin typeface="Arial"/>
                <a:ea typeface="微软雅黑"/>
              </a:rPr>
              <a:t>Simplify design and manufacturing</a:t>
            </a:r>
            <a:endParaRPr lang="zh-CN" altLang="en-US" sz="1500" dirty="0">
              <a:latin typeface="Arial"/>
              <a:ea typeface="微软雅黑"/>
            </a:endParaRPr>
          </a:p>
        </p:txBody>
      </p:sp>
      <mc:AlternateContent xmlns:mc="http://schemas.openxmlformats.org/markup-compatibility/2006" xmlns:a14="http://schemas.microsoft.com/office/drawing/2010/main">
        <mc:Choice Requires="a14">
          <p:sp>
            <p:nvSpPr>
              <p:cNvPr id="17" name="矩形 16"/>
              <p:cNvSpPr/>
              <p:nvPr/>
            </p:nvSpPr>
            <p:spPr>
              <a:xfrm>
                <a:off x="3635896" y="4605516"/>
                <a:ext cx="3050026" cy="1415772"/>
              </a:xfrm>
              <a:prstGeom prst="rect">
                <a:avLst/>
              </a:prstGeom>
            </p:spPr>
            <p:txBody>
              <a:bodyPr wrap="square">
                <a:spAutoFit/>
              </a:bodyPr>
              <a:lstStyle/>
              <a:p>
                <a:r>
                  <a:rPr lang="en-US" altLang="zh-CN" b="1" dirty="0">
                    <a:latin typeface="Arial"/>
                    <a:ea typeface="微软雅黑"/>
                  </a:rPr>
                  <a:t>Sievenpiper</a:t>
                </a:r>
                <a:r>
                  <a:rPr lang="en-US" altLang="zh-CN" dirty="0">
                    <a:latin typeface="Arial"/>
                    <a:ea typeface="微软雅黑"/>
                  </a:rPr>
                  <a:t>. Programmable </a:t>
                </a:r>
                <a:r>
                  <a:rPr lang="en-US" altLang="zh-CN" dirty="0" err="1">
                    <a:latin typeface="Arial"/>
                    <a:ea typeface="微软雅黑"/>
                  </a:rPr>
                  <a:t>metasurface</a:t>
                </a:r>
                <a:endParaRPr lang="en-US" altLang="zh-CN" dirty="0">
                  <a:latin typeface="Arial"/>
                  <a:ea typeface="微软雅黑"/>
                </a:endParaRPr>
              </a:p>
              <a:p>
                <a:pPr marL="285750" indent="-285750">
                  <a:buFont typeface="Arial" panose="020B0604020202020204" pitchFamily="34" charset="0"/>
                  <a:buChar char="•"/>
                </a:pPr>
                <a:r>
                  <a:rPr lang="en-US" altLang="zh-CN" sz="1500" dirty="0" err="1">
                    <a:latin typeface="Arial"/>
                    <a:ea typeface="微软雅黑"/>
                  </a:rPr>
                  <a:t>Varactor</a:t>
                </a:r>
                <a:endParaRPr lang="en-US" altLang="zh-CN" sz="1500" dirty="0">
                  <a:latin typeface="Arial"/>
                  <a:ea typeface="微软雅黑"/>
                </a:endParaRPr>
              </a:p>
              <a:p>
                <a:pPr marL="285750" indent="-285750">
                  <a:buFont typeface="Arial" panose="020B0604020202020204" pitchFamily="34" charset="0"/>
                  <a:buChar char="•"/>
                </a:pPr>
                <a14:m>
                  <m:oMath xmlns:m="http://schemas.openxmlformats.org/officeDocument/2006/math">
                    <m:sSup>
                      <m:sSupPr>
                        <m:ctrlPr>
                          <a:rPr lang="en-US" altLang="zh-CN" sz="1500" i="1">
                            <a:latin typeface="Cambria Math" panose="02040503050406030204" pitchFamily="18" charset="0"/>
                            <a:ea typeface="微软雅黑"/>
                          </a:rPr>
                        </m:ctrlPr>
                      </m:sSupPr>
                      <m:e>
                        <m:r>
                          <a:rPr lang="en-US" altLang="zh-CN" sz="1500">
                            <a:latin typeface="Cambria Math" panose="02040503050406030204" pitchFamily="18" charset="0"/>
                            <a:ea typeface="微软雅黑"/>
                          </a:rPr>
                          <m:t>360</m:t>
                        </m:r>
                      </m:e>
                      <m:sup>
                        <m:r>
                          <a:rPr lang="en-US" altLang="zh-CN" sz="1500">
                            <a:latin typeface="Cambria Math" panose="02040503050406030204" pitchFamily="18" charset="0"/>
                            <a:ea typeface="微软雅黑"/>
                          </a:rPr>
                          <m:t>𝑜</m:t>
                        </m:r>
                      </m:sup>
                    </m:sSup>
                  </m:oMath>
                </a14:m>
                <a:r>
                  <a:rPr lang="en-US" altLang="zh-CN" sz="1500" dirty="0">
                    <a:latin typeface="Arial"/>
                    <a:ea typeface="微软雅黑"/>
                  </a:rPr>
                  <a:t> reflection phase tuning</a:t>
                </a:r>
              </a:p>
              <a:p>
                <a:endParaRPr lang="zh-CN"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3635896" y="4605516"/>
                <a:ext cx="3050026" cy="1415772"/>
              </a:xfrm>
              <a:prstGeom prst="rect">
                <a:avLst/>
              </a:prstGeom>
              <a:blipFill>
                <a:blip r:embed="rId6"/>
                <a:stretch>
                  <a:fillRect l="-1597" t="-2146" r="-599"/>
                </a:stretch>
              </a:blipFill>
            </p:spPr>
            <p:txBody>
              <a:bodyPr/>
              <a:lstStyle/>
              <a:p>
                <a:r>
                  <a:rPr lang="zh-CN" altLang="en-US">
                    <a:noFill/>
                  </a:rPr>
                  <a:t> </a:t>
                </a:r>
              </a:p>
            </p:txBody>
          </p:sp>
        </mc:Fallback>
      </mc:AlternateContent>
      <p:pic>
        <p:nvPicPr>
          <p:cNvPr id="35" name="图片 34"/>
          <p:cNvPicPr>
            <a:picLocks noChangeAspect="1"/>
          </p:cNvPicPr>
          <p:nvPr/>
        </p:nvPicPr>
        <p:blipFill rotWithShape="1">
          <a:blip r:embed="rId7"/>
          <a:srcRect t="18136" b="7179"/>
          <a:stretch/>
        </p:blipFill>
        <p:spPr>
          <a:xfrm>
            <a:off x="3304364" y="964546"/>
            <a:ext cx="1915708" cy="1518478"/>
          </a:xfrm>
          <a:prstGeom prst="rect">
            <a:avLst/>
          </a:prstGeom>
        </p:spPr>
      </p:pic>
      <p:pic>
        <p:nvPicPr>
          <p:cNvPr id="38" name="图片 37"/>
          <p:cNvPicPr>
            <a:picLocks noChangeAspect="1"/>
          </p:cNvPicPr>
          <p:nvPr/>
        </p:nvPicPr>
        <p:blipFill rotWithShape="1">
          <a:blip r:embed="rId8">
            <a:extLst>
              <a:ext uri="{28A0092B-C50C-407E-A947-70E740481C1C}">
                <a14:useLocalDpi xmlns:a14="http://schemas.microsoft.com/office/drawing/2010/main" val="0"/>
              </a:ext>
            </a:extLst>
          </a:blip>
          <a:srcRect t="12842"/>
          <a:stretch/>
        </p:blipFill>
        <p:spPr>
          <a:xfrm>
            <a:off x="5434297" y="5753110"/>
            <a:ext cx="865895" cy="1070220"/>
          </a:xfrm>
          <a:prstGeom prst="rect">
            <a:avLst/>
          </a:prstGeom>
        </p:spPr>
      </p:pic>
      <p:sp>
        <p:nvSpPr>
          <p:cNvPr id="24" name="任意多边形: 形状 23">
            <a:extLst>
              <a:ext uri="{FF2B5EF4-FFF2-40B4-BE49-F238E27FC236}">
                <a16:creationId xmlns:a16="http://schemas.microsoft.com/office/drawing/2014/main" id="{DFEC3A54-A21E-47DB-85AE-A231FEEF9F6D}"/>
              </a:ext>
            </a:extLst>
          </p:cNvPr>
          <p:cNvSpPr/>
          <p:nvPr/>
        </p:nvSpPr>
        <p:spPr>
          <a:xfrm>
            <a:off x="15633" y="3972133"/>
            <a:ext cx="9128367" cy="248955"/>
          </a:xfrm>
          <a:custGeom>
            <a:avLst/>
            <a:gdLst>
              <a:gd name="connsiteX0" fmla="*/ 8894447 w 9128367"/>
              <a:gd name="connsiteY0" fmla="*/ 0 h 248955"/>
              <a:gd name="connsiteX1" fmla="*/ 9010615 w 9128367"/>
              <a:gd name="connsiteY1" fmla="*/ 0 h 248955"/>
              <a:gd name="connsiteX2" fmla="*/ 9128367 w 9128367"/>
              <a:gd name="connsiteY2" fmla="*/ 113448 h 248955"/>
              <a:gd name="connsiteX3" fmla="*/ 9128367 w 9128367"/>
              <a:gd name="connsiteY3" fmla="*/ 153875 h 248955"/>
              <a:gd name="connsiteX4" fmla="*/ 9029680 w 9128367"/>
              <a:gd name="connsiteY4" fmla="*/ 248955 h 248955"/>
              <a:gd name="connsiteX5" fmla="*/ 8894736 w 9128367"/>
              <a:gd name="connsiteY5" fmla="*/ 248955 h 248955"/>
              <a:gd name="connsiteX6" fmla="*/ 9019143 w 9128367"/>
              <a:gd name="connsiteY6" fmla="*/ 129095 h 248955"/>
              <a:gd name="connsiteX7" fmla="*/ 9011309 w 9128367"/>
              <a:gd name="connsiteY7" fmla="*/ 120964 h 248955"/>
              <a:gd name="connsiteX8" fmla="*/ 9015493 w 9128367"/>
              <a:gd name="connsiteY8" fmla="*/ 116622 h 248955"/>
              <a:gd name="connsiteX9" fmla="*/ 0 w 9128367"/>
              <a:gd name="connsiteY9" fmla="*/ 0 h 248955"/>
              <a:gd name="connsiteX10" fmla="*/ 8828552 w 9128367"/>
              <a:gd name="connsiteY10" fmla="*/ 0 h 248955"/>
              <a:gd name="connsiteX11" fmla="*/ 8957897 w 9128367"/>
              <a:gd name="connsiteY11" fmla="*/ 124617 h 248955"/>
              <a:gd name="connsiteX12" fmla="*/ 8828842 w 9128367"/>
              <a:gd name="connsiteY12" fmla="*/ 248955 h 248955"/>
              <a:gd name="connsiteX13" fmla="*/ 0 w 9128367"/>
              <a:gd name="connsiteY13" fmla="*/ 248955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8367" h="248955">
                <a:moveTo>
                  <a:pt x="8894447" y="0"/>
                </a:moveTo>
                <a:lnTo>
                  <a:pt x="9010615" y="0"/>
                </a:lnTo>
                <a:lnTo>
                  <a:pt x="9128367" y="113448"/>
                </a:lnTo>
                <a:lnTo>
                  <a:pt x="9128367" y="153875"/>
                </a:lnTo>
                <a:lnTo>
                  <a:pt x="9029680" y="248955"/>
                </a:lnTo>
                <a:lnTo>
                  <a:pt x="8894736" y="248955"/>
                </a:lnTo>
                <a:lnTo>
                  <a:pt x="9019143" y="129095"/>
                </a:lnTo>
                <a:lnTo>
                  <a:pt x="9011309" y="120964"/>
                </a:lnTo>
                <a:lnTo>
                  <a:pt x="9015493" y="116622"/>
                </a:lnTo>
                <a:close/>
                <a:moveTo>
                  <a:pt x="0" y="0"/>
                </a:moveTo>
                <a:lnTo>
                  <a:pt x="8828552" y="0"/>
                </a:lnTo>
                <a:lnTo>
                  <a:pt x="8957897" y="124617"/>
                </a:lnTo>
                <a:lnTo>
                  <a:pt x="8828842" y="248955"/>
                </a:lnTo>
                <a:lnTo>
                  <a:pt x="0" y="248955"/>
                </a:lnTo>
                <a:close/>
              </a:path>
            </a:pathLst>
          </a:custGeom>
          <a:solidFill>
            <a:schemeClr val="accent1">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3200"/>
          </a:p>
        </p:txBody>
      </p:sp>
      <p:grpSp>
        <p:nvGrpSpPr>
          <p:cNvPr id="25" name="组合 24">
            <a:extLst>
              <a:ext uri="{FF2B5EF4-FFF2-40B4-BE49-F238E27FC236}">
                <a16:creationId xmlns:a16="http://schemas.microsoft.com/office/drawing/2014/main" id="{B04A52DB-5DEE-46DB-A5FC-1E49FB7ED696}"/>
              </a:ext>
            </a:extLst>
          </p:cNvPr>
          <p:cNvGrpSpPr/>
          <p:nvPr/>
        </p:nvGrpSpPr>
        <p:grpSpPr>
          <a:xfrm rot="10800000" flipH="1">
            <a:off x="251521" y="3625393"/>
            <a:ext cx="52151" cy="471217"/>
            <a:chOff x="643356" y="1151906"/>
            <a:chExt cx="166255" cy="1502228"/>
          </a:xfrm>
        </p:grpSpPr>
        <p:sp>
          <p:nvSpPr>
            <p:cNvPr id="28" name="椭圆 27">
              <a:extLst>
                <a:ext uri="{FF2B5EF4-FFF2-40B4-BE49-F238E27FC236}">
                  <a16:creationId xmlns:a16="http://schemas.microsoft.com/office/drawing/2014/main" id="{612B7252-D229-43E5-912F-3AA8FE878B93}"/>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2" name="直线连接符 20">
              <a:extLst>
                <a:ext uri="{FF2B5EF4-FFF2-40B4-BE49-F238E27FC236}">
                  <a16:creationId xmlns:a16="http://schemas.microsoft.com/office/drawing/2014/main" id="{DA526694-4E7C-4F96-AFFA-9E46D18F4B22}"/>
                </a:ext>
              </a:extLst>
            </p:cNvPr>
            <p:cNvCxnSpPr>
              <a:stCxn id="28"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3" name="矩形 32">
            <a:extLst>
              <a:ext uri="{FF2B5EF4-FFF2-40B4-BE49-F238E27FC236}">
                <a16:creationId xmlns:a16="http://schemas.microsoft.com/office/drawing/2014/main" id="{D0B3A464-E287-4A59-9DFD-FDD4F32B886F}"/>
              </a:ext>
            </a:extLst>
          </p:cNvPr>
          <p:cNvSpPr/>
          <p:nvPr/>
        </p:nvSpPr>
        <p:spPr>
          <a:xfrm>
            <a:off x="267561" y="3547311"/>
            <a:ext cx="704039"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1968</a:t>
            </a:r>
            <a:endParaRPr lang="zh-CN" altLang="en-US" b="1" dirty="0">
              <a:solidFill>
                <a:srgbClr val="0070C0"/>
              </a:solidFill>
              <a:latin typeface="Arial" panose="020B0604020202020204" pitchFamily="34" charset="0"/>
              <a:ea typeface="微软雅黑" charset="0"/>
              <a:cs typeface="Arial" panose="020B0604020202020204" pitchFamily="34" charset="0"/>
            </a:endParaRPr>
          </a:p>
        </p:txBody>
      </p:sp>
      <p:sp>
        <p:nvSpPr>
          <p:cNvPr id="34" name="矩形 33">
            <a:extLst>
              <a:ext uri="{FF2B5EF4-FFF2-40B4-BE49-F238E27FC236}">
                <a16:creationId xmlns:a16="http://schemas.microsoft.com/office/drawing/2014/main" id="{EC05EA09-E660-48B9-8FA4-19CA2B97B02C}"/>
              </a:ext>
            </a:extLst>
          </p:cNvPr>
          <p:cNvSpPr/>
          <p:nvPr/>
        </p:nvSpPr>
        <p:spPr>
          <a:xfrm>
            <a:off x="1446727" y="4355812"/>
            <a:ext cx="1508746"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1996 &amp; 1999</a:t>
            </a:r>
          </a:p>
        </p:txBody>
      </p:sp>
      <p:grpSp>
        <p:nvGrpSpPr>
          <p:cNvPr id="36" name="组合 35">
            <a:extLst>
              <a:ext uri="{FF2B5EF4-FFF2-40B4-BE49-F238E27FC236}">
                <a16:creationId xmlns:a16="http://schemas.microsoft.com/office/drawing/2014/main" id="{EE6D991B-3CF0-44D6-A02F-F77437C1B9FD}"/>
              </a:ext>
            </a:extLst>
          </p:cNvPr>
          <p:cNvGrpSpPr/>
          <p:nvPr/>
        </p:nvGrpSpPr>
        <p:grpSpPr>
          <a:xfrm rot="10800000" flipH="1" flipV="1">
            <a:off x="1423505" y="4109911"/>
            <a:ext cx="52151" cy="471217"/>
            <a:chOff x="643356" y="1151906"/>
            <a:chExt cx="166255" cy="1502228"/>
          </a:xfrm>
        </p:grpSpPr>
        <p:sp>
          <p:nvSpPr>
            <p:cNvPr id="37" name="椭圆 36">
              <a:extLst>
                <a:ext uri="{FF2B5EF4-FFF2-40B4-BE49-F238E27FC236}">
                  <a16:creationId xmlns:a16="http://schemas.microsoft.com/office/drawing/2014/main" id="{652158B1-F14C-4D34-A868-134811F68423}"/>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9" name="直线连接符 20">
              <a:extLst>
                <a:ext uri="{FF2B5EF4-FFF2-40B4-BE49-F238E27FC236}">
                  <a16:creationId xmlns:a16="http://schemas.microsoft.com/office/drawing/2014/main" id="{D870E018-9402-403A-A926-9F10F2F9B7B7}"/>
                </a:ext>
              </a:extLst>
            </p:cNvPr>
            <p:cNvCxnSpPr>
              <a:stCxn id="37"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40" name="组合 39">
            <a:extLst>
              <a:ext uri="{FF2B5EF4-FFF2-40B4-BE49-F238E27FC236}">
                <a16:creationId xmlns:a16="http://schemas.microsoft.com/office/drawing/2014/main" id="{A8790052-CD9A-46EB-958B-21E600933522}"/>
              </a:ext>
            </a:extLst>
          </p:cNvPr>
          <p:cNvGrpSpPr/>
          <p:nvPr/>
        </p:nvGrpSpPr>
        <p:grpSpPr>
          <a:xfrm rot="10800000" flipH="1">
            <a:off x="3277838" y="3605854"/>
            <a:ext cx="52151" cy="471217"/>
            <a:chOff x="643356" y="1151906"/>
            <a:chExt cx="166255" cy="1502228"/>
          </a:xfrm>
        </p:grpSpPr>
        <p:sp>
          <p:nvSpPr>
            <p:cNvPr id="41" name="椭圆 40">
              <a:extLst>
                <a:ext uri="{FF2B5EF4-FFF2-40B4-BE49-F238E27FC236}">
                  <a16:creationId xmlns:a16="http://schemas.microsoft.com/office/drawing/2014/main" id="{15CB03CB-A61B-426B-B97A-F3F967768BB0}"/>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42" name="直线连接符 20">
              <a:extLst>
                <a:ext uri="{FF2B5EF4-FFF2-40B4-BE49-F238E27FC236}">
                  <a16:creationId xmlns:a16="http://schemas.microsoft.com/office/drawing/2014/main" id="{698B9704-2003-4B5E-BBEE-C611920F7EFD}"/>
                </a:ext>
              </a:extLst>
            </p:cNvPr>
            <p:cNvCxnSpPr>
              <a:stCxn id="41"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43" name="矩形 42">
            <a:extLst>
              <a:ext uri="{FF2B5EF4-FFF2-40B4-BE49-F238E27FC236}">
                <a16:creationId xmlns:a16="http://schemas.microsoft.com/office/drawing/2014/main" id="{A4F773AB-7157-48F9-B247-7E26E0A40AC5}"/>
              </a:ext>
            </a:extLst>
          </p:cNvPr>
          <p:cNvSpPr/>
          <p:nvPr/>
        </p:nvSpPr>
        <p:spPr>
          <a:xfrm>
            <a:off x="3298309" y="3527772"/>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1999</a:t>
            </a:r>
            <a:endParaRPr lang="zh-CN" altLang="en-US" b="1" dirty="0">
              <a:solidFill>
                <a:srgbClr val="0070C0"/>
              </a:solidFill>
              <a:latin typeface="Arial" panose="020B0604020202020204" pitchFamily="34" charset="0"/>
              <a:ea typeface="微软雅黑" charset="0"/>
              <a:cs typeface="Arial" panose="020B0604020202020204" pitchFamily="34" charset="0"/>
            </a:endParaRPr>
          </a:p>
        </p:txBody>
      </p:sp>
      <p:grpSp>
        <p:nvGrpSpPr>
          <p:cNvPr id="44" name="组合 43">
            <a:extLst>
              <a:ext uri="{FF2B5EF4-FFF2-40B4-BE49-F238E27FC236}">
                <a16:creationId xmlns:a16="http://schemas.microsoft.com/office/drawing/2014/main" id="{3694EB51-BBE8-4B9C-AB09-617CA56F533B}"/>
              </a:ext>
            </a:extLst>
          </p:cNvPr>
          <p:cNvGrpSpPr/>
          <p:nvPr/>
        </p:nvGrpSpPr>
        <p:grpSpPr>
          <a:xfrm rot="10800000" flipH="1" flipV="1">
            <a:off x="5065653" y="4121619"/>
            <a:ext cx="52151" cy="471217"/>
            <a:chOff x="643356" y="1151906"/>
            <a:chExt cx="166255" cy="1502228"/>
          </a:xfrm>
        </p:grpSpPr>
        <p:sp>
          <p:nvSpPr>
            <p:cNvPr id="45" name="椭圆 44">
              <a:extLst>
                <a:ext uri="{FF2B5EF4-FFF2-40B4-BE49-F238E27FC236}">
                  <a16:creationId xmlns:a16="http://schemas.microsoft.com/office/drawing/2014/main" id="{AA69CB06-65F5-4486-8136-450087DD4FA4}"/>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46" name="直线连接符 20">
              <a:extLst>
                <a:ext uri="{FF2B5EF4-FFF2-40B4-BE49-F238E27FC236}">
                  <a16:creationId xmlns:a16="http://schemas.microsoft.com/office/drawing/2014/main" id="{0E953B43-5572-488B-83B5-0E6486044BB5}"/>
                </a:ext>
              </a:extLst>
            </p:cNvPr>
            <p:cNvCxnSpPr>
              <a:stCxn id="45"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47" name="矩形 46">
            <a:extLst>
              <a:ext uri="{FF2B5EF4-FFF2-40B4-BE49-F238E27FC236}">
                <a16:creationId xmlns:a16="http://schemas.microsoft.com/office/drawing/2014/main" id="{ED53A190-F026-41A7-B60A-7CD98CA0AE36}"/>
              </a:ext>
            </a:extLst>
          </p:cNvPr>
          <p:cNvSpPr/>
          <p:nvPr/>
        </p:nvSpPr>
        <p:spPr>
          <a:xfrm>
            <a:off x="5105162" y="4293096"/>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2001</a:t>
            </a:r>
          </a:p>
        </p:txBody>
      </p:sp>
      <p:sp>
        <p:nvSpPr>
          <p:cNvPr id="48" name="文本框 36">
            <a:extLst>
              <a:ext uri="{FF2B5EF4-FFF2-40B4-BE49-F238E27FC236}">
                <a16:creationId xmlns:a16="http://schemas.microsoft.com/office/drawing/2014/main" id="{A7E5D2FA-BB0F-4CE8-9AC1-674E07AF0DDB}"/>
              </a:ext>
            </a:extLst>
          </p:cNvPr>
          <p:cNvSpPr txBox="1"/>
          <p:nvPr/>
        </p:nvSpPr>
        <p:spPr>
          <a:xfrm>
            <a:off x="6228184" y="2471059"/>
            <a:ext cx="2896002" cy="8925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latin typeface="Arial" panose="020B0604020202020204" pitchFamily="34" charset="0"/>
                <a:cs typeface="Arial" panose="020B0604020202020204" pitchFamily="34" charset="0"/>
              </a:rPr>
              <a:t>D. R. Smith</a:t>
            </a:r>
            <a:r>
              <a:rPr kumimoji="1" lang="en-US" altLang="zh-CN"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Experimental verification </a:t>
            </a:r>
          </a:p>
          <a:p>
            <a:pPr marL="285750" indent="-285750">
              <a:buFont typeface="Arial" panose="020B0604020202020204" pitchFamily="34" charset="0"/>
              <a:buChar char="•"/>
            </a:pPr>
            <a:r>
              <a:rPr lang="en-US" altLang="zh-CN" sz="1500" dirty="0">
                <a:latin typeface="Arial" panose="020B0604020202020204" pitchFamily="34" charset="0"/>
                <a:cs typeface="Arial" panose="020B0604020202020204" pitchFamily="34" charset="0"/>
              </a:rPr>
              <a:t>Left-handed material</a:t>
            </a:r>
          </a:p>
        </p:txBody>
      </p:sp>
      <p:pic>
        <p:nvPicPr>
          <p:cNvPr id="49" name="图片 48">
            <a:extLst>
              <a:ext uri="{FF2B5EF4-FFF2-40B4-BE49-F238E27FC236}">
                <a16:creationId xmlns:a16="http://schemas.microsoft.com/office/drawing/2014/main" id="{E82A2DF4-1D74-471D-8446-BC8BF6017B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16216" y="1028395"/>
            <a:ext cx="1982797" cy="1320485"/>
          </a:xfrm>
          <a:prstGeom prst="rect">
            <a:avLst/>
          </a:prstGeom>
        </p:spPr>
      </p:pic>
      <p:grpSp>
        <p:nvGrpSpPr>
          <p:cNvPr id="50" name="组合 49">
            <a:extLst>
              <a:ext uri="{FF2B5EF4-FFF2-40B4-BE49-F238E27FC236}">
                <a16:creationId xmlns:a16="http://schemas.microsoft.com/office/drawing/2014/main" id="{421704C6-82BE-4F51-BF18-3ED6A432A82F}"/>
              </a:ext>
            </a:extLst>
          </p:cNvPr>
          <p:cNvGrpSpPr/>
          <p:nvPr/>
        </p:nvGrpSpPr>
        <p:grpSpPr>
          <a:xfrm rot="10800000" flipH="1">
            <a:off x="6542611" y="3605855"/>
            <a:ext cx="52151" cy="471217"/>
            <a:chOff x="643356" y="1151906"/>
            <a:chExt cx="166255" cy="1502228"/>
          </a:xfrm>
        </p:grpSpPr>
        <p:sp>
          <p:nvSpPr>
            <p:cNvPr id="51" name="椭圆 50">
              <a:extLst>
                <a:ext uri="{FF2B5EF4-FFF2-40B4-BE49-F238E27FC236}">
                  <a16:creationId xmlns:a16="http://schemas.microsoft.com/office/drawing/2014/main" id="{D075673F-0564-4401-BC41-23FAF25F6818}"/>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52" name="直线连接符 20">
              <a:extLst>
                <a:ext uri="{FF2B5EF4-FFF2-40B4-BE49-F238E27FC236}">
                  <a16:creationId xmlns:a16="http://schemas.microsoft.com/office/drawing/2014/main" id="{82AA64F0-EC0A-4280-8A45-09EAD42BBE5D}"/>
                </a:ext>
              </a:extLst>
            </p:cNvPr>
            <p:cNvCxnSpPr>
              <a:stCxn id="51"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3" name="矩形 52">
            <a:extLst>
              <a:ext uri="{FF2B5EF4-FFF2-40B4-BE49-F238E27FC236}">
                <a16:creationId xmlns:a16="http://schemas.microsoft.com/office/drawing/2014/main" id="{DEB399C7-C767-4B35-ADBB-B60DA6012963}"/>
              </a:ext>
            </a:extLst>
          </p:cNvPr>
          <p:cNvSpPr/>
          <p:nvPr/>
        </p:nvSpPr>
        <p:spPr>
          <a:xfrm>
            <a:off x="6542611" y="3547311"/>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2001</a:t>
            </a:r>
            <a:endParaRPr lang="zh-CN" altLang="en-US" b="1" dirty="0">
              <a:solidFill>
                <a:srgbClr val="0070C0"/>
              </a:solidFill>
              <a:latin typeface="Arial" panose="020B0604020202020204" pitchFamily="34" charset="0"/>
              <a:ea typeface="微软雅黑" charset="0"/>
              <a:cs typeface="Arial" panose="020B0604020202020204" pitchFamily="34" charset="0"/>
            </a:endParaRPr>
          </a:p>
        </p:txBody>
      </p:sp>
      <p:grpSp>
        <p:nvGrpSpPr>
          <p:cNvPr id="54" name="组合 53">
            <a:extLst>
              <a:ext uri="{FF2B5EF4-FFF2-40B4-BE49-F238E27FC236}">
                <a16:creationId xmlns:a16="http://schemas.microsoft.com/office/drawing/2014/main" id="{8BC3775B-C36F-4147-ABD9-903353190413}"/>
              </a:ext>
            </a:extLst>
          </p:cNvPr>
          <p:cNvGrpSpPr/>
          <p:nvPr/>
        </p:nvGrpSpPr>
        <p:grpSpPr>
          <a:xfrm rot="10800000" flipH="1" flipV="1">
            <a:off x="7564155" y="4114649"/>
            <a:ext cx="52151" cy="471217"/>
            <a:chOff x="643356" y="1151906"/>
            <a:chExt cx="166255" cy="1502228"/>
          </a:xfrm>
        </p:grpSpPr>
        <p:sp>
          <p:nvSpPr>
            <p:cNvPr id="55" name="椭圆 54">
              <a:extLst>
                <a:ext uri="{FF2B5EF4-FFF2-40B4-BE49-F238E27FC236}">
                  <a16:creationId xmlns:a16="http://schemas.microsoft.com/office/drawing/2014/main" id="{D69300BA-DCD4-46C5-B827-B6F5CA3D9350}"/>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56" name="直线连接符 20">
              <a:extLst>
                <a:ext uri="{FF2B5EF4-FFF2-40B4-BE49-F238E27FC236}">
                  <a16:creationId xmlns:a16="http://schemas.microsoft.com/office/drawing/2014/main" id="{2F5425E6-000D-462F-8FB9-94CED755C620}"/>
                </a:ext>
              </a:extLst>
            </p:cNvPr>
            <p:cNvCxnSpPr>
              <a:stCxn id="55"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7" name="矩形 56">
            <a:extLst>
              <a:ext uri="{FF2B5EF4-FFF2-40B4-BE49-F238E27FC236}">
                <a16:creationId xmlns:a16="http://schemas.microsoft.com/office/drawing/2014/main" id="{08BEDEED-B423-403E-81B1-34B0AACAF270}"/>
              </a:ext>
            </a:extLst>
          </p:cNvPr>
          <p:cNvSpPr/>
          <p:nvPr/>
        </p:nvSpPr>
        <p:spPr>
          <a:xfrm>
            <a:off x="7603664" y="4286126"/>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2006</a:t>
            </a:r>
          </a:p>
        </p:txBody>
      </p:sp>
      <mc:AlternateContent xmlns:mc="http://schemas.openxmlformats.org/markup-compatibility/2006" xmlns:a14="http://schemas.microsoft.com/office/drawing/2010/main">
        <mc:Choice Requires="a14">
          <p:sp>
            <p:nvSpPr>
              <p:cNvPr id="58" name="文本框 31">
                <a:extLst>
                  <a:ext uri="{FF2B5EF4-FFF2-40B4-BE49-F238E27FC236}">
                    <a16:creationId xmlns:a16="http://schemas.microsoft.com/office/drawing/2014/main" id="{BA617492-DC1D-46B5-BA3B-59DC55DEA50F}"/>
                  </a:ext>
                </a:extLst>
              </p:cNvPr>
              <p:cNvSpPr txBox="1"/>
              <p:nvPr/>
            </p:nvSpPr>
            <p:spPr>
              <a:xfrm>
                <a:off x="6799341" y="4653136"/>
                <a:ext cx="2474959"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err="1">
                    <a:latin typeface="Arial" panose="020B0604020202020204" pitchFamily="34" charset="0"/>
                    <a:cs typeface="Arial" panose="020B0604020202020204" pitchFamily="34" charset="0"/>
                  </a:rPr>
                  <a:t>Pendry</a:t>
                </a:r>
                <a:r>
                  <a:rPr lang="en-US" altLang="zh-CN" b="1" dirty="0">
                    <a:latin typeface="Arial" panose="020B0604020202020204" pitchFamily="34" charset="0"/>
                    <a:cs typeface="Arial" panose="020B0604020202020204" pitchFamily="34" charset="0"/>
                  </a:rPr>
                  <a:t>, et al</a:t>
                </a:r>
                <a:r>
                  <a:rPr lang="en-US" altLang="zh-CN" dirty="0">
                    <a:latin typeface="Arial" panose="020B0604020202020204" pitchFamily="34" charset="0"/>
                    <a:cs typeface="Arial" panose="020B0604020202020204" pitchFamily="34" charset="0"/>
                  </a:rPr>
                  <a:t>. Transformation optics</a:t>
                </a:r>
              </a:p>
              <a:p>
                <a:pPr marL="285750" indent="-285750">
                  <a:buFont typeface="Arial" panose="020B0604020202020204" pitchFamily="34" charset="0"/>
                  <a:buChar char="•"/>
                </a:pPr>
                <a:r>
                  <a:rPr lang="en-US" altLang="zh-CN" sz="1500" dirty="0">
                    <a:latin typeface="Arial" panose="020B0604020202020204" pitchFamily="34" charset="0"/>
                    <a:cs typeface="Arial" panose="020B0604020202020204" pitchFamily="34" charset="0"/>
                  </a:rPr>
                  <a:t>Design metamaterial with any </a:t>
                </a:r>
                <a14:m>
                  <m:oMath xmlns:m="http://schemas.openxmlformats.org/officeDocument/2006/math">
                    <m:r>
                      <a:rPr lang="en-US" altLang="zh-CN" sz="1500" b="0" i="1" smtClean="0">
                        <a:latin typeface="Cambria Math" panose="02040503050406030204" pitchFamily="18" charset="0"/>
                        <a:cs typeface="Arial" panose="020B0604020202020204" pitchFamily="34" charset="0"/>
                      </a:rPr>
                      <m:t>𝜖</m:t>
                    </m:r>
                    <m:r>
                      <a:rPr lang="en-US" altLang="zh-CN" sz="1500" b="0" i="1" smtClean="0">
                        <a:latin typeface="Cambria Math" panose="02040503050406030204" pitchFamily="18" charset="0"/>
                        <a:cs typeface="Arial" panose="020B0604020202020204" pitchFamily="34" charset="0"/>
                      </a:rPr>
                      <m:t> </m:t>
                    </m:r>
                  </m:oMath>
                </a14:m>
                <a:r>
                  <a:rPr lang="en-US" altLang="zh-CN" sz="1500" dirty="0">
                    <a:latin typeface="Arial" panose="020B0604020202020204" pitchFamily="34" charset="0"/>
                    <a:cs typeface="Arial" panose="020B0604020202020204" pitchFamily="34" charset="0"/>
                  </a:rPr>
                  <a:t>and </a:t>
                </a:r>
                <a14:m>
                  <m:oMath xmlns:m="http://schemas.openxmlformats.org/officeDocument/2006/math">
                    <m:r>
                      <a:rPr lang="en-US" altLang="zh-CN" sz="1500" b="0" i="1" smtClean="0">
                        <a:latin typeface="Cambria Math" panose="02040503050406030204" pitchFamily="18" charset="0"/>
                        <a:cs typeface="Arial" panose="020B0604020202020204" pitchFamily="34" charset="0"/>
                      </a:rPr>
                      <m:t>𝜇</m:t>
                    </m:r>
                  </m:oMath>
                </a14:m>
                <a:r>
                  <a:rPr lang="en-US" altLang="zh-CN" sz="15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sz="1500" dirty="0">
                    <a:latin typeface="Arial" panose="020B0604020202020204" pitchFamily="34" charset="0"/>
                    <a:cs typeface="Arial" panose="020B0604020202020204" pitchFamily="34" charset="0"/>
                  </a:rPr>
                  <a:t>Enabling flexible control of EM wave</a:t>
                </a:r>
              </a:p>
            </p:txBody>
          </p:sp>
        </mc:Choice>
        <mc:Fallback xmlns="">
          <p:sp>
            <p:nvSpPr>
              <p:cNvPr id="58" name="文本框 31">
                <a:extLst>
                  <a:ext uri="{FF2B5EF4-FFF2-40B4-BE49-F238E27FC236}">
                    <a16:creationId xmlns:a16="http://schemas.microsoft.com/office/drawing/2014/main" id="{BA617492-DC1D-46B5-BA3B-59DC55DEA50F}"/>
                  </a:ext>
                </a:extLst>
              </p:cNvPr>
              <p:cNvSpPr txBox="1">
                <a:spLocks noRot="1" noChangeAspect="1" noMove="1" noResize="1" noEditPoints="1" noAdjustHandles="1" noChangeArrowheads="1" noChangeShapeType="1" noTextEdit="1"/>
              </p:cNvSpPr>
              <p:nvPr/>
            </p:nvSpPr>
            <p:spPr>
              <a:xfrm>
                <a:off x="6799341" y="4653136"/>
                <a:ext cx="2474959" cy="1569660"/>
              </a:xfrm>
              <a:prstGeom prst="rect">
                <a:avLst/>
              </a:prstGeom>
              <a:blipFill>
                <a:blip r:embed="rId10"/>
                <a:stretch>
                  <a:fillRect l="-1970" t="-1938" b="-3488"/>
                </a:stretch>
              </a:blipFill>
            </p:spPr>
            <p:txBody>
              <a:bodyPr/>
              <a:lstStyle/>
              <a:p>
                <a:r>
                  <a:rPr lang="zh-CN" altLang="en-US">
                    <a:noFill/>
                  </a:rPr>
                  <a:t> </a:t>
                </a:r>
              </a:p>
            </p:txBody>
          </p:sp>
        </mc:Fallback>
      </mc:AlternateContent>
      <p:sp>
        <p:nvSpPr>
          <p:cNvPr id="2" name="灯片编号占位符 1">
            <a:extLst>
              <a:ext uri="{FF2B5EF4-FFF2-40B4-BE49-F238E27FC236}">
                <a16:creationId xmlns:a16="http://schemas.microsoft.com/office/drawing/2014/main" id="{1E47AFFC-E16F-4ED9-A1FE-9D67DA3D4B4C}"/>
              </a:ext>
            </a:extLst>
          </p:cNvPr>
          <p:cNvSpPr>
            <a:spLocks noGrp="1"/>
          </p:cNvSpPr>
          <p:nvPr>
            <p:ph type="sldNum" sz="quarter" idx="12"/>
          </p:nvPr>
        </p:nvSpPr>
        <p:spPr/>
        <p:txBody>
          <a:bodyPr/>
          <a:lstStyle/>
          <a:p>
            <a:fld id="{97D86083-53EC-4DF4-B0ED-FEB5657A265E}" type="slidenum">
              <a:rPr lang="zh-CN" altLang="en-US" smtClean="0"/>
              <a:t>7</a:t>
            </a:fld>
            <a:endParaRPr lang="zh-CN" altLang="en-US" dirty="0"/>
          </a:p>
        </p:txBody>
      </p:sp>
    </p:spTree>
    <p:extLst>
      <p:ext uri="{BB962C8B-B14F-4D97-AF65-F5344CB8AC3E}">
        <p14:creationId xmlns:p14="http://schemas.microsoft.com/office/powerpoint/2010/main" val="646066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History</a:t>
            </a:r>
            <a:r>
              <a:rPr lang="zh-CN" altLang="en-US" sz="3600" dirty="0">
                <a:solidFill>
                  <a:srgbClr val="0070C0"/>
                </a:solidFill>
                <a:latin typeface="Arial" panose="020B0604020202020204" pitchFamily="34" charset="0"/>
                <a:ea typeface="黑体" panose="02010609060101010101" pitchFamily="49" charset="-122"/>
                <a:cs typeface="Arial" panose="020B0604020202020204" pitchFamily="34" charset="0"/>
              </a:rPr>
              <a:t> </a:t>
            </a: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of Metamaterial Development</a:t>
            </a:r>
          </a:p>
        </p:txBody>
      </p:sp>
      <p:sp>
        <p:nvSpPr>
          <p:cNvPr id="24" name="任意多边形: 形状 23">
            <a:extLst>
              <a:ext uri="{FF2B5EF4-FFF2-40B4-BE49-F238E27FC236}">
                <a16:creationId xmlns:a16="http://schemas.microsoft.com/office/drawing/2014/main" id="{DFEC3A54-A21E-47DB-85AE-A231FEEF9F6D}"/>
              </a:ext>
            </a:extLst>
          </p:cNvPr>
          <p:cNvSpPr/>
          <p:nvPr/>
        </p:nvSpPr>
        <p:spPr>
          <a:xfrm>
            <a:off x="15633" y="3972133"/>
            <a:ext cx="9128367" cy="248955"/>
          </a:xfrm>
          <a:custGeom>
            <a:avLst/>
            <a:gdLst>
              <a:gd name="connsiteX0" fmla="*/ 8894447 w 9128367"/>
              <a:gd name="connsiteY0" fmla="*/ 0 h 248955"/>
              <a:gd name="connsiteX1" fmla="*/ 9010615 w 9128367"/>
              <a:gd name="connsiteY1" fmla="*/ 0 h 248955"/>
              <a:gd name="connsiteX2" fmla="*/ 9128367 w 9128367"/>
              <a:gd name="connsiteY2" fmla="*/ 113448 h 248955"/>
              <a:gd name="connsiteX3" fmla="*/ 9128367 w 9128367"/>
              <a:gd name="connsiteY3" fmla="*/ 153875 h 248955"/>
              <a:gd name="connsiteX4" fmla="*/ 9029680 w 9128367"/>
              <a:gd name="connsiteY4" fmla="*/ 248955 h 248955"/>
              <a:gd name="connsiteX5" fmla="*/ 8894736 w 9128367"/>
              <a:gd name="connsiteY5" fmla="*/ 248955 h 248955"/>
              <a:gd name="connsiteX6" fmla="*/ 9019143 w 9128367"/>
              <a:gd name="connsiteY6" fmla="*/ 129095 h 248955"/>
              <a:gd name="connsiteX7" fmla="*/ 9011309 w 9128367"/>
              <a:gd name="connsiteY7" fmla="*/ 120964 h 248955"/>
              <a:gd name="connsiteX8" fmla="*/ 9015493 w 9128367"/>
              <a:gd name="connsiteY8" fmla="*/ 116622 h 248955"/>
              <a:gd name="connsiteX9" fmla="*/ 0 w 9128367"/>
              <a:gd name="connsiteY9" fmla="*/ 0 h 248955"/>
              <a:gd name="connsiteX10" fmla="*/ 8828552 w 9128367"/>
              <a:gd name="connsiteY10" fmla="*/ 0 h 248955"/>
              <a:gd name="connsiteX11" fmla="*/ 8957897 w 9128367"/>
              <a:gd name="connsiteY11" fmla="*/ 124617 h 248955"/>
              <a:gd name="connsiteX12" fmla="*/ 8828842 w 9128367"/>
              <a:gd name="connsiteY12" fmla="*/ 248955 h 248955"/>
              <a:gd name="connsiteX13" fmla="*/ 0 w 9128367"/>
              <a:gd name="connsiteY13" fmla="*/ 248955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8367" h="248955">
                <a:moveTo>
                  <a:pt x="8894447" y="0"/>
                </a:moveTo>
                <a:lnTo>
                  <a:pt x="9010615" y="0"/>
                </a:lnTo>
                <a:lnTo>
                  <a:pt x="9128367" y="113448"/>
                </a:lnTo>
                <a:lnTo>
                  <a:pt x="9128367" y="153875"/>
                </a:lnTo>
                <a:lnTo>
                  <a:pt x="9029680" y="248955"/>
                </a:lnTo>
                <a:lnTo>
                  <a:pt x="8894736" y="248955"/>
                </a:lnTo>
                <a:lnTo>
                  <a:pt x="9019143" y="129095"/>
                </a:lnTo>
                <a:lnTo>
                  <a:pt x="9011309" y="120964"/>
                </a:lnTo>
                <a:lnTo>
                  <a:pt x="9015493" y="116622"/>
                </a:lnTo>
                <a:close/>
                <a:moveTo>
                  <a:pt x="0" y="0"/>
                </a:moveTo>
                <a:lnTo>
                  <a:pt x="8828552" y="0"/>
                </a:lnTo>
                <a:lnTo>
                  <a:pt x="8957897" y="124617"/>
                </a:lnTo>
                <a:lnTo>
                  <a:pt x="8828842" y="248955"/>
                </a:lnTo>
                <a:lnTo>
                  <a:pt x="0" y="248955"/>
                </a:lnTo>
                <a:close/>
              </a:path>
            </a:pathLst>
          </a:custGeom>
          <a:solidFill>
            <a:schemeClr val="accent1">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3200"/>
          </a:p>
        </p:txBody>
      </p:sp>
      <p:grpSp>
        <p:nvGrpSpPr>
          <p:cNvPr id="25" name="组合 24">
            <a:extLst>
              <a:ext uri="{FF2B5EF4-FFF2-40B4-BE49-F238E27FC236}">
                <a16:creationId xmlns:a16="http://schemas.microsoft.com/office/drawing/2014/main" id="{B04A52DB-5DEE-46DB-A5FC-1E49FB7ED696}"/>
              </a:ext>
            </a:extLst>
          </p:cNvPr>
          <p:cNvGrpSpPr/>
          <p:nvPr/>
        </p:nvGrpSpPr>
        <p:grpSpPr>
          <a:xfrm rot="10800000" flipH="1">
            <a:off x="251521" y="3625393"/>
            <a:ext cx="52151" cy="471217"/>
            <a:chOff x="643356" y="1151906"/>
            <a:chExt cx="166255" cy="1502228"/>
          </a:xfrm>
        </p:grpSpPr>
        <p:sp>
          <p:nvSpPr>
            <p:cNvPr id="28" name="椭圆 27">
              <a:extLst>
                <a:ext uri="{FF2B5EF4-FFF2-40B4-BE49-F238E27FC236}">
                  <a16:creationId xmlns:a16="http://schemas.microsoft.com/office/drawing/2014/main" id="{612B7252-D229-43E5-912F-3AA8FE878B93}"/>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2" name="直线连接符 20">
              <a:extLst>
                <a:ext uri="{FF2B5EF4-FFF2-40B4-BE49-F238E27FC236}">
                  <a16:creationId xmlns:a16="http://schemas.microsoft.com/office/drawing/2014/main" id="{DA526694-4E7C-4F96-AFFA-9E46D18F4B22}"/>
                </a:ext>
              </a:extLst>
            </p:cNvPr>
            <p:cNvCxnSpPr>
              <a:stCxn id="28"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3" name="矩形 32">
            <a:extLst>
              <a:ext uri="{FF2B5EF4-FFF2-40B4-BE49-F238E27FC236}">
                <a16:creationId xmlns:a16="http://schemas.microsoft.com/office/drawing/2014/main" id="{D0B3A464-E287-4A59-9DFD-FDD4F32B886F}"/>
              </a:ext>
            </a:extLst>
          </p:cNvPr>
          <p:cNvSpPr/>
          <p:nvPr/>
        </p:nvSpPr>
        <p:spPr>
          <a:xfrm>
            <a:off x="267561" y="3547311"/>
            <a:ext cx="68486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2011</a:t>
            </a:r>
            <a:endParaRPr lang="zh-CN" altLang="en-US" b="1" dirty="0">
              <a:solidFill>
                <a:srgbClr val="0070C0"/>
              </a:solidFill>
              <a:latin typeface="Arial" panose="020B0604020202020204" pitchFamily="34" charset="0"/>
              <a:ea typeface="微软雅黑" charset="0"/>
              <a:cs typeface="Arial" panose="020B0604020202020204" pitchFamily="34" charset="0"/>
            </a:endParaRPr>
          </a:p>
        </p:txBody>
      </p:sp>
      <p:sp>
        <p:nvSpPr>
          <p:cNvPr id="34" name="矩形 33">
            <a:extLst>
              <a:ext uri="{FF2B5EF4-FFF2-40B4-BE49-F238E27FC236}">
                <a16:creationId xmlns:a16="http://schemas.microsoft.com/office/drawing/2014/main" id="{EC05EA09-E660-48B9-8FA4-19CA2B97B02C}"/>
              </a:ext>
            </a:extLst>
          </p:cNvPr>
          <p:cNvSpPr/>
          <p:nvPr/>
        </p:nvSpPr>
        <p:spPr>
          <a:xfrm>
            <a:off x="1983134" y="4355812"/>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2014</a:t>
            </a:r>
          </a:p>
        </p:txBody>
      </p:sp>
      <p:grpSp>
        <p:nvGrpSpPr>
          <p:cNvPr id="36" name="组合 35">
            <a:extLst>
              <a:ext uri="{FF2B5EF4-FFF2-40B4-BE49-F238E27FC236}">
                <a16:creationId xmlns:a16="http://schemas.microsoft.com/office/drawing/2014/main" id="{EE6D991B-3CF0-44D6-A02F-F77437C1B9FD}"/>
              </a:ext>
            </a:extLst>
          </p:cNvPr>
          <p:cNvGrpSpPr/>
          <p:nvPr/>
        </p:nvGrpSpPr>
        <p:grpSpPr>
          <a:xfrm rot="10800000" flipH="1" flipV="1">
            <a:off x="1942851" y="4109911"/>
            <a:ext cx="52151" cy="471217"/>
            <a:chOff x="643356" y="1151906"/>
            <a:chExt cx="166255" cy="1502228"/>
          </a:xfrm>
        </p:grpSpPr>
        <p:sp>
          <p:nvSpPr>
            <p:cNvPr id="37" name="椭圆 36">
              <a:extLst>
                <a:ext uri="{FF2B5EF4-FFF2-40B4-BE49-F238E27FC236}">
                  <a16:creationId xmlns:a16="http://schemas.microsoft.com/office/drawing/2014/main" id="{652158B1-F14C-4D34-A868-134811F68423}"/>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9" name="直线连接符 20">
              <a:extLst>
                <a:ext uri="{FF2B5EF4-FFF2-40B4-BE49-F238E27FC236}">
                  <a16:creationId xmlns:a16="http://schemas.microsoft.com/office/drawing/2014/main" id="{D870E018-9402-403A-A926-9F10F2F9B7B7}"/>
                </a:ext>
              </a:extLst>
            </p:cNvPr>
            <p:cNvCxnSpPr>
              <a:stCxn id="37"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40" name="组合 39">
            <a:extLst>
              <a:ext uri="{FF2B5EF4-FFF2-40B4-BE49-F238E27FC236}">
                <a16:creationId xmlns:a16="http://schemas.microsoft.com/office/drawing/2014/main" id="{A8790052-CD9A-46EB-958B-21E600933522}"/>
              </a:ext>
            </a:extLst>
          </p:cNvPr>
          <p:cNvGrpSpPr/>
          <p:nvPr/>
        </p:nvGrpSpPr>
        <p:grpSpPr>
          <a:xfrm rot="10800000" flipH="1">
            <a:off x="3925910" y="3605854"/>
            <a:ext cx="52151" cy="471217"/>
            <a:chOff x="643356" y="1151906"/>
            <a:chExt cx="166255" cy="1502228"/>
          </a:xfrm>
        </p:grpSpPr>
        <p:sp>
          <p:nvSpPr>
            <p:cNvPr id="41" name="椭圆 40">
              <a:extLst>
                <a:ext uri="{FF2B5EF4-FFF2-40B4-BE49-F238E27FC236}">
                  <a16:creationId xmlns:a16="http://schemas.microsoft.com/office/drawing/2014/main" id="{15CB03CB-A61B-426B-B97A-F3F967768BB0}"/>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42" name="直线连接符 20">
              <a:extLst>
                <a:ext uri="{FF2B5EF4-FFF2-40B4-BE49-F238E27FC236}">
                  <a16:creationId xmlns:a16="http://schemas.microsoft.com/office/drawing/2014/main" id="{698B9704-2003-4B5E-BBEE-C611920F7EFD}"/>
                </a:ext>
              </a:extLst>
            </p:cNvPr>
            <p:cNvCxnSpPr>
              <a:stCxn id="41"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43" name="矩形 42">
            <a:extLst>
              <a:ext uri="{FF2B5EF4-FFF2-40B4-BE49-F238E27FC236}">
                <a16:creationId xmlns:a16="http://schemas.microsoft.com/office/drawing/2014/main" id="{A4F773AB-7157-48F9-B247-7E26E0A40AC5}"/>
              </a:ext>
            </a:extLst>
          </p:cNvPr>
          <p:cNvSpPr/>
          <p:nvPr/>
        </p:nvSpPr>
        <p:spPr>
          <a:xfrm>
            <a:off x="3946381" y="3527772"/>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2019</a:t>
            </a:r>
            <a:endParaRPr lang="zh-CN" altLang="en-US" b="1" dirty="0">
              <a:solidFill>
                <a:srgbClr val="0070C0"/>
              </a:solidFill>
              <a:latin typeface="Arial" panose="020B0604020202020204" pitchFamily="34" charset="0"/>
              <a:ea typeface="微软雅黑" charset="0"/>
              <a:cs typeface="Arial" panose="020B0604020202020204" pitchFamily="34" charset="0"/>
            </a:endParaRPr>
          </a:p>
        </p:txBody>
      </p:sp>
      <p:grpSp>
        <p:nvGrpSpPr>
          <p:cNvPr id="44" name="组合 43">
            <a:extLst>
              <a:ext uri="{FF2B5EF4-FFF2-40B4-BE49-F238E27FC236}">
                <a16:creationId xmlns:a16="http://schemas.microsoft.com/office/drawing/2014/main" id="{3694EB51-BBE8-4B9C-AB09-617CA56F533B}"/>
              </a:ext>
            </a:extLst>
          </p:cNvPr>
          <p:cNvGrpSpPr/>
          <p:nvPr/>
        </p:nvGrpSpPr>
        <p:grpSpPr>
          <a:xfrm rot="10800000" flipH="1" flipV="1">
            <a:off x="6001757" y="4121619"/>
            <a:ext cx="52151" cy="471217"/>
            <a:chOff x="643356" y="1151906"/>
            <a:chExt cx="166255" cy="1502228"/>
          </a:xfrm>
        </p:grpSpPr>
        <p:sp>
          <p:nvSpPr>
            <p:cNvPr id="45" name="椭圆 44">
              <a:extLst>
                <a:ext uri="{FF2B5EF4-FFF2-40B4-BE49-F238E27FC236}">
                  <a16:creationId xmlns:a16="http://schemas.microsoft.com/office/drawing/2014/main" id="{AA69CB06-65F5-4486-8136-450087DD4FA4}"/>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46" name="直线连接符 20">
              <a:extLst>
                <a:ext uri="{FF2B5EF4-FFF2-40B4-BE49-F238E27FC236}">
                  <a16:creationId xmlns:a16="http://schemas.microsoft.com/office/drawing/2014/main" id="{0E953B43-5572-488B-83B5-0E6486044BB5}"/>
                </a:ext>
              </a:extLst>
            </p:cNvPr>
            <p:cNvCxnSpPr>
              <a:stCxn id="45"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47" name="矩形 46">
            <a:extLst>
              <a:ext uri="{FF2B5EF4-FFF2-40B4-BE49-F238E27FC236}">
                <a16:creationId xmlns:a16="http://schemas.microsoft.com/office/drawing/2014/main" id="{ED53A190-F026-41A7-B60A-7CD98CA0AE36}"/>
              </a:ext>
            </a:extLst>
          </p:cNvPr>
          <p:cNvSpPr/>
          <p:nvPr/>
        </p:nvSpPr>
        <p:spPr>
          <a:xfrm>
            <a:off x="6041266" y="4293096"/>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2019</a:t>
            </a:r>
          </a:p>
        </p:txBody>
      </p:sp>
      <p:grpSp>
        <p:nvGrpSpPr>
          <p:cNvPr id="50" name="组合 49">
            <a:extLst>
              <a:ext uri="{FF2B5EF4-FFF2-40B4-BE49-F238E27FC236}">
                <a16:creationId xmlns:a16="http://schemas.microsoft.com/office/drawing/2014/main" id="{421704C6-82BE-4F51-BF18-3ED6A432A82F}"/>
              </a:ext>
            </a:extLst>
          </p:cNvPr>
          <p:cNvGrpSpPr/>
          <p:nvPr/>
        </p:nvGrpSpPr>
        <p:grpSpPr>
          <a:xfrm rot="10800000" flipH="1">
            <a:off x="7740353" y="3605855"/>
            <a:ext cx="52151" cy="471217"/>
            <a:chOff x="643356" y="1151906"/>
            <a:chExt cx="166255" cy="1502228"/>
          </a:xfrm>
        </p:grpSpPr>
        <p:sp>
          <p:nvSpPr>
            <p:cNvPr id="51" name="椭圆 50">
              <a:extLst>
                <a:ext uri="{FF2B5EF4-FFF2-40B4-BE49-F238E27FC236}">
                  <a16:creationId xmlns:a16="http://schemas.microsoft.com/office/drawing/2014/main" id="{D075673F-0564-4401-BC41-23FAF25F6818}"/>
                </a:ext>
              </a:extLst>
            </p:cNvPr>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52" name="直线连接符 20">
              <a:extLst>
                <a:ext uri="{FF2B5EF4-FFF2-40B4-BE49-F238E27FC236}">
                  <a16:creationId xmlns:a16="http://schemas.microsoft.com/office/drawing/2014/main" id="{82AA64F0-EC0A-4280-8A45-09EAD42BBE5D}"/>
                </a:ext>
              </a:extLst>
            </p:cNvPr>
            <p:cNvCxnSpPr>
              <a:stCxn id="51"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3" name="矩形 52">
            <a:extLst>
              <a:ext uri="{FF2B5EF4-FFF2-40B4-BE49-F238E27FC236}">
                <a16:creationId xmlns:a16="http://schemas.microsoft.com/office/drawing/2014/main" id="{DEB399C7-C767-4B35-ADBB-B60DA6012963}"/>
              </a:ext>
            </a:extLst>
          </p:cNvPr>
          <p:cNvSpPr/>
          <p:nvPr/>
        </p:nvSpPr>
        <p:spPr>
          <a:xfrm>
            <a:off x="7760824" y="3527773"/>
            <a:ext cx="697627" cy="369332"/>
          </a:xfrm>
          <a:prstGeom prst="rect">
            <a:avLst/>
          </a:prstGeom>
        </p:spPr>
        <p:txBody>
          <a:bodyPr wrap="none">
            <a:spAutoFit/>
          </a:bodyPr>
          <a:lstStyle/>
          <a:p>
            <a:r>
              <a:rPr lang="en-US" altLang="zh-CN" b="1" dirty="0">
                <a:solidFill>
                  <a:srgbClr val="0070C0"/>
                </a:solidFill>
                <a:latin typeface="Arial" panose="020B0604020202020204" pitchFamily="34" charset="0"/>
                <a:ea typeface="微软雅黑" charset="0"/>
                <a:cs typeface="Arial" panose="020B0604020202020204" pitchFamily="34" charset="0"/>
              </a:rPr>
              <a:t>2020</a:t>
            </a:r>
            <a:endParaRPr lang="zh-CN" altLang="en-US" b="1" dirty="0">
              <a:solidFill>
                <a:srgbClr val="0070C0"/>
              </a:solidFill>
              <a:latin typeface="Arial" panose="020B0604020202020204" pitchFamily="34" charset="0"/>
              <a:ea typeface="微软雅黑" charset="0"/>
              <a:cs typeface="Arial" panose="020B0604020202020204" pitchFamily="34" charset="0"/>
            </a:endParaRPr>
          </a:p>
        </p:txBody>
      </p:sp>
      <p:sp>
        <p:nvSpPr>
          <p:cNvPr id="58" name="文本框 37">
            <a:extLst>
              <a:ext uri="{FF2B5EF4-FFF2-40B4-BE49-F238E27FC236}">
                <a16:creationId xmlns:a16="http://schemas.microsoft.com/office/drawing/2014/main" id="{78EBD8E4-5B70-43CF-B7D9-4E176A382E22}"/>
              </a:ext>
            </a:extLst>
          </p:cNvPr>
          <p:cNvSpPr txBox="1"/>
          <p:nvPr/>
        </p:nvSpPr>
        <p:spPr>
          <a:xfrm>
            <a:off x="209249" y="2000909"/>
            <a:ext cx="2634559" cy="17030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prstClr val="black"/>
                </a:solidFill>
                <a:latin typeface="Arial" panose="020B0604020202020204" pitchFamily="34" charset="0"/>
                <a:ea typeface="宋体" panose="02010600030101010101" pitchFamily="2" charset="-122"/>
                <a:cs typeface="Arial" panose="020B0604020202020204" pitchFamily="34" charset="0"/>
              </a:rPr>
              <a:t>H. </a:t>
            </a:r>
            <a:r>
              <a:rPr lang="en-US" altLang="zh-CN" sz="1600" b="1" dirty="0" err="1">
                <a:solidFill>
                  <a:prstClr val="black"/>
                </a:solidFill>
                <a:latin typeface="Arial" panose="020B0604020202020204" pitchFamily="34" charset="0"/>
                <a:ea typeface="宋体" panose="02010600030101010101" pitchFamily="2" charset="-122"/>
                <a:cs typeface="Arial" panose="020B0604020202020204" pitchFamily="34" charset="0"/>
              </a:rPr>
              <a:t>Kamoda</a:t>
            </a:r>
            <a:r>
              <a:rPr lang="en-US" altLang="zh-CN" sz="1600" b="1" dirty="0">
                <a:solidFill>
                  <a:prstClr val="black"/>
                </a:solidFill>
                <a:latin typeface="Arial" panose="020B0604020202020204" pitchFamily="34" charset="0"/>
                <a:ea typeface="宋体" panose="02010600030101010101" pitchFamily="2" charset="-122"/>
                <a:cs typeface="Arial" panose="020B0604020202020204" pitchFamily="34" charset="0"/>
              </a:rPr>
              <a:t>, et al. </a:t>
            </a:r>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Reconfigurable large </a:t>
            </a:r>
            <a:r>
              <a:rPr lang="en-US" altLang="zh-CN" sz="1600" dirty="0" err="1">
                <a:solidFill>
                  <a:prstClr val="black"/>
                </a:solidFill>
                <a:latin typeface="Arial" panose="020B0604020202020204" pitchFamily="34" charset="0"/>
                <a:ea typeface="宋体" panose="02010600030101010101" pitchFamily="2" charset="-122"/>
                <a:cs typeface="Arial" panose="020B0604020202020204" pitchFamily="34" charset="0"/>
              </a:rPr>
              <a:t>reflectarray</a:t>
            </a:r>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 with PIN diodes</a:t>
            </a:r>
          </a:p>
          <a:p>
            <a:pPr marL="285744" indent="-285744">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Easy to control</a:t>
            </a:r>
          </a:p>
          <a:p>
            <a:pPr marL="285744" indent="-285744">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Millimeter wave</a:t>
            </a:r>
            <a:endParaRPr lang="zh-CN" altLang="en-US"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marL="285744" indent="-285744">
              <a:buFont typeface="Arial" panose="020B0604020202020204" pitchFamily="34" charset="0"/>
              <a:buChar char="•"/>
            </a:pPr>
            <a:endParaRPr lang="en-US" altLang="zh-CN" sz="1600" baseline="300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pic>
        <p:nvPicPr>
          <p:cNvPr id="59" name="图片 58">
            <a:extLst>
              <a:ext uri="{FF2B5EF4-FFF2-40B4-BE49-F238E27FC236}">
                <a16:creationId xmlns:a16="http://schemas.microsoft.com/office/drawing/2014/main" id="{0B1ECE2B-7611-4647-9C2C-21713F608A7B}"/>
              </a:ext>
            </a:extLst>
          </p:cNvPr>
          <p:cNvPicPr>
            <a:picLocks noChangeAspect="1"/>
          </p:cNvPicPr>
          <p:nvPr/>
        </p:nvPicPr>
        <p:blipFill>
          <a:blip r:embed="rId3"/>
          <a:stretch>
            <a:fillRect/>
          </a:stretch>
        </p:blipFill>
        <p:spPr>
          <a:xfrm>
            <a:off x="35496" y="868185"/>
            <a:ext cx="2596904" cy="1194255"/>
          </a:xfrm>
          <a:prstGeom prst="rect">
            <a:avLst/>
          </a:prstGeom>
        </p:spPr>
      </p:pic>
      <p:sp>
        <p:nvSpPr>
          <p:cNvPr id="60" name="文本框 37">
            <a:extLst>
              <a:ext uri="{FF2B5EF4-FFF2-40B4-BE49-F238E27FC236}">
                <a16:creationId xmlns:a16="http://schemas.microsoft.com/office/drawing/2014/main" id="{DAB12C58-24FA-4924-BA90-0359A1DBB093}"/>
              </a:ext>
            </a:extLst>
          </p:cNvPr>
          <p:cNvSpPr txBox="1"/>
          <p:nvPr/>
        </p:nvSpPr>
        <p:spPr>
          <a:xfrm>
            <a:off x="738739" y="4745793"/>
            <a:ext cx="3401213" cy="10464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latin typeface="Arial" panose="020B0604020202020204" pitchFamily="34" charset="0"/>
                <a:cs typeface="Arial" panose="020B0604020202020204" pitchFamily="34" charset="0"/>
              </a:rPr>
              <a:t>T. Cui, et al</a:t>
            </a:r>
            <a:r>
              <a:rPr lang="en-US" altLang="zh-CN" sz="1600" dirty="0">
                <a:latin typeface="Arial" panose="020B0604020202020204" pitchFamily="34" charset="0"/>
                <a:cs typeface="Arial" panose="020B0604020202020204" pitchFamily="34" charset="0"/>
              </a:rPr>
              <a:t>. Programmable </a:t>
            </a:r>
            <a:r>
              <a:rPr lang="en-US" altLang="zh-CN" sz="1600" dirty="0" err="1">
                <a:latin typeface="Arial" panose="020B0604020202020204" pitchFamily="34" charset="0"/>
                <a:cs typeface="Arial" panose="020B0604020202020204" pitchFamily="34" charset="0"/>
              </a:rPr>
              <a:t>metasurface</a:t>
            </a:r>
            <a:r>
              <a:rPr lang="en-US" altLang="zh-CN" sz="1600" dirty="0">
                <a:latin typeface="Arial" panose="020B0604020202020204" pitchFamily="34" charset="0"/>
                <a:cs typeface="Arial" panose="020B0604020202020204" pitchFamily="34" charset="0"/>
              </a:rPr>
              <a:t> with PIN diodes</a:t>
            </a:r>
          </a:p>
          <a:p>
            <a:pPr marL="285750" indent="-285750">
              <a:buFont typeface="Arial" panose="020B0604020202020204" pitchFamily="34" charset="0"/>
              <a:buChar char="•"/>
            </a:pPr>
            <a:r>
              <a:rPr lang="en-US" altLang="zh-CN" sz="1500" dirty="0">
                <a:latin typeface="Arial" panose="020B0604020202020204" pitchFamily="34" charset="0"/>
                <a:cs typeface="Arial" panose="020B0604020202020204" pitchFamily="34" charset="0"/>
              </a:rPr>
              <a:t>Simplify the design</a:t>
            </a:r>
          </a:p>
          <a:p>
            <a:pPr marL="285750" indent="-285750">
              <a:buFont typeface="Arial" panose="020B0604020202020204" pitchFamily="34" charset="0"/>
              <a:buChar char="•"/>
            </a:pPr>
            <a:r>
              <a:rPr lang="en-US" altLang="zh-CN" sz="1500" dirty="0">
                <a:latin typeface="Arial" panose="020B0604020202020204" pitchFamily="34" charset="0"/>
                <a:cs typeface="Arial" panose="020B0604020202020204" pitchFamily="34" charset="0"/>
              </a:rPr>
              <a:t>Digital coding</a:t>
            </a:r>
          </a:p>
        </p:txBody>
      </p:sp>
      <p:pic>
        <p:nvPicPr>
          <p:cNvPr id="61" name="图片 60">
            <a:extLst>
              <a:ext uri="{FF2B5EF4-FFF2-40B4-BE49-F238E27FC236}">
                <a16:creationId xmlns:a16="http://schemas.microsoft.com/office/drawing/2014/main" id="{E60D88E2-19D2-453F-8A90-1781451FE155}"/>
              </a:ext>
            </a:extLst>
          </p:cNvPr>
          <p:cNvPicPr>
            <a:picLocks noChangeAspect="1"/>
          </p:cNvPicPr>
          <p:nvPr/>
        </p:nvPicPr>
        <p:blipFill>
          <a:blip r:embed="rId4"/>
          <a:stretch>
            <a:fillRect/>
          </a:stretch>
        </p:blipFill>
        <p:spPr>
          <a:xfrm>
            <a:off x="2528190" y="5838271"/>
            <a:ext cx="1325863" cy="1000015"/>
          </a:xfrm>
          <a:prstGeom prst="rect">
            <a:avLst/>
          </a:prstGeom>
        </p:spPr>
      </p:pic>
      <p:pic>
        <p:nvPicPr>
          <p:cNvPr id="62" name="图片 61">
            <a:extLst>
              <a:ext uri="{FF2B5EF4-FFF2-40B4-BE49-F238E27FC236}">
                <a16:creationId xmlns:a16="http://schemas.microsoft.com/office/drawing/2014/main" id="{F57092B5-11B9-46AC-96EF-36E04D8541A0}"/>
              </a:ext>
            </a:extLst>
          </p:cNvPr>
          <p:cNvPicPr>
            <a:picLocks noChangeAspect="1"/>
          </p:cNvPicPr>
          <p:nvPr/>
        </p:nvPicPr>
        <p:blipFill>
          <a:blip r:embed="rId5"/>
          <a:stretch>
            <a:fillRect/>
          </a:stretch>
        </p:blipFill>
        <p:spPr>
          <a:xfrm>
            <a:off x="827584" y="5838271"/>
            <a:ext cx="1459680" cy="988091"/>
          </a:xfrm>
          <a:prstGeom prst="rect">
            <a:avLst/>
          </a:prstGeom>
        </p:spPr>
      </p:pic>
      <p:sp>
        <p:nvSpPr>
          <p:cNvPr id="63" name="文本框 37">
            <a:extLst>
              <a:ext uri="{FF2B5EF4-FFF2-40B4-BE49-F238E27FC236}">
                <a16:creationId xmlns:a16="http://schemas.microsoft.com/office/drawing/2014/main" id="{B0FDFAF3-867C-4B9D-81C5-DA8E581E15DE}"/>
              </a:ext>
            </a:extLst>
          </p:cNvPr>
          <p:cNvSpPr txBox="1"/>
          <p:nvPr/>
        </p:nvSpPr>
        <p:spPr>
          <a:xfrm>
            <a:off x="3305593" y="2060848"/>
            <a:ext cx="2634559" cy="16876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prstClr val="black"/>
                </a:solidFill>
                <a:latin typeface="Arial" panose="020B0604020202020204" pitchFamily="34" charset="0"/>
                <a:ea typeface="宋体" panose="02010600030101010101" pitchFamily="2" charset="-122"/>
                <a:cs typeface="Arial" panose="020B0604020202020204" pitchFamily="34" charset="0"/>
              </a:rPr>
              <a:t>M. D. Renzo, et al. </a:t>
            </a: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Proposal of reconfigurable intelligent surfaces</a:t>
            </a:r>
          </a:p>
          <a:p>
            <a:pPr marL="285750" indent="-28575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Focus on reflection</a:t>
            </a:r>
          </a:p>
          <a:p>
            <a:pPr marL="285750" indent="-28575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Extensive applications in wireless networks</a:t>
            </a:r>
            <a:endParaRPr lang="zh-CN" altLang="en-US"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marL="285744" indent="-285744">
              <a:buFont typeface="Arial" panose="020B0604020202020204" pitchFamily="34" charset="0"/>
              <a:buChar char="•"/>
            </a:pPr>
            <a:endParaRPr lang="en-US" altLang="zh-CN" sz="1600" baseline="300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pic>
        <p:nvPicPr>
          <p:cNvPr id="2" name="图片 1">
            <a:extLst>
              <a:ext uri="{FF2B5EF4-FFF2-40B4-BE49-F238E27FC236}">
                <a16:creationId xmlns:a16="http://schemas.microsoft.com/office/drawing/2014/main" id="{99A2398B-91ED-4917-A852-5895F8FA0B77}"/>
              </a:ext>
            </a:extLst>
          </p:cNvPr>
          <p:cNvPicPr>
            <a:picLocks noChangeAspect="1"/>
          </p:cNvPicPr>
          <p:nvPr/>
        </p:nvPicPr>
        <p:blipFill>
          <a:blip r:embed="rId6"/>
          <a:stretch>
            <a:fillRect/>
          </a:stretch>
        </p:blipFill>
        <p:spPr>
          <a:xfrm>
            <a:off x="3449609" y="812715"/>
            <a:ext cx="1819798" cy="1248133"/>
          </a:xfrm>
          <a:prstGeom prst="rect">
            <a:avLst/>
          </a:prstGeom>
        </p:spPr>
      </p:pic>
      <p:sp>
        <p:nvSpPr>
          <p:cNvPr id="35" name="文本框 37">
            <a:extLst>
              <a:ext uri="{FF2B5EF4-FFF2-40B4-BE49-F238E27FC236}">
                <a16:creationId xmlns:a16="http://schemas.microsoft.com/office/drawing/2014/main" id="{B5B6C748-2BA1-408A-BA3B-51F34486C2EF}"/>
              </a:ext>
            </a:extLst>
          </p:cNvPr>
          <p:cNvSpPr txBox="1"/>
          <p:nvPr/>
        </p:nvSpPr>
        <p:spPr>
          <a:xfrm>
            <a:off x="4603245" y="4750062"/>
            <a:ext cx="2364875" cy="13234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prstClr val="black"/>
                </a:solidFill>
                <a:latin typeface="Arial" panose="020B0604020202020204" pitchFamily="34" charset="0"/>
                <a:cs typeface="Arial" panose="020B0604020202020204" pitchFamily="34" charset="0"/>
              </a:rPr>
              <a:t>NTT Docomo. </a:t>
            </a:r>
            <a:endParaRPr lang="en-US" altLang="zh-CN" sz="1600" b="1" dirty="0">
              <a:solidFill>
                <a:prstClr val="black"/>
              </a:solidFill>
              <a:latin typeface="Arial" panose="020B0604020202020204" pitchFamily="34" charset="0"/>
              <a:ea typeface="宋体" panose="02010600030101010101" pitchFamily="2" charset="-122"/>
              <a:cs typeface="Arial" panose="020B0604020202020204" pitchFamily="34" charset="0"/>
            </a:endParaRP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Protype of metamaterial reflector</a:t>
            </a:r>
          </a:p>
          <a:p>
            <a:pPr marL="285750" indent="-285750">
              <a:buFont typeface="Arial" panose="020B0604020202020204" pitchFamily="34" charset="0"/>
              <a:buChar char="•"/>
            </a:pPr>
            <a:r>
              <a:rPr lang="en-US" altLang="zh-CN" sz="1500" dirty="0">
                <a:solidFill>
                  <a:prstClr val="black"/>
                </a:solidFill>
                <a:latin typeface="Arial" panose="020B0604020202020204" pitchFamily="34" charset="0"/>
                <a:cs typeface="Arial" panose="020B0604020202020204" pitchFamily="34" charset="0"/>
              </a:rPr>
              <a:t>10x increase in data rate</a:t>
            </a:r>
            <a:endParaRPr lang="en-US" altLang="zh-CN" sz="1500" baseline="300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pic>
        <p:nvPicPr>
          <p:cNvPr id="38" name="图片 37">
            <a:extLst>
              <a:ext uri="{FF2B5EF4-FFF2-40B4-BE49-F238E27FC236}">
                <a16:creationId xmlns:a16="http://schemas.microsoft.com/office/drawing/2014/main" id="{F6234F12-B900-4F00-8AC1-C1FC409FDDDE}"/>
              </a:ext>
            </a:extLst>
          </p:cNvPr>
          <p:cNvPicPr>
            <a:picLocks noChangeAspect="1"/>
          </p:cNvPicPr>
          <p:nvPr/>
        </p:nvPicPr>
        <p:blipFill rotWithShape="1">
          <a:blip r:embed="rId7"/>
          <a:srcRect t="50953"/>
          <a:stretch/>
        </p:blipFill>
        <p:spPr>
          <a:xfrm>
            <a:off x="6808098" y="5508697"/>
            <a:ext cx="2083951" cy="1349303"/>
          </a:xfrm>
          <a:prstGeom prst="rect">
            <a:avLst/>
          </a:prstGeom>
        </p:spPr>
      </p:pic>
      <p:sp>
        <p:nvSpPr>
          <p:cNvPr id="3" name="灯片编号占位符 2">
            <a:extLst>
              <a:ext uri="{FF2B5EF4-FFF2-40B4-BE49-F238E27FC236}">
                <a16:creationId xmlns:a16="http://schemas.microsoft.com/office/drawing/2014/main" id="{4D7D65F7-259C-4FF4-AB56-8C249C5E427D}"/>
              </a:ext>
            </a:extLst>
          </p:cNvPr>
          <p:cNvSpPr>
            <a:spLocks noGrp="1"/>
          </p:cNvSpPr>
          <p:nvPr>
            <p:ph type="sldNum" sz="quarter" idx="12"/>
          </p:nvPr>
        </p:nvSpPr>
        <p:spPr/>
        <p:txBody>
          <a:bodyPr/>
          <a:lstStyle/>
          <a:p>
            <a:fld id="{97D86083-53EC-4DF4-B0ED-FEB5657A265E}" type="slidenum">
              <a:rPr lang="zh-CN" altLang="en-US" smtClean="0"/>
              <a:t>8</a:t>
            </a:fld>
            <a:endParaRPr lang="zh-CN" altLang="en-US" dirty="0"/>
          </a:p>
        </p:txBody>
      </p:sp>
      <p:sp>
        <p:nvSpPr>
          <p:cNvPr id="48" name="文本框 37">
            <a:extLst>
              <a:ext uri="{FF2B5EF4-FFF2-40B4-BE49-F238E27FC236}">
                <a16:creationId xmlns:a16="http://schemas.microsoft.com/office/drawing/2014/main" id="{A11C4653-76C6-4B69-B93D-B52853B212C7}"/>
              </a:ext>
            </a:extLst>
          </p:cNvPr>
          <p:cNvSpPr txBox="1"/>
          <p:nvPr/>
        </p:nvSpPr>
        <p:spPr>
          <a:xfrm>
            <a:off x="6300194" y="2064373"/>
            <a:ext cx="2843806" cy="14568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prstClr val="black"/>
                </a:solidFill>
                <a:latin typeface="Arial" panose="020B0604020202020204" pitchFamily="34" charset="0"/>
                <a:ea typeface="宋体" panose="02010600030101010101" pitchFamily="2" charset="-122"/>
                <a:cs typeface="Arial" panose="020B0604020202020204" pitchFamily="34" charset="0"/>
              </a:rPr>
              <a:t>S. Zhang, et al. </a:t>
            </a: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Proposal of intelligent omni-surface</a:t>
            </a:r>
          </a:p>
          <a:p>
            <a:pPr marL="285750" indent="-28575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Enabling dual function of reflection and transmission</a:t>
            </a:r>
            <a:endParaRPr lang="zh-CN" altLang="en-US"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marL="285744" indent="-285744">
              <a:buFont typeface="Arial" panose="020B0604020202020204" pitchFamily="34" charset="0"/>
              <a:buChar char="•"/>
            </a:pPr>
            <a:endParaRPr lang="en-US" altLang="zh-CN" sz="1600" baseline="300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pic>
        <p:nvPicPr>
          <p:cNvPr id="4" name="图片 3">
            <a:extLst>
              <a:ext uri="{FF2B5EF4-FFF2-40B4-BE49-F238E27FC236}">
                <a16:creationId xmlns:a16="http://schemas.microsoft.com/office/drawing/2014/main" id="{D3A9EEBD-6BF7-4B26-B953-78DC5929A018}"/>
              </a:ext>
            </a:extLst>
          </p:cNvPr>
          <p:cNvPicPr>
            <a:picLocks noChangeAspect="1"/>
          </p:cNvPicPr>
          <p:nvPr/>
        </p:nvPicPr>
        <p:blipFill>
          <a:blip r:embed="rId8"/>
          <a:stretch>
            <a:fillRect/>
          </a:stretch>
        </p:blipFill>
        <p:spPr>
          <a:xfrm>
            <a:off x="6877351" y="836476"/>
            <a:ext cx="1415966" cy="1338088"/>
          </a:xfrm>
          <a:prstGeom prst="rect">
            <a:avLst/>
          </a:prstGeom>
        </p:spPr>
      </p:pic>
    </p:spTree>
    <p:extLst>
      <p:ext uri="{BB962C8B-B14F-4D97-AF65-F5344CB8AC3E}">
        <p14:creationId xmlns:p14="http://schemas.microsoft.com/office/powerpoint/2010/main" val="484134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46.4567"/>
  <p:tag name="ORIGINALWIDTH" val="2767.154"/>
  <p:tag name="LATEXADDIN" val="\documentclass{article}&#10;\usepackage{amsmath}&#10;\pagestyle{empty}&#10;\begin{document}&#10;&#10;\begin{equation}&#10;  h_{m, n}(c_m) = \dfrac{\lambda}{4\pi} \cdot \dfrac{\sqrt{g^t_m g^r_{m, n}} r_{m}(c_m) e^{- j 2 \pi (l^r_{m}+l^r_{m, n}) / \lambda}}{l^r_{m}l^r_{m, n}}.\notag&#10;\end{equation}&#10;&#10;\end{document}"/>
  <p:tag name="IGUANATEXSIZE" val="20"/>
  <p:tag name="IGUANATEXCURSOR" val="257"/>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2556.43"/>
  <p:tag name="LATEXADDIN" val="\documentclass{article}&#10;\usepackage{amsmath}&#10;\usepackage{bm}&#10;\pagestyle{empty}&#10;\begin{document}&#10;&#10;\begin{equation}&#10;  s_n(\bm{c})= s^t + 20\log_{10}\left|h_{\mathrm{lo}} + \sum_{m\in\mathcal{M}} h_{m, n}(c_m)\right| + \xi.\notag&#10;\end{equation}&#10;&#10;\end{document}"/>
  <p:tag name="IGUANATEXSIZE" val="20"/>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bg1">
              <a:lumMod val="50000"/>
              <a:alpha val="99000"/>
            </a:schemeClr>
          </a:solidFill>
          <a:prstDash val="dash"/>
          <a:tailEnd type="triangle" w="lg" len="lg"/>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prstDash val="solid"/>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19473</TotalTime>
  <Words>4890</Words>
  <Application>Microsoft Macintosh PowerPoint</Application>
  <PresentationFormat>On-screen Show (4:3)</PresentationFormat>
  <Paragraphs>690</Paragraphs>
  <Slides>51</Slides>
  <Notes>40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 Unicode MS</vt:lpstr>
      <vt:lpstr>等线</vt:lpstr>
      <vt:lpstr>微软雅黑</vt:lpstr>
      <vt:lpstr>MS PGothic</vt:lpstr>
      <vt:lpstr>黑体</vt:lpstr>
      <vt:lpstr>宋体</vt:lpstr>
      <vt:lpstr>Arial</vt:lpstr>
      <vt:lpstr>Calibri</vt:lpstr>
      <vt:lpstr>Cambria Math</vt:lpstr>
      <vt:lpstr>Impact</vt:lpstr>
      <vt:lpstr>Times New Roman</vt:lpstr>
      <vt:lpstr>Wingdings</vt:lpstr>
      <vt:lpstr>Office 主题</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Future Directions</vt:lpstr>
      <vt:lpstr>Conclusions</vt:lpstr>
      <vt:lpstr>Publications</vt:lpstr>
      <vt:lpstr>Join or Visit Our Lab</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量子计算与量子通信</dc:title>
  <dc:creator>WhoWonder</dc:creator>
  <cp:lastModifiedBy>Microsoft Office User</cp:lastModifiedBy>
  <cp:revision>2579</cp:revision>
  <dcterms:created xsi:type="dcterms:W3CDTF">2017-03-19T14:07:00Z</dcterms:created>
  <dcterms:modified xsi:type="dcterms:W3CDTF">2021-03-24T23:19:31Z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2057-11.2.0.9363</vt:lpwstr>
  </property>
</Properties>
</file>