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50"/>
  </p:notesMasterIdLst>
  <p:sldIdLst>
    <p:sldId id="257" r:id="rId3"/>
    <p:sldId id="258" r:id="rId4"/>
    <p:sldId id="267" r:id="rId5"/>
    <p:sldId id="259" r:id="rId6"/>
    <p:sldId id="261" r:id="rId7"/>
    <p:sldId id="262" r:id="rId8"/>
    <p:sldId id="260" r:id="rId9"/>
    <p:sldId id="263" r:id="rId10"/>
    <p:sldId id="309" r:id="rId11"/>
    <p:sldId id="264" r:id="rId12"/>
    <p:sldId id="265" r:id="rId13"/>
    <p:sldId id="268" r:id="rId14"/>
    <p:sldId id="270" r:id="rId15"/>
    <p:sldId id="271" r:id="rId16"/>
    <p:sldId id="266" r:id="rId17"/>
    <p:sldId id="277" r:id="rId18"/>
    <p:sldId id="282" r:id="rId19"/>
    <p:sldId id="283" r:id="rId20"/>
    <p:sldId id="272" r:id="rId21"/>
    <p:sldId id="273" r:id="rId22"/>
    <p:sldId id="281" r:id="rId23"/>
    <p:sldId id="279" r:id="rId24"/>
    <p:sldId id="280" r:id="rId25"/>
    <p:sldId id="274" r:id="rId26"/>
    <p:sldId id="275" r:id="rId27"/>
    <p:sldId id="285" r:id="rId28"/>
    <p:sldId id="284" r:id="rId29"/>
    <p:sldId id="287" r:id="rId30"/>
    <p:sldId id="288" r:id="rId31"/>
    <p:sldId id="289" r:id="rId32"/>
    <p:sldId id="290" r:id="rId33"/>
    <p:sldId id="269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1" r:id="rId42"/>
    <p:sldId id="303" r:id="rId43"/>
    <p:sldId id="291" r:id="rId44"/>
    <p:sldId id="304" r:id="rId45"/>
    <p:sldId id="305" r:id="rId46"/>
    <p:sldId id="307" r:id="rId47"/>
    <p:sldId id="310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02B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E57A8-F662-4533-A2A1-583FED8CFDE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4F29AA-FEED-42BF-BC90-63E998C0ABDF}">
      <dgm:prSet custT="1"/>
      <dgm:spPr/>
      <dgm:t>
        <a:bodyPr/>
        <a:lstStyle/>
        <a:p>
          <a:pPr rtl="0"/>
          <a:r>
            <a:rPr lang="en-US" sz="3000" b="1" dirty="0" smtClean="0"/>
            <a:t>Full Duplex.</a:t>
          </a:r>
          <a:endParaRPr lang="en-US" sz="3000" dirty="0"/>
        </a:p>
      </dgm:t>
    </dgm:pt>
    <dgm:pt modelId="{1045FB40-87BD-43FC-A0C4-E556340656D8}" type="parTrans" cxnId="{B94123DA-09F8-4015-8ECF-79BED3C69887}">
      <dgm:prSet/>
      <dgm:spPr/>
      <dgm:t>
        <a:bodyPr/>
        <a:lstStyle/>
        <a:p>
          <a:endParaRPr lang="en-US"/>
        </a:p>
      </dgm:t>
    </dgm:pt>
    <dgm:pt modelId="{DA4B14F4-2947-4FF6-9CD1-1F1B270E81CC}" type="sibTrans" cxnId="{B94123DA-09F8-4015-8ECF-79BED3C69887}">
      <dgm:prSet/>
      <dgm:spPr/>
      <dgm:t>
        <a:bodyPr/>
        <a:lstStyle/>
        <a:p>
          <a:endParaRPr lang="en-US"/>
        </a:p>
      </dgm:t>
    </dgm:pt>
    <dgm:pt modelId="{8E16CC13-8026-4CD0-968D-3969949F809C}">
      <dgm:prSet custT="1"/>
      <dgm:spPr/>
      <dgm:t>
        <a:bodyPr/>
        <a:lstStyle/>
        <a:p>
          <a:pPr rtl="0"/>
          <a:r>
            <a:rPr lang="en-US" sz="3000" b="1" dirty="0" smtClean="0"/>
            <a:t>Heterogeneous Networks.</a:t>
          </a:r>
          <a:endParaRPr lang="en-US" sz="3000" dirty="0"/>
        </a:p>
      </dgm:t>
    </dgm:pt>
    <dgm:pt modelId="{0968FBA9-0436-4C33-861D-CE8601A6E276}" type="parTrans" cxnId="{BCF80545-8975-4688-9936-8FD3AE5AB141}">
      <dgm:prSet/>
      <dgm:spPr/>
      <dgm:t>
        <a:bodyPr/>
        <a:lstStyle/>
        <a:p>
          <a:endParaRPr lang="en-US"/>
        </a:p>
      </dgm:t>
    </dgm:pt>
    <dgm:pt modelId="{019E028A-5984-4E43-A925-B4B92A009816}" type="sibTrans" cxnId="{BCF80545-8975-4688-9936-8FD3AE5AB141}">
      <dgm:prSet/>
      <dgm:spPr/>
      <dgm:t>
        <a:bodyPr/>
        <a:lstStyle/>
        <a:p>
          <a:endParaRPr lang="en-US"/>
        </a:p>
      </dgm:t>
    </dgm:pt>
    <dgm:pt modelId="{D46A868E-BF42-4B17-A895-EA69DDA4F570}">
      <dgm:prSet custT="1"/>
      <dgm:spPr/>
      <dgm:t>
        <a:bodyPr/>
        <a:lstStyle/>
        <a:p>
          <a:pPr rtl="0"/>
          <a:r>
            <a:rPr lang="en-US" sz="3000" b="1" dirty="0" smtClean="0"/>
            <a:t>Massive MIMO.</a:t>
          </a:r>
          <a:endParaRPr lang="en-US" sz="3000" dirty="0"/>
        </a:p>
      </dgm:t>
    </dgm:pt>
    <dgm:pt modelId="{689B04CC-5AC9-4D56-91D9-774CC06FCCEA}" type="parTrans" cxnId="{F5978458-7C3F-4DA1-A370-0E5525C5ECE4}">
      <dgm:prSet/>
      <dgm:spPr/>
      <dgm:t>
        <a:bodyPr/>
        <a:lstStyle/>
        <a:p>
          <a:endParaRPr lang="en-US"/>
        </a:p>
      </dgm:t>
    </dgm:pt>
    <dgm:pt modelId="{87DAAF8E-4768-47B7-AD32-2B4CAE50B027}" type="sibTrans" cxnId="{F5978458-7C3F-4DA1-A370-0E5525C5ECE4}">
      <dgm:prSet/>
      <dgm:spPr/>
      <dgm:t>
        <a:bodyPr/>
        <a:lstStyle/>
        <a:p>
          <a:endParaRPr lang="en-US"/>
        </a:p>
      </dgm:t>
    </dgm:pt>
    <dgm:pt modelId="{C9830CA3-1FCC-44BC-AC5C-1D185F8252AB}" type="pres">
      <dgm:prSet presAssocID="{495E57A8-F662-4533-A2A1-583FED8CFD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811A2-F7D7-4087-B0DE-257173C43E45}" type="pres">
      <dgm:prSet presAssocID="{D84F29AA-FEED-42BF-BC90-63E998C0ABDF}" presName="linNode" presStyleCnt="0"/>
      <dgm:spPr/>
    </dgm:pt>
    <dgm:pt modelId="{D14DECF2-54BE-4DD3-AE3E-A01F3C1BCF76}" type="pres">
      <dgm:prSet presAssocID="{D84F29AA-FEED-42BF-BC90-63E998C0ABDF}" presName="parentText" presStyleLbl="node1" presStyleIdx="0" presStyleCnt="3" custScaleX="277778" custLinFactNeighborX="2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B807-AD5B-452B-AD7D-1432AB924D91}" type="pres">
      <dgm:prSet presAssocID="{DA4B14F4-2947-4FF6-9CD1-1F1B270E81CC}" presName="sp" presStyleCnt="0"/>
      <dgm:spPr/>
    </dgm:pt>
    <dgm:pt modelId="{3AF6761B-BEDA-46A7-A08B-4B4A2C254CAD}" type="pres">
      <dgm:prSet presAssocID="{8E16CC13-8026-4CD0-968D-3969949F809C}" presName="linNode" presStyleCnt="0"/>
      <dgm:spPr/>
    </dgm:pt>
    <dgm:pt modelId="{A250FF79-554C-4AA3-A0C3-A78CDFDCDED8}" type="pres">
      <dgm:prSet presAssocID="{8E16CC13-8026-4CD0-968D-3969949F809C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C19F-878E-4947-8C41-3DA8125F9DE8}" type="pres">
      <dgm:prSet presAssocID="{019E028A-5984-4E43-A925-B4B92A009816}" presName="sp" presStyleCnt="0"/>
      <dgm:spPr/>
    </dgm:pt>
    <dgm:pt modelId="{02B401AC-4C91-482A-93BA-493EE9158756}" type="pres">
      <dgm:prSet presAssocID="{D46A868E-BF42-4B17-A895-EA69DDA4F570}" presName="linNode" presStyleCnt="0"/>
      <dgm:spPr/>
    </dgm:pt>
    <dgm:pt modelId="{DD08E340-0FBB-4AF1-81C1-B0B63EEFD745}" type="pres">
      <dgm:prSet presAssocID="{D46A868E-BF42-4B17-A895-EA69DDA4F570}" presName="parentText" presStyleLbl="node1" presStyleIdx="2" presStyleCnt="3" custScaleX="277578" custLinFactNeighborX="7393" custLinFactNeighborY="-46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123DA-09F8-4015-8ECF-79BED3C69887}" srcId="{495E57A8-F662-4533-A2A1-583FED8CFDE1}" destId="{D84F29AA-FEED-42BF-BC90-63E998C0ABDF}" srcOrd="0" destOrd="0" parTransId="{1045FB40-87BD-43FC-A0C4-E556340656D8}" sibTransId="{DA4B14F4-2947-4FF6-9CD1-1F1B270E81CC}"/>
    <dgm:cxn modelId="{D052B6B9-A63C-40F3-8BA8-7531C1ED6E3D}" type="presOf" srcId="{D46A868E-BF42-4B17-A895-EA69DDA4F570}" destId="{DD08E340-0FBB-4AF1-81C1-B0B63EEFD745}" srcOrd="0" destOrd="0" presId="urn:microsoft.com/office/officeart/2005/8/layout/vList5"/>
    <dgm:cxn modelId="{F5978458-7C3F-4DA1-A370-0E5525C5ECE4}" srcId="{495E57A8-F662-4533-A2A1-583FED8CFDE1}" destId="{D46A868E-BF42-4B17-A895-EA69DDA4F570}" srcOrd="2" destOrd="0" parTransId="{689B04CC-5AC9-4D56-91D9-774CC06FCCEA}" sibTransId="{87DAAF8E-4768-47B7-AD32-2B4CAE50B027}"/>
    <dgm:cxn modelId="{CD796973-3748-46F7-9794-07939AE44799}" type="presOf" srcId="{D84F29AA-FEED-42BF-BC90-63E998C0ABDF}" destId="{D14DECF2-54BE-4DD3-AE3E-A01F3C1BCF76}" srcOrd="0" destOrd="0" presId="urn:microsoft.com/office/officeart/2005/8/layout/vList5"/>
    <dgm:cxn modelId="{ED76009D-2CDA-4EA1-BFA0-EAF0D5E91CA3}" type="presOf" srcId="{495E57A8-F662-4533-A2A1-583FED8CFDE1}" destId="{C9830CA3-1FCC-44BC-AC5C-1D185F8252AB}" srcOrd="0" destOrd="0" presId="urn:microsoft.com/office/officeart/2005/8/layout/vList5"/>
    <dgm:cxn modelId="{E0958B90-29B0-4786-89B6-B5E32F57A2C1}" type="presOf" srcId="{8E16CC13-8026-4CD0-968D-3969949F809C}" destId="{A250FF79-554C-4AA3-A0C3-A78CDFDCDED8}" srcOrd="0" destOrd="0" presId="urn:microsoft.com/office/officeart/2005/8/layout/vList5"/>
    <dgm:cxn modelId="{BCF80545-8975-4688-9936-8FD3AE5AB141}" srcId="{495E57A8-F662-4533-A2A1-583FED8CFDE1}" destId="{8E16CC13-8026-4CD0-968D-3969949F809C}" srcOrd="1" destOrd="0" parTransId="{0968FBA9-0436-4C33-861D-CE8601A6E276}" sibTransId="{019E028A-5984-4E43-A925-B4B92A009816}"/>
    <dgm:cxn modelId="{B6DAB5F2-F7D7-43EC-AA13-0268A2842B1B}" type="presParOf" srcId="{C9830CA3-1FCC-44BC-AC5C-1D185F8252AB}" destId="{EF1811A2-F7D7-4087-B0DE-257173C43E45}" srcOrd="0" destOrd="0" presId="urn:microsoft.com/office/officeart/2005/8/layout/vList5"/>
    <dgm:cxn modelId="{9A28F14B-6830-4D0C-9160-2BC54228B754}" type="presParOf" srcId="{EF1811A2-F7D7-4087-B0DE-257173C43E45}" destId="{D14DECF2-54BE-4DD3-AE3E-A01F3C1BCF76}" srcOrd="0" destOrd="0" presId="urn:microsoft.com/office/officeart/2005/8/layout/vList5"/>
    <dgm:cxn modelId="{4A242FFC-9600-4841-A6FB-6F13E6F1F1DE}" type="presParOf" srcId="{C9830CA3-1FCC-44BC-AC5C-1D185F8252AB}" destId="{D8F6B807-AD5B-452B-AD7D-1432AB924D91}" srcOrd="1" destOrd="0" presId="urn:microsoft.com/office/officeart/2005/8/layout/vList5"/>
    <dgm:cxn modelId="{AF8F53D7-90E7-4E06-813C-7A5EF31CEF73}" type="presParOf" srcId="{C9830CA3-1FCC-44BC-AC5C-1D185F8252AB}" destId="{3AF6761B-BEDA-46A7-A08B-4B4A2C254CAD}" srcOrd="2" destOrd="0" presId="urn:microsoft.com/office/officeart/2005/8/layout/vList5"/>
    <dgm:cxn modelId="{6301088E-46CC-40FA-880E-0C16E170D611}" type="presParOf" srcId="{3AF6761B-BEDA-46A7-A08B-4B4A2C254CAD}" destId="{A250FF79-554C-4AA3-A0C3-A78CDFDCDED8}" srcOrd="0" destOrd="0" presId="urn:microsoft.com/office/officeart/2005/8/layout/vList5"/>
    <dgm:cxn modelId="{A1B274B6-E646-4205-92A6-CC3894478F7A}" type="presParOf" srcId="{C9830CA3-1FCC-44BC-AC5C-1D185F8252AB}" destId="{99E9C19F-878E-4947-8C41-3DA8125F9DE8}" srcOrd="3" destOrd="0" presId="urn:microsoft.com/office/officeart/2005/8/layout/vList5"/>
    <dgm:cxn modelId="{55634C27-6C2D-4947-9AD5-40EF67E085BD}" type="presParOf" srcId="{C9830CA3-1FCC-44BC-AC5C-1D185F8252AB}" destId="{02B401AC-4C91-482A-93BA-493EE9158756}" srcOrd="4" destOrd="0" presId="urn:microsoft.com/office/officeart/2005/8/layout/vList5"/>
    <dgm:cxn modelId="{68C6FE0D-9C6A-4E1F-8B34-761355E38FA0}" type="presParOf" srcId="{02B401AC-4C91-482A-93BA-493EE9158756}" destId="{DD08E340-0FBB-4AF1-81C1-B0B63EEFD7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E57A8-F662-4533-A2A1-583FED8CFDE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4F29AA-FEED-42BF-BC90-63E998C0ABDF}">
      <dgm:prSet custT="1"/>
      <dgm:spPr/>
      <dgm:t>
        <a:bodyPr/>
        <a:lstStyle/>
        <a:p>
          <a:pPr rtl="0"/>
          <a:r>
            <a:rPr lang="en-US" sz="3000" b="1" dirty="0" smtClean="0"/>
            <a:t>Motivation</a:t>
          </a:r>
          <a:endParaRPr lang="en-US" sz="3000" b="1" dirty="0"/>
        </a:p>
      </dgm:t>
    </dgm:pt>
    <dgm:pt modelId="{1045FB40-87BD-43FC-A0C4-E556340656D8}" type="parTrans" cxnId="{B94123DA-09F8-4015-8ECF-79BED3C69887}">
      <dgm:prSet/>
      <dgm:spPr/>
      <dgm:t>
        <a:bodyPr/>
        <a:lstStyle/>
        <a:p>
          <a:endParaRPr lang="en-US"/>
        </a:p>
      </dgm:t>
    </dgm:pt>
    <dgm:pt modelId="{DA4B14F4-2947-4FF6-9CD1-1F1B270E81CC}" type="sibTrans" cxnId="{B94123DA-09F8-4015-8ECF-79BED3C69887}">
      <dgm:prSet/>
      <dgm:spPr/>
      <dgm:t>
        <a:bodyPr/>
        <a:lstStyle/>
        <a:p>
          <a:endParaRPr lang="en-US"/>
        </a:p>
      </dgm:t>
    </dgm:pt>
    <dgm:pt modelId="{8E16CC13-8026-4CD0-968D-3969949F809C}">
      <dgm:prSet custT="1"/>
      <dgm:spPr/>
      <dgm:t>
        <a:bodyPr/>
        <a:lstStyle/>
        <a:p>
          <a:pPr rtl="0"/>
          <a:r>
            <a:rPr lang="en-US" sz="3000" b="1" dirty="0" smtClean="0"/>
            <a:t>Contribution</a:t>
          </a:r>
          <a:endParaRPr lang="en-US" sz="3000" dirty="0"/>
        </a:p>
      </dgm:t>
    </dgm:pt>
    <dgm:pt modelId="{019E028A-5984-4E43-A925-B4B92A009816}" type="sibTrans" cxnId="{BCF80545-8975-4688-9936-8FD3AE5AB141}">
      <dgm:prSet/>
      <dgm:spPr/>
      <dgm:t>
        <a:bodyPr/>
        <a:lstStyle/>
        <a:p>
          <a:endParaRPr lang="en-US"/>
        </a:p>
      </dgm:t>
    </dgm:pt>
    <dgm:pt modelId="{0968FBA9-0436-4C33-861D-CE8601A6E276}" type="parTrans" cxnId="{BCF80545-8975-4688-9936-8FD3AE5AB141}">
      <dgm:prSet/>
      <dgm:spPr/>
      <dgm:t>
        <a:bodyPr/>
        <a:lstStyle/>
        <a:p>
          <a:endParaRPr lang="en-US"/>
        </a:p>
      </dgm:t>
    </dgm:pt>
    <dgm:pt modelId="{C9830CA3-1FCC-44BC-AC5C-1D185F8252AB}" type="pres">
      <dgm:prSet presAssocID="{495E57A8-F662-4533-A2A1-583FED8CFD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811A2-F7D7-4087-B0DE-257173C43E45}" type="pres">
      <dgm:prSet presAssocID="{D84F29AA-FEED-42BF-BC90-63E998C0ABDF}" presName="linNode" presStyleCnt="0"/>
      <dgm:spPr/>
    </dgm:pt>
    <dgm:pt modelId="{D14DECF2-54BE-4DD3-AE3E-A01F3C1BCF76}" type="pres">
      <dgm:prSet presAssocID="{D84F29AA-FEED-42BF-BC90-63E998C0ABDF}" presName="parentText" presStyleLbl="node1" presStyleIdx="0" presStyleCnt="2" custScaleX="277778" custLinFactNeighborX="-59970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B807-AD5B-452B-AD7D-1432AB924D91}" type="pres">
      <dgm:prSet presAssocID="{DA4B14F4-2947-4FF6-9CD1-1F1B270E81CC}" presName="sp" presStyleCnt="0"/>
      <dgm:spPr/>
    </dgm:pt>
    <dgm:pt modelId="{3AF6761B-BEDA-46A7-A08B-4B4A2C254CAD}" type="pres">
      <dgm:prSet presAssocID="{8E16CC13-8026-4CD0-968D-3969949F809C}" presName="linNode" presStyleCnt="0"/>
      <dgm:spPr/>
    </dgm:pt>
    <dgm:pt modelId="{A250FF79-554C-4AA3-A0C3-A78CDFDCDED8}" type="pres">
      <dgm:prSet presAssocID="{8E16CC13-8026-4CD0-968D-3969949F809C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1DBA1-2446-44CA-96D9-C9F97CB697F2}" type="presOf" srcId="{8E16CC13-8026-4CD0-968D-3969949F809C}" destId="{A250FF79-554C-4AA3-A0C3-A78CDFDCDED8}" srcOrd="0" destOrd="0" presId="urn:microsoft.com/office/officeart/2005/8/layout/vList5"/>
    <dgm:cxn modelId="{B94123DA-09F8-4015-8ECF-79BED3C69887}" srcId="{495E57A8-F662-4533-A2A1-583FED8CFDE1}" destId="{D84F29AA-FEED-42BF-BC90-63E998C0ABDF}" srcOrd="0" destOrd="0" parTransId="{1045FB40-87BD-43FC-A0C4-E556340656D8}" sibTransId="{DA4B14F4-2947-4FF6-9CD1-1F1B270E81CC}"/>
    <dgm:cxn modelId="{BCF80545-8975-4688-9936-8FD3AE5AB141}" srcId="{495E57A8-F662-4533-A2A1-583FED8CFDE1}" destId="{8E16CC13-8026-4CD0-968D-3969949F809C}" srcOrd="1" destOrd="0" parTransId="{0968FBA9-0436-4C33-861D-CE8601A6E276}" sibTransId="{019E028A-5984-4E43-A925-B4B92A009816}"/>
    <dgm:cxn modelId="{B7F4825D-B5BC-4426-BF65-182044D6363C}" type="presOf" srcId="{D84F29AA-FEED-42BF-BC90-63E998C0ABDF}" destId="{D14DECF2-54BE-4DD3-AE3E-A01F3C1BCF76}" srcOrd="0" destOrd="0" presId="urn:microsoft.com/office/officeart/2005/8/layout/vList5"/>
    <dgm:cxn modelId="{F7EE5BE9-9568-4494-881F-4B6BCEAE2CFF}" type="presOf" srcId="{495E57A8-F662-4533-A2A1-583FED8CFDE1}" destId="{C9830CA3-1FCC-44BC-AC5C-1D185F8252AB}" srcOrd="0" destOrd="0" presId="urn:microsoft.com/office/officeart/2005/8/layout/vList5"/>
    <dgm:cxn modelId="{02ABAA49-EA38-44E7-BB36-52BD9784479B}" type="presParOf" srcId="{C9830CA3-1FCC-44BC-AC5C-1D185F8252AB}" destId="{EF1811A2-F7D7-4087-B0DE-257173C43E45}" srcOrd="0" destOrd="0" presId="urn:microsoft.com/office/officeart/2005/8/layout/vList5"/>
    <dgm:cxn modelId="{4DD5FBF3-C84E-4367-AD85-8599FA34224D}" type="presParOf" srcId="{EF1811A2-F7D7-4087-B0DE-257173C43E45}" destId="{D14DECF2-54BE-4DD3-AE3E-A01F3C1BCF76}" srcOrd="0" destOrd="0" presId="urn:microsoft.com/office/officeart/2005/8/layout/vList5"/>
    <dgm:cxn modelId="{72053C16-9833-4657-9211-C99A780C34AB}" type="presParOf" srcId="{C9830CA3-1FCC-44BC-AC5C-1D185F8252AB}" destId="{D8F6B807-AD5B-452B-AD7D-1432AB924D91}" srcOrd="1" destOrd="0" presId="urn:microsoft.com/office/officeart/2005/8/layout/vList5"/>
    <dgm:cxn modelId="{02A56C16-8971-47BD-B3FA-CAA4AB43B6B0}" type="presParOf" srcId="{C9830CA3-1FCC-44BC-AC5C-1D185F8252AB}" destId="{3AF6761B-BEDA-46A7-A08B-4B4A2C254CAD}" srcOrd="2" destOrd="0" presId="urn:microsoft.com/office/officeart/2005/8/layout/vList5"/>
    <dgm:cxn modelId="{6E2A58A3-C85B-4E1F-9EA9-8C4F449303D6}" type="presParOf" srcId="{3AF6761B-BEDA-46A7-A08B-4B4A2C254CAD}" destId="{A250FF79-554C-4AA3-A0C3-A78CDFDCDE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44DF3-0085-4E2C-9D9D-41160800B2B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776F0C-C93A-48A1-BA6E-979A8CBE0081}">
      <dgm:prSet custT="1"/>
      <dgm:spPr/>
      <dgm:t>
        <a:bodyPr/>
        <a:lstStyle/>
        <a:p>
          <a:pPr rtl="0"/>
          <a:r>
            <a:rPr lang="en-US" sz="3000" b="1" dirty="0" smtClean="0"/>
            <a:t>Performance keys in FD MIMO </a:t>
          </a:r>
          <a:r>
            <a:rPr lang="en-US" sz="3000" b="1" dirty="0" err="1" smtClean="0"/>
            <a:t>HetNets</a:t>
          </a:r>
          <a:r>
            <a:rPr lang="en-US" sz="3000" b="1" dirty="0" smtClean="0"/>
            <a:t>.</a:t>
          </a:r>
          <a:endParaRPr lang="en-US" sz="3000" dirty="0"/>
        </a:p>
      </dgm:t>
    </dgm:pt>
    <dgm:pt modelId="{E1378BCA-246C-4B94-BDC9-055564088E30}" type="parTrans" cxnId="{BF1E6820-706B-4B13-9719-66BE42075DE0}">
      <dgm:prSet/>
      <dgm:spPr/>
      <dgm:t>
        <a:bodyPr/>
        <a:lstStyle/>
        <a:p>
          <a:endParaRPr lang="en-US"/>
        </a:p>
      </dgm:t>
    </dgm:pt>
    <dgm:pt modelId="{F4ACE7B9-933D-460E-92B6-BE4BC918F9AB}" type="sibTrans" cxnId="{BF1E6820-706B-4B13-9719-66BE42075DE0}">
      <dgm:prSet/>
      <dgm:spPr/>
      <dgm:t>
        <a:bodyPr/>
        <a:lstStyle/>
        <a:p>
          <a:endParaRPr lang="en-US"/>
        </a:p>
      </dgm:t>
    </dgm:pt>
    <dgm:pt modelId="{58D86194-B43A-4DAE-9D22-40FB6B721D04}">
      <dgm:prSet custT="1"/>
      <dgm:spPr/>
      <dgm:t>
        <a:bodyPr/>
        <a:lstStyle/>
        <a:p>
          <a:pPr rtl="0"/>
          <a:r>
            <a:rPr lang="en-US" sz="3000" b="1" dirty="0" smtClean="0"/>
            <a:t>Resource Allocation Problems.</a:t>
          </a:r>
          <a:endParaRPr lang="en-US" sz="3000" dirty="0"/>
        </a:p>
      </dgm:t>
    </dgm:pt>
    <dgm:pt modelId="{42284487-FE14-43CA-B1CD-AFF42393B70F}" type="parTrans" cxnId="{D207B630-959C-4D61-9C39-84F509685681}">
      <dgm:prSet/>
      <dgm:spPr/>
      <dgm:t>
        <a:bodyPr/>
        <a:lstStyle/>
        <a:p>
          <a:endParaRPr lang="en-US"/>
        </a:p>
      </dgm:t>
    </dgm:pt>
    <dgm:pt modelId="{06F4BBEF-6397-4CD8-8213-FFAB13D723E1}" type="sibTrans" cxnId="{D207B630-959C-4D61-9C39-84F509685681}">
      <dgm:prSet/>
      <dgm:spPr/>
      <dgm:t>
        <a:bodyPr/>
        <a:lstStyle/>
        <a:p>
          <a:endParaRPr lang="en-US"/>
        </a:p>
      </dgm:t>
    </dgm:pt>
    <dgm:pt modelId="{37198EEC-CA4C-4D39-9E2F-8F44A2C80346}">
      <dgm:prSet custT="1"/>
      <dgm:spPr/>
      <dgm:t>
        <a:bodyPr/>
        <a:lstStyle/>
        <a:p>
          <a:pPr rtl="0"/>
          <a:r>
            <a:rPr lang="en-US" sz="3000" b="1" dirty="0" smtClean="0"/>
            <a:t>Solution Algorithms.</a:t>
          </a:r>
          <a:endParaRPr lang="en-US" sz="3000" dirty="0"/>
        </a:p>
      </dgm:t>
    </dgm:pt>
    <dgm:pt modelId="{49DCD103-12D0-4884-8270-CB1208A44B2E}" type="parTrans" cxnId="{5533A20C-A80D-41E7-9EA8-E067E2FB912E}">
      <dgm:prSet/>
      <dgm:spPr/>
      <dgm:t>
        <a:bodyPr/>
        <a:lstStyle/>
        <a:p>
          <a:endParaRPr lang="en-US"/>
        </a:p>
      </dgm:t>
    </dgm:pt>
    <dgm:pt modelId="{F663C98C-50D7-4AC9-8EB6-EAB92C3086C3}" type="sibTrans" cxnId="{5533A20C-A80D-41E7-9EA8-E067E2FB912E}">
      <dgm:prSet/>
      <dgm:spPr/>
      <dgm:t>
        <a:bodyPr/>
        <a:lstStyle/>
        <a:p>
          <a:endParaRPr lang="en-US"/>
        </a:p>
      </dgm:t>
    </dgm:pt>
    <dgm:pt modelId="{62F647DF-84B3-4D5A-89D7-C8ACBDD917DB}" type="pres">
      <dgm:prSet presAssocID="{81944DF3-0085-4E2C-9D9D-41160800B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0FCB6-1E84-4BC4-A84A-BA48553E503B}" type="pres">
      <dgm:prSet presAssocID="{05776F0C-C93A-48A1-BA6E-979A8CBE0081}" presName="linNode" presStyleCnt="0"/>
      <dgm:spPr/>
    </dgm:pt>
    <dgm:pt modelId="{4648A6AF-03EE-4AF1-89DD-F699B06596C9}" type="pres">
      <dgm:prSet presAssocID="{05776F0C-C93A-48A1-BA6E-979A8CBE0081}" presName="parentText" presStyleLbl="node1" presStyleIdx="0" presStyleCnt="3" custScaleX="276804" custLinFactNeighborX="30322" custLinFactNeighborY="-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A2DE-61CA-4377-8E1A-A04101EC5635}" type="pres">
      <dgm:prSet presAssocID="{F4ACE7B9-933D-460E-92B6-BE4BC918F9AB}" presName="sp" presStyleCnt="0"/>
      <dgm:spPr/>
    </dgm:pt>
    <dgm:pt modelId="{E0D1A509-1ED0-4F20-A696-FAC02F279F97}" type="pres">
      <dgm:prSet presAssocID="{58D86194-B43A-4DAE-9D22-40FB6B721D04}" presName="linNode" presStyleCnt="0"/>
      <dgm:spPr/>
    </dgm:pt>
    <dgm:pt modelId="{ED37D143-BED6-4BF8-BB64-EC65408D26D3}" type="pres">
      <dgm:prSet presAssocID="{58D86194-B43A-4DAE-9D22-40FB6B721D04}" presName="parentText" presStyleLbl="node1" presStyleIdx="1" presStyleCnt="3" custScaleX="276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BB185-3E83-4378-877A-13A3C04D9E3F}" type="pres">
      <dgm:prSet presAssocID="{06F4BBEF-6397-4CD8-8213-FFAB13D723E1}" presName="sp" presStyleCnt="0"/>
      <dgm:spPr/>
    </dgm:pt>
    <dgm:pt modelId="{C55DFDB0-6273-4173-A6C9-3AED8A028DC5}" type="pres">
      <dgm:prSet presAssocID="{37198EEC-CA4C-4D39-9E2F-8F44A2C80346}" presName="linNode" presStyleCnt="0"/>
      <dgm:spPr/>
    </dgm:pt>
    <dgm:pt modelId="{BD033561-4C20-416F-AE4E-F321055C1FB2}" type="pres">
      <dgm:prSet presAssocID="{37198EEC-CA4C-4D39-9E2F-8F44A2C80346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3A20C-A80D-41E7-9EA8-E067E2FB912E}" srcId="{81944DF3-0085-4E2C-9D9D-41160800B2B8}" destId="{37198EEC-CA4C-4D39-9E2F-8F44A2C80346}" srcOrd="2" destOrd="0" parTransId="{49DCD103-12D0-4884-8270-CB1208A44B2E}" sibTransId="{F663C98C-50D7-4AC9-8EB6-EAB92C3086C3}"/>
    <dgm:cxn modelId="{D207B630-959C-4D61-9C39-84F509685681}" srcId="{81944DF3-0085-4E2C-9D9D-41160800B2B8}" destId="{58D86194-B43A-4DAE-9D22-40FB6B721D04}" srcOrd="1" destOrd="0" parTransId="{42284487-FE14-43CA-B1CD-AFF42393B70F}" sibTransId="{06F4BBEF-6397-4CD8-8213-FFAB13D723E1}"/>
    <dgm:cxn modelId="{027F56FA-D719-493C-AC30-E064BFF027DB}" type="presOf" srcId="{05776F0C-C93A-48A1-BA6E-979A8CBE0081}" destId="{4648A6AF-03EE-4AF1-89DD-F699B06596C9}" srcOrd="0" destOrd="0" presId="urn:microsoft.com/office/officeart/2005/8/layout/vList5"/>
    <dgm:cxn modelId="{BF1E6820-706B-4B13-9719-66BE42075DE0}" srcId="{81944DF3-0085-4E2C-9D9D-41160800B2B8}" destId="{05776F0C-C93A-48A1-BA6E-979A8CBE0081}" srcOrd="0" destOrd="0" parTransId="{E1378BCA-246C-4B94-BDC9-055564088E30}" sibTransId="{F4ACE7B9-933D-460E-92B6-BE4BC918F9AB}"/>
    <dgm:cxn modelId="{6B3B0006-CDB3-4839-BB95-DA320623F05A}" type="presOf" srcId="{81944DF3-0085-4E2C-9D9D-41160800B2B8}" destId="{62F647DF-84B3-4D5A-89D7-C8ACBDD917DB}" srcOrd="0" destOrd="0" presId="urn:microsoft.com/office/officeart/2005/8/layout/vList5"/>
    <dgm:cxn modelId="{ACBEC978-A609-484D-BAE7-D21F99AC5AC4}" type="presOf" srcId="{37198EEC-CA4C-4D39-9E2F-8F44A2C80346}" destId="{BD033561-4C20-416F-AE4E-F321055C1FB2}" srcOrd="0" destOrd="0" presId="urn:microsoft.com/office/officeart/2005/8/layout/vList5"/>
    <dgm:cxn modelId="{1727B5FC-DAA7-4D82-9352-AF9920CFABD9}" type="presOf" srcId="{58D86194-B43A-4DAE-9D22-40FB6B721D04}" destId="{ED37D143-BED6-4BF8-BB64-EC65408D26D3}" srcOrd="0" destOrd="0" presId="urn:microsoft.com/office/officeart/2005/8/layout/vList5"/>
    <dgm:cxn modelId="{35E75F8B-C568-4244-BB61-4847081BCE97}" type="presParOf" srcId="{62F647DF-84B3-4D5A-89D7-C8ACBDD917DB}" destId="{C220FCB6-1E84-4BC4-A84A-BA48553E503B}" srcOrd="0" destOrd="0" presId="urn:microsoft.com/office/officeart/2005/8/layout/vList5"/>
    <dgm:cxn modelId="{BB10B1C0-FD6E-41F2-AAE4-FB170353A4FC}" type="presParOf" srcId="{C220FCB6-1E84-4BC4-A84A-BA48553E503B}" destId="{4648A6AF-03EE-4AF1-89DD-F699B06596C9}" srcOrd="0" destOrd="0" presId="urn:microsoft.com/office/officeart/2005/8/layout/vList5"/>
    <dgm:cxn modelId="{75DA4754-289B-4FD9-957E-A6F2082089C2}" type="presParOf" srcId="{62F647DF-84B3-4D5A-89D7-C8ACBDD917DB}" destId="{D658A2DE-61CA-4377-8E1A-A04101EC5635}" srcOrd="1" destOrd="0" presId="urn:microsoft.com/office/officeart/2005/8/layout/vList5"/>
    <dgm:cxn modelId="{35ADEC79-39F2-48F2-AA0A-AA9F16C81D61}" type="presParOf" srcId="{62F647DF-84B3-4D5A-89D7-C8ACBDD917DB}" destId="{E0D1A509-1ED0-4F20-A696-FAC02F279F97}" srcOrd="2" destOrd="0" presId="urn:microsoft.com/office/officeart/2005/8/layout/vList5"/>
    <dgm:cxn modelId="{810D9AD4-833F-4A85-8C0B-54AF21FE5343}" type="presParOf" srcId="{E0D1A509-1ED0-4F20-A696-FAC02F279F97}" destId="{ED37D143-BED6-4BF8-BB64-EC65408D26D3}" srcOrd="0" destOrd="0" presId="urn:microsoft.com/office/officeart/2005/8/layout/vList5"/>
    <dgm:cxn modelId="{152A000F-FA7E-44EC-9BA6-721D8308597A}" type="presParOf" srcId="{62F647DF-84B3-4D5A-89D7-C8ACBDD917DB}" destId="{C89BB185-3E83-4378-877A-13A3C04D9E3F}" srcOrd="3" destOrd="0" presId="urn:microsoft.com/office/officeart/2005/8/layout/vList5"/>
    <dgm:cxn modelId="{75B688A4-C013-497C-BA60-87C513807B77}" type="presParOf" srcId="{62F647DF-84B3-4D5A-89D7-C8ACBDD917DB}" destId="{C55DFDB0-6273-4173-A6C9-3AED8A028DC5}" srcOrd="4" destOrd="0" presId="urn:microsoft.com/office/officeart/2005/8/layout/vList5"/>
    <dgm:cxn modelId="{1A51EAE6-8A86-44AB-A168-263762E4F80D}" type="presParOf" srcId="{C55DFDB0-6273-4173-A6C9-3AED8A028DC5}" destId="{BD033561-4C20-416F-AE4E-F321055C1F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44DF3-0085-4E2C-9D9D-41160800B2B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776F0C-C93A-48A1-BA6E-979A8CBE0081}">
      <dgm:prSet custT="1"/>
      <dgm:spPr/>
      <dgm:t>
        <a:bodyPr/>
        <a:lstStyle/>
        <a:p>
          <a:pPr rtl="0"/>
          <a:r>
            <a:rPr lang="en-US" sz="3000" b="1" dirty="0" smtClean="0"/>
            <a:t>Random Matrix Theory</a:t>
          </a:r>
          <a:endParaRPr lang="en-US" sz="3000" b="1" dirty="0"/>
        </a:p>
      </dgm:t>
    </dgm:pt>
    <dgm:pt modelId="{E1378BCA-246C-4B94-BDC9-055564088E30}" type="parTrans" cxnId="{BF1E6820-706B-4B13-9719-66BE42075DE0}">
      <dgm:prSet/>
      <dgm:spPr/>
      <dgm:t>
        <a:bodyPr/>
        <a:lstStyle/>
        <a:p>
          <a:endParaRPr lang="en-US"/>
        </a:p>
      </dgm:t>
    </dgm:pt>
    <dgm:pt modelId="{F4ACE7B9-933D-460E-92B6-BE4BC918F9AB}" type="sibTrans" cxnId="{BF1E6820-706B-4B13-9719-66BE42075DE0}">
      <dgm:prSet/>
      <dgm:spPr/>
      <dgm:t>
        <a:bodyPr/>
        <a:lstStyle/>
        <a:p>
          <a:endParaRPr lang="en-US"/>
        </a:p>
      </dgm:t>
    </dgm:pt>
    <dgm:pt modelId="{58D86194-B43A-4DAE-9D22-40FB6B721D04}">
      <dgm:prSet custT="1"/>
      <dgm:spPr/>
      <dgm:t>
        <a:bodyPr/>
        <a:lstStyle/>
        <a:p>
          <a:pPr rtl="0"/>
          <a:r>
            <a:rPr lang="en-US" sz="3000" b="1" dirty="0" smtClean="0"/>
            <a:t>Asymptotic Rate Analysis</a:t>
          </a:r>
          <a:endParaRPr lang="en-US" sz="3000" dirty="0"/>
        </a:p>
      </dgm:t>
    </dgm:pt>
    <dgm:pt modelId="{42284487-FE14-43CA-B1CD-AFF42393B70F}" type="parTrans" cxnId="{D207B630-959C-4D61-9C39-84F509685681}">
      <dgm:prSet/>
      <dgm:spPr/>
      <dgm:t>
        <a:bodyPr/>
        <a:lstStyle/>
        <a:p>
          <a:endParaRPr lang="en-US"/>
        </a:p>
      </dgm:t>
    </dgm:pt>
    <dgm:pt modelId="{06F4BBEF-6397-4CD8-8213-FFAB13D723E1}" type="sibTrans" cxnId="{D207B630-959C-4D61-9C39-84F509685681}">
      <dgm:prSet/>
      <dgm:spPr/>
      <dgm:t>
        <a:bodyPr/>
        <a:lstStyle/>
        <a:p>
          <a:endParaRPr lang="en-US"/>
        </a:p>
      </dgm:t>
    </dgm:pt>
    <dgm:pt modelId="{37198EEC-CA4C-4D39-9E2F-8F44A2C80346}">
      <dgm:prSet custT="1"/>
      <dgm:spPr/>
      <dgm:t>
        <a:bodyPr/>
        <a:lstStyle/>
        <a:p>
          <a:pPr rtl="0"/>
          <a:r>
            <a:rPr lang="en-US" sz="3000" b="1" dirty="0" smtClean="0"/>
            <a:t>Performance Optimization</a:t>
          </a:r>
          <a:endParaRPr lang="en-US" sz="3000" dirty="0"/>
        </a:p>
      </dgm:t>
    </dgm:pt>
    <dgm:pt modelId="{49DCD103-12D0-4884-8270-CB1208A44B2E}" type="parTrans" cxnId="{5533A20C-A80D-41E7-9EA8-E067E2FB912E}">
      <dgm:prSet/>
      <dgm:spPr/>
      <dgm:t>
        <a:bodyPr/>
        <a:lstStyle/>
        <a:p>
          <a:endParaRPr lang="en-US"/>
        </a:p>
      </dgm:t>
    </dgm:pt>
    <dgm:pt modelId="{F663C98C-50D7-4AC9-8EB6-EAB92C3086C3}" type="sibTrans" cxnId="{5533A20C-A80D-41E7-9EA8-E067E2FB912E}">
      <dgm:prSet/>
      <dgm:spPr/>
      <dgm:t>
        <a:bodyPr/>
        <a:lstStyle/>
        <a:p>
          <a:endParaRPr lang="en-US"/>
        </a:p>
      </dgm:t>
    </dgm:pt>
    <dgm:pt modelId="{62F647DF-84B3-4D5A-89D7-C8ACBDD917DB}" type="pres">
      <dgm:prSet presAssocID="{81944DF3-0085-4E2C-9D9D-41160800B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0FCB6-1E84-4BC4-A84A-BA48553E503B}" type="pres">
      <dgm:prSet presAssocID="{05776F0C-C93A-48A1-BA6E-979A8CBE0081}" presName="linNode" presStyleCnt="0"/>
      <dgm:spPr/>
    </dgm:pt>
    <dgm:pt modelId="{4648A6AF-03EE-4AF1-89DD-F699B06596C9}" type="pres">
      <dgm:prSet presAssocID="{05776F0C-C93A-48A1-BA6E-979A8CBE0081}" presName="parentText" presStyleLbl="node1" presStyleIdx="0" presStyleCnt="3" custScaleX="276804" custLinFactNeighborX="30322" custLinFactNeighborY="-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8A2DE-61CA-4377-8E1A-A04101EC5635}" type="pres">
      <dgm:prSet presAssocID="{F4ACE7B9-933D-460E-92B6-BE4BC918F9AB}" presName="sp" presStyleCnt="0"/>
      <dgm:spPr/>
    </dgm:pt>
    <dgm:pt modelId="{E0D1A509-1ED0-4F20-A696-FAC02F279F97}" type="pres">
      <dgm:prSet presAssocID="{58D86194-B43A-4DAE-9D22-40FB6B721D04}" presName="linNode" presStyleCnt="0"/>
      <dgm:spPr/>
    </dgm:pt>
    <dgm:pt modelId="{ED37D143-BED6-4BF8-BB64-EC65408D26D3}" type="pres">
      <dgm:prSet presAssocID="{58D86194-B43A-4DAE-9D22-40FB6B721D04}" presName="parentText" presStyleLbl="node1" presStyleIdx="1" presStyleCnt="3" custScaleX="2767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BB185-3E83-4378-877A-13A3C04D9E3F}" type="pres">
      <dgm:prSet presAssocID="{06F4BBEF-6397-4CD8-8213-FFAB13D723E1}" presName="sp" presStyleCnt="0"/>
      <dgm:spPr/>
    </dgm:pt>
    <dgm:pt modelId="{C55DFDB0-6273-4173-A6C9-3AED8A028DC5}" type="pres">
      <dgm:prSet presAssocID="{37198EEC-CA4C-4D39-9E2F-8F44A2C80346}" presName="linNode" presStyleCnt="0"/>
      <dgm:spPr/>
    </dgm:pt>
    <dgm:pt modelId="{BD033561-4C20-416F-AE4E-F321055C1FB2}" type="pres">
      <dgm:prSet presAssocID="{37198EEC-CA4C-4D39-9E2F-8F44A2C80346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3A20C-A80D-41E7-9EA8-E067E2FB912E}" srcId="{81944DF3-0085-4E2C-9D9D-41160800B2B8}" destId="{37198EEC-CA4C-4D39-9E2F-8F44A2C80346}" srcOrd="2" destOrd="0" parTransId="{49DCD103-12D0-4884-8270-CB1208A44B2E}" sibTransId="{F663C98C-50D7-4AC9-8EB6-EAB92C3086C3}"/>
    <dgm:cxn modelId="{D207B630-959C-4D61-9C39-84F509685681}" srcId="{81944DF3-0085-4E2C-9D9D-41160800B2B8}" destId="{58D86194-B43A-4DAE-9D22-40FB6B721D04}" srcOrd="1" destOrd="0" parTransId="{42284487-FE14-43CA-B1CD-AFF42393B70F}" sibTransId="{06F4BBEF-6397-4CD8-8213-FFAB13D723E1}"/>
    <dgm:cxn modelId="{36FDD908-0407-4E6F-81FD-7CDE403F58D6}" type="presOf" srcId="{37198EEC-CA4C-4D39-9E2F-8F44A2C80346}" destId="{BD033561-4C20-416F-AE4E-F321055C1FB2}" srcOrd="0" destOrd="0" presId="urn:microsoft.com/office/officeart/2005/8/layout/vList5"/>
    <dgm:cxn modelId="{902C7A5C-7941-4B33-A7A1-59BB21CEBA3E}" type="presOf" srcId="{81944DF3-0085-4E2C-9D9D-41160800B2B8}" destId="{62F647DF-84B3-4D5A-89D7-C8ACBDD917DB}" srcOrd="0" destOrd="0" presId="urn:microsoft.com/office/officeart/2005/8/layout/vList5"/>
    <dgm:cxn modelId="{1944BBE2-F4EF-4E7E-A793-2E97337E82E9}" type="presOf" srcId="{05776F0C-C93A-48A1-BA6E-979A8CBE0081}" destId="{4648A6AF-03EE-4AF1-89DD-F699B06596C9}" srcOrd="0" destOrd="0" presId="urn:microsoft.com/office/officeart/2005/8/layout/vList5"/>
    <dgm:cxn modelId="{BF1E6820-706B-4B13-9719-66BE42075DE0}" srcId="{81944DF3-0085-4E2C-9D9D-41160800B2B8}" destId="{05776F0C-C93A-48A1-BA6E-979A8CBE0081}" srcOrd="0" destOrd="0" parTransId="{E1378BCA-246C-4B94-BDC9-055564088E30}" sibTransId="{F4ACE7B9-933D-460E-92B6-BE4BC918F9AB}"/>
    <dgm:cxn modelId="{E30EC9E5-A41A-47AD-BB8C-2609992066B3}" type="presOf" srcId="{58D86194-B43A-4DAE-9D22-40FB6B721D04}" destId="{ED37D143-BED6-4BF8-BB64-EC65408D26D3}" srcOrd="0" destOrd="0" presId="urn:microsoft.com/office/officeart/2005/8/layout/vList5"/>
    <dgm:cxn modelId="{F1DFF03D-BDD0-447C-A1DB-C432D2EB2E47}" type="presParOf" srcId="{62F647DF-84B3-4D5A-89D7-C8ACBDD917DB}" destId="{C220FCB6-1E84-4BC4-A84A-BA48553E503B}" srcOrd="0" destOrd="0" presId="urn:microsoft.com/office/officeart/2005/8/layout/vList5"/>
    <dgm:cxn modelId="{FCB1C999-901B-4433-A23F-BB6330531931}" type="presParOf" srcId="{C220FCB6-1E84-4BC4-A84A-BA48553E503B}" destId="{4648A6AF-03EE-4AF1-89DD-F699B06596C9}" srcOrd="0" destOrd="0" presId="urn:microsoft.com/office/officeart/2005/8/layout/vList5"/>
    <dgm:cxn modelId="{59E61CCC-0B88-4D85-A3D3-D455A8482B67}" type="presParOf" srcId="{62F647DF-84B3-4D5A-89D7-C8ACBDD917DB}" destId="{D658A2DE-61CA-4377-8E1A-A04101EC5635}" srcOrd="1" destOrd="0" presId="urn:microsoft.com/office/officeart/2005/8/layout/vList5"/>
    <dgm:cxn modelId="{DD530741-01D7-4D18-B79E-878D3E6EA32E}" type="presParOf" srcId="{62F647DF-84B3-4D5A-89D7-C8ACBDD917DB}" destId="{E0D1A509-1ED0-4F20-A696-FAC02F279F97}" srcOrd="2" destOrd="0" presId="urn:microsoft.com/office/officeart/2005/8/layout/vList5"/>
    <dgm:cxn modelId="{B90313E9-FF24-455F-B2A2-44B5496C3901}" type="presParOf" srcId="{E0D1A509-1ED0-4F20-A696-FAC02F279F97}" destId="{ED37D143-BED6-4BF8-BB64-EC65408D26D3}" srcOrd="0" destOrd="0" presId="urn:microsoft.com/office/officeart/2005/8/layout/vList5"/>
    <dgm:cxn modelId="{99182E46-6978-4352-B735-A3EF3C97E8F9}" type="presParOf" srcId="{62F647DF-84B3-4D5A-89D7-C8ACBDD917DB}" destId="{C89BB185-3E83-4378-877A-13A3C04D9E3F}" srcOrd="3" destOrd="0" presId="urn:microsoft.com/office/officeart/2005/8/layout/vList5"/>
    <dgm:cxn modelId="{9E19D568-9AC4-4A01-A47D-6C36805A659E}" type="presParOf" srcId="{62F647DF-84B3-4D5A-89D7-C8ACBDD917DB}" destId="{C55DFDB0-6273-4173-A6C9-3AED8A028DC5}" srcOrd="4" destOrd="0" presId="urn:microsoft.com/office/officeart/2005/8/layout/vList5"/>
    <dgm:cxn modelId="{F1625112-A801-4F91-A082-EFC6E77321B3}" type="presParOf" srcId="{C55DFDB0-6273-4173-A6C9-3AED8A028DC5}" destId="{BD033561-4C20-416F-AE4E-F321055C1F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ECF2-54BE-4DD3-AE3E-A01F3C1BCF76}">
      <dsp:nvSpPr>
        <dsp:cNvPr id="0" name=""/>
        <dsp:cNvSpPr/>
      </dsp:nvSpPr>
      <dsp:spPr>
        <a:xfrm>
          <a:off x="6561" y="1101"/>
          <a:ext cx="6718300" cy="7271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Full Duplex.</a:t>
          </a:r>
          <a:endParaRPr lang="en-US" sz="3000" kern="1200" dirty="0"/>
        </a:p>
      </dsp:txBody>
      <dsp:txXfrm>
        <a:off x="42056" y="36596"/>
        <a:ext cx="6647310" cy="656120"/>
      </dsp:txXfrm>
    </dsp:sp>
    <dsp:sp modelId="{A250FF79-554C-4AA3-A0C3-A78CDFDCDED8}">
      <dsp:nvSpPr>
        <dsp:cNvPr id="0" name=""/>
        <dsp:cNvSpPr/>
      </dsp:nvSpPr>
      <dsp:spPr>
        <a:xfrm>
          <a:off x="2418" y="764567"/>
          <a:ext cx="6718300" cy="727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Heterogeneous Networks.</a:t>
          </a:r>
          <a:endParaRPr lang="en-US" sz="3000" kern="1200" dirty="0"/>
        </a:p>
      </dsp:txBody>
      <dsp:txXfrm>
        <a:off x="37913" y="800062"/>
        <a:ext cx="6647310" cy="656120"/>
      </dsp:txXfrm>
    </dsp:sp>
    <dsp:sp modelId="{DD08E340-0FBB-4AF1-81C1-B0B63EEFD745}">
      <dsp:nvSpPr>
        <dsp:cNvPr id="0" name=""/>
        <dsp:cNvSpPr/>
      </dsp:nvSpPr>
      <dsp:spPr>
        <a:xfrm>
          <a:off x="4836" y="1493909"/>
          <a:ext cx="6720025" cy="7271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Massive MIMO.</a:t>
          </a:r>
          <a:endParaRPr lang="en-US" sz="3000" kern="1200" dirty="0"/>
        </a:p>
      </dsp:txBody>
      <dsp:txXfrm>
        <a:off x="40331" y="1529404"/>
        <a:ext cx="6649035" cy="65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ECF2-54BE-4DD3-AE3E-A01F3C1BCF76}">
      <dsp:nvSpPr>
        <dsp:cNvPr id="0" name=""/>
        <dsp:cNvSpPr/>
      </dsp:nvSpPr>
      <dsp:spPr>
        <a:xfrm>
          <a:off x="0" y="0"/>
          <a:ext cx="6718300" cy="1100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Motivation</a:t>
          </a:r>
          <a:endParaRPr lang="en-US" sz="3000" b="1" kern="1200" dirty="0"/>
        </a:p>
      </dsp:txBody>
      <dsp:txXfrm>
        <a:off x="53726" y="53726"/>
        <a:ext cx="6610848" cy="993128"/>
      </dsp:txXfrm>
    </dsp:sp>
    <dsp:sp modelId="{A250FF79-554C-4AA3-A0C3-A78CDFDCDED8}">
      <dsp:nvSpPr>
        <dsp:cNvPr id="0" name=""/>
        <dsp:cNvSpPr/>
      </dsp:nvSpPr>
      <dsp:spPr>
        <a:xfrm>
          <a:off x="3280" y="1155637"/>
          <a:ext cx="6718300" cy="1100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Contribution</a:t>
          </a:r>
          <a:endParaRPr lang="en-US" sz="3000" kern="1200" dirty="0"/>
        </a:p>
      </dsp:txBody>
      <dsp:txXfrm>
        <a:off x="57006" y="1209363"/>
        <a:ext cx="6610848" cy="993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8A6AF-03EE-4AF1-89DD-F699B06596C9}">
      <dsp:nvSpPr>
        <dsp:cNvPr id="0" name=""/>
        <dsp:cNvSpPr/>
      </dsp:nvSpPr>
      <dsp:spPr>
        <a:xfrm>
          <a:off x="24422" y="144"/>
          <a:ext cx="6942333" cy="1068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Performance keys in FD MIMO </a:t>
          </a:r>
          <a:r>
            <a:rPr lang="en-US" sz="3000" b="1" kern="1200" dirty="0" err="1" smtClean="0"/>
            <a:t>HetNets</a:t>
          </a:r>
          <a:r>
            <a:rPr lang="en-US" sz="3000" b="1" kern="1200" dirty="0" smtClean="0"/>
            <a:t>.</a:t>
          </a:r>
          <a:endParaRPr lang="en-US" sz="3000" kern="1200" dirty="0"/>
        </a:p>
      </dsp:txBody>
      <dsp:txXfrm>
        <a:off x="76596" y="52318"/>
        <a:ext cx="6837985" cy="964432"/>
      </dsp:txXfrm>
    </dsp:sp>
    <dsp:sp modelId="{ED37D143-BED6-4BF8-BB64-EC65408D26D3}">
      <dsp:nvSpPr>
        <dsp:cNvPr id="0" name=""/>
        <dsp:cNvSpPr/>
      </dsp:nvSpPr>
      <dsp:spPr>
        <a:xfrm>
          <a:off x="3398" y="1123838"/>
          <a:ext cx="6940577" cy="1068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Resource Allocation Problems.</a:t>
          </a:r>
          <a:endParaRPr lang="en-US" sz="3000" kern="1200" dirty="0"/>
        </a:p>
      </dsp:txBody>
      <dsp:txXfrm>
        <a:off x="55572" y="1176012"/>
        <a:ext cx="6836229" cy="964432"/>
      </dsp:txXfrm>
    </dsp:sp>
    <dsp:sp modelId="{BD033561-4C20-416F-AE4E-F321055C1FB2}">
      <dsp:nvSpPr>
        <dsp:cNvPr id="0" name=""/>
        <dsp:cNvSpPr/>
      </dsp:nvSpPr>
      <dsp:spPr>
        <a:xfrm>
          <a:off x="3398" y="2246057"/>
          <a:ext cx="6959958" cy="1068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Solution Algorithms.</a:t>
          </a:r>
          <a:endParaRPr lang="en-US" sz="3000" kern="1200" dirty="0"/>
        </a:p>
      </dsp:txBody>
      <dsp:txXfrm>
        <a:off x="55572" y="2298231"/>
        <a:ext cx="6855610" cy="96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8A6AF-03EE-4AF1-89DD-F699B06596C9}">
      <dsp:nvSpPr>
        <dsp:cNvPr id="0" name=""/>
        <dsp:cNvSpPr/>
      </dsp:nvSpPr>
      <dsp:spPr>
        <a:xfrm>
          <a:off x="24422" y="144"/>
          <a:ext cx="6942333" cy="1068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Random Matrix Theory</a:t>
          </a:r>
          <a:endParaRPr lang="en-US" sz="3000" b="1" kern="1200" dirty="0"/>
        </a:p>
      </dsp:txBody>
      <dsp:txXfrm>
        <a:off x="76596" y="52318"/>
        <a:ext cx="6837985" cy="964432"/>
      </dsp:txXfrm>
    </dsp:sp>
    <dsp:sp modelId="{ED37D143-BED6-4BF8-BB64-EC65408D26D3}">
      <dsp:nvSpPr>
        <dsp:cNvPr id="0" name=""/>
        <dsp:cNvSpPr/>
      </dsp:nvSpPr>
      <dsp:spPr>
        <a:xfrm>
          <a:off x="3398" y="1123838"/>
          <a:ext cx="6940577" cy="1068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Asymptotic Rate Analysis</a:t>
          </a:r>
          <a:endParaRPr lang="en-US" sz="3000" kern="1200" dirty="0"/>
        </a:p>
      </dsp:txBody>
      <dsp:txXfrm>
        <a:off x="55572" y="1176012"/>
        <a:ext cx="6836229" cy="964432"/>
      </dsp:txXfrm>
    </dsp:sp>
    <dsp:sp modelId="{BD033561-4C20-416F-AE4E-F321055C1FB2}">
      <dsp:nvSpPr>
        <dsp:cNvPr id="0" name=""/>
        <dsp:cNvSpPr/>
      </dsp:nvSpPr>
      <dsp:spPr>
        <a:xfrm>
          <a:off x="3398" y="2246057"/>
          <a:ext cx="6959958" cy="1068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Performance Optimization</a:t>
          </a:r>
          <a:endParaRPr lang="en-US" sz="3000" kern="1200" dirty="0"/>
        </a:p>
      </dsp:txBody>
      <dsp:txXfrm>
        <a:off x="55572" y="2298231"/>
        <a:ext cx="6855610" cy="96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0B08-346F-4D0A-A95A-01706A101D1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2AAD-4DCA-4A16-9467-E1BDF6CD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7D3F-8DD3-4B84-B24D-B4B58E79A35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4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0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9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5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7D3F-8DD3-4B84-B24D-B4B58E79A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7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92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7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8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3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0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72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5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6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7D3F-8DD3-4B84-B24D-B4B58E79A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9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3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3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0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5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88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3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3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7D3F-8DD3-4B84-B24D-B4B58E79A357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90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2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2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7D3F-8DD3-4B84-B24D-B4B58E79A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2AAD-4DCA-4A16-9467-E1BDF6CDC1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E37F-7CBF-4B43-BCB0-C65E3739F2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0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D1C-2548-4176-A509-CB254DBAA6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CA2A-4581-4F1F-AD95-91672A8A25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2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72EB-8178-4075-AD0B-BC11DB08BB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853D-F372-47F5-9C89-3D5A24E15D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0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FC44-97EA-4FCF-A053-F5CD3C51F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D36D-19FE-44F8-8AD5-07173A58C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FC1A-3ED9-4EC1-98D9-09C49369E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0D8-13CE-45D5-BA23-24C7210FFB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4C39-CB84-42D2-9C03-D43A34C853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0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80FE-DC84-47D3-922A-0C25132858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BA00-AD89-4C24-8E35-01C0EA07D0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9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7967-572C-40CB-A9F4-EF668823F7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0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920-0BC8-4505-9DAD-DECF897C3A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8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A00B-0A17-4595-99F0-A3C1CA864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2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CA76-1494-48BF-8150-371EEB4D4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6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030-CFEC-484B-AB09-2E6B6E8A80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ACB8-0194-45D6-945C-CAC176EBF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1E12-6B22-4C13-85B4-9E2DD3E5E1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8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253B-5A66-4AD0-85B1-3075570C2B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2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A19E-0322-4F04-BB81-DDC48C8E47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61E-6596-482B-B47F-7FC80F9B47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2965-B1E5-41D3-B087-1FD8BD04AC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8196-7A67-4063-9911-E709AD420C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C0986B-B08C-41E2-BAD0-172048C887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62783A-4EBD-4E1C-B5A9-FD6A75AC9D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5.png"/><Relationship Id="rId4" Type="http://schemas.openxmlformats.org/officeDocument/2006/relationships/image" Target="../media/image5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6.png"/><Relationship Id="rId4" Type="http://schemas.openxmlformats.org/officeDocument/2006/relationships/image" Target="../media/image5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1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3" Type="http://schemas.openxmlformats.org/officeDocument/2006/relationships/image" Target="../media/image4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23" y="4038672"/>
            <a:ext cx="6400800" cy="52225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4102B"/>
                </a:solidFill>
              </a:rPr>
              <a:t>Ph.D. Dissertation Defense</a:t>
            </a:r>
          </a:p>
          <a:p>
            <a:r>
              <a:rPr lang="en-US" sz="2800" b="1" dirty="0">
                <a:solidFill>
                  <a:srgbClr val="C4102B"/>
                </a:solidFill>
              </a:rPr>
              <a:t>Radwa Sultan</a:t>
            </a:r>
          </a:p>
          <a:p>
            <a:r>
              <a:rPr lang="en-US" sz="2800" b="1" dirty="0">
                <a:solidFill>
                  <a:srgbClr val="C4102B"/>
                </a:solidFill>
              </a:rPr>
              <a:t>Advisor: Dr. Zhu Han</a:t>
            </a:r>
          </a:p>
          <a:p>
            <a:r>
              <a:rPr lang="en-US" sz="2800" b="1" dirty="0" smtClean="0">
                <a:solidFill>
                  <a:srgbClr val="C4102B"/>
                </a:solidFill>
                <a:latin typeface="Trebuchet MS"/>
                <a:cs typeface="Trebuchet MS"/>
              </a:rPr>
              <a:t>November 9th, </a:t>
            </a:r>
            <a:r>
              <a:rPr lang="en-US" sz="2800" b="1" dirty="0">
                <a:solidFill>
                  <a:srgbClr val="C4102B"/>
                </a:solidFill>
                <a:latin typeface="Trebuchet MS"/>
                <a:cs typeface="Trebuchet MS"/>
              </a:rPr>
              <a:t>2017</a:t>
            </a:r>
          </a:p>
        </p:txBody>
      </p:sp>
      <p:pic>
        <p:nvPicPr>
          <p:cNvPr id="5" name="Picture 4" descr="engineering-cullen-college-of-engineering-primar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379" y="5711588"/>
            <a:ext cx="3258062" cy="10534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170" y="1293518"/>
            <a:ext cx="11693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Utilizing Full Duplex </a:t>
            </a:r>
            <a:r>
              <a:rPr lang="en-US" sz="4400" b="1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Multiple</a:t>
            </a:r>
            <a:r>
              <a:rPr lang="en-US" sz="4400" b="1" dirty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 </a:t>
            </a:r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Antenna</a:t>
            </a:r>
          </a:p>
          <a:p>
            <a:pPr algn="ctr"/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 </a:t>
            </a:r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in </a:t>
            </a:r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Heterogeneous </a:t>
            </a:r>
            <a:r>
              <a:rPr lang="en-US" sz="4400" b="1" cap="none" spc="0" dirty="0" smtClean="0">
                <a:ln w="12700">
                  <a:solidFill>
                    <a:schemeClr val="tx1">
                      <a:alpha val="94000"/>
                    </a:schemeClr>
                  </a:solidFill>
                </a:ln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Eras Demi ITC" panose="020B0805030504020804" pitchFamily="34" charset="0"/>
                <a:cs typeface="Impact"/>
              </a:rPr>
              <a:t>Networks </a:t>
            </a:r>
            <a:endParaRPr lang="en-US" sz="4400" b="1" cap="none" spc="0" dirty="0">
              <a:ln w="12700">
                <a:solidFill>
                  <a:schemeClr val="tx1">
                    <a:alpha val="94000"/>
                  </a:schemeClr>
                </a:solidFill>
              </a:ln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652549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Motivation and Contributions</a:t>
            </a:r>
            <a:br>
              <a:rPr lang="en-US" dirty="0" smtClean="0"/>
            </a:br>
            <a:r>
              <a:rPr lang="en-US" sz="3600" u="sng" dirty="0">
                <a:solidFill>
                  <a:srgbClr val="C4102B"/>
                </a:solidFill>
              </a:rPr>
              <a:t>Motivation</a:t>
            </a:r>
            <a:r>
              <a:rPr lang="en-US" sz="3600" u="sng" dirty="0" smtClean="0">
                <a:solidFill>
                  <a:srgbClr val="C4102B"/>
                </a:solidFill>
              </a:rPr>
              <a:t>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891" y="6497782"/>
            <a:ext cx="561109" cy="36021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10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145471" y="1438000"/>
            <a:ext cx="68579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4102B"/>
                </a:solidFill>
              </a:rPr>
              <a:t>To answer the following questions:</a:t>
            </a:r>
          </a:p>
          <a:p>
            <a:endParaRPr lang="en-US" sz="3600" u="sng" dirty="0" smtClean="0">
              <a:solidFill>
                <a:srgbClr val="C410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What are the benefits and challenges of combining FD and massive MIMO?</a:t>
            </a:r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When to utilize FD communication?</a:t>
            </a:r>
          </a:p>
          <a:p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What is the asymptotic FD rate behavior? 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474" y="2435735"/>
            <a:ext cx="5045415" cy="3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652549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Motivation and Contributions</a:t>
            </a:r>
            <a:br>
              <a:rPr lang="en-US" dirty="0" smtClean="0"/>
            </a:br>
            <a:r>
              <a:rPr lang="en-US" sz="3600" u="sng" dirty="0" smtClean="0">
                <a:solidFill>
                  <a:srgbClr val="C4102B"/>
                </a:solidFill>
              </a:rPr>
              <a:t>Contributions: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018" y="6543258"/>
            <a:ext cx="477982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11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-1" y="1498530"/>
            <a:ext cx="75091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Investigate the performance keys in FD MIMO </a:t>
            </a:r>
            <a:r>
              <a:rPr lang="en-US" sz="2400" b="1" dirty="0" err="1" smtClean="0"/>
              <a:t>HetNets</a:t>
            </a:r>
            <a:r>
              <a:rPr lang="en-US" sz="24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Propose mode selection criterions between FD and HD</a:t>
            </a:r>
            <a:r>
              <a:rPr lang="en-US" sz="24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Jointly optimize the user-pairing and subcarrier allocation in FD-OFDMA network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Propose </a:t>
            </a:r>
            <a:r>
              <a:rPr lang="en-US" sz="2400" b="1" dirty="0" smtClean="0"/>
              <a:t>the crystallized rate region </a:t>
            </a:r>
            <a:r>
              <a:rPr lang="en-US" sz="2400" b="1" dirty="0" smtClean="0"/>
              <a:t>to </a:t>
            </a:r>
            <a:r>
              <a:rPr lang="en-US" sz="2400" b="1" dirty="0" smtClean="0"/>
              <a:t>derive the FD rate </a:t>
            </a:r>
            <a:r>
              <a:rPr lang="en-US" sz="2400" b="1" dirty="0" smtClean="0"/>
              <a:t>region</a:t>
            </a:r>
            <a:r>
              <a:rPr lang="en-US" sz="2400" b="1" dirty="0"/>
              <a:t> </a:t>
            </a:r>
            <a:r>
              <a:rPr lang="en-US" sz="2400" b="1" dirty="0" smtClean="0"/>
              <a:t>with lower complexity.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</a:t>
            </a:r>
            <a:r>
              <a:rPr lang="en-US" sz="2400" b="1" dirty="0" smtClean="0"/>
              <a:t>erive the FD-DL and FD-UL </a:t>
            </a:r>
            <a:r>
              <a:rPr lang="en-US" sz="2400" b="1" dirty="0" smtClean="0"/>
              <a:t>asymptotic rate bounds</a:t>
            </a:r>
            <a:r>
              <a:rPr lang="en-US" sz="24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Optimize the SI cancellatio</a:t>
            </a:r>
            <a:r>
              <a:rPr lang="en-US" sz="2400" b="1" dirty="0" smtClean="0"/>
              <a:t>n in FD massive MIMO setting. 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50472"/>
            <a:ext cx="4661292" cy="44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 4"/>
          <p:cNvSpPr txBox="1"/>
          <p:nvPr/>
        </p:nvSpPr>
        <p:spPr>
          <a:xfrm>
            <a:off x="454811" y="1725740"/>
            <a:ext cx="62784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 "/>
            </a:pPr>
            <a:r>
              <a:rPr lang="en-US" sz="2400" b="1">
                <a:solidFill>
                  <a:prstClr val="black"/>
                </a:solidFill>
              </a:rPr>
              <a:t>   </a:t>
            </a:r>
            <a:r>
              <a:rPr lang="en-US" sz="2400" b="1">
                <a:solidFill>
                  <a:srgbClr val="C00000"/>
                </a:solidFill>
              </a:rPr>
              <a:t>    </a:t>
            </a:r>
            <a:r>
              <a:rPr lang="en-US" sz="2400" b="1">
                <a:solidFill>
                  <a:prstClr val="black"/>
                </a:solidFill>
              </a:rPr>
              <a:t>                        </a:t>
            </a:r>
            <a:r>
              <a:rPr lang="en-US" sz="2400" b="1">
                <a:solidFill>
                  <a:srgbClr val="C00000"/>
                </a:solidFill>
              </a:rPr>
              <a:t>  </a:t>
            </a:r>
            <a:r>
              <a:rPr lang="en-US" sz="2400" b="1">
                <a:solidFill>
                  <a:prstClr val="black"/>
                </a:solidFill>
              </a:rPr>
              <a:t>            </a:t>
            </a:r>
            <a:br>
              <a:rPr lang="en-US" sz="2400" b="1">
                <a:solidFill>
                  <a:prstClr val="black"/>
                </a:solidFill>
              </a:rPr>
            </a:br>
            <a:r>
              <a:rPr lang="en-US" sz="2400" b="1">
                <a:solidFill>
                  <a:prstClr val="black"/>
                </a:solidFill>
              </a:rPr>
              <a:t>                                     </a:t>
            </a: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 "/>
            </a:pPr>
            <a:r>
              <a:rPr lang="en-US" sz="2400" b="1">
                <a:solidFill>
                  <a:prstClr val="black"/>
                </a:solidFill>
              </a:rPr>
              <a:t>                                      </a:t>
            </a:r>
            <a:br>
              <a:rPr lang="en-US" sz="2400" b="1">
                <a:solidFill>
                  <a:prstClr val="black"/>
                </a:solidFill>
              </a:rPr>
            </a:br>
            <a:r>
              <a:rPr lang="en-US" sz="2400" b="1">
                <a:solidFill>
                  <a:prstClr val="black"/>
                </a:solidFill>
              </a:rPr>
              <a:t>             </a:t>
            </a: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9009383"/>
              </p:ext>
            </p:extLst>
          </p:nvPr>
        </p:nvGraphicFramePr>
        <p:xfrm>
          <a:off x="2806106" y="3156668"/>
          <a:ext cx="6966756" cy="331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310103" y="2278969"/>
            <a:ext cx="119587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3. Resource Allocation Challenges in FD MIMO </a:t>
            </a:r>
            <a:r>
              <a:rPr 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HetNets</a:t>
            </a:r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13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145471" y="2037421"/>
            <a:ext cx="53409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Self-Interference.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Co-channel Interference.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Multiuser Interference. </a:t>
            </a:r>
          </a:p>
          <a:p>
            <a:pPr marL="514350" indent="-514350">
              <a:buAutoNum type="arabicPeriod"/>
            </a:pPr>
            <a:endParaRPr lang="en-US" sz="3000" u="sng" dirty="0">
              <a:solidFill>
                <a:srgbClr val="C4102B"/>
              </a:solidFill>
            </a:endParaRPr>
          </a:p>
          <a:p>
            <a:pPr marL="514350" indent="-514350">
              <a:buAutoNum type="arabicPeriod"/>
            </a:pPr>
            <a:endParaRPr lang="en-US" sz="3000" u="sng" dirty="0" smtClean="0">
              <a:solidFill>
                <a:srgbClr val="C4102B"/>
              </a:solidFill>
            </a:endParaRPr>
          </a:p>
          <a:p>
            <a:pPr marL="514350" indent="-514350">
              <a:buAutoNum type="arabicPeriod"/>
            </a:pPr>
            <a:endParaRPr lang="en-US" sz="3000" u="sng" dirty="0">
              <a:solidFill>
                <a:srgbClr val="C410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45471" y="1452646"/>
            <a:ext cx="5752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C4102B"/>
                </a:solidFill>
              </a:rPr>
              <a:t>Performance </a:t>
            </a:r>
            <a:r>
              <a:rPr lang="en-US" sz="3200" b="1" dirty="0">
                <a:solidFill>
                  <a:srgbClr val="C4102B"/>
                </a:solidFill>
              </a:rPr>
              <a:t>keys in FD </a:t>
            </a:r>
            <a:r>
              <a:rPr lang="en-US" sz="3200" b="1" dirty="0" err="1">
                <a:solidFill>
                  <a:srgbClr val="C4102B"/>
                </a:solidFill>
              </a:rPr>
              <a:t>HetNets</a:t>
            </a:r>
            <a:r>
              <a:rPr lang="en-US" sz="3200" b="1" dirty="0">
                <a:solidFill>
                  <a:srgbClr val="C4102B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209" y="1589317"/>
            <a:ext cx="5786373" cy="50608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86000" y="2493818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08364" y="3023254"/>
            <a:ext cx="2867890" cy="7550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power Control 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3352800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08363" y="3882236"/>
            <a:ext cx="2867891" cy="7550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UL power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User Pairing </a:t>
            </a:r>
            <a:endParaRPr lang="en-US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4315111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8363" y="4844547"/>
            <a:ext cx="2867891" cy="7550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Subcarrier Allocation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69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14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145471" y="2037421"/>
            <a:ext cx="6033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Number of TX and RX antennas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Self-Interference </a:t>
            </a:r>
            <a:endParaRPr lang="en-US" sz="3000" dirty="0"/>
          </a:p>
          <a:p>
            <a:endParaRPr lang="en-US" sz="3000" dirty="0" smtClean="0"/>
          </a:p>
          <a:p>
            <a:pPr marL="514350" indent="-514350">
              <a:buAutoNum type="arabicPeriod"/>
            </a:pPr>
            <a:endParaRPr lang="en-US" sz="3000" u="sng" dirty="0">
              <a:solidFill>
                <a:srgbClr val="C4102B"/>
              </a:solidFill>
            </a:endParaRPr>
          </a:p>
          <a:p>
            <a:pPr marL="514350" indent="-514350">
              <a:buAutoNum type="arabicPeriod"/>
            </a:pPr>
            <a:endParaRPr lang="en-US" sz="3000" u="sng" dirty="0" smtClean="0">
              <a:solidFill>
                <a:srgbClr val="C4102B"/>
              </a:solidFill>
            </a:endParaRPr>
          </a:p>
          <a:p>
            <a:pPr marL="514350" indent="-514350">
              <a:buAutoNum type="arabicPeriod"/>
            </a:pPr>
            <a:endParaRPr lang="en-US" sz="3000" u="sng" dirty="0">
              <a:solidFill>
                <a:srgbClr val="C410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45471" y="1452646"/>
            <a:ext cx="7329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4102B"/>
                </a:solidFill>
              </a:rPr>
              <a:t>Performance </a:t>
            </a:r>
            <a:r>
              <a:rPr lang="en-US" sz="3200" b="1" dirty="0">
                <a:solidFill>
                  <a:srgbClr val="C4102B"/>
                </a:solidFill>
              </a:rPr>
              <a:t>keys in </a:t>
            </a:r>
            <a:r>
              <a:rPr lang="en-US" sz="3200" b="1" dirty="0" smtClean="0">
                <a:solidFill>
                  <a:srgbClr val="C4102B"/>
                </a:solidFill>
              </a:rPr>
              <a:t>FD</a:t>
            </a:r>
            <a:r>
              <a:rPr lang="ar-EG" sz="3200" b="1" dirty="0" smtClean="0">
                <a:solidFill>
                  <a:srgbClr val="C4102B"/>
                </a:solidFill>
              </a:rPr>
              <a:t> </a:t>
            </a:r>
            <a:r>
              <a:rPr lang="en-US" sz="3200" b="1" dirty="0" smtClean="0">
                <a:solidFill>
                  <a:srgbClr val="C4102B"/>
                </a:solidFill>
              </a:rPr>
              <a:t>MIMO.</a:t>
            </a:r>
            <a:endParaRPr lang="en-US" sz="3200" b="1" dirty="0">
              <a:solidFill>
                <a:srgbClr val="C4102B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2745" y="2538345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08363" y="3023254"/>
            <a:ext cx="4475019" cy="7550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Antenna Selection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55818" y="3397327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08363" y="3882236"/>
            <a:ext cx="4572001" cy="7550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SI Cancellation with Beamforming</a:t>
            </a:r>
            <a:endParaRPr lang="en-US" sz="2400" b="1" dirty="0"/>
          </a:p>
        </p:txBody>
      </p:sp>
      <p:pic>
        <p:nvPicPr>
          <p:cNvPr id="16" name="Content Placeholder 5" descr="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96546" y="1676233"/>
            <a:ext cx="5113918" cy="469702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5471" y="58993"/>
            <a:ext cx="79248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/>
              <a:t>Resource Allocation Challenges in Full-Duplex MIMO Small Cell Networks.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07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15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390829" y="2461862"/>
            <a:ext cx="503322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102B"/>
                </a:solidFill>
              </a:rPr>
              <a:t>FD Transmission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Mode Selection.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Power Allocation.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Subcarrier Allocation.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User Pairing</a:t>
            </a:r>
            <a:r>
              <a:rPr lang="en-US" sz="3000" dirty="0"/>
              <a:t>.</a:t>
            </a:r>
            <a:endParaRPr lang="en-US" sz="3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4744" y="1457853"/>
            <a:ext cx="11891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4102B"/>
                </a:solidFill>
              </a:rPr>
              <a:t>Resource Allocation Challenges:</a:t>
            </a:r>
          </a:p>
        </p:txBody>
      </p:sp>
      <p:sp>
        <p:nvSpPr>
          <p:cNvPr id="12" name="TextBox 11" descr=" 4"/>
          <p:cNvSpPr txBox="1"/>
          <p:nvPr/>
        </p:nvSpPr>
        <p:spPr>
          <a:xfrm>
            <a:off x="5424055" y="2455572"/>
            <a:ext cx="5874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102B"/>
                </a:solidFill>
              </a:rPr>
              <a:t>FD MIMO Transmission</a:t>
            </a:r>
            <a:endParaRPr lang="en-US" sz="3000" dirty="0" smtClean="0"/>
          </a:p>
          <a:p>
            <a:pPr marL="514350" indent="-514350">
              <a:buAutoNum type="arabicPeriod" startAt="5"/>
            </a:pPr>
            <a:r>
              <a:rPr lang="en-US" sz="3000" dirty="0" smtClean="0"/>
              <a:t>Antenna Selection</a:t>
            </a:r>
          </a:p>
          <a:p>
            <a:pPr marL="514350" indent="-514350">
              <a:buAutoNum type="arabicPeriod" startAt="5"/>
            </a:pPr>
            <a:r>
              <a:rPr lang="en-US" sz="3000" dirty="0" smtClean="0"/>
              <a:t>SI Cancellation via Beamforming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2337386" y="5250976"/>
            <a:ext cx="8112974" cy="7800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C4102B"/>
                </a:solidFill>
                <a:sym typeface="Wingdings" panose="05000000000000000000" pitchFamily="2" charset="2"/>
              </a:rPr>
              <a:t>The joint optimization problems are MINLPs.</a:t>
            </a:r>
            <a:endParaRPr lang="en-US" sz="3200" b="1" dirty="0">
              <a:solidFill>
                <a:srgbClr val="C4102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063" y="4922201"/>
            <a:ext cx="1065936" cy="11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16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6009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DL SINR</a:t>
            </a:r>
          </a:p>
          <a:p>
            <a:pPr lvl="0"/>
            <a:endParaRPr lang="en-US" sz="3200" b="1" u="sng" dirty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  <a:p>
            <a:pPr lvl="0"/>
            <a:endParaRPr lang="en-US" sz="3200" b="1" u="sng" dirty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41" y="1544782"/>
            <a:ext cx="5238750" cy="5315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958" y="3166134"/>
            <a:ext cx="4524375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540" y="4855257"/>
            <a:ext cx="4505325" cy="10001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303087" y="2810511"/>
            <a:ext cx="338058" cy="68234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92676" y="2055438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Transmission Power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12798" y="2810511"/>
            <a:ext cx="338058" cy="68234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2387" y="2055438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Large Scale Fading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227216" y="2824094"/>
            <a:ext cx="338058" cy="68234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72853" y="2056304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Small Scale Fading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750284" y="4336272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85488" y="5078161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Noise Variance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983771" y="4336272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26990" y="5083697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Co-Channel Interference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80555" y="5587971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7600" y="5982119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UL Transmission Power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525490" y="5587971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63776" y="5981702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UL-DL Mutual Distance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053259" y="5640493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91545" y="6034224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Channel gain between UL and DL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38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17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60093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C4102B"/>
                </a:solidFill>
              </a:rPr>
              <a:t>U</a:t>
            </a:r>
            <a:r>
              <a:rPr lang="en-US" sz="3200" b="1" u="sng" dirty="0" smtClean="0">
                <a:solidFill>
                  <a:srgbClr val="C4102B"/>
                </a:solidFill>
              </a:rPr>
              <a:t>L SINR</a:t>
            </a:r>
          </a:p>
          <a:p>
            <a:pPr lvl="0"/>
            <a:endParaRPr lang="en-US" sz="3200" b="1" u="sng" dirty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  <a:p>
            <a:pPr lvl="0"/>
            <a:endParaRPr lang="en-US" sz="3200" b="1" u="sng" dirty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  <a:p>
            <a:pPr lvl="0"/>
            <a:endParaRPr lang="en-US" sz="3200" b="1" u="sng" dirty="0" smtClean="0">
              <a:solidFill>
                <a:srgbClr val="C4102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41" y="1544782"/>
            <a:ext cx="5238750" cy="5315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805" y="3192062"/>
            <a:ext cx="4410075" cy="1295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303087" y="2810511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92676" y="205543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</a:t>
            </a:r>
            <a:r>
              <a:rPr lang="en-US" sz="2400" b="1" dirty="0" smtClean="0"/>
              <a:t>L Transmission Power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212798" y="2810511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2387" y="205543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Large Scale Fading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227216" y="2824094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72853" y="2056304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Small Scale Fading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983771" y="4336272"/>
            <a:ext cx="721832" cy="75518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26990" y="508369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Self Interference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273877" y="4359017"/>
            <a:ext cx="721832" cy="75518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104095" y="508369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 Cancellation Parameter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09704" y="4329636"/>
            <a:ext cx="721832" cy="75518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44908" y="5071525"/>
            <a:ext cx="2867890" cy="755073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Noise Variance </a:t>
            </a:r>
          </a:p>
        </p:txBody>
      </p:sp>
    </p:spTree>
    <p:extLst>
      <p:ext uri="{BB962C8B-B14F-4D97-AF65-F5344CB8AC3E}">
        <p14:creationId xmlns:p14="http://schemas.microsoft.com/office/powerpoint/2010/main" val="27236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27" grpId="0" animBg="1"/>
      <p:bldP spid="27" grpId="1" animBg="1"/>
      <p:bldP spid="31" grpId="0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/>
              <a:t>C</a:t>
            </a:r>
            <a:r>
              <a:rPr lang="en-US" sz="3600" dirty="0" smtClean="0"/>
              <a:t>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18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0" y="2807830"/>
            <a:ext cx="5667809" cy="373542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5471" y="1452646"/>
            <a:ext cx="6009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Joint Allocation Problem: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778925" y="2427674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24562" y="1659884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Sum Rate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107872" y="4274770"/>
            <a:ext cx="980912" cy="1321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68544" y="3739632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Power Constraints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107872" y="5140679"/>
            <a:ext cx="980912" cy="1321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68544" y="4605541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UL Power Constraints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107872" y="6119246"/>
            <a:ext cx="1052350" cy="14174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73727" y="5584108"/>
            <a:ext cx="3034145" cy="959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Subcarrier Assignment Constraint</a:t>
            </a:r>
          </a:p>
        </p:txBody>
      </p:sp>
      <p:cxnSp>
        <p:nvCxnSpPr>
          <p:cNvPr id="34" name="Straight Arrow Connector 33"/>
          <p:cNvCxnSpPr>
            <a:stCxn id="35" idx="3"/>
          </p:cNvCxnSpPr>
          <p:nvPr/>
        </p:nvCxnSpPr>
        <p:spPr>
          <a:xfrm>
            <a:off x="3290454" y="5998566"/>
            <a:ext cx="2864376" cy="770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22564" y="5621029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Binary Assignment Variables</a:t>
            </a:r>
          </a:p>
        </p:txBody>
      </p:sp>
    </p:spTree>
    <p:extLst>
      <p:ext uri="{BB962C8B-B14F-4D97-AF65-F5344CB8AC3E}">
        <p14:creationId xmlns:p14="http://schemas.microsoft.com/office/powerpoint/2010/main" val="15506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9" grpId="0" animBg="1"/>
      <p:bldP spid="29" grpId="1" animBg="1"/>
      <p:bldP spid="33" grpId="0" animBg="1"/>
      <p:bldP spid="33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19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6316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C4102B"/>
                </a:solidFill>
              </a:rPr>
              <a:t>Generalized Benders Decomposition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587" y="2152513"/>
            <a:ext cx="2771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smtClean="0">
                <a:solidFill>
                  <a:srgbClr val="000000"/>
                </a:solidFill>
                <a:effectLst/>
              </a:rPr>
              <a:t>Target problem</a:t>
            </a:r>
            <a:endParaRPr lang="en-US" sz="3200" b="1" i="0" dirty="0"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03739" y="2916565"/>
                <a:ext cx="3923732" cy="2259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 err="1"/>
                  <a:t>s</a:t>
                </a:r>
                <a:r>
                  <a:rPr lang="en-US" sz="3600" b="0" dirty="0" err="1" smtClean="0">
                    <a:solidFill>
                      <a:schemeClr val="tx1"/>
                    </a:solidFill>
                  </a:rPr>
                  <a:t>.t</a:t>
                </a:r>
                <a:r>
                  <a:rPr lang="en-US" sz="3600" b="0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sz="36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6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3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739" y="2916565"/>
                <a:ext cx="3923732" cy="22597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718" y="1511640"/>
            <a:ext cx="5733282" cy="5090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38587" y="2539029"/>
                <a:ext cx="3154573" cy="1707389"/>
              </a:xfrm>
              <a:prstGeom prst="rect">
                <a:avLst/>
              </a:prstGeom>
              <a:noFill/>
              <a:ln w="762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 err="1"/>
                  <a:t>s</a:t>
                </a:r>
                <a:r>
                  <a:rPr lang="en-US" sz="3600" b="0" dirty="0" err="1" smtClean="0">
                    <a:solidFill>
                      <a:schemeClr val="tx1"/>
                    </a:solidFill>
                  </a:rPr>
                  <a:t>.t</a:t>
                </a:r>
                <a:r>
                  <a:rPr lang="en-US" sz="3600" b="0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sz="36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7" y="2539029"/>
                <a:ext cx="3154573" cy="1707389"/>
              </a:xfrm>
              <a:prstGeom prst="rect">
                <a:avLst/>
              </a:prstGeom>
              <a:blipFill rotWithShape="0">
                <a:blip r:embed="rId6"/>
                <a:stretch>
                  <a:fillRect l="-6026"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3882788" y="4524388"/>
            <a:ext cx="313898" cy="651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0943" y="4798749"/>
            <a:ext cx="2867890" cy="755073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Continuous Variables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21639" y="4524387"/>
            <a:ext cx="910421" cy="1641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869794" y="5788185"/>
            <a:ext cx="2867890" cy="755073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Integer Variables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04912" y="2916565"/>
            <a:ext cx="1266124" cy="1840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537006" y="4756659"/>
                <a:ext cx="2867890" cy="75507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003">
                <a:schemeClr val="dk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Constant value</a:t>
                </a:r>
              </a:p>
              <a:p>
                <a:pPr algn="ctr"/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06" y="4756659"/>
                <a:ext cx="2867890" cy="7550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068745" y="2916565"/>
            <a:ext cx="4384212" cy="897177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67145" y="3365153"/>
            <a:ext cx="3637990" cy="22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30943" y="3080659"/>
            <a:ext cx="556069" cy="1639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067" y="4720241"/>
            <a:ext cx="2867890" cy="755073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Solve for </a:t>
            </a:r>
          </a:p>
          <a:p>
            <a:pPr algn="ctr"/>
            <a:r>
              <a:rPr lang="en-US" sz="2400" b="1" dirty="0" smtClean="0"/>
              <a:t>continuous variables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37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1" animBg="1"/>
      <p:bldP spid="24" grpId="0" animBg="1"/>
      <p:bldP spid="24" grpId="1" animBg="1"/>
      <p:bldP spid="27" grpId="0" animBg="1"/>
      <p:bldP spid="27" grpId="1" animBg="1"/>
      <p:bldP spid="18" grpId="0" animBg="1"/>
      <p:bldP spid="2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191" y="1417638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191" y="23409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191" y="32642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191" y="41876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191" y="5177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6255" y="2340968"/>
            <a:ext cx="115893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56009" y="1682335"/>
            <a:ext cx="2679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Introduction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6255" y="3236139"/>
            <a:ext cx="115893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6254" y="4180251"/>
            <a:ext cx="115893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877" y="5177135"/>
            <a:ext cx="115893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5851" y="2605664"/>
            <a:ext cx="47468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Motivation and </a:t>
            </a:r>
            <a:r>
              <a:rPr lang="en-US" sz="3000" dirty="0" smtClean="0"/>
              <a:t>Contribution.</a:t>
            </a:r>
            <a:endParaRPr lang="en-US" sz="3000" dirty="0"/>
          </a:p>
        </p:txBody>
      </p:sp>
      <p:sp>
        <p:nvSpPr>
          <p:cNvPr id="22" name="Rectangle 21"/>
          <p:cNvSpPr/>
          <p:nvPr/>
        </p:nvSpPr>
        <p:spPr>
          <a:xfrm>
            <a:off x="895851" y="3441588"/>
            <a:ext cx="112407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</a:rPr>
              <a:t>Resource Allocation </a:t>
            </a:r>
            <a:r>
              <a:rPr lang="en-US" sz="3000" dirty="0" smtClean="0">
                <a:solidFill>
                  <a:prstClr val="black"/>
                </a:solidFill>
              </a:rPr>
              <a:t>Challenges </a:t>
            </a:r>
            <a:r>
              <a:rPr lang="en-US" sz="3000" dirty="0">
                <a:solidFill>
                  <a:prstClr val="black"/>
                </a:solidFill>
              </a:rPr>
              <a:t>in Full-Duplex MIMO </a:t>
            </a:r>
            <a:r>
              <a:rPr lang="en-US" sz="3000" dirty="0" err="1" smtClean="0">
                <a:solidFill>
                  <a:prstClr val="black"/>
                </a:solidFill>
              </a:rPr>
              <a:t>HetNets</a:t>
            </a:r>
            <a:r>
              <a:rPr lang="en-US" sz="3000" dirty="0" smtClean="0">
                <a:solidFill>
                  <a:prstClr val="black"/>
                </a:solidFill>
              </a:rPr>
              <a:t>.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5851" y="4416934"/>
            <a:ext cx="10681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</a:rPr>
              <a:t>Asymptotic Rate Analysis in Full-Duplex Massive MIMO Networks.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5851" y="5362534"/>
            <a:ext cx="47929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</a:rPr>
              <a:t>Conclusion and Future Work. </a:t>
            </a:r>
          </a:p>
        </p:txBody>
      </p:sp>
    </p:spTree>
    <p:extLst>
      <p:ext uri="{BB962C8B-B14F-4D97-AF65-F5344CB8AC3E}">
        <p14:creationId xmlns:p14="http://schemas.microsoft.com/office/powerpoint/2010/main" val="22281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4" grpId="0"/>
      <p:bldP spid="19" grpId="0"/>
      <p:bldP spid="22" grpId="0"/>
      <p:bldP spid="2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20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68708"/>
            <a:ext cx="6316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C4102B"/>
                </a:solidFill>
              </a:rPr>
              <a:t>Generalized Benders Decomposition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18" y="1511640"/>
            <a:ext cx="5733282" cy="5090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8698" y="2320198"/>
                <a:ext cx="6380020" cy="1907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lvl="0" defTabSz="457200">
                  <a:spcBef>
                    <a:spcPct val="20000"/>
                  </a:spcBef>
                </a:pPr>
                <a:r>
                  <a:rPr lang="en-US" sz="3200" dirty="0" err="1"/>
                  <a:t>s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.t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……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457200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……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8" y="2320198"/>
                <a:ext cx="6380020" cy="1907061"/>
              </a:xfrm>
              <a:prstGeom prst="rect">
                <a:avLst/>
              </a:prstGeom>
              <a:blipFill rotWithShape="0">
                <a:blip r:embed="rId5"/>
                <a:stretch>
                  <a:fillRect l="-2483" b="-9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5471" y="4619318"/>
                <a:ext cx="5825479" cy="1249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  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defTabSz="457200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1" y="4619318"/>
                <a:ext cx="5825479" cy="1249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50171" y="4760689"/>
                <a:ext cx="3769320" cy="584775"/>
              </a:xfrm>
              <a:prstGeom prst="rect">
                <a:avLst/>
              </a:prstGeom>
              <a:noFill/>
              <a:ln w="76200">
                <a:solidFill>
                  <a:srgbClr val="C4102B"/>
                </a:solidFill>
              </a:ln>
            </p:spPr>
            <p:txBody>
              <a:bodyPr wrap="square">
                <a:spAutoFit/>
              </a:bodyPr>
              <a:lstStyle/>
              <a:p>
                <a:pPr lvl="0" defTabSz="4572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71" y="4760689"/>
                <a:ext cx="376932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76200">
                <a:solidFill>
                  <a:srgbClr val="C4102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228073" y="5671148"/>
            <a:ext cx="4384212" cy="897177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65618" y="4259520"/>
            <a:ext cx="1698845" cy="186250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597" y="2352459"/>
            <a:ext cx="6241474" cy="1842537"/>
          </a:xfrm>
          <a:prstGeom prst="rect">
            <a:avLst/>
          </a:prstGeom>
          <a:noFill/>
          <a:ln w="76200">
            <a:solidFill>
              <a:srgbClr val="C410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47296" y="2450011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92933" y="1682221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Number of </a:t>
            </a:r>
          </a:p>
          <a:p>
            <a:pPr algn="ctr"/>
            <a:r>
              <a:rPr lang="en-US" sz="2400" b="1" dirty="0" smtClean="0"/>
              <a:t>Feasible Iterations</a:t>
            </a:r>
            <a:endParaRPr lang="en-US" sz="2400" b="1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282586" y="4009091"/>
            <a:ext cx="763219" cy="35234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02383" y="445287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Number of </a:t>
            </a:r>
          </a:p>
          <a:p>
            <a:pPr algn="ctr"/>
            <a:r>
              <a:rPr lang="en-US" sz="2400" b="1" dirty="0" smtClean="0"/>
              <a:t>inf</a:t>
            </a:r>
            <a:r>
              <a:rPr lang="en-US" sz="2400" b="1" dirty="0" smtClean="0"/>
              <a:t>easible Iterations</a:t>
            </a:r>
            <a:endParaRPr lang="en-US" sz="2400" b="1" dirty="0" smtClean="0"/>
          </a:p>
        </p:txBody>
      </p:sp>
      <p:sp>
        <p:nvSpPr>
          <p:cNvPr id="26" name="Oval 25"/>
          <p:cNvSpPr/>
          <p:nvPr/>
        </p:nvSpPr>
        <p:spPr>
          <a:xfrm>
            <a:off x="6997771" y="4647875"/>
            <a:ext cx="4384212" cy="897177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1273" y="5096464"/>
            <a:ext cx="2292888" cy="22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2" grpId="0"/>
      <p:bldP spid="22" grpId="1" uiExpand="1" build="allAtOnce"/>
      <p:bldP spid="18" grpId="0" animBg="1"/>
      <p:bldP spid="18" grpId="1" animBg="1"/>
      <p:bldP spid="13" grpId="0" animBg="1"/>
      <p:bldP spid="13" grpId="1" animBg="1"/>
      <p:bldP spid="8" grpId="0" animBg="1"/>
      <p:bldP spid="8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21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600935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Heuristic Algorithm:</a:t>
            </a:r>
          </a:p>
          <a:p>
            <a:pPr lvl="0"/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A two step iterative algorithm to solve the joint optimization MINLP </a:t>
            </a:r>
          </a:p>
          <a:p>
            <a:pPr lvl="0"/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Joint </a:t>
            </a:r>
            <a:r>
              <a:rPr lang="en-US" sz="2400" dirty="0"/>
              <a:t>User Pairing and </a:t>
            </a:r>
            <a:r>
              <a:rPr lang="en-US" sz="2400" dirty="0" smtClean="0"/>
              <a:t>Subcarrier Allocation </a:t>
            </a:r>
            <a:r>
              <a:rPr lang="en-US" sz="2400" dirty="0"/>
              <a:t>Solution </a:t>
            </a:r>
            <a:r>
              <a:rPr lang="en-US" sz="2400" dirty="0" smtClean="0"/>
              <a:t>Algorithm.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Power Allocation.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41" y="1544782"/>
            <a:ext cx="5238750" cy="53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22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11809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en-US" sz="3200" b="1" u="sng" dirty="0" smtClean="0">
                <a:solidFill>
                  <a:srgbClr val="C4102B"/>
                </a:solidFill>
              </a:rPr>
              <a:t>Joint User Pairing and Subcarrier Allocation</a:t>
            </a:r>
          </a:p>
          <a:p>
            <a:pPr marL="514350" lvl="0" indent="-514350">
              <a:buAutoNum type="arabicPeriod"/>
            </a:pPr>
            <a:endParaRPr lang="en-US" sz="3200" b="1" u="sng" dirty="0" smtClean="0">
              <a:solidFill>
                <a:srgbClr val="C4102B"/>
              </a:solidFill>
            </a:endParaRPr>
          </a:p>
          <a:p>
            <a:pPr marL="1428750" lvl="2" indent="-514350">
              <a:buFont typeface="+mj-lt"/>
              <a:buAutoNum type="arabicParenR"/>
            </a:pPr>
            <a:r>
              <a:rPr lang="en-US" sz="3000" dirty="0" smtClean="0"/>
              <a:t>Construct initial candidate triplets.</a:t>
            </a:r>
          </a:p>
          <a:p>
            <a:pPr marL="1428750" lvl="2" indent="-514350">
              <a:buFont typeface="+mj-lt"/>
              <a:buAutoNum type="arabicParenR"/>
            </a:pPr>
            <a:endParaRPr lang="en-US" sz="3000" dirty="0"/>
          </a:p>
          <a:p>
            <a:pPr marL="1428750" lvl="2" indent="-514350">
              <a:buFont typeface="+mj-lt"/>
              <a:buAutoNum type="arabicParenR"/>
            </a:pPr>
            <a:endParaRPr lang="en-US" sz="3000" dirty="0" smtClean="0"/>
          </a:p>
          <a:p>
            <a:pPr marL="1428750" lvl="2" indent="-514350">
              <a:buFont typeface="+mj-lt"/>
              <a:buAutoNum type="arabicParenR"/>
            </a:pPr>
            <a:r>
              <a:rPr lang="en-US" sz="3000" dirty="0" smtClean="0"/>
              <a:t>For each subcarrier, highest sum rate UL-DL pair is chosen </a:t>
            </a:r>
          </a:p>
          <a:p>
            <a:pPr marL="1428750" lvl="2" indent="-514350">
              <a:buFont typeface="+mj-lt"/>
              <a:buAutoNum type="arabicParenR"/>
            </a:pPr>
            <a:endParaRPr lang="en-US" sz="3000" dirty="0"/>
          </a:p>
          <a:p>
            <a:pPr marL="1428750" lvl="2" indent="-514350">
              <a:buFont typeface="+mj-lt"/>
              <a:buAutoNum type="arabicParenR"/>
            </a:pPr>
            <a:r>
              <a:rPr lang="en-US" sz="3000" dirty="0" smtClean="0"/>
              <a:t>The complexity order                . </a:t>
            </a:r>
          </a:p>
          <a:p>
            <a:pPr marL="1428750" lvl="2" indent="-514350">
              <a:buFont typeface="+mj-lt"/>
              <a:buAutoNum type="arabicParenR"/>
            </a:pPr>
            <a:endParaRPr lang="en-US" sz="3000" dirty="0"/>
          </a:p>
          <a:p>
            <a:pPr marL="1428750" lvl="2" indent="-514350">
              <a:buFont typeface="+mj-lt"/>
              <a:buAutoNum type="arabicParenR"/>
            </a:pPr>
            <a:r>
              <a:rPr lang="en-US" sz="3000" dirty="0" smtClean="0"/>
              <a:t>Full search’s complexity order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532" y="3153672"/>
            <a:ext cx="9156029" cy="609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85" y="4788496"/>
            <a:ext cx="1323975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060" y="5630233"/>
            <a:ext cx="1471755" cy="50199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146561" y="2683838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92198" y="191604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users </a:t>
            </a:r>
          </a:p>
          <a:p>
            <a:pPr algn="ctr"/>
            <a:r>
              <a:rPr lang="en-US" sz="2400" b="1" dirty="0" smtClean="0"/>
              <a:t>set</a:t>
            </a:r>
            <a:endParaRPr lang="en-US" sz="2400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80342" y="2683838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25979" y="191604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</a:t>
            </a:r>
            <a:r>
              <a:rPr lang="en-US" sz="2400" b="1" dirty="0" smtClean="0"/>
              <a:t>L users </a:t>
            </a:r>
          </a:p>
          <a:p>
            <a:pPr algn="ctr"/>
            <a:r>
              <a:rPr lang="en-US" sz="2400" b="1" dirty="0" smtClean="0"/>
              <a:t>set</a:t>
            </a:r>
            <a:endParaRPr lang="en-US" sz="2400" b="1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64916" y="2683838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10553" y="191604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Subcarrierss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set</a:t>
            </a:r>
            <a:endParaRPr lang="en-US" sz="2400" b="1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310010" y="2669410"/>
            <a:ext cx="338058" cy="68234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555647" y="1901620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Pairing </a:t>
            </a:r>
          </a:p>
          <a:p>
            <a:pPr algn="ctr"/>
            <a:r>
              <a:rPr lang="en-US" sz="2400" b="1" dirty="0" smtClean="0"/>
              <a:t>Condition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721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23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11809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2. Power Allocation</a:t>
            </a:r>
          </a:p>
          <a:p>
            <a:pPr lvl="0"/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For High SINR case, the power allocation is a convex problem</a:t>
            </a:r>
            <a:r>
              <a:rPr lang="en-US" sz="3000" dirty="0" smtClean="0"/>
              <a:t>.</a:t>
            </a:r>
            <a:endParaRPr lang="en-US" sz="3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150" y="2975396"/>
            <a:ext cx="4745700" cy="24510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609710" y="3514585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1820" y="3079305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Total Rate</a:t>
            </a:r>
            <a:endParaRPr lang="en-US" sz="2400" b="1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54816" y="4269658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6926" y="383437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</a:t>
            </a:r>
          </a:p>
          <a:p>
            <a:pPr algn="ctr"/>
            <a:r>
              <a:rPr lang="en-US" sz="2400" b="1" dirty="0" smtClean="0"/>
              <a:t>power constraints</a:t>
            </a:r>
            <a:endParaRPr lang="en-US" sz="2400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54816" y="5163317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6926" y="472803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</a:t>
            </a:r>
            <a:r>
              <a:rPr lang="en-US" sz="2400" b="1" dirty="0" smtClean="0"/>
              <a:t>L </a:t>
            </a:r>
          </a:p>
          <a:p>
            <a:pPr algn="ctr"/>
            <a:r>
              <a:rPr lang="en-US" sz="2400" b="1" dirty="0" smtClean="0"/>
              <a:t>power constraints</a:t>
            </a:r>
            <a:endParaRPr lang="en-US" sz="24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41820" y="5858592"/>
            <a:ext cx="9659194" cy="7800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000" b="1" dirty="0">
                <a:solidFill>
                  <a:srgbClr val="FF0000"/>
                </a:solidFill>
              </a:rPr>
              <a:t>ADMM is adopted for solving the power allocation problem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2063" y="5592800"/>
            <a:ext cx="1065936" cy="11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24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68708"/>
            <a:ext cx="990489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4102B"/>
                </a:solidFill>
              </a:rPr>
              <a:t>The Alternating Direction Method of Multipliers (ADMM)</a:t>
            </a:r>
          </a:p>
          <a:p>
            <a:endParaRPr lang="en-US" sz="3200" u="sng" dirty="0" smtClean="0"/>
          </a:p>
          <a:p>
            <a:r>
              <a:rPr lang="en-US" sz="3200" u="sng" dirty="0" smtClean="0"/>
              <a:t>Consider the Problem </a:t>
            </a:r>
          </a:p>
          <a:p>
            <a:endParaRPr lang="en-US" sz="3200" u="sng" dirty="0"/>
          </a:p>
          <a:p>
            <a:endParaRPr lang="en-US" sz="3200" u="sng" dirty="0" smtClean="0"/>
          </a:p>
          <a:p>
            <a:endParaRPr lang="en-US" sz="3200" u="sng" dirty="0"/>
          </a:p>
          <a:p>
            <a:r>
              <a:rPr lang="en-US" sz="2800" u="sng" dirty="0" smtClean="0"/>
              <a:t>Then the ADMM is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46" y="2907592"/>
            <a:ext cx="3275866" cy="774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79" y="3566828"/>
            <a:ext cx="6953250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794" y="4855432"/>
            <a:ext cx="4109370" cy="181437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682444" y="3957815"/>
            <a:ext cx="1202852" cy="115475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76487" y="2220280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Proximal Operator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699" y="3112739"/>
            <a:ext cx="6438900" cy="733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3022411" y="5290712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4521" y="4855432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 update</a:t>
            </a:r>
            <a:endParaRPr lang="en-US" sz="2400" b="1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13361" y="5852325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5471" y="5417045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z</a:t>
            </a:r>
            <a:r>
              <a:rPr lang="en-US" sz="2400" b="1" dirty="0" smtClean="0"/>
              <a:t> update</a:t>
            </a:r>
            <a:endParaRPr lang="en-US" sz="2400" b="1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99416" y="6393726"/>
            <a:ext cx="823229" cy="4469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1526" y="5958446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Check difference between x and z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798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 animBg="1"/>
      <p:bldP spid="19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25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0" y="1468708"/>
            <a:ext cx="102541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The ADMM can solve separable problem in a distributed way</a:t>
            </a:r>
          </a:p>
          <a:p>
            <a:r>
              <a:rPr lang="en-US" sz="3200" u="sng" dirty="0" smtClean="0"/>
              <a:t>Ex: </a:t>
            </a:r>
          </a:p>
          <a:p>
            <a:endParaRPr lang="en-US" sz="3200" u="sng" dirty="0"/>
          </a:p>
          <a:p>
            <a:endParaRPr lang="en-US" sz="3200" u="sng" dirty="0" smtClean="0"/>
          </a:p>
          <a:p>
            <a:endParaRPr lang="en-US" sz="3200" u="sng" dirty="0" smtClean="0"/>
          </a:p>
          <a:p>
            <a:r>
              <a:rPr lang="en-US" sz="2800" u="sng" dirty="0" smtClean="0"/>
              <a:t>This can be reformulated to </a:t>
            </a:r>
            <a:endParaRPr lang="en-US" sz="2800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54" y="2232761"/>
            <a:ext cx="489585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829" y="4581951"/>
            <a:ext cx="5829300" cy="72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791" y="5218194"/>
            <a:ext cx="64293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5470" y="3907608"/>
            <a:ext cx="2997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u="sng" dirty="0">
                <a:solidFill>
                  <a:prstClr val="black"/>
                </a:solidFill>
              </a:rPr>
              <a:t>Then the ADMM is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714" y="4507461"/>
            <a:ext cx="4876800" cy="1543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1703" y="320172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Indicator Function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81089" y="4010121"/>
            <a:ext cx="1136908" cy="83472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5225121"/>
            <a:ext cx="2217761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Allocation Set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17761" y="5599194"/>
            <a:ext cx="672042" cy="762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67141" y="2077012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Separable </a:t>
            </a:r>
          </a:p>
          <a:p>
            <a:pPr algn="ctr"/>
            <a:r>
              <a:rPr lang="en-US" sz="2400" b="1" dirty="0" smtClean="0"/>
              <a:t>Objective</a:t>
            </a:r>
            <a:endParaRPr lang="en-US" sz="2400" b="1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51073" y="2379390"/>
            <a:ext cx="1416068" cy="21830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790937" y="5002804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Projection on Allocation Set</a:t>
            </a:r>
            <a:endParaRPr lang="en-US" sz="2400" b="1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051964" y="5380341"/>
            <a:ext cx="1689238" cy="4100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4" grpId="0"/>
      <p:bldP spid="16" grpId="0" animBg="1"/>
      <p:bldP spid="16" grpId="1" animBg="1"/>
      <p:bldP spid="20" grpId="0" animBg="1"/>
      <p:bldP spid="20" grpId="1" animBg="1"/>
      <p:bldP spid="17" grpId="0" animBg="1"/>
      <p:bldP spid="17" grpI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26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119195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Mode Selection:</a:t>
            </a:r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System will switch between FD and HD for best </a:t>
            </a:r>
            <a:r>
              <a:rPr lang="en-US" sz="3000" dirty="0" smtClean="0"/>
              <a:t>performance</a:t>
            </a:r>
            <a:endParaRPr lang="en-US" sz="3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77" y="2431077"/>
            <a:ext cx="9106787" cy="3244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336" y="5763236"/>
            <a:ext cx="11291455" cy="7800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/>
              <a:t>High gain at low Spatial correlation Coefficient and large </a:t>
            </a:r>
            <a:r>
              <a:rPr lang="en-US" sz="3000" dirty="0" smtClean="0"/>
              <a:t>SI cancellation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703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00" y="1453838"/>
            <a:ext cx="6452381" cy="433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27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461" y="1488850"/>
            <a:ext cx="7362863" cy="4307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775" y="1583669"/>
            <a:ext cx="4563429" cy="43672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33528" y="5754131"/>
            <a:ext cx="831272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difference between the upper bound and the Proposed algorithm’s capacity is very small</a:t>
            </a:r>
            <a:endParaRPr lang="en-US" sz="3000" u="sng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947" y="5915887"/>
            <a:ext cx="8364308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</a:rPr>
              <a:t>Better Performance than Random allocation and HD </a:t>
            </a:r>
            <a:endParaRPr lang="en-US" sz="3000" u="sng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947" y="5789140"/>
            <a:ext cx="831272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difference between the </a:t>
            </a:r>
            <a:r>
              <a:rPr lang="en-US" sz="3200" dirty="0" smtClean="0">
                <a:solidFill>
                  <a:prstClr val="black"/>
                </a:solidFill>
              </a:rPr>
              <a:t>exact solution and </a:t>
            </a:r>
            <a:r>
              <a:rPr lang="en-US" sz="3200" dirty="0">
                <a:solidFill>
                  <a:prstClr val="black"/>
                </a:solidFill>
              </a:rPr>
              <a:t>the </a:t>
            </a:r>
            <a:r>
              <a:rPr lang="en-US" sz="3200" dirty="0" smtClean="0">
                <a:solidFill>
                  <a:prstClr val="black"/>
                </a:solidFill>
              </a:rPr>
              <a:t>proposed </a:t>
            </a:r>
            <a:r>
              <a:rPr lang="en-US" sz="3200" dirty="0">
                <a:solidFill>
                  <a:prstClr val="black"/>
                </a:solidFill>
              </a:rPr>
              <a:t>algorithm’s capacity is very small</a:t>
            </a:r>
            <a:endParaRPr lang="en-US" sz="3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28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2" y="1553825"/>
            <a:ext cx="55797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Another way to compare between FD and HD is to derive the rate region</a:t>
            </a:r>
          </a:p>
          <a:p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u="sng" dirty="0" smtClean="0">
                <a:solidFill>
                  <a:srgbClr val="C00000"/>
                </a:solidFill>
              </a:rPr>
              <a:t>Full search rate regions: </a:t>
            </a:r>
            <a:r>
              <a:rPr lang="en-US" sz="3000" dirty="0" smtClean="0"/>
              <a:t>consider all cases of users and power allocation. </a:t>
            </a:r>
          </a:p>
        </p:txBody>
      </p:sp>
      <p:sp>
        <p:nvSpPr>
          <p:cNvPr id="10" name="Content Placeholder 5" descr=" 9"/>
          <p:cNvSpPr txBox="1">
            <a:spLocks/>
          </p:cNvSpPr>
          <p:nvPr/>
        </p:nvSpPr>
        <p:spPr>
          <a:xfrm>
            <a:off x="145471" y="1588024"/>
            <a:ext cx="5579766" cy="3362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Crystallized rate region: </a:t>
            </a:r>
            <a:r>
              <a:rPr lang="en-US" sz="3000" dirty="0"/>
              <a:t>C</a:t>
            </a:r>
            <a:r>
              <a:rPr lang="en-US" sz="3000" dirty="0" smtClean="0"/>
              <a:t>onsider a subset of combinations which most likely will lie on the boundary of the feasible rate region.</a:t>
            </a:r>
          </a:p>
          <a:p>
            <a:endParaRPr lang="en-US" sz="3000" dirty="0" smtClean="0"/>
          </a:p>
          <a:p>
            <a:r>
              <a:rPr lang="en-US" sz="3000" dirty="0" smtClean="0"/>
              <a:t>Construct the convex hull of the rate region based on those combinations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236" y="1588024"/>
            <a:ext cx="6148315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29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2" y="1496501"/>
            <a:ext cx="1071835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 15"/>
          <p:cNvSpPr txBox="1">
            <a:spLocks/>
          </p:cNvSpPr>
          <p:nvPr/>
        </p:nvSpPr>
        <p:spPr>
          <a:xfrm>
            <a:off x="3719969" y="2434764"/>
            <a:ext cx="3484379" cy="1284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3381008"/>
              </p:ext>
            </p:extLst>
          </p:nvPr>
        </p:nvGraphicFramePr>
        <p:xfrm>
          <a:off x="2733038" y="3591821"/>
          <a:ext cx="6724862" cy="225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3862549" y="2615255"/>
            <a:ext cx="4465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1. Introduction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7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30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59" y="1446584"/>
            <a:ext cx="7079311" cy="5162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69612" y="2593864"/>
            <a:ext cx="4384212" cy="897177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953825" y="3027295"/>
            <a:ext cx="2329628" cy="3225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83453" y="2451004"/>
            <a:ext cx="2584173" cy="12390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Either node 𝑛 or 𝑚 is silent:</a:t>
            </a:r>
            <a:endParaRPr lang="en-US" sz="3000" dirty="0"/>
          </a:p>
        </p:txBody>
      </p:sp>
      <p:sp>
        <p:nvSpPr>
          <p:cNvPr id="17" name="Oval 16"/>
          <p:cNvSpPr/>
          <p:nvPr/>
        </p:nvSpPr>
        <p:spPr>
          <a:xfrm>
            <a:off x="2436984" y="3261931"/>
            <a:ext cx="4263888" cy="77389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08097" y="3639452"/>
            <a:ext cx="2275075" cy="1056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80341" y="2662453"/>
            <a:ext cx="2932104" cy="18294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Either node 𝑛 or 𝑚 transmits at maximum Power </a:t>
            </a:r>
            <a:endParaRPr lang="en-US" sz="3000" dirty="0"/>
          </a:p>
        </p:txBody>
      </p:sp>
      <p:sp>
        <p:nvSpPr>
          <p:cNvPr id="20" name="Oval 19"/>
          <p:cNvSpPr/>
          <p:nvPr/>
        </p:nvSpPr>
        <p:spPr>
          <a:xfrm>
            <a:off x="2296342" y="3812206"/>
            <a:ext cx="5565421" cy="1357463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95163" y="3815674"/>
            <a:ext cx="2932104" cy="1242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Only DL is active</a:t>
            </a:r>
            <a:endParaRPr lang="en-US" sz="3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861763" y="4519640"/>
            <a:ext cx="1231320" cy="1317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81711" y="4788669"/>
            <a:ext cx="6906702" cy="1551378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91417" y="4957411"/>
            <a:ext cx="2932104" cy="1472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Only UL is active</a:t>
            </a:r>
            <a:endParaRPr lang="en-US" sz="3000" dirty="0"/>
          </a:p>
        </p:txBody>
      </p:sp>
      <p:sp>
        <p:nvSpPr>
          <p:cNvPr id="27" name="Rectangle 26"/>
          <p:cNvSpPr/>
          <p:nvPr/>
        </p:nvSpPr>
        <p:spPr>
          <a:xfrm>
            <a:off x="9283453" y="5362173"/>
            <a:ext cx="2932104" cy="1124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Construct the convex hull</a:t>
            </a:r>
            <a:endParaRPr lang="en-US" sz="3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398106" y="6199767"/>
            <a:ext cx="820957" cy="98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Resource Allocation </a:t>
            </a:r>
            <a:r>
              <a:rPr lang="en-US" sz="3600" dirty="0" smtClean="0"/>
              <a:t>Challenges </a:t>
            </a:r>
            <a:r>
              <a:rPr lang="en-US" sz="3600" dirty="0"/>
              <a:t>in Full-Duplex MIMO Small Cell Networks.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31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8" name="Picture 7" descr="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420" y="1401219"/>
            <a:ext cx="5626118" cy="4423686"/>
          </a:xfrm>
          <a:prstGeom prst="rect">
            <a:avLst/>
          </a:prstGeom>
        </p:spPr>
      </p:pic>
      <p:pic>
        <p:nvPicPr>
          <p:cNvPr id="10" name="Picture 9" descr="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420" y="1436057"/>
            <a:ext cx="5626118" cy="43946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5874" y="5810119"/>
            <a:ext cx="600883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High </a:t>
            </a:r>
            <a:r>
              <a:rPr lang="en-US" sz="2800" dirty="0" smtClean="0">
                <a:solidFill>
                  <a:prstClr val="black"/>
                </a:solidFill>
              </a:rPr>
              <a:t>Interference: </a:t>
            </a:r>
            <a:r>
              <a:rPr lang="en-US" sz="2800" dirty="0">
                <a:solidFill>
                  <a:prstClr val="black"/>
                </a:solidFill>
              </a:rPr>
              <a:t>Crystallized </a:t>
            </a:r>
            <a:r>
              <a:rPr lang="en-US" sz="2800" dirty="0" smtClean="0">
                <a:solidFill>
                  <a:prstClr val="black"/>
                </a:solidFill>
              </a:rPr>
              <a:t>region </a:t>
            </a:r>
            <a:r>
              <a:rPr lang="en-US" sz="2800" dirty="0">
                <a:solidFill>
                  <a:prstClr val="black"/>
                </a:solidFill>
              </a:rPr>
              <a:t>fully includes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full search region.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1178" y="5809802"/>
            <a:ext cx="735823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Low Interference: </a:t>
            </a:r>
            <a:r>
              <a:rPr lang="en-US" sz="2800" dirty="0">
                <a:solidFill>
                  <a:prstClr val="black"/>
                </a:solidFill>
              </a:rPr>
              <a:t>Crystallized region offers a very accurate approximation for the full search region. </a:t>
            </a:r>
          </a:p>
        </p:txBody>
      </p:sp>
    </p:spTree>
    <p:extLst>
      <p:ext uri="{BB962C8B-B14F-4D97-AF65-F5344CB8AC3E}">
        <p14:creationId xmlns:p14="http://schemas.microsoft.com/office/powerpoint/2010/main" val="37625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 15"/>
          <p:cNvSpPr txBox="1">
            <a:spLocks/>
          </p:cNvSpPr>
          <p:nvPr/>
        </p:nvSpPr>
        <p:spPr>
          <a:xfrm>
            <a:off x="3296268" y="2927531"/>
            <a:ext cx="5588424" cy="1284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b="1" dirty="0" smtClean="0"/>
          </a:p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600" dirty="0">
              <a:latin typeface="Impact"/>
              <a:cs typeface="Impac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323232"/>
            <a:ext cx="12507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4. Asymptotic Rate Behavior in FD MIMO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272504335"/>
              </p:ext>
            </p:extLst>
          </p:nvPr>
        </p:nvGraphicFramePr>
        <p:xfrm>
          <a:off x="2806106" y="3156668"/>
          <a:ext cx="6966756" cy="331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8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33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11809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Random Matrix Theory</a:t>
            </a:r>
          </a:p>
          <a:p>
            <a:pPr lvl="0"/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0907" y="2031864"/>
                <a:ext cx="11705076" cy="6058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… 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… 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000" dirty="0"/>
                  <a:t> be mutually independent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3000" dirty="0"/>
                  <a:t> random </a:t>
                </a:r>
                <a:r>
                  <a:rPr lang="en-US" sz="3000" dirty="0" smtClean="0"/>
                  <a:t>vectors.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The entries of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are: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 </a:t>
                </a:r>
                <a:r>
                  <a:rPr lang="en-US" sz="2800" dirty="0" err="1"/>
                  <a:t>i.i.d</a:t>
                </a:r>
                <a:r>
                  <a:rPr lang="en-US" sz="2800" dirty="0"/>
                  <a:t>. zero-mean random </a:t>
                </a:r>
                <a:r>
                  <a:rPr lang="en-US" sz="2800" dirty="0" smtClean="0"/>
                  <a:t>variables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 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endParaRPr lang="en-US" sz="3000" b="1" dirty="0">
                  <a:solidFill>
                    <a:srgbClr val="C00000"/>
                  </a:solidFill>
                </a:endParaRPr>
              </a:p>
              <a:p>
                <a:endParaRPr lang="en-US" sz="3000" b="1" dirty="0" smtClean="0">
                  <a:solidFill>
                    <a:srgbClr val="C00000"/>
                  </a:solidFill>
                </a:endParaRPr>
              </a:p>
              <a:p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07" y="2031864"/>
                <a:ext cx="11705076" cy="6058325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295" y="5748131"/>
            <a:ext cx="544830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57595" y="1619455"/>
                <a:ext cx="3671248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700" b="1" i="1" cap="none" spc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6">
                                  <a:lumMod val="75000"/>
                                </a:schemeClr>
                              </a:gs>
                              <a:gs pos="98127">
                                <a:srgbClr val="FF0000"/>
                              </a:gs>
                              <a:gs pos="89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00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7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6">
                          <a:lumMod val="75000"/>
                        </a:schemeClr>
                      </a:gs>
                      <a:gs pos="98127">
                        <a:srgbClr val="FF0000"/>
                      </a:gs>
                      <a:gs pos="89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595" y="1619455"/>
                <a:ext cx="3671248" cy="45089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2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34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1" y="1452646"/>
            <a:ext cx="11809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4102B"/>
                </a:solidFill>
              </a:rPr>
              <a:t>Random Matrix Theory</a:t>
            </a:r>
          </a:p>
          <a:p>
            <a:pPr lvl="0"/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0907" y="2158179"/>
                <a:ext cx="7507873" cy="5024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/>
                  <a:t> random matrix whose columns are zero-mean independent complex Gaussian </a:t>
                </a:r>
                <a:r>
                  <a:rPr lang="en-US" sz="3000" dirty="0" smtClean="0"/>
                  <a:t>vectors.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Then for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𝑯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a central complex </a:t>
                </a:r>
                <a:r>
                  <a:rPr lang="en-US" sz="3000" i="1" dirty="0" err="1"/>
                  <a:t>Wishart</a:t>
                </a:r>
                <a:r>
                  <a:rPr lang="en-US" sz="3000" dirty="0"/>
                  <a:t> matrix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07" y="2158179"/>
                <a:ext cx="7507873" cy="5024965"/>
              </a:xfrm>
              <a:prstGeom prst="rect">
                <a:avLst/>
              </a:prstGeom>
              <a:blipFill rotWithShape="0">
                <a:blip r:embed="rId4"/>
                <a:stretch>
                  <a:fillRect l="-1623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06" y="5563304"/>
            <a:ext cx="367665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0908" y="2163712"/>
                <a:ext cx="6204138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/>
                  <a:t> random matrix whose columns are </a:t>
                </a:r>
                <a:r>
                  <a:rPr lang="en-US" sz="3000" dirty="0" smtClean="0"/>
                  <a:t>zero mean independent </a:t>
                </a:r>
                <a:r>
                  <a:rPr lang="en-US" sz="3000" dirty="0"/>
                  <a:t>complex Gaussian vectors with identity </a:t>
                </a:r>
                <a:r>
                  <a:rPr lang="en-US" sz="3000" dirty="0" smtClean="0"/>
                  <a:t>covariance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08" y="2163712"/>
                <a:ext cx="6204138" cy="4247317"/>
              </a:xfrm>
              <a:prstGeom prst="rect">
                <a:avLst/>
              </a:prstGeom>
              <a:blipFill rotWithShape="0">
                <a:blip r:embed="rId6"/>
                <a:stretch>
                  <a:fillRect l="-1965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5" y="3990784"/>
            <a:ext cx="2424740" cy="91459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957595" y="1619455"/>
                <a:ext cx="3671248" cy="45089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700" b="1" i="1" cap="none" spc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6">
                                  <a:lumMod val="75000"/>
                                </a:schemeClr>
                              </a:gs>
                              <a:gs pos="98127">
                                <a:srgbClr val="FF0000"/>
                              </a:gs>
                              <a:gs pos="89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00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7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6">
                          <a:lumMod val="75000"/>
                        </a:schemeClr>
                      </a:gs>
                      <a:gs pos="98127">
                        <a:srgbClr val="FF0000"/>
                      </a:gs>
                      <a:gs pos="89000">
                        <a:schemeClr val="accent4">
                          <a:lumMod val="60000"/>
                          <a:lumOff val="40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595" y="1619455"/>
                <a:ext cx="3671248" cy="45089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0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34" y="3706411"/>
            <a:ext cx="2295525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" y="4488836"/>
            <a:ext cx="734377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49" y="3068156"/>
            <a:ext cx="981075" cy="590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35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639450"/>
            <a:ext cx="6962775" cy="971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1139" y="1562854"/>
            <a:ext cx="6240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</a:t>
            </a:r>
            <a:r>
              <a:rPr lang="en-US" sz="3000" dirty="0" smtClean="0"/>
              <a:t>he upper bound of the DL-FD Transmission is given by</a:t>
            </a:r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271139" y="1562854"/>
            <a:ext cx="75235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Similarly, we can derive the following bounds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UL-FD lower bound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DL-HD upper bound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UL-HD lower bound</a:t>
            </a:r>
            <a:endParaRPr lang="en-US" sz="3000" dirty="0"/>
          </a:p>
          <a:p>
            <a:endParaRPr lang="en-US" sz="3000" b="1" dirty="0">
              <a:solidFill>
                <a:srgbClr val="C00000"/>
              </a:solidFill>
            </a:endParaRPr>
          </a:p>
          <a:p>
            <a:endParaRPr lang="en-US" sz="3000" b="1" dirty="0" smtClean="0">
              <a:solidFill>
                <a:srgbClr val="C00000"/>
              </a:solidFill>
            </a:endParaRPr>
          </a:p>
          <a:p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033" y="4564835"/>
            <a:ext cx="1119189" cy="6528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033" y="6007281"/>
            <a:ext cx="1104900" cy="48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6373" y="1947245"/>
            <a:ext cx="4187015" cy="455462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32033" y="136503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users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81419" y="2173431"/>
            <a:ext cx="1136908" cy="83472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50072" y="1324501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TX antennas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399458" y="2132894"/>
            <a:ext cx="1136908" cy="83472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07969" y="1426063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SNR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357355" y="2234456"/>
            <a:ext cx="1136908" cy="83472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0806" y="3761308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</a:t>
            </a:r>
            <a:r>
              <a:rPr lang="en-US" sz="2400" b="1" dirty="0" smtClean="0"/>
              <a:t>X </a:t>
            </a:r>
            <a:r>
              <a:rPr lang="en-US" sz="2400" b="1" dirty="0" smtClean="0"/>
              <a:t>antennas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04125" y="3320094"/>
            <a:ext cx="1832929" cy="40683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5339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19" grpId="1" animBg="1"/>
      <p:bldP spid="26" grpId="0" animBg="1"/>
      <p:bldP spid="26" grpId="1" animBg="1"/>
      <p:bldP spid="28" grpId="0" animBg="1"/>
      <p:bldP spid="28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36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1140" y="1562854"/>
                <a:ext cx="8910074" cy="293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𝐷𝐿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𝐷𝐿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𝐻𝐷</m:t>
                        </m:r>
                      </m:sub>
                    </m:sSub>
                  </m:oMath>
                </a14:m>
                <a:r>
                  <a:rPr lang="en-US" sz="3000" dirty="0" smtClean="0"/>
                  <a:t>, the following conditions must be satisfied </a:t>
                </a:r>
                <a:endParaRPr lang="en-US" sz="3000" dirty="0"/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" y="1562854"/>
                <a:ext cx="8910074" cy="2930098"/>
              </a:xfrm>
              <a:prstGeom prst="rect">
                <a:avLst/>
              </a:prstGeom>
              <a:blipFill rotWithShape="0">
                <a:blip r:embed="rId4"/>
                <a:stretch>
                  <a:fillRect l="-1368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425" y="2245795"/>
            <a:ext cx="391477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312" y="4496697"/>
            <a:ext cx="342900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1140" y="1559109"/>
                <a:ext cx="11484442" cy="246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𝐹𝐷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𝐻𝐷</m:t>
                        </m:r>
                      </m:sub>
                    </m:sSub>
                  </m:oMath>
                </a14:m>
                <a:r>
                  <a:rPr lang="en-US" sz="3000" dirty="0" smtClean="0"/>
                  <a:t>, the self-interference cancellation is given by, </a:t>
                </a:r>
                <a:endParaRPr lang="en-US" sz="3000" dirty="0"/>
              </a:p>
              <a:p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  <a:p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" y="1559109"/>
                <a:ext cx="11484442" cy="2468240"/>
              </a:xfrm>
              <a:prstGeom prst="rect">
                <a:avLst/>
              </a:prstGeom>
              <a:blipFill rotWithShape="0">
                <a:blip r:embed="rId7"/>
                <a:stretch>
                  <a:fillRect l="-1062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84906" y="4486420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CCI Expectation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547998" y="4833815"/>
            <a:ext cx="1136908" cy="792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80966" y="2278536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TX Antennas Threshold</a:t>
            </a:r>
            <a:endParaRPr lang="en-US" sz="2400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744" y="3060908"/>
            <a:ext cx="7029450" cy="169545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5906372" y="2528104"/>
            <a:ext cx="1374594" cy="1601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84906" y="3257694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RX</a:t>
            </a:r>
            <a:r>
              <a:rPr lang="en-US" sz="2400" b="1" dirty="0" smtClean="0"/>
              <a:t> Antennas Threshold</a:t>
            </a:r>
            <a:endParaRPr lang="en-US" sz="2400" b="1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310312" y="3507262"/>
            <a:ext cx="1374594" cy="1601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0236" y="313730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 Cancellation </a:t>
            </a:r>
            <a:r>
              <a:rPr lang="en-US" sz="2400" b="1" dirty="0" smtClean="0"/>
              <a:t>Threshold</a:t>
            </a:r>
            <a:endParaRPr lang="en-US" sz="2400" b="1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580967" y="3434332"/>
            <a:ext cx="1374594" cy="1601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19" grpId="1" animBg="1"/>
      <p:bldP spid="17" grpId="0" animBg="1"/>
      <p:bldP spid="17" grpId="1" animBg="1"/>
      <p:bldP spid="22" grpId="0" animBg="1"/>
      <p:bldP spid="22" grpId="1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37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361" y="1595642"/>
            <a:ext cx="5826642" cy="4230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361" y="1646276"/>
            <a:ext cx="5826642" cy="42303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66635" y="5989260"/>
            <a:ext cx="776609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prstClr val="black"/>
                </a:solidFill>
              </a:rPr>
              <a:t>The derived asymptotic bounds are tight bounds. 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4581" y="5989260"/>
            <a:ext cx="890458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prstClr val="black"/>
                </a:solidFill>
              </a:rPr>
              <a:t>For large CCI, FD-DL rate is always </a:t>
            </a:r>
            <a:r>
              <a:rPr lang="en-US" sz="3000" dirty="0" smtClean="0">
                <a:solidFill>
                  <a:prstClr val="black"/>
                </a:solidFill>
              </a:rPr>
              <a:t>less </a:t>
            </a:r>
            <a:r>
              <a:rPr lang="en-US" sz="3000" dirty="0" smtClean="0">
                <a:solidFill>
                  <a:prstClr val="black"/>
                </a:solidFill>
              </a:rPr>
              <a:t>than HD-DL rate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</p:spTree>
    <p:extLst>
      <p:ext uri="{BB962C8B-B14F-4D97-AF65-F5344CB8AC3E}">
        <p14:creationId xmlns:p14="http://schemas.microsoft.com/office/powerpoint/2010/main" val="23990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38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470" y="1452646"/>
            <a:ext cx="7784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u="sng" dirty="0" smtClean="0">
                <a:solidFill>
                  <a:srgbClr val="C4102B"/>
                </a:solidFill>
              </a:rPr>
              <a:t>Performance Optimization in FD massive MIMO</a:t>
            </a:r>
          </a:p>
          <a:p>
            <a:pPr lvl="0"/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 smtClean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51707" y="1940714"/>
            <a:ext cx="4197946" cy="4697023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837FC44-97EA-4FCF-A053-F5CD3C51F5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19949" y="2358803"/>
                <a:ext cx="7728775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 smtClean="0"/>
                  <a:t>The DL transmit pre-coder </a:t>
                </a:r>
                <a:r>
                  <a:rPr lang="en-US" sz="2800" b="1" dirty="0"/>
                  <a:t>is designed to cancel SI 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800" b="1" dirty="0"/>
                  <a:t> receive antennas  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9" y="2358803"/>
                <a:ext cx="7728775" cy="4525963"/>
              </a:xfrm>
              <a:prstGeom prst="rect">
                <a:avLst/>
              </a:prstGeom>
              <a:blipFill rotWithShape="0">
                <a:blip r:embed="rId5"/>
                <a:stretch>
                  <a:fillRect l="-1420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497" y="4688970"/>
            <a:ext cx="3267075" cy="1838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103" y="3906120"/>
            <a:ext cx="5248275" cy="685800"/>
          </a:xfrm>
          <a:prstGeom prst="rect">
            <a:avLst/>
          </a:prstGeom>
        </p:spPr>
      </p:pic>
      <p:sp>
        <p:nvSpPr>
          <p:cNvPr id="16" name="Line Callout 1 (Border and Accent Bar) 15"/>
          <p:cNvSpPr/>
          <p:nvPr/>
        </p:nvSpPr>
        <p:spPr>
          <a:xfrm rot="10800000">
            <a:off x="119948" y="5329748"/>
            <a:ext cx="1975241" cy="1391728"/>
          </a:xfrm>
          <a:prstGeom prst="accentBorderCallout1">
            <a:avLst>
              <a:gd name="adj1" fmla="val 70724"/>
              <a:gd name="adj2" fmla="val -2349"/>
              <a:gd name="adj3" fmla="val 151496"/>
              <a:gd name="adj4" fmla="val -2045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1962" y="5502316"/>
            <a:ext cx="2097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DL Channel Matrix</a:t>
            </a:r>
          </a:p>
        </p:txBody>
      </p:sp>
      <p:sp>
        <p:nvSpPr>
          <p:cNvPr id="18" name="Line Callout 1 (Border and Accent Bar) 17"/>
          <p:cNvSpPr/>
          <p:nvPr/>
        </p:nvSpPr>
        <p:spPr>
          <a:xfrm>
            <a:off x="5615299" y="4440925"/>
            <a:ext cx="3689942" cy="2393046"/>
          </a:xfrm>
          <a:prstGeom prst="accentBorderCallout1">
            <a:avLst>
              <a:gd name="adj1" fmla="val 49832"/>
              <a:gd name="adj2" fmla="val -5004"/>
              <a:gd name="adj3" fmla="val 7098"/>
              <a:gd name="adj4" fmla="val -65719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32306" y="4745658"/>
                <a:ext cx="34913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Channel matrix between </a:t>
                </a:r>
                <a:r>
                  <a:rPr lang="en-US" sz="3000" dirty="0" smtClean="0">
                    <a:solidFill>
                      <a:schemeClr val="bg1"/>
                    </a:solidFill>
                    <a:latin typeface="+mj-lt"/>
                  </a:rPr>
                  <a:t>transmit </a:t>
                </a:r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antennas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+mj-lt"/>
                  </a:rPr>
                  <a:t> receive antennas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306" y="4745658"/>
                <a:ext cx="3491309" cy="1938992"/>
              </a:xfrm>
              <a:prstGeom prst="rect">
                <a:avLst/>
              </a:prstGeom>
              <a:blipFill rotWithShape="0">
                <a:blip r:embed="rId8"/>
                <a:stretch>
                  <a:fillRect t="-3762" b="-8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</p:spTree>
    <p:extLst>
      <p:ext uri="{BB962C8B-B14F-4D97-AF65-F5344CB8AC3E}">
        <p14:creationId xmlns:p14="http://schemas.microsoft.com/office/powerpoint/2010/main" val="211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3828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39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r>
                  <a:rPr lang="en-US" sz="2400" dirty="0"/>
                  <a:t>A lower bound for the total FD DL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/>
                  <a:t>is given by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A lower bound for the total FD UL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is given by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 rotWithShape="0">
                <a:blip r:embed="rId4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712" y="2235775"/>
            <a:ext cx="8140250" cy="1227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927" y="4599132"/>
            <a:ext cx="6651820" cy="12845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050" y="3564077"/>
            <a:ext cx="2867890" cy="75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Antenna </a:t>
            </a:r>
            <a:r>
              <a:rPr lang="en-US" sz="2400" b="1" dirty="0" smtClean="0"/>
              <a:t>Ratio</a:t>
            </a:r>
            <a:endParaRPr lang="en-US" sz="2400" b="1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97540" y="3020337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0992" y="3564077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Ratio of RX antennas at which SI is cancelled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22482" y="3020337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2354" y="3607013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Users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73844" y="3063273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69419" y="3381057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DL Power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020909" y="2837317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16840" y="3790920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UL Power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68330" y="3247180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45043" y="3802848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UL users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96533" y="3259108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57231" y="5777348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SI Cancellation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155658" y="5507323"/>
            <a:ext cx="383387" cy="49396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3" grpId="0" animBg="1"/>
      <p:bldP spid="23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8" name="Picture 7" descr="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7474" r="11630" b="6570"/>
          <a:stretch/>
        </p:blipFill>
        <p:spPr>
          <a:xfrm>
            <a:off x="6334432" y="1718366"/>
            <a:ext cx="5766620" cy="4688915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322040" y="1500345"/>
            <a:ext cx="6012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By </a:t>
            </a:r>
            <a:r>
              <a:rPr lang="en-US" sz="3200" dirty="0" smtClean="0">
                <a:solidFill>
                  <a:srgbClr val="C00000"/>
                </a:solidFill>
              </a:rPr>
              <a:t>2020</a:t>
            </a:r>
            <a:r>
              <a:rPr lang="en-US" sz="3200" dirty="0" smtClean="0"/>
              <a:t>, the </a:t>
            </a:r>
            <a:r>
              <a:rPr lang="en-US" sz="3200" dirty="0" smtClean="0">
                <a:solidFill>
                  <a:srgbClr val="C00000"/>
                </a:solidFill>
              </a:rPr>
              <a:t>5G</a:t>
            </a:r>
            <a:r>
              <a:rPr lang="en-US" sz="3200" dirty="0"/>
              <a:t> </a:t>
            </a:r>
            <a:r>
              <a:rPr lang="en-US" sz="3200" dirty="0" smtClean="0"/>
              <a:t>of mobile networks is expected to be released. 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 standard for 5G deployments.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517" y="3329245"/>
            <a:ext cx="3082411" cy="15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40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16" name="Picture 15" descr="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50" y="2505879"/>
            <a:ext cx="3186162" cy="1504341"/>
          </a:xfrm>
          <a:prstGeom prst="rect">
            <a:avLst/>
          </a:prstGeom>
        </p:spPr>
      </p:pic>
      <p:pic>
        <p:nvPicPr>
          <p:cNvPr id="17" name="Picture 16" descr="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05" y="4336129"/>
            <a:ext cx="4895714" cy="1972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16639" y="1610495"/>
                <a:ext cx="560468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C00000"/>
                    </a:solidFill>
                  </a:rPr>
                  <a:t>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000" dirty="0" smtClean="0"/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000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639" y="1610495"/>
                <a:ext cx="5604681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2500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4800" y="1610495"/>
                <a:ext cx="572751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solidFill>
                      <a:srgbClr val="C00000"/>
                    </a:solidFill>
                  </a:rPr>
                  <a:t>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000" dirty="0" smtClean="0"/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0495"/>
                <a:ext cx="5727510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244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340" y="4219305"/>
            <a:ext cx="4250444" cy="722698"/>
          </a:xfrm>
          <a:prstGeom prst="rect">
            <a:avLst/>
          </a:prstGeom>
        </p:spPr>
      </p:pic>
      <p:pic>
        <p:nvPicPr>
          <p:cNvPr id="11" name="Picture 10" descr="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8877" y="3321082"/>
            <a:ext cx="3529370" cy="9144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80077" y="1493972"/>
            <a:ext cx="0" cy="53635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6517" y="2258126"/>
            <a:ext cx="11781752" cy="22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9641" y="2500422"/>
            <a:ext cx="3186162" cy="150434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87251" y="4102721"/>
            <a:ext cx="11781752" cy="224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3600" y="4730394"/>
            <a:ext cx="4581379" cy="1393289"/>
          </a:xfrm>
          <a:prstGeom prst="rect">
            <a:avLst/>
          </a:prstGeom>
        </p:spPr>
      </p:pic>
      <p:pic>
        <p:nvPicPr>
          <p:cNvPr id="18" name="Picture 17" descr="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1546" y="3497480"/>
            <a:ext cx="5599774" cy="14436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31920" y="5604840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Linear Relation</a:t>
            </a:r>
            <a:endParaRPr lang="en-US" sz="2400" b="1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111266" y="4941131"/>
            <a:ext cx="20782" cy="68633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378777" y="5387150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Nonlinear Relation</a:t>
            </a:r>
            <a:endParaRPr lang="en-US" sz="2400" b="1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8958123" y="4941131"/>
            <a:ext cx="19622" cy="46864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992800" y="3880835"/>
            <a:ext cx="3200256" cy="984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Dual Problem </a:t>
            </a:r>
          </a:p>
          <a:p>
            <a:pPr algn="ctr"/>
            <a:r>
              <a:rPr lang="en-US" sz="2400" b="1" dirty="0" smtClean="0"/>
              <a:t>Lagrange Multipliers</a:t>
            </a:r>
            <a:endParaRPr lang="en-US" sz="2400" b="1" dirty="0" smtClean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9684327" y="4900406"/>
            <a:ext cx="620819" cy="64596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3" grpId="0" animBg="1"/>
      <p:bldP spid="23" grpId="1" animBg="1"/>
      <p:bldP spid="31" grpId="0" animBg="1"/>
      <p:bldP spid="31" grpId="1" animBg="1"/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41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pic>
        <p:nvPicPr>
          <p:cNvPr id="11" name="Picture 10" descr="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462" y="1635061"/>
            <a:ext cx="6623779" cy="4357032"/>
          </a:xfrm>
          <a:prstGeom prst="rect">
            <a:avLst/>
          </a:prstGeom>
        </p:spPr>
      </p:pic>
      <p:pic>
        <p:nvPicPr>
          <p:cNvPr id="12" name="Picture 11" descr="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461" y="1545062"/>
            <a:ext cx="6623779" cy="433541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050" y="58738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Asymptotic Rate Behavior in FD MIMO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64672" y="6032919"/>
                <a:ext cx="10311245" cy="55399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sz="3000" dirty="0" smtClean="0">
                    <a:solidFill>
                      <a:prstClr val="black"/>
                    </a:solidFill>
                  </a:rPr>
                  <a:t>DL capacity is minimum when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3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(SI is completely Cancelled)</a:t>
                </a:r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72" y="6032919"/>
                <a:ext cx="10311245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772" y="6032919"/>
            <a:ext cx="10654145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</a:rPr>
              <a:t>Better rate region is achieved with SI cancellation via beamforming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461" y="2553459"/>
            <a:ext cx="41665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5. Conclusion </a:t>
            </a:r>
          </a:p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Future work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5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Conclusion and Future Work.</a:t>
            </a:r>
            <a:br>
              <a:rPr lang="en-US" sz="36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Conclusion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43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Rectangle 8" descr=" 15"/>
          <p:cNvSpPr/>
          <p:nvPr/>
        </p:nvSpPr>
        <p:spPr>
          <a:xfrm>
            <a:off x="90052" y="1358516"/>
            <a:ext cx="7439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We investigate resource allocation challenges in FD-MIMO </a:t>
            </a:r>
            <a:r>
              <a:rPr lang="en-US" sz="2800" dirty="0" err="1" smtClean="0">
                <a:latin typeface="+mj-lt"/>
              </a:rPr>
              <a:t>HetNets</a:t>
            </a:r>
            <a:r>
              <a:rPr lang="en-US" sz="2800" dirty="0" smtClean="0">
                <a:latin typeface="+mj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We propose a heuristic algorithm for user-pairing based on defining the user equipment SNR wall.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We derive the FD operation regions for different network scenarios.</a:t>
            </a:r>
            <a:endParaRPr lang="en-US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We optimize the SI cancellation in a FD massive MIMO setting.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44" y="1886154"/>
            <a:ext cx="4369741" cy="43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Conclusion and Future Work.</a:t>
            </a:r>
            <a:br>
              <a:rPr lang="en-US" sz="36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Future Work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44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Rectangle 8" descr=" 15"/>
          <p:cNvSpPr/>
          <p:nvPr/>
        </p:nvSpPr>
        <p:spPr>
          <a:xfrm>
            <a:off x="145470" y="1774153"/>
            <a:ext cx="68994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Study antenna </a:t>
            </a:r>
            <a:r>
              <a:rPr lang="en-US" sz="3000" dirty="0">
                <a:latin typeface="+mj-lt"/>
              </a:rPr>
              <a:t>s</a:t>
            </a:r>
            <a:r>
              <a:rPr lang="en-US" sz="3000" dirty="0" smtClean="0">
                <a:latin typeface="+mj-lt"/>
              </a:rPr>
              <a:t>election problem in FD MIMO networks.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Study beamforming optimization in FD MIMO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+mj-lt"/>
              </a:rPr>
              <a:t>Study the effects of pilot contamination on SI cancellation via beamforming.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132" y="1705509"/>
            <a:ext cx="3856498" cy="4393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91" y="1705508"/>
            <a:ext cx="5062839" cy="46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1" y="58993"/>
            <a:ext cx="792480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5582" y="6543258"/>
            <a:ext cx="436418" cy="316678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45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453" y="1388223"/>
            <a:ext cx="118809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Journal Publications</a:t>
            </a:r>
          </a:p>
          <a:p>
            <a:endParaRPr lang="en-US" sz="1600" b="1" dirty="0" smtClean="0"/>
          </a:p>
          <a:p>
            <a:r>
              <a:rPr lang="en-US" sz="1400" b="1" dirty="0" smtClean="0"/>
              <a:t>[1]  Radwa Sultan, Karim G. Seddik, Zhu Han, “Full Duplex Enabled Massive MIMO Networks: Research Challenges and Applications ” to be submitted. </a:t>
            </a:r>
          </a:p>
          <a:p>
            <a:r>
              <a:rPr lang="en-US" sz="1400" b="1" dirty="0" smtClean="0"/>
              <a:t>[2]  Radwa Sultan, Karim G. Seddik, Zhu Han, and Behnaam Aazhang, “Joint Transmitter-Receiver Optimization and Self-interference Suppression in Full Duplex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MIMO Systems” to be submitted. </a:t>
            </a:r>
          </a:p>
          <a:p>
            <a:pPr lvl="0"/>
            <a:r>
              <a:rPr lang="en-US" sz="1400" b="1" dirty="0" smtClean="0"/>
              <a:t>[3]  Radwa Sultan, Lingyang Song, Karim G. Seddik and Zhu Han, “Joint User Pairing, Subcarrier, and Power Allocation in Full-Duplex OFDMA Networks”  </a:t>
            </a:r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submitted </a:t>
            </a:r>
            <a:endParaRPr lang="en-US" sz="1400" b="1" dirty="0"/>
          </a:p>
          <a:p>
            <a:pPr lvl="0"/>
            <a:r>
              <a:rPr lang="en-US" sz="1400" b="1" dirty="0" smtClean="0"/>
              <a:t>[4]  Radwa Sultan, Lingyang Song, Karim G. Seddik and Zhu Han, “Full-Duplex Meets Multiuser MIMO: Comparisons and Analysis” in </a:t>
            </a:r>
            <a:r>
              <a:rPr lang="en-US" sz="1400" b="1" i="1" dirty="0" smtClean="0"/>
              <a:t>IEEE Transactions on    </a:t>
            </a:r>
          </a:p>
          <a:p>
            <a:pPr lvl="0"/>
            <a:r>
              <a:rPr lang="en-US" sz="1400" b="1" i="1" dirty="0"/>
              <a:t> </a:t>
            </a:r>
            <a:r>
              <a:rPr lang="en-US" sz="1400" b="1" i="1" dirty="0" smtClean="0"/>
              <a:t>      Vehicular Technology, </a:t>
            </a:r>
            <a:r>
              <a:rPr lang="en-US" sz="1400" b="1" dirty="0" smtClean="0"/>
              <a:t>vol. 66, no. 1, pp. 455 – 467, Mar. 2016.</a:t>
            </a:r>
          </a:p>
          <a:p>
            <a:pPr lvl="0"/>
            <a:r>
              <a:rPr lang="en-US" sz="1400" b="1" dirty="0" smtClean="0"/>
              <a:t> 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Conference </a:t>
            </a:r>
            <a:r>
              <a:rPr lang="en-US" sz="1600" b="1" dirty="0">
                <a:solidFill>
                  <a:srgbClr val="C00000"/>
                </a:solidFill>
              </a:rPr>
              <a:t>Publications: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b="1" dirty="0" smtClean="0"/>
              <a:t>[1]  Radwa </a:t>
            </a:r>
            <a:r>
              <a:rPr lang="en-US" sz="1400" b="1" dirty="0"/>
              <a:t>Sultan, Karim G. Seddik, Zhu Han and Behnaam Aazhang, “Asymptotic Behavior Analysis and Performance Optimization in Full Duplex </a:t>
            </a:r>
            <a:r>
              <a:rPr lang="en-US" sz="1400" b="1" dirty="0" smtClean="0"/>
              <a:t>Massive </a:t>
            </a:r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MIMO” accepted in IEEE Global Communications Conference (</a:t>
            </a:r>
            <a:r>
              <a:rPr lang="en-US" sz="1400" b="1" dirty="0" err="1" smtClean="0"/>
              <a:t>Globecom</a:t>
            </a:r>
            <a:r>
              <a:rPr lang="en-US" sz="1400" b="1" dirty="0" smtClean="0"/>
              <a:t> 2017), Singapore, December 2017. </a:t>
            </a:r>
          </a:p>
          <a:p>
            <a:pPr lvl="0"/>
            <a:r>
              <a:rPr lang="en-US" sz="1400" b="1" dirty="0" smtClean="0"/>
              <a:t>[2]  Radwa </a:t>
            </a:r>
            <a:r>
              <a:rPr lang="en-US" sz="1400" b="1" dirty="0"/>
              <a:t>Sultan, L. Song, K. Seddik and Z. Han, “Crystallized Rate Regions for Full Duplex Enabled Small Cell Networks” accepted in IEEE Global </a:t>
            </a:r>
            <a:endParaRPr lang="en-US" sz="1400" b="1" dirty="0" smtClean="0"/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Communications </a:t>
            </a:r>
            <a:r>
              <a:rPr lang="en-US" sz="1400" b="1" dirty="0"/>
              <a:t>Conference (</a:t>
            </a:r>
            <a:r>
              <a:rPr lang="en-US" sz="1400" b="1" dirty="0" err="1"/>
              <a:t>Globecom</a:t>
            </a:r>
            <a:r>
              <a:rPr lang="en-US" sz="1400" b="1" dirty="0"/>
              <a:t> 2017), Singapore, December 2017. </a:t>
            </a:r>
          </a:p>
          <a:p>
            <a:pPr lvl="0"/>
            <a:r>
              <a:rPr lang="en-US" sz="1400" b="1" dirty="0" smtClean="0"/>
              <a:t>[3]  Radwa </a:t>
            </a:r>
            <a:r>
              <a:rPr lang="en-US" sz="1400" b="1" dirty="0"/>
              <a:t>Sultan, Lingyang Song, Karim G. Seddik and Zhu Han, “Full Duplex in Massive MIMO Systems: Analysis and Feasibility” accepted in The First </a:t>
            </a:r>
            <a:endParaRPr lang="en-US" sz="1400" b="1" dirty="0" smtClean="0"/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International </a:t>
            </a:r>
            <a:r>
              <a:rPr lang="en-US" sz="1400" b="1" dirty="0"/>
              <a:t>Workshop on Full Duplex Wireless Communications (GLOBECOM 2016), Washington, DC, December. </a:t>
            </a:r>
            <a:r>
              <a:rPr lang="en-US" sz="1400" b="1" dirty="0" smtClean="0"/>
              <a:t>2016.</a:t>
            </a:r>
          </a:p>
          <a:p>
            <a:pPr lvl="0"/>
            <a:r>
              <a:rPr lang="en-US" sz="1400" b="1" dirty="0" smtClean="0"/>
              <a:t>[4]  Radwa </a:t>
            </a:r>
            <a:r>
              <a:rPr lang="en-US" sz="1400" b="1" dirty="0"/>
              <a:t>Sultan, Lingyang  Song, karim G. Seddik, and  Zhu Han, “Users Association in Small Cell Networks with Massive MIMO,” in International Conference </a:t>
            </a:r>
            <a:endParaRPr lang="en-US" sz="1400" b="1" dirty="0" smtClean="0"/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on </a:t>
            </a:r>
            <a:r>
              <a:rPr lang="en-US" sz="1400" b="1" dirty="0"/>
              <a:t>Computing, Networking and  Communications (ICNC), Kauai, Hawaii, February. 2016.  </a:t>
            </a:r>
          </a:p>
          <a:p>
            <a:pPr lvl="0"/>
            <a:r>
              <a:rPr lang="en-US" sz="1400" b="1" dirty="0" smtClean="0"/>
              <a:t>[5]  Radwa </a:t>
            </a:r>
            <a:r>
              <a:rPr lang="en-US" sz="1400" b="1" dirty="0"/>
              <a:t>Sultan, Lingyang Song, Karim G. Seddik, and Zhu Han, “Mode Selection, User Pairing, Subcarrier Allocation and Power Control in Full Duplex OFDMA </a:t>
            </a:r>
            <a:endParaRPr lang="en-US" sz="1400" b="1" dirty="0" smtClean="0"/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</a:t>
            </a:r>
            <a:r>
              <a:rPr lang="en-US" sz="1400" b="1" dirty="0" err="1" smtClean="0"/>
              <a:t>HetNets</a:t>
            </a:r>
            <a:r>
              <a:rPr lang="en-US" sz="1400" b="1" dirty="0"/>
              <a:t>,” in IEEE International Conference on Communications Workshops (ICCW), London, UK, June. </a:t>
            </a:r>
            <a:r>
              <a:rPr lang="en-US" sz="1400" b="1" dirty="0" smtClean="0"/>
              <a:t>2015</a:t>
            </a:r>
            <a:endParaRPr lang="en-US" sz="1400" b="1" dirty="0"/>
          </a:p>
          <a:p>
            <a:pPr lvl="0"/>
            <a:r>
              <a:rPr lang="en-US" sz="1400" b="1" dirty="0" smtClean="0"/>
              <a:t>[6]  Radwa </a:t>
            </a:r>
            <a:r>
              <a:rPr lang="en-US" sz="1400" b="1" dirty="0"/>
              <a:t>Sultan, Lingyang  Song, and Zhu Han, “Impact of full duplex on resource allocation for small cell networks,” in IEEE Global Conference on Signal and </a:t>
            </a:r>
            <a:endParaRPr lang="en-US" sz="1400" b="1" dirty="0" smtClean="0"/>
          </a:p>
          <a:p>
            <a:pPr lvl="0"/>
            <a:r>
              <a:rPr lang="en-US" sz="1400" b="1" dirty="0"/>
              <a:t> </a:t>
            </a:r>
            <a:r>
              <a:rPr lang="en-US" sz="1400" b="1" dirty="0" smtClean="0"/>
              <a:t>      Information </a:t>
            </a:r>
            <a:r>
              <a:rPr lang="en-US" sz="1400" b="1" dirty="0"/>
              <a:t>Processing (</a:t>
            </a:r>
            <a:r>
              <a:rPr lang="en-US" sz="1400" b="1" dirty="0" err="1"/>
              <a:t>GlobalSIP</a:t>
            </a:r>
            <a:r>
              <a:rPr lang="en-US" sz="1400" b="1" dirty="0"/>
              <a:t>), Atlanta, GA, Dec. 2014. </a:t>
            </a:r>
          </a:p>
        </p:txBody>
      </p:sp>
    </p:spTree>
    <p:extLst>
      <p:ext uri="{BB962C8B-B14F-4D97-AF65-F5344CB8AC3E}">
        <p14:creationId xmlns:p14="http://schemas.microsoft.com/office/powerpoint/2010/main" val="278475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45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Impact"/>
                <a:cs typeface="Impact"/>
              </a:rPr>
              <a:t>Questions?</a:t>
            </a:r>
            <a:endParaRPr lang="en-US" sz="80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pic>
        <p:nvPicPr>
          <p:cNvPr id="4" name="Picture 3" descr="engineering-cullen-college-of-engineering-terti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50" y="5842388"/>
            <a:ext cx="4633893" cy="2643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B02F-968A-4204-8A7A-3269A4C34F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45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Impact"/>
                <a:cs typeface="Impact"/>
              </a:rPr>
              <a:t>THANK YOU</a:t>
            </a:r>
          </a:p>
        </p:txBody>
      </p:sp>
      <p:pic>
        <p:nvPicPr>
          <p:cNvPr id="4" name="Picture 3" descr="engineering-cullen-college-of-engineering-terti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50" y="5842388"/>
            <a:ext cx="4633893" cy="26432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B02F-968A-4204-8A7A-3269A4C34F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5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270421" y="1417638"/>
            <a:ext cx="5496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Future Wireless Challenges </a:t>
            </a: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236" y="1997023"/>
            <a:ext cx="3214604" cy="2116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03" y="1997023"/>
            <a:ext cx="3214603" cy="2116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802" y="4290397"/>
            <a:ext cx="3214603" cy="2104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236" y="4290397"/>
            <a:ext cx="3214604" cy="2116088"/>
          </a:xfrm>
          <a:prstGeom prst="rect">
            <a:avLst/>
          </a:prstGeom>
        </p:spPr>
      </p:pic>
      <p:sp>
        <p:nvSpPr>
          <p:cNvPr id="13" name="TextBox 12" descr=" 4"/>
          <p:cNvSpPr txBox="1"/>
          <p:nvPr/>
        </p:nvSpPr>
        <p:spPr>
          <a:xfrm>
            <a:off x="28275" y="2377506"/>
            <a:ext cx="71349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Full-duplex</a:t>
            </a:r>
            <a:r>
              <a:rPr lang="en-US" sz="3000" dirty="0" smtClean="0">
                <a:latin typeface="Calibri" panose="020F0502020204030204" pitchFamily="34" charset="0"/>
              </a:rPr>
              <a:t>: potentially doubles the speed of wireless communication.</a:t>
            </a:r>
            <a:endParaRPr lang="en-US" sz="3000" dirty="0" smtClean="0"/>
          </a:p>
          <a:p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Heterogeneous Networks: </a:t>
            </a:r>
            <a:r>
              <a:rPr lang="en-US" sz="3000" dirty="0" smtClean="0">
                <a:latin typeface="Calibri" panose="020F0502020204030204" pitchFamily="34" charset="0"/>
              </a:rPr>
              <a:t>offer more spectrum and increase diversity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Massive MIMO </a:t>
            </a:r>
            <a:r>
              <a:rPr lang="en-US" sz="3000" dirty="0" smtClean="0">
                <a:latin typeface="Calibri" panose="020F0502020204030204" pitchFamily="34" charset="0"/>
              </a:rPr>
              <a:t>offers significant gains in data rates and link reliability. </a:t>
            </a:r>
            <a:endParaRPr lang="en-US" sz="3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7431" y="2001605"/>
            <a:ext cx="3498307" cy="4814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973" y="2635333"/>
            <a:ext cx="5062655" cy="3045402"/>
          </a:xfrm>
          <a:prstGeom prst="rect">
            <a:avLst/>
          </a:prstGeom>
        </p:spPr>
      </p:pic>
      <p:sp>
        <p:nvSpPr>
          <p:cNvPr id="15" name="TextBox 14" descr=" 4"/>
          <p:cNvSpPr txBox="1"/>
          <p:nvPr/>
        </p:nvSpPr>
        <p:spPr>
          <a:xfrm>
            <a:off x="166076" y="1427089"/>
            <a:ext cx="8175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question is how to meet these challenges?</a:t>
            </a: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6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93441" y="1378412"/>
            <a:ext cx="117421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Full Duplex: 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053" y="1503217"/>
            <a:ext cx="6096511" cy="4810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441" y="2075573"/>
            <a:ext cx="49317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Advantages:</a:t>
            </a: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latin typeface="Calibri" panose="020F0502020204030204" pitchFamily="34" charset="0"/>
              </a:rPr>
              <a:t>High spectral efficiency. </a:t>
            </a: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latin typeface="Calibri" panose="020F0502020204030204" pitchFamily="34" charset="0"/>
              </a:rPr>
              <a:t>Low cost.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441" y="397074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Challenges: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Very large self interference.</a:t>
            </a:r>
            <a:endParaRPr lang="en-US" sz="3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ADC is the bottleneck.</a:t>
            </a:r>
            <a:endParaRPr lang="en-US" sz="3000" dirty="0"/>
          </a:p>
        </p:txBody>
      </p:sp>
      <p:graphicFrame>
        <p:nvGraphicFramePr>
          <p:cNvPr id="15" name="Object 14" descr="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44668"/>
              </p:ext>
            </p:extLst>
          </p:nvPr>
        </p:nvGraphicFramePr>
        <p:xfrm>
          <a:off x="5581167" y="1503217"/>
          <a:ext cx="6610833" cy="510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6" imgW="3490920" imgH="4991040" progId="Paint.Picture">
                  <p:embed/>
                </p:oleObj>
              </mc:Choice>
              <mc:Fallback>
                <p:oleObj name="Bitmap Image" r:id="rId6" imgW="3490920" imgH="4991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1167" y="1503217"/>
                        <a:ext cx="6610833" cy="5101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7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270420" y="1417638"/>
            <a:ext cx="7772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Heterogeneous Networks (</a:t>
            </a:r>
            <a:r>
              <a:rPr lang="en-US" sz="3600" b="1" u="sng" dirty="0" err="1" smtClean="0">
                <a:solidFill>
                  <a:srgbClr val="C00000"/>
                </a:solidFill>
              </a:rPr>
              <a:t>HetNets</a:t>
            </a:r>
            <a:r>
              <a:rPr lang="en-US" sz="3600" b="1" u="sng" dirty="0" smtClean="0">
                <a:solidFill>
                  <a:srgbClr val="C00000"/>
                </a:solidFill>
              </a:rPr>
              <a:t>):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 </a:t>
            </a:r>
            <a:endParaRPr lang="en-US" sz="3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 descr="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588" y="1975613"/>
            <a:ext cx="6764594" cy="48823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0421" y="2022029"/>
            <a:ext cx="54274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Advantages: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MR12"/>
              </a:rPr>
              <a:t>Increasing the capacity in hot spots</a:t>
            </a:r>
            <a:endParaRPr lang="en-US" sz="3000" dirty="0" smtClean="0"/>
          </a:p>
          <a:p>
            <a:pPr marL="342900" indent="-342900">
              <a:buFont typeface="+mj-lt"/>
              <a:buAutoNum type="arabicPeriod"/>
            </a:pPr>
            <a:endParaRPr lang="en-US" sz="3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MR12"/>
              </a:rPr>
              <a:t>Offloading from the large macro cells</a:t>
            </a:r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270422" y="2022029"/>
            <a:ext cx="52991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Challenges: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Complicates Network Planning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Increases the interference on DL reception.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07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25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17806" cy="1143000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10204" y="6543258"/>
            <a:ext cx="281796" cy="314742"/>
          </a:xfrm>
        </p:spPr>
        <p:txBody>
          <a:bodyPr/>
          <a:lstStyle/>
          <a:p>
            <a:fld id="{A8CBFF3A-E60C-994B-AE6E-D7D0A26F3FC4}" type="slidenum">
              <a:rPr lang="en-US" sz="1800" b="1" smtClean="0">
                <a:solidFill>
                  <a:schemeClr val="accent2">
                    <a:lumMod val="50000"/>
                  </a:schemeClr>
                </a:solidFill>
              </a:rPr>
              <a:pPr/>
              <a:t>8</a:t>
            </a:fld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9" name="TextBox 8" descr=" 4"/>
          <p:cNvSpPr txBox="1"/>
          <p:nvPr/>
        </p:nvSpPr>
        <p:spPr>
          <a:xfrm>
            <a:off x="270421" y="1417638"/>
            <a:ext cx="5156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Massive MIMO:</a:t>
            </a:r>
          </a:p>
          <a:p>
            <a:r>
              <a:rPr lang="en-US" sz="3000" dirty="0" smtClean="0">
                <a:latin typeface="Calibri" panose="020F0502020204030204" pitchFamily="34" charset="0"/>
              </a:rPr>
              <a:t> </a:t>
            </a:r>
            <a:endParaRPr lang="en-US" sz="3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421" y="2022029"/>
            <a:ext cx="515698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Advantages: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MR12"/>
              </a:rPr>
              <a:t>Lower Transmission Power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MR12"/>
              </a:rPr>
              <a:t>Channel Hardening.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>
              <a:latin typeface="CMR1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MR12"/>
              </a:rPr>
              <a:t>Accurate Spatial Multiplexing</a:t>
            </a:r>
            <a:endParaRPr lang="en-US" sz="3000" dirty="0"/>
          </a:p>
        </p:txBody>
      </p:sp>
      <p:pic>
        <p:nvPicPr>
          <p:cNvPr id="10" name="Picture 9" descr="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151" y="1546622"/>
            <a:ext cx="6619021" cy="50284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9347" y="2022029"/>
            <a:ext cx="50931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Challenges: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Antenna Correlation.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Acquiring  Channel State Information.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Calibri" panose="020F0502020204030204" pitchFamily="34" charset="0"/>
              </a:rPr>
              <a:t>Pilot Contamination.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696" y="1546622"/>
            <a:ext cx="6477104" cy="50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156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 4"/>
          <p:cNvSpPr txBox="1"/>
          <p:nvPr/>
        </p:nvSpPr>
        <p:spPr>
          <a:xfrm>
            <a:off x="752684" y="1795013"/>
            <a:ext cx="62784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 "/>
            </a:pPr>
            <a:r>
              <a:rPr lang="en-US" sz="2400" b="1" smtClean="0"/>
              <a:t>   </a:t>
            </a:r>
            <a:r>
              <a:rPr lang="en-US" sz="2400" b="1" smtClean="0">
                <a:solidFill>
                  <a:srgbClr val="C00000"/>
                </a:solidFill>
              </a:rPr>
              <a:t>    </a:t>
            </a:r>
            <a:r>
              <a:rPr lang="en-US" sz="2400" b="1" smtClean="0"/>
              <a:t>                        </a:t>
            </a:r>
            <a:r>
              <a:rPr lang="en-US" sz="2400" b="1" smtClean="0">
                <a:solidFill>
                  <a:srgbClr val="C00000"/>
                </a:solidFill>
              </a:rPr>
              <a:t>  </a:t>
            </a:r>
            <a:r>
              <a:rPr lang="en-US" sz="2400" b="1" smtClean="0"/>
              <a:t>            </a:t>
            </a:r>
            <a:br>
              <a:rPr lang="en-US" sz="2400" b="1" smtClean="0"/>
            </a:br>
            <a:r>
              <a:rPr lang="en-US" sz="2400" b="1" smtClean="0"/>
              <a:t>                                     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 "/>
            </a:pPr>
            <a:r>
              <a:rPr lang="en-US" sz="2400" b="1" smtClean="0"/>
              <a:t>                                      </a:t>
            </a:r>
            <a:br>
              <a:rPr lang="en-US" sz="2400" b="1" smtClean="0"/>
            </a:br>
            <a:r>
              <a:rPr lang="en-US" sz="2400" b="1" smtClean="0"/>
              <a:t>             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13915" y="0"/>
            <a:ext cx="1478085" cy="1260987"/>
          </a:xfrm>
          <a:prstGeom prst="rect">
            <a:avLst/>
          </a:prstGeom>
          <a:solidFill>
            <a:srgbClr val="C4102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ngineering-cullen-college-of-engineering-primary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18" y="178773"/>
            <a:ext cx="2527413" cy="861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910" y="2438339"/>
            <a:ext cx="11285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2. Motivation and  Contribution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7061192"/>
              </p:ext>
            </p:extLst>
          </p:nvPr>
        </p:nvGraphicFramePr>
        <p:xfrm>
          <a:off x="2948254" y="3361669"/>
          <a:ext cx="6724862" cy="225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84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1979</Words>
  <Application>Microsoft Office PowerPoint</Application>
  <PresentationFormat>Widescreen</PresentationFormat>
  <Paragraphs>525</Paragraphs>
  <Slides>47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Cambria Math</vt:lpstr>
      <vt:lpstr>CMR12</vt:lpstr>
      <vt:lpstr>Eras Demi ITC</vt:lpstr>
      <vt:lpstr>Impact</vt:lpstr>
      <vt:lpstr>Trebuchet MS</vt:lpstr>
      <vt:lpstr>Wingdings</vt:lpstr>
      <vt:lpstr>1_Office Theme</vt:lpstr>
      <vt:lpstr>Office Theme</vt:lpstr>
      <vt:lpstr>Bitmap Image</vt:lpstr>
      <vt:lpstr>PowerPoint Presentation</vt:lpstr>
      <vt:lpstr>Outline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Motivation and Contributions Motivation:</vt:lpstr>
      <vt:lpstr>Motivation and Contributions Contributions:</vt:lpstr>
      <vt:lpstr>PowerPoint Presentation</vt:lpstr>
      <vt:lpstr>Resource Allocation Challenges in Full-Duplex MIMO Small Cell Networks.</vt:lpstr>
      <vt:lpstr>PowerPoint Presentation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Resource Allocation Challenges in Full-Duplex MIMO Small Cell Networks.</vt:lpstr>
      <vt:lpstr>PowerPoint Presentation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Asymptotic Rate Behavior in FD MIMO </vt:lpstr>
      <vt:lpstr>PowerPoint Presentation</vt:lpstr>
      <vt:lpstr>Conclusion and Future Work. Conclusion</vt:lpstr>
      <vt:lpstr>Conclusion and Future Work. Future Work</vt:lpstr>
      <vt:lpstr>References</vt:lpstr>
      <vt:lpstr>Questions?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Full Duplex Multiple Antenna in Heterogeneous Networks</dc:title>
  <dc:creator>Radwa Sultan</dc:creator>
  <cp:lastModifiedBy>Radwa Sultan</cp:lastModifiedBy>
  <cp:revision>112</cp:revision>
  <dcterms:created xsi:type="dcterms:W3CDTF">2017-10-28T19:45:02Z</dcterms:created>
  <dcterms:modified xsi:type="dcterms:W3CDTF">2017-11-09T17:20:54Z</dcterms:modified>
</cp:coreProperties>
</file>