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321" r:id="rId2"/>
    <p:sldId id="326" r:id="rId3"/>
    <p:sldId id="378" r:id="rId4"/>
    <p:sldId id="323" r:id="rId5"/>
    <p:sldId id="324" r:id="rId6"/>
    <p:sldId id="328" r:id="rId7"/>
    <p:sldId id="329" r:id="rId8"/>
    <p:sldId id="330" r:id="rId9"/>
    <p:sldId id="331" r:id="rId10"/>
    <p:sldId id="333" r:id="rId11"/>
    <p:sldId id="335" r:id="rId12"/>
    <p:sldId id="338" r:id="rId13"/>
    <p:sldId id="339" r:id="rId14"/>
    <p:sldId id="340" r:id="rId15"/>
    <p:sldId id="342" r:id="rId16"/>
    <p:sldId id="350" r:id="rId17"/>
    <p:sldId id="343" r:id="rId18"/>
    <p:sldId id="344" r:id="rId19"/>
    <p:sldId id="345" r:id="rId20"/>
    <p:sldId id="341" r:id="rId21"/>
    <p:sldId id="346" r:id="rId22"/>
    <p:sldId id="347" r:id="rId23"/>
    <p:sldId id="351" r:id="rId24"/>
    <p:sldId id="371" r:id="rId25"/>
    <p:sldId id="349" r:id="rId26"/>
    <p:sldId id="348" r:id="rId27"/>
    <p:sldId id="374" r:id="rId28"/>
    <p:sldId id="336" r:id="rId29"/>
    <p:sldId id="353" r:id="rId30"/>
    <p:sldId id="354" r:id="rId31"/>
    <p:sldId id="355" r:id="rId32"/>
    <p:sldId id="356" r:id="rId33"/>
    <p:sldId id="357" r:id="rId34"/>
    <p:sldId id="358" r:id="rId35"/>
    <p:sldId id="361" r:id="rId36"/>
    <p:sldId id="362" r:id="rId37"/>
    <p:sldId id="363" r:id="rId38"/>
    <p:sldId id="364" r:id="rId39"/>
    <p:sldId id="365" r:id="rId40"/>
    <p:sldId id="366" r:id="rId41"/>
    <p:sldId id="373" r:id="rId42"/>
    <p:sldId id="337" r:id="rId43"/>
    <p:sldId id="367" r:id="rId44"/>
    <p:sldId id="375" r:id="rId45"/>
    <p:sldId id="368" r:id="rId46"/>
    <p:sldId id="369" r:id="rId47"/>
    <p:sldId id="37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69" d="100"/>
          <a:sy n="69" d="100"/>
        </p:scale>
        <p:origin x="66"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B0E91-89F1-4D63-9ACC-377A68207D35}" type="datetimeFigureOut">
              <a:rPr lang="en-US" smtClean="0"/>
              <a:t>4/13/2020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81D31B-5A9A-489A-90E7-DFB2CB25A972}" type="slidenum">
              <a:rPr lang="en-US" smtClean="0"/>
              <a:t>‹#›</a:t>
            </a:fld>
            <a:endParaRPr lang="en-US"/>
          </a:p>
        </p:txBody>
      </p:sp>
    </p:spTree>
    <p:extLst>
      <p:ext uri="{BB962C8B-B14F-4D97-AF65-F5344CB8AC3E}">
        <p14:creationId xmlns:p14="http://schemas.microsoft.com/office/powerpoint/2010/main" val="2867231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2"/>
            <a:ext cx="10363200" cy="886397"/>
          </a:xfrm>
          <a:prstGeom prst="rect">
            <a:avLst/>
          </a:prstGeom>
        </p:spPr>
        <p:txBody>
          <a:bodyPr wrap="square" lIns="0" tIns="0" rIns="0" bIns="0">
            <a:spAutoFit/>
          </a:bodyPr>
          <a:lstStyle>
            <a:lvl1pPr algn="ctr">
              <a:defRPr sz="5760">
                <a:effectLst>
                  <a:outerShdw blurRad="38100" dist="38100" dir="2700000" algn="tl">
                    <a:srgbClr val="000000">
                      <a:alpha val="43137"/>
                    </a:srgbClr>
                  </a:outerShdw>
                </a:effectLst>
              </a:defRPr>
            </a:lvl1pPr>
          </a:lstStyle>
          <a:p>
            <a:r>
              <a:rPr lang="en-US"/>
              <a:t>Click to edit Master title style</a:t>
            </a:r>
            <a:endParaRPr dirty="0"/>
          </a:p>
        </p:txBody>
      </p:sp>
      <p:sp>
        <p:nvSpPr>
          <p:cNvPr id="3" name="Holder 3"/>
          <p:cNvSpPr>
            <a:spLocks noGrp="1"/>
          </p:cNvSpPr>
          <p:nvPr>
            <p:ph type="subTitle" idx="4"/>
          </p:nvPr>
        </p:nvSpPr>
        <p:spPr>
          <a:xfrm>
            <a:off x="1828800" y="3840482"/>
            <a:ext cx="8534400" cy="276999"/>
          </a:xfrm>
          <a:prstGeom prst="rect">
            <a:avLst/>
          </a:prstGeom>
        </p:spPr>
        <p:txBody>
          <a:bodyPr wrap="square" lIns="0" tIns="0" rIns="0" bIns="0">
            <a:spAutoFit/>
          </a:bodyPr>
          <a:lstStyle>
            <a:lvl1pPr algn="ctr">
              <a:defRPr>
                <a:latin typeface="Gill Sans MT" panose="020B0502020104020203" pitchFamily="34" charset="0"/>
              </a:defRPr>
            </a:lvl1pPr>
          </a:lstStyle>
          <a:p>
            <a:r>
              <a:rPr lang="en-US"/>
              <a:t>Click to edit Master subtitle style</a:t>
            </a:r>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7B2E16F-B946-46C1-946F-7AAB1FA4BD18}" type="datetime1">
              <a:rPr lang="en-US" smtClean="0"/>
              <a:t>4/13/2020</a:t>
            </a:fld>
            <a:endParaRPr lang="en-US"/>
          </a:p>
        </p:txBody>
      </p:sp>
      <p:sp>
        <p:nvSpPr>
          <p:cNvPr id="6" name="Holder 6"/>
          <p:cNvSpPr>
            <a:spLocks noGrp="1"/>
          </p:cNvSpPr>
          <p:nvPr>
            <p:ph type="sldNum" sz="quarter" idx="7"/>
          </p:nvPr>
        </p:nvSpPr>
        <p:spPr/>
        <p:txBody>
          <a:bodyPr lIns="0" tIns="0" rIns="0" bIns="0"/>
          <a:lstStyle>
            <a:lvl1pPr>
              <a:defRPr sz="1440" b="0" i="0">
                <a:solidFill>
                  <a:schemeClr val="bg1"/>
                </a:solidFill>
                <a:latin typeface="Arial"/>
                <a:cs typeface="Arial"/>
              </a:defRPr>
            </a:lvl1pPr>
          </a:lstStyle>
          <a:p>
            <a:pPr marL="30480">
              <a:spcBef>
                <a:spcPts val="30"/>
              </a:spcBef>
            </a:pPr>
            <a:fld id="{81D60167-4931-47E6-BA6A-407CBD079E47}" type="slidenum">
              <a:rPr lang="en-US" spc="-6" smtClean="0"/>
              <a:pPr marL="30480">
                <a:spcBef>
                  <a:spcPts val="30"/>
                </a:spcBef>
              </a:pPr>
              <a:t>‹#›</a:t>
            </a:fld>
            <a:endParaRPr lang="en-US" spc="-6"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6932" y="74142"/>
            <a:ext cx="888348" cy="77192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3570" y="45720"/>
            <a:ext cx="1217696" cy="912950"/>
          </a:xfrm>
          <a:prstGeom prst="rect">
            <a:avLst/>
          </a:prstGeom>
        </p:spPr>
      </p:pic>
    </p:spTree>
    <p:extLst>
      <p:ext uri="{BB962C8B-B14F-4D97-AF65-F5344CB8AC3E}">
        <p14:creationId xmlns:p14="http://schemas.microsoft.com/office/powerpoint/2010/main" val="3384012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89034" y="283923"/>
            <a:ext cx="5471160" cy="1034129"/>
          </a:xfrm>
        </p:spPr>
        <p:txBody>
          <a:bodyPr lIns="0" tIns="0" rIns="0" bIns="0"/>
          <a:lstStyle>
            <a:lvl1pPr>
              <a:defRPr sz="3360" b="1" i="0">
                <a:solidFill>
                  <a:srgbClr val="005F85"/>
                </a:solidFill>
                <a:effectLst>
                  <a:outerShdw blurRad="38100" dist="38100" dir="2700000" algn="tl">
                    <a:srgbClr val="000000">
                      <a:alpha val="43137"/>
                    </a:srgbClr>
                  </a:outerShdw>
                </a:effectLst>
                <a:latin typeface="Gill Sans MT"/>
                <a:cs typeface="Gill Sans MT"/>
              </a:defRPr>
            </a:lvl1pPr>
          </a:lstStyle>
          <a:p>
            <a:r>
              <a:rPr lang="en-US"/>
              <a:t>Click to edit Master title style</a:t>
            </a:r>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Edit Master text styles</a:t>
            </a:r>
          </a:p>
        </p:txBody>
      </p:sp>
      <p:sp>
        <p:nvSpPr>
          <p:cNvPr id="4" name="Holder 4"/>
          <p:cNvSpPr>
            <a:spLocks noGrp="1"/>
          </p:cNvSpPr>
          <p:nvPr>
            <p:ph type="ftr" sz="quarter" idx="5"/>
          </p:nvPr>
        </p:nvSpPr>
        <p:spPr>
          <a:xfrm>
            <a:off x="4175760" y="6490848"/>
            <a:ext cx="3901440" cy="276999"/>
          </a:xfr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152400" y="6540490"/>
            <a:ext cx="2804160" cy="276999"/>
          </a:xfrm>
        </p:spPr>
        <p:txBody>
          <a:bodyPr lIns="0" tIns="0" rIns="0" bIns="0"/>
          <a:lstStyle>
            <a:lvl1pPr algn="l">
              <a:defRPr>
                <a:solidFill>
                  <a:schemeClr val="tx1">
                    <a:tint val="75000"/>
                  </a:schemeClr>
                </a:solidFill>
              </a:defRPr>
            </a:lvl1pPr>
          </a:lstStyle>
          <a:p>
            <a:fld id="{AABBEAC6-B4AF-4BE0-BA4E-7CB1CFCBFA38}" type="datetime1">
              <a:rPr lang="en-US" smtClean="0"/>
              <a:t>4/13/2020</a:t>
            </a:fld>
            <a:endParaRPr lang="en-US"/>
          </a:p>
        </p:txBody>
      </p:sp>
      <p:sp>
        <p:nvSpPr>
          <p:cNvPr id="6" name="Holder 6"/>
          <p:cNvSpPr>
            <a:spLocks noGrp="1"/>
          </p:cNvSpPr>
          <p:nvPr>
            <p:ph type="sldNum" sz="quarter" idx="7"/>
          </p:nvPr>
        </p:nvSpPr>
        <p:spPr/>
        <p:txBody>
          <a:bodyPr lIns="0" tIns="0" rIns="0" bIns="0"/>
          <a:lstStyle>
            <a:lvl1pPr>
              <a:defRPr sz="1440" b="0" i="0">
                <a:solidFill>
                  <a:schemeClr val="bg1"/>
                </a:solidFill>
                <a:latin typeface="Arial"/>
                <a:cs typeface="Arial"/>
              </a:defRPr>
            </a:lvl1pPr>
          </a:lstStyle>
          <a:p>
            <a:pPr marL="30480">
              <a:spcBef>
                <a:spcPts val="30"/>
              </a:spcBef>
            </a:pPr>
            <a:fld id="{81D60167-4931-47E6-BA6A-407CBD079E47}" type="slidenum">
              <a:rPr lang="en-US" spc="-6" smtClean="0"/>
              <a:pPr marL="30480">
                <a:spcBef>
                  <a:spcPts val="30"/>
                </a:spcBef>
              </a:pPr>
              <a:t>‹#›</a:t>
            </a:fld>
            <a:endParaRPr lang="en-US" spc="-6" dirty="0"/>
          </a:p>
        </p:txBody>
      </p:sp>
      <p:sp>
        <p:nvSpPr>
          <p:cNvPr id="8" name="bk object 17"/>
          <p:cNvSpPr/>
          <p:nvPr userDrawn="1"/>
        </p:nvSpPr>
        <p:spPr>
          <a:xfrm>
            <a:off x="407415" y="960120"/>
            <a:ext cx="11379200" cy="31090"/>
          </a:xfrm>
          <a:prstGeom prst="rect">
            <a:avLst/>
          </a:prstGeom>
          <a:blipFill>
            <a:blip r:embed="rId2" cstate="print"/>
            <a:stretch>
              <a:fillRect/>
            </a:stretch>
          </a:blipFill>
        </p:spPr>
        <p:txBody>
          <a:bodyPr wrap="square" lIns="0" tIns="0" rIns="0" bIns="0" rtlCol="0"/>
          <a:lstStyle/>
          <a:p>
            <a:endParaRPr sz="216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6932" y="74142"/>
            <a:ext cx="888348" cy="77192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03570" y="45720"/>
            <a:ext cx="1217696" cy="912950"/>
          </a:xfrm>
          <a:prstGeom prst="rect">
            <a:avLst/>
          </a:prstGeom>
        </p:spPr>
      </p:pic>
    </p:spTree>
    <p:extLst>
      <p:ext uri="{BB962C8B-B14F-4D97-AF65-F5344CB8AC3E}">
        <p14:creationId xmlns:p14="http://schemas.microsoft.com/office/powerpoint/2010/main" val="2704758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565391"/>
            <a:ext cx="12192000" cy="291084"/>
          </a:xfrm>
          <a:custGeom>
            <a:avLst/>
            <a:gdLst/>
            <a:ahLst/>
            <a:cxnLst/>
            <a:rect l="l" t="t" r="r" b="b"/>
            <a:pathLst>
              <a:path w="9144000" h="242570">
                <a:moveTo>
                  <a:pt x="0" y="0"/>
                </a:moveTo>
                <a:lnTo>
                  <a:pt x="0" y="242315"/>
                </a:lnTo>
                <a:lnTo>
                  <a:pt x="9143999" y="242315"/>
                </a:lnTo>
                <a:lnTo>
                  <a:pt x="9143999" y="0"/>
                </a:lnTo>
                <a:lnTo>
                  <a:pt x="0" y="0"/>
                </a:lnTo>
                <a:close/>
              </a:path>
            </a:pathLst>
          </a:custGeom>
          <a:solidFill>
            <a:srgbClr val="000000"/>
          </a:solidFill>
        </p:spPr>
        <p:txBody>
          <a:bodyPr wrap="square" lIns="0" tIns="0" rIns="0" bIns="0" rtlCol="0"/>
          <a:lstStyle/>
          <a:p>
            <a:endParaRPr sz="2160"/>
          </a:p>
        </p:txBody>
      </p:sp>
      <p:sp>
        <p:nvSpPr>
          <p:cNvPr id="17" name="bk object 17"/>
          <p:cNvSpPr/>
          <p:nvPr/>
        </p:nvSpPr>
        <p:spPr>
          <a:xfrm>
            <a:off x="407415" y="960120"/>
            <a:ext cx="11379200" cy="31090"/>
          </a:xfrm>
          <a:prstGeom prst="rect">
            <a:avLst/>
          </a:prstGeom>
          <a:blipFill>
            <a:blip r:embed="rId2" cstate="print"/>
            <a:stretch>
              <a:fillRect/>
            </a:stretch>
          </a:blipFill>
        </p:spPr>
        <p:txBody>
          <a:bodyPr wrap="square" lIns="0" tIns="0" rIns="0" bIns="0" rtlCol="0"/>
          <a:lstStyle/>
          <a:p>
            <a:endParaRPr sz="2160"/>
          </a:p>
        </p:txBody>
      </p:sp>
      <p:sp>
        <p:nvSpPr>
          <p:cNvPr id="20" name="bk object 20"/>
          <p:cNvSpPr/>
          <p:nvPr/>
        </p:nvSpPr>
        <p:spPr>
          <a:xfrm>
            <a:off x="6906771" y="1388059"/>
            <a:ext cx="5282183" cy="2652674"/>
          </a:xfrm>
          <a:prstGeom prst="rect">
            <a:avLst/>
          </a:prstGeom>
          <a:blipFill>
            <a:blip r:embed="rId3" cstate="print"/>
            <a:stretch>
              <a:fillRect/>
            </a:stretch>
          </a:blipFill>
        </p:spPr>
        <p:txBody>
          <a:bodyPr wrap="square" lIns="0" tIns="0" rIns="0" bIns="0" rtlCol="0"/>
          <a:lstStyle/>
          <a:p>
            <a:endParaRPr sz="2160"/>
          </a:p>
        </p:txBody>
      </p:sp>
      <p:sp>
        <p:nvSpPr>
          <p:cNvPr id="21" name="bk object 21"/>
          <p:cNvSpPr/>
          <p:nvPr/>
        </p:nvSpPr>
        <p:spPr>
          <a:xfrm>
            <a:off x="7211571" y="3661258"/>
            <a:ext cx="4875782" cy="2744114"/>
          </a:xfrm>
          <a:prstGeom prst="rect">
            <a:avLst/>
          </a:prstGeom>
          <a:blipFill>
            <a:blip r:embed="rId4" cstate="print"/>
            <a:stretch>
              <a:fillRect/>
            </a:stretch>
          </a:blipFill>
        </p:spPr>
        <p:txBody>
          <a:bodyPr wrap="square" lIns="0" tIns="0" rIns="0" bIns="0" rtlCol="0"/>
          <a:lstStyle/>
          <a:p>
            <a:endParaRPr sz="2160"/>
          </a:p>
        </p:txBody>
      </p:sp>
      <p:sp>
        <p:nvSpPr>
          <p:cNvPr id="2" name="Holder 2"/>
          <p:cNvSpPr>
            <a:spLocks noGrp="1"/>
          </p:cNvSpPr>
          <p:nvPr>
            <p:ph type="title"/>
          </p:nvPr>
        </p:nvSpPr>
        <p:spPr>
          <a:xfrm>
            <a:off x="489034" y="283923"/>
            <a:ext cx="5471160" cy="1034129"/>
          </a:xfrm>
        </p:spPr>
        <p:txBody>
          <a:bodyPr lIns="0" tIns="0" rIns="0" bIns="0"/>
          <a:lstStyle>
            <a:lvl1pPr>
              <a:defRPr sz="3360" b="1" i="0">
                <a:solidFill>
                  <a:srgbClr val="005F85"/>
                </a:solidFill>
                <a:effectLst>
                  <a:outerShdw blurRad="38100" dist="38100" dir="2700000" algn="tl">
                    <a:srgbClr val="000000">
                      <a:alpha val="43137"/>
                    </a:srgbClr>
                  </a:outerShdw>
                </a:effectLst>
                <a:latin typeface="Gill Sans MT"/>
                <a:cs typeface="Gill Sans MT"/>
              </a:defRPr>
            </a:lvl1pPr>
          </a:lstStyle>
          <a:p>
            <a:r>
              <a:rPr lang="en-US"/>
              <a:t>Click to edit Master title style</a:t>
            </a:r>
            <a:endParaRPr dirty="0"/>
          </a:p>
        </p:txBody>
      </p:sp>
      <p:sp>
        <p:nvSpPr>
          <p:cNvPr id="3" name="Holder 3"/>
          <p:cNvSpPr>
            <a:spLocks noGrp="1"/>
          </p:cNvSpPr>
          <p:nvPr>
            <p:ph sz="half" idx="2"/>
          </p:nvPr>
        </p:nvSpPr>
        <p:spPr>
          <a:xfrm>
            <a:off x="609600" y="1577343"/>
            <a:ext cx="5303520" cy="276999"/>
          </a:xfrm>
          <a:prstGeom prst="rect">
            <a:avLst/>
          </a:prstGeom>
        </p:spPr>
        <p:txBody>
          <a:bodyPr wrap="square" lIns="0" tIns="0" rIns="0" bIns="0">
            <a:spAutoFit/>
          </a:bodyPr>
          <a:lstStyle>
            <a:lvl1pPr>
              <a:defRPr b="1">
                <a:effectLst>
                  <a:outerShdw blurRad="38100" dist="38100" dir="2700000" algn="tl">
                    <a:srgbClr val="000000">
                      <a:alpha val="43137"/>
                    </a:srgbClr>
                  </a:outerShdw>
                </a:effectLst>
                <a:latin typeface="Gill Sans MT" panose="020B0502020104020203" pitchFamily="34" charset="0"/>
              </a:defRPr>
            </a:lvl1pPr>
          </a:lstStyle>
          <a:p>
            <a:pPr lvl="0"/>
            <a:r>
              <a:rPr lang="en-US"/>
              <a:t>Edit Master text styles</a:t>
            </a:r>
          </a:p>
        </p:txBody>
      </p:sp>
      <p:sp>
        <p:nvSpPr>
          <p:cNvPr id="4" name="Holder 4"/>
          <p:cNvSpPr>
            <a:spLocks noGrp="1"/>
          </p:cNvSpPr>
          <p:nvPr>
            <p:ph sz="half" idx="3"/>
          </p:nvPr>
        </p:nvSpPr>
        <p:spPr>
          <a:xfrm>
            <a:off x="6278880" y="1577343"/>
            <a:ext cx="5303520" cy="276999"/>
          </a:xfrm>
          <a:prstGeom prst="rect">
            <a:avLst/>
          </a:prstGeom>
        </p:spPr>
        <p:txBody>
          <a:bodyPr wrap="square" lIns="0" tIns="0" rIns="0" bIns="0">
            <a:spAutoFit/>
          </a:bodyPr>
          <a:lstStyle>
            <a:lvl1pPr>
              <a:defRPr b="1">
                <a:effectLst>
                  <a:outerShdw blurRad="38100" dist="38100" dir="2700000" algn="tl">
                    <a:srgbClr val="000000">
                      <a:alpha val="43137"/>
                    </a:srgbClr>
                  </a:outerShdw>
                </a:effectLst>
                <a:latin typeface="Gill Sans MT" panose="020B0502020104020203" pitchFamily="34" charset="0"/>
              </a:defRPr>
            </a:lvl1pPr>
          </a:lstStyle>
          <a:p>
            <a:pPr lvl="0"/>
            <a:r>
              <a:rPr lang="en-US"/>
              <a:t>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83C00029-22D6-4693-A8A7-620DC00F4DD4}" type="datetime1">
              <a:rPr lang="en-US" smtClean="0"/>
              <a:t>4/13/2020</a:t>
            </a:fld>
            <a:endParaRPr lang="en-US"/>
          </a:p>
        </p:txBody>
      </p:sp>
      <p:sp>
        <p:nvSpPr>
          <p:cNvPr id="7" name="Holder 7"/>
          <p:cNvSpPr>
            <a:spLocks noGrp="1"/>
          </p:cNvSpPr>
          <p:nvPr>
            <p:ph type="sldNum" sz="quarter" idx="7"/>
          </p:nvPr>
        </p:nvSpPr>
        <p:spPr/>
        <p:txBody>
          <a:bodyPr lIns="0" tIns="0" rIns="0" bIns="0"/>
          <a:lstStyle>
            <a:lvl1pPr>
              <a:defRPr sz="1440" b="0" i="0">
                <a:solidFill>
                  <a:schemeClr val="bg1"/>
                </a:solidFill>
                <a:latin typeface="Arial"/>
                <a:cs typeface="Arial"/>
              </a:defRPr>
            </a:lvl1pPr>
          </a:lstStyle>
          <a:p>
            <a:pPr marL="30480">
              <a:spcBef>
                <a:spcPts val="30"/>
              </a:spcBef>
            </a:pPr>
            <a:fld id="{81D60167-4931-47E6-BA6A-407CBD079E47}" type="slidenum">
              <a:rPr lang="en-US" spc="-6" smtClean="0"/>
              <a:pPr marL="30480">
                <a:spcBef>
                  <a:spcPts val="30"/>
                </a:spcBef>
              </a:pPr>
              <a:t>‹#›</a:t>
            </a:fld>
            <a:endParaRPr lang="en-US" spc="-6" dirty="0"/>
          </a:p>
        </p:txBody>
      </p:sp>
      <p:pic>
        <p:nvPicPr>
          <p:cNvPr id="15" name="Picture 14">
            <a:extLst>
              <a:ext uri="{FF2B5EF4-FFF2-40B4-BE49-F238E27FC236}">
                <a16:creationId xmlns:a16="http://schemas.microsoft.com/office/drawing/2014/main" id="{60C26199-B73D-4DEA-968A-A0EBE400082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602" y="6557728"/>
            <a:ext cx="4054255" cy="301387"/>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76932" y="74142"/>
            <a:ext cx="888348" cy="771924"/>
          </a:xfrm>
          <a:prstGeom prst="rect">
            <a:avLst/>
          </a:prstGeom>
        </p:spPr>
      </p:pic>
      <p:pic>
        <p:nvPicPr>
          <p:cNvPr id="14" name="Picture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03570" y="45720"/>
            <a:ext cx="1217696" cy="912950"/>
          </a:xfrm>
          <a:prstGeom prst="rect">
            <a:avLst/>
          </a:prstGeom>
        </p:spPr>
      </p:pic>
    </p:spTree>
    <p:extLst>
      <p:ext uri="{BB962C8B-B14F-4D97-AF65-F5344CB8AC3E}">
        <p14:creationId xmlns:p14="http://schemas.microsoft.com/office/powerpoint/2010/main" val="3519523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89034" y="283923"/>
            <a:ext cx="5471160" cy="1034129"/>
          </a:xfrm>
        </p:spPr>
        <p:txBody>
          <a:bodyPr lIns="0" tIns="0" rIns="0" bIns="0"/>
          <a:lstStyle>
            <a:lvl1pPr>
              <a:defRPr sz="3360" b="1" i="0">
                <a:solidFill>
                  <a:srgbClr val="005F85"/>
                </a:solidFill>
                <a:effectLst>
                  <a:outerShdw blurRad="38100" dist="38100" dir="2700000" algn="tl">
                    <a:srgbClr val="000000">
                      <a:alpha val="43137"/>
                    </a:srgbClr>
                  </a:outerShdw>
                </a:effectLst>
                <a:latin typeface="Gill Sans MT"/>
                <a:cs typeface="Gill Sans MT"/>
              </a:defRPr>
            </a:lvl1pPr>
          </a:lstStyle>
          <a:p>
            <a:r>
              <a:rPr lang="en-US"/>
              <a:t>Click to edit Master title style</a:t>
            </a:r>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38C29D5-6185-4353-BB72-7F3D4830ACAA}" type="datetime1">
              <a:rPr lang="en-US" smtClean="0"/>
              <a:t>4/13/2020</a:t>
            </a:fld>
            <a:endParaRPr lang="en-US"/>
          </a:p>
        </p:txBody>
      </p:sp>
      <p:sp>
        <p:nvSpPr>
          <p:cNvPr id="5" name="Holder 5"/>
          <p:cNvSpPr>
            <a:spLocks noGrp="1"/>
          </p:cNvSpPr>
          <p:nvPr>
            <p:ph type="sldNum" sz="quarter" idx="7"/>
          </p:nvPr>
        </p:nvSpPr>
        <p:spPr/>
        <p:txBody>
          <a:bodyPr lIns="0" tIns="0" rIns="0" bIns="0"/>
          <a:lstStyle>
            <a:lvl1pPr>
              <a:defRPr sz="1440" b="0" i="0">
                <a:solidFill>
                  <a:schemeClr val="bg1"/>
                </a:solidFill>
                <a:latin typeface="Arial"/>
                <a:cs typeface="Arial"/>
              </a:defRPr>
            </a:lvl1pPr>
          </a:lstStyle>
          <a:p>
            <a:pPr marL="30480">
              <a:spcBef>
                <a:spcPts val="30"/>
              </a:spcBef>
            </a:pPr>
            <a:fld id="{81D60167-4931-47E6-BA6A-407CBD079E47}" type="slidenum">
              <a:rPr lang="en-US" spc="-6" smtClean="0"/>
              <a:pPr marL="30480">
                <a:spcBef>
                  <a:spcPts val="30"/>
                </a:spcBef>
              </a:pPr>
              <a:t>‹#›</a:t>
            </a:fld>
            <a:endParaRPr lang="en-US" spc="-6"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6932" y="74142"/>
            <a:ext cx="888348" cy="771924"/>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3570" y="45720"/>
            <a:ext cx="1217696" cy="912950"/>
          </a:xfrm>
          <a:prstGeom prst="rect">
            <a:avLst/>
          </a:prstGeom>
        </p:spPr>
      </p:pic>
    </p:spTree>
    <p:extLst>
      <p:ext uri="{BB962C8B-B14F-4D97-AF65-F5344CB8AC3E}">
        <p14:creationId xmlns:p14="http://schemas.microsoft.com/office/powerpoint/2010/main" val="106844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38DA068-5416-4796-8285-A1DE4693B5F6}" type="datetime1">
              <a:rPr lang="en-US" smtClean="0"/>
              <a:t>4/13/2020</a:t>
            </a:fld>
            <a:endParaRPr lang="en-US"/>
          </a:p>
        </p:txBody>
      </p:sp>
      <p:sp>
        <p:nvSpPr>
          <p:cNvPr id="4" name="Holder 4"/>
          <p:cNvSpPr>
            <a:spLocks noGrp="1"/>
          </p:cNvSpPr>
          <p:nvPr>
            <p:ph type="sldNum" sz="quarter" idx="7"/>
          </p:nvPr>
        </p:nvSpPr>
        <p:spPr/>
        <p:txBody>
          <a:bodyPr lIns="0" tIns="0" rIns="0" bIns="0"/>
          <a:lstStyle>
            <a:lvl1pPr>
              <a:defRPr sz="1440" b="0" i="0">
                <a:solidFill>
                  <a:schemeClr val="bg1"/>
                </a:solidFill>
                <a:latin typeface="Arial"/>
                <a:cs typeface="Arial"/>
              </a:defRPr>
            </a:lvl1pPr>
          </a:lstStyle>
          <a:p>
            <a:pPr marL="30480">
              <a:spcBef>
                <a:spcPts val="30"/>
              </a:spcBef>
            </a:pPr>
            <a:fld id="{81D60167-4931-47E6-BA6A-407CBD079E47}" type="slidenum">
              <a:rPr lang="en-US" spc="-6" smtClean="0"/>
              <a:pPr marL="30480">
                <a:spcBef>
                  <a:spcPts val="30"/>
                </a:spcBef>
              </a:pPr>
              <a:t>‹#›</a:t>
            </a:fld>
            <a:endParaRPr lang="en-US" spc="-6"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6932" y="74142"/>
            <a:ext cx="888348" cy="77192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3570" y="45720"/>
            <a:ext cx="1217696" cy="912950"/>
          </a:xfrm>
          <a:prstGeom prst="rect">
            <a:avLst/>
          </a:prstGeom>
        </p:spPr>
      </p:pic>
    </p:spTree>
    <p:extLst>
      <p:ext uri="{BB962C8B-B14F-4D97-AF65-F5344CB8AC3E}">
        <p14:creationId xmlns:p14="http://schemas.microsoft.com/office/powerpoint/2010/main" val="71997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565391"/>
            <a:ext cx="12192000" cy="291084"/>
          </a:xfrm>
          <a:custGeom>
            <a:avLst/>
            <a:gdLst/>
            <a:ahLst/>
            <a:cxnLst/>
            <a:rect l="l" t="t" r="r" b="b"/>
            <a:pathLst>
              <a:path w="9144000" h="242570">
                <a:moveTo>
                  <a:pt x="0" y="0"/>
                </a:moveTo>
                <a:lnTo>
                  <a:pt x="0" y="242315"/>
                </a:lnTo>
                <a:lnTo>
                  <a:pt x="9143999" y="242315"/>
                </a:lnTo>
                <a:lnTo>
                  <a:pt x="9143999" y="0"/>
                </a:lnTo>
                <a:lnTo>
                  <a:pt x="0" y="0"/>
                </a:lnTo>
                <a:close/>
              </a:path>
            </a:pathLst>
          </a:custGeom>
          <a:solidFill>
            <a:srgbClr val="000000"/>
          </a:solidFill>
        </p:spPr>
        <p:txBody>
          <a:bodyPr wrap="square" lIns="0" tIns="0" rIns="0" bIns="0" rtlCol="0"/>
          <a:lstStyle/>
          <a:p>
            <a:endParaRPr sz="2160"/>
          </a:p>
        </p:txBody>
      </p:sp>
      <p:sp>
        <p:nvSpPr>
          <p:cNvPr id="2" name="Holder 2"/>
          <p:cNvSpPr>
            <a:spLocks noGrp="1"/>
          </p:cNvSpPr>
          <p:nvPr>
            <p:ph type="title"/>
          </p:nvPr>
        </p:nvSpPr>
        <p:spPr>
          <a:xfrm>
            <a:off x="489034" y="283923"/>
            <a:ext cx="5471160" cy="430887"/>
          </a:xfrm>
          <a:prstGeom prst="rect">
            <a:avLst/>
          </a:prstGeom>
        </p:spPr>
        <p:txBody>
          <a:bodyPr wrap="square" lIns="0" tIns="0" rIns="0" bIns="0">
            <a:spAutoFit/>
          </a:bodyPr>
          <a:lstStyle>
            <a:lvl1pPr>
              <a:defRPr sz="2800" b="1" i="0">
                <a:solidFill>
                  <a:srgbClr val="005F85"/>
                </a:solidFill>
                <a:latin typeface="Gill Sans MT"/>
                <a:cs typeface="Gill Sans MT"/>
              </a:defRPr>
            </a:lvl1pPr>
          </a:lstStyle>
          <a:p>
            <a:endParaRPr/>
          </a:p>
        </p:txBody>
      </p:sp>
      <p:sp>
        <p:nvSpPr>
          <p:cNvPr id="3" name="Holder 3"/>
          <p:cNvSpPr>
            <a:spLocks noGrp="1"/>
          </p:cNvSpPr>
          <p:nvPr>
            <p:ph type="body" idx="1"/>
          </p:nvPr>
        </p:nvSpPr>
        <p:spPr>
          <a:xfrm>
            <a:off x="489034" y="3131900"/>
            <a:ext cx="1121393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AC1C426F-DE04-4D3E-85BE-699D77F3B00D}" type="datetime1">
              <a:rPr lang="en-US" smtClean="0"/>
              <a:t>4/13/2020</a:t>
            </a:fld>
            <a:endParaRPr lang="en-US"/>
          </a:p>
        </p:txBody>
      </p:sp>
      <p:sp>
        <p:nvSpPr>
          <p:cNvPr id="6" name="Holder 6"/>
          <p:cNvSpPr>
            <a:spLocks noGrp="1"/>
          </p:cNvSpPr>
          <p:nvPr>
            <p:ph type="sldNum" sz="quarter" idx="7"/>
          </p:nvPr>
        </p:nvSpPr>
        <p:spPr>
          <a:xfrm>
            <a:off x="5948678" y="6601140"/>
            <a:ext cx="295486" cy="221599"/>
          </a:xfrm>
          <a:prstGeom prst="rect">
            <a:avLst/>
          </a:prstGeom>
        </p:spPr>
        <p:txBody>
          <a:bodyPr wrap="square" lIns="0" tIns="0" rIns="0" bIns="0">
            <a:spAutoFit/>
          </a:bodyPr>
          <a:lstStyle>
            <a:lvl1pPr>
              <a:defRPr sz="1440" b="0" i="0">
                <a:solidFill>
                  <a:schemeClr val="bg1"/>
                </a:solidFill>
                <a:latin typeface="Arial"/>
                <a:cs typeface="Arial"/>
              </a:defRPr>
            </a:lvl1pPr>
          </a:lstStyle>
          <a:p>
            <a:pPr marL="30480">
              <a:spcBef>
                <a:spcPts val="30"/>
              </a:spcBef>
            </a:pPr>
            <a:fld id="{81D60167-4931-47E6-BA6A-407CBD079E47}" type="slidenum">
              <a:rPr lang="en-US" spc="-6" smtClean="0"/>
              <a:pPr marL="30480">
                <a:spcBef>
                  <a:spcPts val="30"/>
                </a:spcBef>
              </a:pPr>
              <a:t>‹#›</a:t>
            </a:fld>
            <a:endParaRPr lang="en-US" spc="-6" dirty="0"/>
          </a:p>
        </p:txBody>
      </p:sp>
      <p:pic>
        <p:nvPicPr>
          <p:cNvPr id="8" name="Picture 7">
            <a:extLst>
              <a:ext uri="{FF2B5EF4-FFF2-40B4-BE49-F238E27FC236}">
                <a16:creationId xmlns:a16="http://schemas.microsoft.com/office/drawing/2014/main" id="{60C26199-B73D-4DEA-968A-A0EBE400082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602" y="6557728"/>
            <a:ext cx="4054255" cy="301387"/>
          </a:xfrm>
          <a:prstGeom prst="rect">
            <a:avLst/>
          </a:prstGeom>
        </p:spPr>
      </p:pic>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76932" y="74142"/>
            <a:ext cx="888348" cy="771924"/>
          </a:xfrm>
          <a:prstGeom prst="rect">
            <a:avLst/>
          </a:prstGeom>
        </p:spPr>
      </p:pic>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703570" y="45720"/>
            <a:ext cx="1217696" cy="912950"/>
          </a:xfrm>
          <a:prstGeom prst="rect">
            <a:avLst/>
          </a:prstGeom>
        </p:spPr>
      </p:pic>
    </p:spTree>
    <p:extLst>
      <p:ext uri="{BB962C8B-B14F-4D97-AF65-F5344CB8AC3E}">
        <p14:creationId xmlns:p14="http://schemas.microsoft.com/office/powerpoint/2010/main" val="2791186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548635" eaLnBrk="1" hangingPunct="1">
        <a:defRPr>
          <a:latin typeface="+mn-lt"/>
          <a:ea typeface="+mn-ea"/>
          <a:cs typeface="+mn-cs"/>
        </a:defRPr>
      </a:lvl2pPr>
      <a:lvl3pPr marL="1097269" eaLnBrk="1" hangingPunct="1">
        <a:defRPr>
          <a:latin typeface="+mn-lt"/>
          <a:ea typeface="+mn-ea"/>
          <a:cs typeface="+mn-cs"/>
        </a:defRPr>
      </a:lvl3pPr>
      <a:lvl4pPr marL="1645904" eaLnBrk="1" hangingPunct="1">
        <a:defRPr>
          <a:latin typeface="+mn-lt"/>
          <a:ea typeface="+mn-ea"/>
          <a:cs typeface="+mn-cs"/>
        </a:defRPr>
      </a:lvl4pPr>
      <a:lvl5pPr marL="2194538" eaLnBrk="1" hangingPunct="1">
        <a:defRPr>
          <a:latin typeface="+mn-lt"/>
          <a:ea typeface="+mn-ea"/>
          <a:cs typeface="+mn-cs"/>
        </a:defRPr>
      </a:lvl5pPr>
      <a:lvl6pPr marL="2743174" eaLnBrk="1" hangingPunct="1">
        <a:defRPr>
          <a:latin typeface="+mn-lt"/>
          <a:ea typeface="+mn-ea"/>
          <a:cs typeface="+mn-cs"/>
        </a:defRPr>
      </a:lvl6pPr>
      <a:lvl7pPr marL="3291808" eaLnBrk="1" hangingPunct="1">
        <a:defRPr>
          <a:latin typeface="+mn-lt"/>
          <a:ea typeface="+mn-ea"/>
          <a:cs typeface="+mn-cs"/>
        </a:defRPr>
      </a:lvl7pPr>
      <a:lvl8pPr marL="3840442" eaLnBrk="1" hangingPunct="1">
        <a:defRPr>
          <a:latin typeface="+mn-lt"/>
          <a:ea typeface="+mn-ea"/>
          <a:cs typeface="+mn-cs"/>
        </a:defRPr>
      </a:lvl8pPr>
      <a:lvl9pPr marL="4389076" eaLnBrk="1" hangingPunct="1">
        <a:defRPr>
          <a:latin typeface="+mn-lt"/>
          <a:ea typeface="+mn-ea"/>
          <a:cs typeface="+mn-cs"/>
        </a:defRPr>
      </a:lvl9pPr>
    </p:bodyStyle>
    <p:otherStyle>
      <a:lvl1pPr marL="0" eaLnBrk="1" hangingPunct="1">
        <a:defRPr>
          <a:latin typeface="+mn-lt"/>
          <a:ea typeface="+mn-ea"/>
          <a:cs typeface="+mn-cs"/>
        </a:defRPr>
      </a:lvl1pPr>
      <a:lvl2pPr marL="548635" eaLnBrk="1" hangingPunct="1">
        <a:defRPr>
          <a:latin typeface="+mn-lt"/>
          <a:ea typeface="+mn-ea"/>
          <a:cs typeface="+mn-cs"/>
        </a:defRPr>
      </a:lvl2pPr>
      <a:lvl3pPr marL="1097269" eaLnBrk="1" hangingPunct="1">
        <a:defRPr>
          <a:latin typeface="+mn-lt"/>
          <a:ea typeface="+mn-ea"/>
          <a:cs typeface="+mn-cs"/>
        </a:defRPr>
      </a:lvl3pPr>
      <a:lvl4pPr marL="1645904" eaLnBrk="1" hangingPunct="1">
        <a:defRPr>
          <a:latin typeface="+mn-lt"/>
          <a:ea typeface="+mn-ea"/>
          <a:cs typeface="+mn-cs"/>
        </a:defRPr>
      </a:lvl4pPr>
      <a:lvl5pPr marL="2194538" eaLnBrk="1" hangingPunct="1">
        <a:defRPr>
          <a:latin typeface="+mn-lt"/>
          <a:ea typeface="+mn-ea"/>
          <a:cs typeface="+mn-cs"/>
        </a:defRPr>
      </a:lvl5pPr>
      <a:lvl6pPr marL="2743174" eaLnBrk="1" hangingPunct="1">
        <a:defRPr>
          <a:latin typeface="+mn-lt"/>
          <a:ea typeface="+mn-ea"/>
          <a:cs typeface="+mn-cs"/>
        </a:defRPr>
      </a:lvl6pPr>
      <a:lvl7pPr marL="3291808" eaLnBrk="1" hangingPunct="1">
        <a:defRPr>
          <a:latin typeface="+mn-lt"/>
          <a:ea typeface="+mn-ea"/>
          <a:cs typeface="+mn-cs"/>
        </a:defRPr>
      </a:lvl7pPr>
      <a:lvl8pPr marL="3840442" eaLnBrk="1" hangingPunct="1">
        <a:defRPr>
          <a:latin typeface="+mn-lt"/>
          <a:ea typeface="+mn-ea"/>
          <a:cs typeface="+mn-cs"/>
        </a:defRPr>
      </a:lvl8pPr>
      <a:lvl9pPr marL="4389076"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0.xml"/><Relationship Id="rId7" Type="http://schemas.openxmlformats.org/officeDocument/2006/relationships/image" Target="../media/image35.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34.png"/><Relationship Id="rId5" Type="http://schemas.openxmlformats.org/officeDocument/2006/relationships/slideLayout" Target="../slideLayouts/slideLayout2.xml"/><Relationship Id="rId10" Type="http://schemas.openxmlformats.org/officeDocument/2006/relationships/image" Target="../media/image38.png"/><Relationship Id="rId4" Type="http://schemas.openxmlformats.org/officeDocument/2006/relationships/tags" Target="../tags/tag21.xml"/><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42.pn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41.png"/><Relationship Id="rId17" Type="http://schemas.openxmlformats.org/officeDocument/2006/relationships/image" Target="../media/image18.png"/><Relationship Id="rId2" Type="http://schemas.openxmlformats.org/officeDocument/2006/relationships/tags" Target="../tags/tag23.xml"/><Relationship Id="rId16" Type="http://schemas.openxmlformats.org/officeDocument/2006/relationships/image" Target="../media/image33.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40.png"/><Relationship Id="rId5" Type="http://schemas.openxmlformats.org/officeDocument/2006/relationships/tags" Target="../tags/tag26.xml"/><Relationship Id="rId15" Type="http://schemas.openxmlformats.org/officeDocument/2006/relationships/image" Target="../media/image32.png"/><Relationship Id="rId10" Type="http://schemas.openxmlformats.org/officeDocument/2006/relationships/image" Target="../media/image39.png"/><Relationship Id="rId4" Type="http://schemas.openxmlformats.org/officeDocument/2006/relationships/tags" Target="../tags/tag25.xml"/><Relationship Id="rId9" Type="http://schemas.openxmlformats.org/officeDocument/2006/relationships/slideLayout" Target="../slideLayouts/slideLayout2.xml"/><Relationship Id="rId1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8.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2.png"/><Relationship Id="rId3" Type="http://schemas.openxmlformats.org/officeDocument/2006/relationships/tags" Target="../tags/tag34.xml"/><Relationship Id="rId7" Type="http://schemas.openxmlformats.org/officeDocument/2006/relationships/slideLayout" Target="../slideLayouts/slideLayout2.xml"/><Relationship Id="rId12" Type="http://schemas.openxmlformats.org/officeDocument/2006/relationships/image" Target="../media/image51.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38.png"/><Relationship Id="rId5" Type="http://schemas.openxmlformats.org/officeDocument/2006/relationships/tags" Target="../tags/tag36.xml"/><Relationship Id="rId10" Type="http://schemas.openxmlformats.org/officeDocument/2006/relationships/image" Target="../media/image50.png"/><Relationship Id="rId4" Type="http://schemas.openxmlformats.org/officeDocument/2006/relationships/tags" Target="../tags/tag35.xml"/><Relationship Id="rId9" Type="http://schemas.openxmlformats.org/officeDocument/2006/relationships/image" Target="../media/image49.png"/><Relationship Id="rId14"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image" Target="../media/image54.png"/><Relationship Id="rId18" Type="http://schemas.openxmlformats.org/officeDocument/2006/relationships/image" Target="../media/image57.png"/><Relationship Id="rId3" Type="http://schemas.openxmlformats.org/officeDocument/2006/relationships/tags" Target="../tags/tag40.xml"/><Relationship Id="rId21" Type="http://schemas.openxmlformats.org/officeDocument/2006/relationships/image" Target="../media/image59.png"/><Relationship Id="rId7" Type="http://schemas.openxmlformats.org/officeDocument/2006/relationships/tags" Target="../tags/tag44.xml"/><Relationship Id="rId12" Type="http://schemas.openxmlformats.org/officeDocument/2006/relationships/slideLayout" Target="../slideLayouts/slideLayout2.xml"/><Relationship Id="rId17" Type="http://schemas.openxmlformats.org/officeDocument/2006/relationships/image" Target="../media/image38.png"/><Relationship Id="rId2" Type="http://schemas.openxmlformats.org/officeDocument/2006/relationships/tags" Target="../tags/tag39.xml"/><Relationship Id="rId16" Type="http://schemas.openxmlformats.org/officeDocument/2006/relationships/image" Target="../media/image18.png"/><Relationship Id="rId20" Type="http://schemas.openxmlformats.org/officeDocument/2006/relationships/image" Target="../media/image58.png"/><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5" Type="http://schemas.openxmlformats.org/officeDocument/2006/relationships/image" Target="../media/image56.png"/><Relationship Id="rId10" Type="http://schemas.openxmlformats.org/officeDocument/2006/relationships/tags" Target="../tags/tag47.xml"/><Relationship Id="rId19" Type="http://schemas.openxmlformats.org/officeDocument/2006/relationships/image" Target="../media/image42.png"/><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61.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63.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66.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68.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tags" Target="../tags/tag60.xml"/><Relationship Id="rId7" Type="http://schemas.openxmlformats.org/officeDocument/2006/relationships/image" Target="../media/image69.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11" Type="http://schemas.openxmlformats.org/officeDocument/2006/relationships/image" Target="../media/image73.png"/><Relationship Id="rId5" Type="http://schemas.openxmlformats.org/officeDocument/2006/relationships/tags" Target="../tags/tag62.xml"/><Relationship Id="rId10" Type="http://schemas.openxmlformats.org/officeDocument/2006/relationships/image" Target="../media/image72.png"/><Relationship Id="rId4" Type="http://schemas.openxmlformats.org/officeDocument/2006/relationships/tags" Target="../tags/tag61.xml"/><Relationship Id="rId9" Type="http://schemas.openxmlformats.org/officeDocument/2006/relationships/image" Target="../media/image71.pn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78.pn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media/image77.png"/><Relationship Id="rId17" Type="http://schemas.openxmlformats.org/officeDocument/2006/relationships/image" Target="../media/image82.png"/><Relationship Id="rId2" Type="http://schemas.openxmlformats.org/officeDocument/2006/relationships/tags" Target="../tags/tag64.xml"/><Relationship Id="rId16" Type="http://schemas.openxmlformats.org/officeDocument/2006/relationships/image" Target="../media/image81.png"/><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image" Target="../media/image76.png"/><Relationship Id="rId5" Type="http://schemas.openxmlformats.org/officeDocument/2006/relationships/tags" Target="../tags/tag67.xml"/><Relationship Id="rId15" Type="http://schemas.openxmlformats.org/officeDocument/2006/relationships/image" Target="../media/image80.png"/><Relationship Id="rId10" Type="http://schemas.openxmlformats.org/officeDocument/2006/relationships/image" Target="../media/image75.png"/><Relationship Id="rId4" Type="http://schemas.openxmlformats.org/officeDocument/2006/relationships/tags" Target="../tags/tag66.xml"/><Relationship Id="rId9" Type="http://schemas.openxmlformats.org/officeDocument/2006/relationships/image" Target="../media/image74.png"/><Relationship Id="rId14" Type="http://schemas.openxmlformats.org/officeDocument/2006/relationships/image" Target="../media/image79.png"/></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tags" Target="../tags/tag72.xml"/><Relationship Id="rId7" Type="http://schemas.openxmlformats.org/officeDocument/2006/relationships/slideLayout" Target="../slideLayouts/slideLayout2.xml"/><Relationship Id="rId12" Type="http://schemas.openxmlformats.org/officeDocument/2006/relationships/image" Target="../media/image93.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image" Target="../media/image92.png"/><Relationship Id="rId5" Type="http://schemas.openxmlformats.org/officeDocument/2006/relationships/tags" Target="../tags/tag74.xml"/><Relationship Id="rId10" Type="http://schemas.openxmlformats.org/officeDocument/2006/relationships/image" Target="../media/image91.png"/><Relationship Id="rId4" Type="http://schemas.openxmlformats.org/officeDocument/2006/relationships/tags" Target="../tags/tag73.xml"/><Relationship Id="rId9" Type="http://schemas.openxmlformats.org/officeDocument/2006/relationships/image" Target="../media/image90.png"/></Relationships>
</file>

<file path=ppt/slides/_rels/slide31.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slideLayout" Target="../slideLayouts/slideLayout2.xml"/><Relationship Id="rId18" Type="http://schemas.openxmlformats.org/officeDocument/2006/relationships/image" Target="../media/image93.png"/><Relationship Id="rId3" Type="http://schemas.openxmlformats.org/officeDocument/2006/relationships/tags" Target="../tags/tag78.xml"/><Relationship Id="rId21" Type="http://schemas.openxmlformats.org/officeDocument/2006/relationships/image" Target="../media/image102.png"/><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image" Target="../media/image99.png"/><Relationship Id="rId25" Type="http://schemas.openxmlformats.org/officeDocument/2006/relationships/image" Target="../media/image106.png"/><Relationship Id="rId2" Type="http://schemas.openxmlformats.org/officeDocument/2006/relationships/tags" Target="../tags/tag77.xml"/><Relationship Id="rId16" Type="http://schemas.openxmlformats.org/officeDocument/2006/relationships/image" Target="../media/image18.png"/><Relationship Id="rId20" Type="http://schemas.openxmlformats.org/officeDocument/2006/relationships/image" Target="../media/image101.png"/><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24" Type="http://schemas.openxmlformats.org/officeDocument/2006/relationships/image" Target="../media/image105.png"/><Relationship Id="rId5" Type="http://schemas.openxmlformats.org/officeDocument/2006/relationships/tags" Target="../tags/tag80.xml"/><Relationship Id="rId15" Type="http://schemas.openxmlformats.org/officeDocument/2006/relationships/image" Target="../media/image98.png"/><Relationship Id="rId23" Type="http://schemas.openxmlformats.org/officeDocument/2006/relationships/image" Target="../media/image104.png"/><Relationship Id="rId10" Type="http://schemas.openxmlformats.org/officeDocument/2006/relationships/tags" Target="../tags/tag85.xml"/><Relationship Id="rId19" Type="http://schemas.openxmlformats.org/officeDocument/2006/relationships/image" Target="../media/image100.png"/><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image" Target="../media/image97.png"/><Relationship Id="rId22" Type="http://schemas.openxmlformats.org/officeDocument/2006/relationships/image" Target="../media/image103.png"/></Relationships>
</file>

<file path=ppt/slides/_rels/slide34.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image" Target="../media/image108.png"/><Relationship Id="rId18" Type="http://schemas.openxmlformats.org/officeDocument/2006/relationships/image" Target="../media/image113.png"/><Relationship Id="rId3" Type="http://schemas.openxmlformats.org/officeDocument/2006/relationships/tags" Target="../tags/tag90.xml"/><Relationship Id="rId21" Type="http://schemas.openxmlformats.org/officeDocument/2006/relationships/image" Target="../media/image116.png"/><Relationship Id="rId7" Type="http://schemas.openxmlformats.org/officeDocument/2006/relationships/tags" Target="../tags/tag94.xml"/><Relationship Id="rId12" Type="http://schemas.openxmlformats.org/officeDocument/2006/relationships/image" Target="../media/image107.png"/><Relationship Id="rId17" Type="http://schemas.openxmlformats.org/officeDocument/2006/relationships/image" Target="../media/image112.png"/><Relationship Id="rId2" Type="http://schemas.openxmlformats.org/officeDocument/2006/relationships/tags" Target="../tags/tag89.xml"/><Relationship Id="rId16" Type="http://schemas.openxmlformats.org/officeDocument/2006/relationships/image" Target="../media/image111.png"/><Relationship Id="rId20" Type="http://schemas.openxmlformats.org/officeDocument/2006/relationships/image" Target="../media/image115.png"/><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slideLayout" Target="../slideLayouts/slideLayout2.xml"/><Relationship Id="rId5" Type="http://schemas.openxmlformats.org/officeDocument/2006/relationships/tags" Target="../tags/tag92.xml"/><Relationship Id="rId15" Type="http://schemas.openxmlformats.org/officeDocument/2006/relationships/image" Target="../media/image110.png"/><Relationship Id="rId10" Type="http://schemas.openxmlformats.org/officeDocument/2006/relationships/tags" Target="../tags/tag97.xml"/><Relationship Id="rId19" Type="http://schemas.openxmlformats.org/officeDocument/2006/relationships/image" Target="../media/image114.png"/><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image" Target="../media/image109.png"/></Relationships>
</file>

<file path=ppt/slides/_rels/slide35.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tags" Target="../tags/tag100.xml"/><Relationship Id="rId7" Type="http://schemas.openxmlformats.org/officeDocument/2006/relationships/image" Target="../media/image118.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117.png"/><Relationship Id="rId5" Type="http://schemas.openxmlformats.org/officeDocument/2006/relationships/slideLayout" Target="../slideLayouts/slideLayout2.xml"/><Relationship Id="rId4" Type="http://schemas.openxmlformats.org/officeDocument/2006/relationships/tags" Target="../tags/tag101.xml"/><Relationship Id="rId9" Type="http://schemas.openxmlformats.org/officeDocument/2006/relationships/image" Target="../media/image120.png"/></Relationships>
</file>

<file path=ppt/slides/_rels/slide3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04.xml"/><Relationship Id="rId7" Type="http://schemas.openxmlformats.org/officeDocument/2006/relationships/image" Target="../media/image121.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slideLayout" Target="../slideLayouts/slideLayout2.xml"/><Relationship Id="rId5" Type="http://schemas.openxmlformats.org/officeDocument/2006/relationships/tags" Target="../tags/tag106.xml"/><Relationship Id="rId4" Type="http://schemas.openxmlformats.org/officeDocument/2006/relationships/tags" Target="../tags/tag105.xml"/><Relationship Id="rId9" Type="http://schemas.openxmlformats.org/officeDocument/2006/relationships/image" Target="../media/image122.png"/></Relationships>
</file>

<file path=ppt/slides/_rels/slide37.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tags" Target="../tags/tag109.xml"/><Relationship Id="rId7" Type="http://schemas.openxmlformats.org/officeDocument/2006/relationships/image" Target="../media/image124.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23.png"/><Relationship Id="rId5" Type="http://schemas.openxmlformats.org/officeDocument/2006/relationships/slideLayout" Target="../slideLayouts/slideLayout2.xml"/><Relationship Id="rId4" Type="http://schemas.openxmlformats.org/officeDocument/2006/relationships/tags" Target="../tags/tag110.xml"/><Relationship Id="rId9" Type="http://schemas.openxmlformats.org/officeDocument/2006/relationships/image" Target="../media/image125.png"/></Relationships>
</file>

<file path=ppt/slides/_rels/slide38.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tags" Target="../tags/tag113.xml"/><Relationship Id="rId7" Type="http://schemas.openxmlformats.org/officeDocument/2006/relationships/image" Target="../media/image127.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126.png"/><Relationship Id="rId5" Type="http://schemas.openxmlformats.org/officeDocument/2006/relationships/slideLayout" Target="../slideLayouts/slideLayout2.xml"/><Relationship Id="rId4" Type="http://schemas.openxmlformats.org/officeDocument/2006/relationships/tags" Target="../tags/tag114.xml"/><Relationship Id="rId9" Type="http://schemas.openxmlformats.org/officeDocument/2006/relationships/image" Target="../media/image125.png"/></Relationships>
</file>

<file path=ppt/slides/_rels/slide39.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3.png"/><Relationship Id="rId3" Type="http://schemas.openxmlformats.org/officeDocument/2006/relationships/tags" Target="../tags/tag117.xml"/><Relationship Id="rId7" Type="http://schemas.openxmlformats.org/officeDocument/2006/relationships/slideLayout" Target="../slideLayouts/slideLayout2.xml"/><Relationship Id="rId12" Type="http://schemas.openxmlformats.org/officeDocument/2006/relationships/image" Target="../media/image132.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image" Target="../media/image131.png"/><Relationship Id="rId5" Type="http://schemas.openxmlformats.org/officeDocument/2006/relationships/tags" Target="../tags/tag119.xml"/><Relationship Id="rId10" Type="http://schemas.openxmlformats.org/officeDocument/2006/relationships/image" Target="../media/image130.png"/><Relationship Id="rId4" Type="http://schemas.openxmlformats.org/officeDocument/2006/relationships/tags" Target="../tags/tag118.xml"/><Relationship Id="rId9" Type="http://schemas.openxmlformats.org/officeDocument/2006/relationships/image" Target="../media/image129.png"/><Relationship Id="rId14" Type="http://schemas.openxmlformats.org/officeDocument/2006/relationships/image" Target="../media/image134.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tags" Target="../tags/tag123.xml"/><Relationship Id="rId7" Type="http://schemas.openxmlformats.org/officeDocument/2006/relationships/image" Target="../media/image140.pn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139.png"/><Relationship Id="rId5" Type="http://schemas.openxmlformats.org/officeDocument/2006/relationships/slideLayout" Target="../slideLayouts/slideLayout2.xml"/><Relationship Id="rId10" Type="http://schemas.openxmlformats.org/officeDocument/2006/relationships/image" Target="../media/image143.jpeg"/><Relationship Id="rId4" Type="http://schemas.openxmlformats.org/officeDocument/2006/relationships/tags" Target="../tags/tag124.xml"/><Relationship Id="rId9" Type="http://schemas.openxmlformats.org/officeDocument/2006/relationships/image" Target="../media/image142.png"/></Relationships>
</file>

<file path=ppt/slides/_rels/slide44.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6.emf"/><Relationship Id="rId2" Type="http://schemas.openxmlformats.org/officeDocument/2006/relationships/image" Target="../media/image145.png"/><Relationship Id="rId1" Type="http://schemas.openxmlformats.org/officeDocument/2006/relationships/slideLayout" Target="../slideLayouts/slideLayout2.xml"/><Relationship Id="rId5" Type="http://schemas.openxmlformats.org/officeDocument/2006/relationships/image" Target="../media/image148.png"/><Relationship Id="rId4" Type="http://schemas.openxmlformats.org/officeDocument/2006/relationships/image" Target="../media/image147.png"/></Relationships>
</file>

<file path=ppt/slides/_rels/slide47.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3.xml"/><Relationship Id="rId7" Type="http://schemas.openxmlformats.org/officeDocument/2006/relationships/image" Target="../media/image1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4.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2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22.png"/><Relationship Id="rId5" Type="http://schemas.openxmlformats.org/officeDocument/2006/relationships/tags" Target="../tags/tag8.xml"/><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tags" Target="../tags/tag7.xml"/><Relationship Id="rId9" Type="http://schemas.openxmlformats.org/officeDocument/2006/relationships/image" Target="../media/image20.pn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1.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30.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29.png"/><Relationship Id="rId5" Type="http://schemas.openxmlformats.org/officeDocument/2006/relationships/tags" Target="../tags/tag15.xml"/><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tags" Target="../tags/tag14.xml"/><Relationship Id="rId9" Type="http://schemas.openxmlformats.org/officeDocument/2006/relationships/image" Target="../media/image27.pn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9">
            <a:extLst>
              <a:ext uri="{FF2B5EF4-FFF2-40B4-BE49-F238E27FC236}">
                <a16:creationId xmlns:a16="http://schemas.microsoft.com/office/drawing/2014/main" id="{3764E5ED-9853-4C74-9BA1-F7D73F5FAF88}"/>
              </a:ext>
            </a:extLst>
          </p:cNvPr>
          <p:cNvSpPr txBox="1">
            <a:spLocks/>
          </p:cNvSpPr>
          <p:nvPr/>
        </p:nvSpPr>
        <p:spPr>
          <a:xfrm>
            <a:off x="838200" y="3798368"/>
            <a:ext cx="10515600" cy="1084336"/>
          </a:xfrm>
          <a:prstGeom prst="rect">
            <a:avLst/>
          </a:prstGeom>
        </p:spPr>
        <p:txBody>
          <a:bodyPr vert="horz" wrap="square" lIns="0" tIns="15240" rIns="0" bIns="0" rtlCol="0">
            <a:spAutoFit/>
          </a:bodyPr>
          <a:lstStyle>
            <a:lvl1pPr>
              <a:defRPr sz="2800" b="1" i="0">
                <a:solidFill>
                  <a:srgbClr val="005F85"/>
                </a:solidFill>
                <a:latin typeface="Gill Sans MT"/>
                <a:ea typeface="+mj-ea"/>
                <a:cs typeface="Gill Sans MT"/>
              </a:defRPr>
            </a:lvl1pPr>
          </a:lstStyle>
          <a:p>
            <a:pPr marL="2286" algn="ctr" defTabSz="1097280">
              <a:lnSpc>
                <a:spcPts val="4308"/>
              </a:lnSpc>
              <a:spcBef>
                <a:spcPts val="120"/>
              </a:spcBef>
            </a:pPr>
            <a:r>
              <a:rPr lang="en-US" sz="3400" dirty="0">
                <a:ln w="0"/>
                <a:solidFill>
                  <a:schemeClr val="tx2"/>
                </a:solidFill>
                <a:effectLst>
                  <a:outerShdw blurRad="38100" dist="19050" dir="2700000" algn="tl" rotWithShape="0">
                    <a:schemeClr val="dk1">
                      <a:alpha val="40000"/>
                    </a:schemeClr>
                  </a:outerShdw>
                </a:effectLst>
              </a:rPr>
              <a:t>Mean Field Game Theory for Future Heterogeneous and Hierarchical Communication Networks</a:t>
            </a:r>
            <a:endParaRPr lang="en-US" sz="3400" kern="0" dirty="0">
              <a:solidFill>
                <a:schemeClr val="tx2"/>
              </a:solidFill>
              <a:effectLst>
                <a:outerShdw blurRad="38100" dist="38100" dir="2700000" algn="tl">
                  <a:srgbClr val="000000">
                    <a:alpha val="43137"/>
                  </a:srgbClr>
                </a:outerShdw>
              </a:effectLst>
            </a:endParaRPr>
          </a:p>
        </p:txBody>
      </p:sp>
      <p:sp>
        <p:nvSpPr>
          <p:cNvPr id="6" name="Subtitle 2"/>
          <p:cNvSpPr txBox="1">
            <a:spLocks/>
          </p:cNvSpPr>
          <p:nvPr/>
        </p:nvSpPr>
        <p:spPr>
          <a:xfrm>
            <a:off x="2255520" y="5108302"/>
            <a:ext cx="7680960" cy="1323784"/>
          </a:xfrm>
          <a:prstGeom prst="rect">
            <a:avLst/>
          </a:prstGeom>
        </p:spPr>
        <p:txBody>
          <a:bodyPr wrap="square" lIns="0" tIns="0" rIns="0" bIns="0">
            <a:norm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1097280"/>
            <a:r>
              <a:rPr lang="en-US" sz="2600" kern="0" dirty="0">
                <a:solidFill>
                  <a:schemeClr val="tx1">
                    <a:lumMod val="65000"/>
                    <a:lumOff val="35000"/>
                  </a:schemeClr>
                </a:solidFill>
                <a:latin typeface="Trebuchet MS"/>
                <a:cs typeface="Trebuchet MS"/>
              </a:rPr>
              <a:t>Reginald A. Banez</a:t>
            </a:r>
          </a:p>
          <a:p>
            <a:pPr algn="ctr" defTabSz="1097280"/>
            <a:r>
              <a:rPr lang="en-US" sz="2600" kern="0" dirty="0">
                <a:solidFill>
                  <a:schemeClr val="tx1">
                    <a:lumMod val="65000"/>
                    <a:lumOff val="35000"/>
                  </a:schemeClr>
                </a:solidFill>
                <a:latin typeface="Trebuchet MS"/>
                <a:cs typeface="Trebuchet MS"/>
              </a:rPr>
              <a:t>Advisor: Prof. Zhu Han</a:t>
            </a:r>
          </a:p>
          <a:p>
            <a:pPr algn="ctr" defTabSz="1097280"/>
            <a:r>
              <a:rPr lang="en-US" sz="2600" kern="0" dirty="0">
                <a:solidFill>
                  <a:schemeClr val="tx1">
                    <a:lumMod val="65000"/>
                    <a:lumOff val="35000"/>
                  </a:schemeClr>
                </a:solidFill>
                <a:latin typeface="Trebuchet MS"/>
                <a:cs typeface="Trebuchet MS"/>
              </a:rPr>
              <a:t>April 15, 2020</a:t>
            </a:r>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1</a:t>
            </a:fld>
            <a:endParaRPr lang="en-US" spc="-6" dirty="0"/>
          </a:p>
        </p:txBody>
      </p:sp>
      <p:pic>
        <p:nvPicPr>
          <p:cNvPr id="1026" name="Picture 2" descr="Caltech is Training Drones to 'Herd' Flocks of Birds. Here's Why"/>
          <p:cNvPicPr>
            <a:picLocks noChangeAspect="1" noChangeArrowheads="1"/>
          </p:cNvPicPr>
          <p:nvPr/>
        </p:nvPicPr>
        <p:blipFill rotWithShape="1">
          <a:blip r:embed="rId2">
            <a:extLst>
              <a:ext uri="{28A0092B-C50C-407E-A947-70E740481C1C}">
                <a14:useLocalDpi xmlns:a14="http://schemas.microsoft.com/office/drawing/2010/main" val="0"/>
              </a:ext>
            </a:extLst>
          </a:blip>
          <a:srcRect t="12739" b="15711"/>
          <a:stretch/>
        </p:blipFill>
        <p:spPr bwMode="auto">
          <a:xfrm>
            <a:off x="838200" y="957944"/>
            <a:ext cx="10515601" cy="261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149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9984558" cy="568617"/>
          </a:xfrm>
          <a:prstGeom prst="rect">
            <a:avLst/>
          </a:prstGeom>
        </p:spPr>
        <p:txBody>
          <a:bodyPr vert="horz" wrap="square" lIns="0" tIns="14478" rIns="0" bIns="0" rtlCol="0">
            <a:spAutoFit/>
          </a:bodyPr>
          <a:lstStyle/>
          <a:p>
            <a:pPr marL="15240">
              <a:spcBef>
                <a:spcPts val="114"/>
              </a:spcBef>
            </a:pPr>
            <a:r>
              <a:rPr lang="en-US" sz="3600" spc="-18" dirty="0"/>
              <a:t>HJB/FPK (Reduced) Form</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10</a:t>
            </a:fld>
            <a:endParaRPr lang="en-US" spc="-6" dirty="0"/>
          </a:p>
        </p:txBody>
      </p:sp>
      <p:sp>
        <p:nvSpPr>
          <p:cNvPr id="24" name="object 13 1">
            <a:extLst>
              <a:ext uri="{FF2B5EF4-FFF2-40B4-BE49-F238E27FC236}">
                <a16:creationId xmlns:a16="http://schemas.microsoft.com/office/drawing/2014/main" id="{85F7B355-81C3-4C2A-9D33-C079BF5BFDF2}"/>
              </a:ext>
            </a:extLst>
          </p:cNvPr>
          <p:cNvSpPr txBox="1"/>
          <p:nvPr/>
        </p:nvSpPr>
        <p:spPr>
          <a:xfrm>
            <a:off x="426720" y="1105078"/>
            <a:ext cx="5521958" cy="1384995"/>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Hamilton-Jacobi-Bellman (HJB) equation </a:t>
            </a:r>
            <a:r>
              <a:rPr lang="en-US" sz="2800" kern="0" dirty="0">
                <a:latin typeface="Gill Sans MT" panose="020B0502020104020203" pitchFamily="34" charset="0"/>
              </a:rPr>
              <a:t>– reaction of a player with the mean field</a:t>
            </a:r>
          </a:p>
        </p:txBody>
      </p:sp>
      <p:sp>
        <p:nvSpPr>
          <p:cNvPr id="26" name="object 13 2">
            <a:extLst>
              <a:ext uri="{FF2B5EF4-FFF2-40B4-BE49-F238E27FC236}">
                <a16:creationId xmlns:a16="http://schemas.microsoft.com/office/drawing/2014/main" id="{85F7B355-81C3-4C2A-9D33-C079BF5BFDF2}"/>
              </a:ext>
            </a:extLst>
          </p:cNvPr>
          <p:cNvSpPr txBox="1"/>
          <p:nvPr/>
        </p:nvSpPr>
        <p:spPr>
          <a:xfrm>
            <a:off x="6396564" y="1105078"/>
            <a:ext cx="5379799" cy="1384995"/>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Fokker-Planck-Kolmogorov (FPK) equation </a:t>
            </a:r>
            <a:r>
              <a:rPr lang="en-US" sz="2800" kern="0" dirty="0">
                <a:latin typeface="Gill Sans MT" panose="020B0502020104020203" pitchFamily="34" charset="0"/>
              </a:rPr>
              <a:t>– evolution of the mean field function of players</a:t>
            </a:r>
          </a:p>
        </p:txBody>
      </p:sp>
      <p:pic>
        <p:nvPicPr>
          <p:cNvPr id="13" name="Picture 12"/>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054215" y="3351295"/>
            <a:ext cx="3172663" cy="514198"/>
          </a:xfrm>
          <a:prstGeom prst="rect">
            <a:avLst/>
          </a:prstGeom>
        </p:spPr>
      </p:pic>
      <p:pic>
        <p:nvPicPr>
          <p:cNvPr id="4" name="Picture 3"/>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880463" y="3122278"/>
            <a:ext cx="3995927" cy="305410"/>
          </a:xfrm>
          <a:prstGeom prst="rect">
            <a:avLst/>
          </a:prstGeom>
        </p:spPr>
      </p:pic>
      <p:sp>
        <p:nvSpPr>
          <p:cNvPr id="15" name="TextBox 14"/>
          <p:cNvSpPr txBox="1"/>
          <p:nvPr/>
        </p:nvSpPr>
        <p:spPr>
          <a:xfrm>
            <a:off x="1231458" y="4365168"/>
            <a:ext cx="3947132" cy="461665"/>
          </a:xfrm>
          <a:prstGeom prst="rect">
            <a:avLst/>
          </a:prstGeom>
          <a:noFill/>
          <a:ln>
            <a:solidFill>
              <a:srgbClr val="0070C0"/>
            </a:solidFill>
          </a:ln>
        </p:spPr>
        <p:txBody>
          <a:bodyPr wrap="square" rtlCol="0">
            <a:spAutoFit/>
          </a:bodyPr>
          <a:lstStyle/>
          <a:p>
            <a:r>
              <a:rPr lang="en-US" sz="2400" b="1" dirty="0">
                <a:solidFill>
                  <a:schemeClr val="accent1">
                    <a:lumMod val="50000"/>
                  </a:schemeClr>
                </a:solidFill>
              </a:rPr>
              <a:t>Bellman Optimality Principle</a:t>
            </a:r>
          </a:p>
        </p:txBody>
      </p:sp>
      <p:pic>
        <p:nvPicPr>
          <p:cNvPr id="16" name="Picture 15"/>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959257" y="5247948"/>
            <a:ext cx="4491533" cy="665683"/>
          </a:xfrm>
          <a:prstGeom prst="rect">
            <a:avLst/>
          </a:prstGeom>
          <a:ln w="38100">
            <a:solidFill>
              <a:srgbClr val="00B050"/>
            </a:solidFill>
          </a:ln>
        </p:spPr>
      </p:pic>
      <p:pic>
        <p:nvPicPr>
          <p:cNvPr id="6" name="Picture 5"/>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6363497" y="5247949"/>
            <a:ext cx="5040173" cy="665683"/>
          </a:xfrm>
          <a:prstGeom prst="rect">
            <a:avLst/>
          </a:prstGeom>
          <a:ln w="38100">
            <a:solidFill>
              <a:srgbClr val="00B050"/>
            </a:solidFill>
          </a:ln>
        </p:spPr>
      </p:pic>
      <p:sp>
        <p:nvSpPr>
          <p:cNvPr id="27" name="TextBox 26"/>
          <p:cNvSpPr txBox="1"/>
          <p:nvPr/>
        </p:nvSpPr>
        <p:spPr>
          <a:xfrm>
            <a:off x="1664365" y="2971853"/>
            <a:ext cx="1766254" cy="400110"/>
          </a:xfrm>
          <a:prstGeom prst="rect">
            <a:avLst/>
          </a:prstGeom>
          <a:noFill/>
        </p:spPr>
        <p:txBody>
          <a:bodyPr wrap="square" rtlCol="0">
            <a:spAutoFit/>
          </a:bodyPr>
          <a:lstStyle/>
          <a:p>
            <a:r>
              <a:rPr lang="en-US" sz="2000" b="1" dirty="0">
                <a:solidFill>
                  <a:schemeClr val="tx2">
                    <a:lumMod val="50000"/>
                  </a:schemeClr>
                </a:solidFill>
              </a:rPr>
              <a:t>value function</a:t>
            </a:r>
          </a:p>
        </p:txBody>
      </p:sp>
      <p:sp>
        <p:nvSpPr>
          <p:cNvPr id="28" name="Rectangle 27"/>
          <p:cNvSpPr/>
          <p:nvPr/>
        </p:nvSpPr>
        <p:spPr>
          <a:xfrm>
            <a:off x="7643291" y="4490416"/>
            <a:ext cx="350782" cy="53843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9" name="Straight Arrow Connector 28"/>
          <p:cNvCxnSpPr>
            <a:endCxn id="15" idx="0"/>
          </p:cNvCxnSpPr>
          <p:nvPr/>
        </p:nvCxnSpPr>
        <p:spPr>
          <a:xfrm>
            <a:off x="3205024" y="3992958"/>
            <a:ext cx="0" cy="3722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5" idx="2"/>
          </p:cNvCxnSpPr>
          <p:nvPr/>
        </p:nvCxnSpPr>
        <p:spPr>
          <a:xfrm>
            <a:off x="3205024" y="4826833"/>
            <a:ext cx="0" cy="3714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765625" y="3420673"/>
            <a:ext cx="0" cy="3722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8878427" y="4819318"/>
            <a:ext cx="0" cy="3714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rotWithShape="1">
          <a:blip r:embed="rId10">
            <a:extLst>
              <a:ext uri="{28A0092B-C50C-407E-A947-70E740481C1C}">
                <a14:useLocalDpi xmlns:a14="http://schemas.microsoft.com/office/drawing/2010/main" val="0"/>
              </a:ext>
            </a:extLst>
          </a:blip>
          <a:srcRect l="3188" r="87224" b="58215"/>
          <a:stretch/>
        </p:blipFill>
        <p:spPr>
          <a:xfrm>
            <a:off x="991069" y="2971853"/>
            <a:ext cx="568036" cy="1030826"/>
          </a:xfrm>
          <a:prstGeom prst="rect">
            <a:avLst/>
          </a:prstGeom>
        </p:spPr>
      </p:pic>
      <p:pic>
        <p:nvPicPr>
          <p:cNvPr id="20" name="Picture 19"/>
          <p:cNvPicPr>
            <a:picLocks noChangeAspect="1"/>
          </p:cNvPicPr>
          <p:nvPr/>
        </p:nvPicPr>
        <p:blipFill rotWithShape="1">
          <a:blip r:embed="rId10">
            <a:extLst>
              <a:ext uri="{28A0092B-C50C-407E-A947-70E740481C1C}">
                <a14:useLocalDpi xmlns:a14="http://schemas.microsoft.com/office/drawing/2010/main" val="0"/>
              </a:ext>
            </a:extLst>
          </a:blip>
          <a:srcRect l="3188" r="87224" b="58215"/>
          <a:stretch/>
        </p:blipFill>
        <p:spPr>
          <a:xfrm>
            <a:off x="7954310" y="4393707"/>
            <a:ext cx="269830" cy="489666"/>
          </a:xfrm>
          <a:prstGeom prst="rect">
            <a:avLst/>
          </a:prstGeom>
        </p:spPr>
      </p:pic>
      <p:pic>
        <p:nvPicPr>
          <p:cNvPr id="21" name="Picture 20"/>
          <p:cNvPicPr>
            <a:picLocks noChangeAspect="1"/>
          </p:cNvPicPr>
          <p:nvPr/>
        </p:nvPicPr>
        <p:blipFill rotWithShape="1">
          <a:blip r:embed="rId10">
            <a:extLst>
              <a:ext uri="{28A0092B-C50C-407E-A947-70E740481C1C}">
                <a14:useLocalDpi xmlns:a14="http://schemas.microsoft.com/office/drawing/2010/main" val="0"/>
              </a:ext>
            </a:extLst>
          </a:blip>
          <a:srcRect l="3188" r="87224" b="58215"/>
          <a:stretch/>
        </p:blipFill>
        <p:spPr>
          <a:xfrm>
            <a:off x="7874555" y="3955322"/>
            <a:ext cx="269830" cy="489666"/>
          </a:xfrm>
          <a:prstGeom prst="rect">
            <a:avLst/>
          </a:prstGeom>
        </p:spPr>
      </p:pic>
      <p:pic>
        <p:nvPicPr>
          <p:cNvPr id="22" name="Picture 21"/>
          <p:cNvPicPr>
            <a:picLocks noChangeAspect="1"/>
          </p:cNvPicPr>
          <p:nvPr/>
        </p:nvPicPr>
        <p:blipFill rotWithShape="1">
          <a:blip r:embed="rId10">
            <a:extLst>
              <a:ext uri="{28A0092B-C50C-407E-A947-70E740481C1C}">
                <a14:useLocalDpi xmlns:a14="http://schemas.microsoft.com/office/drawing/2010/main" val="0"/>
              </a:ext>
            </a:extLst>
          </a:blip>
          <a:srcRect l="3188" r="87224" b="58215"/>
          <a:stretch/>
        </p:blipFill>
        <p:spPr>
          <a:xfrm>
            <a:off x="8608599" y="4381191"/>
            <a:ext cx="269830" cy="489666"/>
          </a:xfrm>
          <a:prstGeom prst="rect">
            <a:avLst/>
          </a:prstGeom>
        </p:spPr>
      </p:pic>
      <p:pic>
        <p:nvPicPr>
          <p:cNvPr id="33" name="Picture 32"/>
          <p:cNvPicPr>
            <a:picLocks noChangeAspect="1"/>
          </p:cNvPicPr>
          <p:nvPr/>
        </p:nvPicPr>
        <p:blipFill rotWithShape="1">
          <a:blip r:embed="rId10">
            <a:extLst>
              <a:ext uri="{28A0092B-C50C-407E-A947-70E740481C1C}">
                <a14:useLocalDpi xmlns:a14="http://schemas.microsoft.com/office/drawing/2010/main" val="0"/>
              </a:ext>
            </a:extLst>
          </a:blip>
          <a:srcRect l="3188" r="87224" b="58215"/>
          <a:stretch/>
        </p:blipFill>
        <p:spPr>
          <a:xfrm>
            <a:off x="8647895" y="4075559"/>
            <a:ext cx="269830" cy="489666"/>
          </a:xfrm>
          <a:prstGeom prst="rect">
            <a:avLst/>
          </a:prstGeom>
        </p:spPr>
      </p:pic>
      <p:pic>
        <p:nvPicPr>
          <p:cNvPr id="34" name="Picture 33"/>
          <p:cNvPicPr>
            <a:picLocks noChangeAspect="1"/>
          </p:cNvPicPr>
          <p:nvPr/>
        </p:nvPicPr>
        <p:blipFill rotWithShape="1">
          <a:blip r:embed="rId10">
            <a:extLst>
              <a:ext uri="{28A0092B-C50C-407E-A947-70E740481C1C}">
                <a14:useLocalDpi xmlns:a14="http://schemas.microsoft.com/office/drawing/2010/main" val="0"/>
              </a:ext>
            </a:extLst>
          </a:blip>
          <a:srcRect l="3188" r="87224" b="58215"/>
          <a:stretch/>
        </p:blipFill>
        <p:spPr>
          <a:xfrm>
            <a:off x="8508895" y="3841083"/>
            <a:ext cx="269830" cy="489666"/>
          </a:xfrm>
          <a:prstGeom prst="rect">
            <a:avLst/>
          </a:prstGeom>
        </p:spPr>
      </p:pic>
      <p:pic>
        <p:nvPicPr>
          <p:cNvPr id="35" name="Picture 34"/>
          <p:cNvPicPr>
            <a:picLocks noChangeAspect="1"/>
          </p:cNvPicPr>
          <p:nvPr/>
        </p:nvPicPr>
        <p:blipFill rotWithShape="1">
          <a:blip r:embed="rId10">
            <a:extLst>
              <a:ext uri="{28A0092B-C50C-407E-A947-70E740481C1C}">
                <a14:useLocalDpi xmlns:a14="http://schemas.microsoft.com/office/drawing/2010/main" val="0"/>
              </a:ext>
            </a:extLst>
          </a:blip>
          <a:srcRect l="3188" r="87224" b="58215"/>
          <a:stretch/>
        </p:blipFill>
        <p:spPr>
          <a:xfrm>
            <a:off x="8425112" y="4254960"/>
            <a:ext cx="269830" cy="489666"/>
          </a:xfrm>
          <a:prstGeom prst="rect">
            <a:avLst/>
          </a:prstGeom>
        </p:spPr>
      </p:pic>
      <p:pic>
        <p:nvPicPr>
          <p:cNvPr id="36" name="Picture 35"/>
          <p:cNvPicPr>
            <a:picLocks noChangeAspect="1"/>
          </p:cNvPicPr>
          <p:nvPr/>
        </p:nvPicPr>
        <p:blipFill rotWithShape="1">
          <a:blip r:embed="rId10">
            <a:extLst>
              <a:ext uri="{28A0092B-C50C-407E-A947-70E740481C1C}">
                <a14:useLocalDpi xmlns:a14="http://schemas.microsoft.com/office/drawing/2010/main" val="0"/>
              </a:ext>
            </a:extLst>
          </a:blip>
          <a:srcRect l="3188" r="87224" b="58215"/>
          <a:stretch/>
        </p:blipFill>
        <p:spPr>
          <a:xfrm>
            <a:off x="8231663" y="4298213"/>
            <a:ext cx="269830" cy="489666"/>
          </a:xfrm>
          <a:prstGeom prst="rect">
            <a:avLst/>
          </a:prstGeom>
        </p:spPr>
      </p:pic>
      <p:pic>
        <p:nvPicPr>
          <p:cNvPr id="37" name="Picture 36"/>
          <p:cNvPicPr>
            <a:picLocks noChangeAspect="1"/>
          </p:cNvPicPr>
          <p:nvPr/>
        </p:nvPicPr>
        <p:blipFill rotWithShape="1">
          <a:blip r:embed="rId10">
            <a:extLst>
              <a:ext uri="{28A0092B-C50C-407E-A947-70E740481C1C}">
                <a14:useLocalDpi xmlns:a14="http://schemas.microsoft.com/office/drawing/2010/main" val="0"/>
              </a:ext>
            </a:extLst>
          </a:blip>
          <a:srcRect l="3188" r="87224" b="58215"/>
          <a:stretch/>
        </p:blipFill>
        <p:spPr>
          <a:xfrm>
            <a:off x="8361734" y="3962990"/>
            <a:ext cx="269830" cy="489666"/>
          </a:xfrm>
          <a:prstGeom prst="rect">
            <a:avLst/>
          </a:prstGeom>
        </p:spPr>
      </p:pic>
      <p:pic>
        <p:nvPicPr>
          <p:cNvPr id="38" name="Picture 37"/>
          <p:cNvPicPr>
            <a:picLocks noChangeAspect="1"/>
          </p:cNvPicPr>
          <p:nvPr/>
        </p:nvPicPr>
        <p:blipFill rotWithShape="1">
          <a:blip r:embed="rId10">
            <a:extLst>
              <a:ext uri="{28A0092B-C50C-407E-A947-70E740481C1C}">
                <a14:useLocalDpi xmlns:a14="http://schemas.microsoft.com/office/drawing/2010/main" val="0"/>
              </a:ext>
            </a:extLst>
          </a:blip>
          <a:srcRect l="3188" r="87224" b="58215"/>
          <a:stretch/>
        </p:blipFill>
        <p:spPr>
          <a:xfrm>
            <a:off x="8079658" y="4033964"/>
            <a:ext cx="269830" cy="489666"/>
          </a:xfrm>
          <a:prstGeom prst="rect">
            <a:avLst/>
          </a:prstGeom>
        </p:spPr>
      </p:pic>
      <p:pic>
        <p:nvPicPr>
          <p:cNvPr id="39" name="Picture 38"/>
          <p:cNvPicPr>
            <a:picLocks noChangeAspect="1"/>
          </p:cNvPicPr>
          <p:nvPr/>
        </p:nvPicPr>
        <p:blipFill rotWithShape="1">
          <a:blip r:embed="rId10">
            <a:extLst>
              <a:ext uri="{28A0092B-C50C-407E-A947-70E740481C1C}">
                <a14:useLocalDpi xmlns:a14="http://schemas.microsoft.com/office/drawing/2010/main" val="0"/>
              </a:ext>
            </a:extLst>
          </a:blip>
          <a:srcRect l="3188" r="87224" b="58215"/>
          <a:stretch/>
        </p:blipFill>
        <p:spPr>
          <a:xfrm>
            <a:off x="8150301" y="3808547"/>
            <a:ext cx="269830" cy="489666"/>
          </a:xfrm>
          <a:prstGeom prst="rect">
            <a:avLst/>
          </a:prstGeom>
        </p:spPr>
      </p:pic>
      <p:pic>
        <p:nvPicPr>
          <p:cNvPr id="40" name="Picture 39"/>
          <p:cNvPicPr>
            <a:picLocks noChangeAspect="1"/>
          </p:cNvPicPr>
          <p:nvPr/>
        </p:nvPicPr>
        <p:blipFill rotWithShape="1">
          <a:blip r:embed="rId10">
            <a:extLst>
              <a:ext uri="{28A0092B-C50C-407E-A947-70E740481C1C}">
                <a14:useLocalDpi xmlns:a14="http://schemas.microsoft.com/office/drawing/2010/main" val="0"/>
              </a:ext>
            </a:extLst>
          </a:blip>
          <a:srcRect l="3188" r="87224" b="58215"/>
          <a:stretch/>
        </p:blipFill>
        <p:spPr>
          <a:xfrm>
            <a:off x="8827652" y="4308194"/>
            <a:ext cx="269830" cy="489666"/>
          </a:xfrm>
          <a:prstGeom prst="rect">
            <a:avLst/>
          </a:prstGeom>
        </p:spPr>
      </p:pic>
      <p:pic>
        <p:nvPicPr>
          <p:cNvPr id="41" name="Picture 40"/>
          <p:cNvPicPr>
            <a:picLocks noChangeAspect="1"/>
          </p:cNvPicPr>
          <p:nvPr/>
        </p:nvPicPr>
        <p:blipFill rotWithShape="1">
          <a:blip r:embed="rId10">
            <a:extLst>
              <a:ext uri="{28A0092B-C50C-407E-A947-70E740481C1C}">
                <a14:useLocalDpi xmlns:a14="http://schemas.microsoft.com/office/drawing/2010/main" val="0"/>
              </a:ext>
            </a:extLst>
          </a:blip>
          <a:srcRect l="3188" r="87224" b="58215"/>
          <a:stretch/>
        </p:blipFill>
        <p:spPr>
          <a:xfrm>
            <a:off x="8980052" y="4460594"/>
            <a:ext cx="269830" cy="489666"/>
          </a:xfrm>
          <a:prstGeom prst="rect">
            <a:avLst/>
          </a:prstGeom>
        </p:spPr>
      </p:pic>
      <p:pic>
        <p:nvPicPr>
          <p:cNvPr id="42" name="Picture 41"/>
          <p:cNvPicPr>
            <a:picLocks noChangeAspect="1"/>
          </p:cNvPicPr>
          <p:nvPr/>
        </p:nvPicPr>
        <p:blipFill rotWithShape="1">
          <a:blip r:embed="rId10">
            <a:extLst>
              <a:ext uri="{28A0092B-C50C-407E-A947-70E740481C1C}">
                <a14:useLocalDpi xmlns:a14="http://schemas.microsoft.com/office/drawing/2010/main" val="0"/>
              </a:ext>
            </a:extLst>
          </a:blip>
          <a:srcRect l="3188" r="87224" b="58215"/>
          <a:stretch/>
        </p:blipFill>
        <p:spPr>
          <a:xfrm>
            <a:off x="9481941" y="4295678"/>
            <a:ext cx="269830" cy="489666"/>
          </a:xfrm>
          <a:prstGeom prst="rect">
            <a:avLst/>
          </a:prstGeom>
        </p:spPr>
      </p:pic>
      <p:pic>
        <p:nvPicPr>
          <p:cNvPr id="43" name="Picture 42"/>
          <p:cNvPicPr>
            <a:picLocks noChangeAspect="1"/>
          </p:cNvPicPr>
          <p:nvPr/>
        </p:nvPicPr>
        <p:blipFill rotWithShape="1">
          <a:blip r:embed="rId10">
            <a:extLst>
              <a:ext uri="{28A0092B-C50C-407E-A947-70E740481C1C}">
                <a14:useLocalDpi xmlns:a14="http://schemas.microsoft.com/office/drawing/2010/main" val="0"/>
              </a:ext>
            </a:extLst>
          </a:blip>
          <a:srcRect l="3188" r="87224" b="58215"/>
          <a:stretch/>
        </p:blipFill>
        <p:spPr>
          <a:xfrm>
            <a:off x="9521237" y="3990046"/>
            <a:ext cx="269830" cy="489666"/>
          </a:xfrm>
          <a:prstGeom prst="rect">
            <a:avLst/>
          </a:prstGeom>
        </p:spPr>
      </p:pic>
      <p:pic>
        <p:nvPicPr>
          <p:cNvPr id="44" name="Picture 43"/>
          <p:cNvPicPr>
            <a:picLocks noChangeAspect="1"/>
          </p:cNvPicPr>
          <p:nvPr/>
        </p:nvPicPr>
        <p:blipFill rotWithShape="1">
          <a:blip r:embed="rId10">
            <a:extLst>
              <a:ext uri="{28A0092B-C50C-407E-A947-70E740481C1C}">
                <a14:useLocalDpi xmlns:a14="http://schemas.microsoft.com/office/drawing/2010/main" val="0"/>
              </a:ext>
            </a:extLst>
          </a:blip>
          <a:srcRect l="3188" r="87224" b="58215"/>
          <a:stretch/>
        </p:blipFill>
        <p:spPr>
          <a:xfrm>
            <a:off x="9382237" y="3755570"/>
            <a:ext cx="269830" cy="489666"/>
          </a:xfrm>
          <a:prstGeom prst="rect">
            <a:avLst/>
          </a:prstGeom>
        </p:spPr>
      </p:pic>
      <p:pic>
        <p:nvPicPr>
          <p:cNvPr id="45" name="Picture 44"/>
          <p:cNvPicPr>
            <a:picLocks noChangeAspect="1"/>
          </p:cNvPicPr>
          <p:nvPr/>
        </p:nvPicPr>
        <p:blipFill rotWithShape="1">
          <a:blip r:embed="rId10">
            <a:extLst>
              <a:ext uri="{28A0092B-C50C-407E-A947-70E740481C1C}">
                <a14:useLocalDpi xmlns:a14="http://schemas.microsoft.com/office/drawing/2010/main" val="0"/>
              </a:ext>
            </a:extLst>
          </a:blip>
          <a:srcRect l="3188" r="87224" b="58215"/>
          <a:stretch/>
        </p:blipFill>
        <p:spPr>
          <a:xfrm>
            <a:off x="9298454" y="4169447"/>
            <a:ext cx="269830" cy="489666"/>
          </a:xfrm>
          <a:prstGeom prst="rect">
            <a:avLst/>
          </a:prstGeom>
        </p:spPr>
      </p:pic>
      <p:pic>
        <p:nvPicPr>
          <p:cNvPr id="46" name="Picture 45"/>
          <p:cNvPicPr>
            <a:picLocks noChangeAspect="1"/>
          </p:cNvPicPr>
          <p:nvPr/>
        </p:nvPicPr>
        <p:blipFill rotWithShape="1">
          <a:blip r:embed="rId10">
            <a:extLst>
              <a:ext uri="{28A0092B-C50C-407E-A947-70E740481C1C}">
                <a14:useLocalDpi xmlns:a14="http://schemas.microsoft.com/office/drawing/2010/main" val="0"/>
              </a:ext>
            </a:extLst>
          </a:blip>
          <a:srcRect l="3188" r="87224" b="58215"/>
          <a:stretch/>
        </p:blipFill>
        <p:spPr>
          <a:xfrm>
            <a:off x="9105005" y="4212700"/>
            <a:ext cx="269830" cy="489666"/>
          </a:xfrm>
          <a:prstGeom prst="rect">
            <a:avLst/>
          </a:prstGeom>
        </p:spPr>
      </p:pic>
      <p:pic>
        <p:nvPicPr>
          <p:cNvPr id="47" name="Picture 46"/>
          <p:cNvPicPr>
            <a:picLocks noChangeAspect="1"/>
          </p:cNvPicPr>
          <p:nvPr/>
        </p:nvPicPr>
        <p:blipFill rotWithShape="1">
          <a:blip r:embed="rId10">
            <a:extLst>
              <a:ext uri="{28A0092B-C50C-407E-A947-70E740481C1C}">
                <a14:useLocalDpi xmlns:a14="http://schemas.microsoft.com/office/drawing/2010/main" val="0"/>
              </a:ext>
            </a:extLst>
          </a:blip>
          <a:srcRect l="3188" r="87224" b="58215"/>
          <a:stretch/>
        </p:blipFill>
        <p:spPr>
          <a:xfrm>
            <a:off x="9235076" y="3877477"/>
            <a:ext cx="269830" cy="489666"/>
          </a:xfrm>
          <a:prstGeom prst="rect">
            <a:avLst/>
          </a:prstGeom>
        </p:spPr>
      </p:pic>
      <p:pic>
        <p:nvPicPr>
          <p:cNvPr id="48" name="Picture 47"/>
          <p:cNvPicPr>
            <a:picLocks noChangeAspect="1"/>
          </p:cNvPicPr>
          <p:nvPr/>
        </p:nvPicPr>
        <p:blipFill rotWithShape="1">
          <a:blip r:embed="rId10">
            <a:extLst>
              <a:ext uri="{28A0092B-C50C-407E-A947-70E740481C1C}">
                <a14:useLocalDpi xmlns:a14="http://schemas.microsoft.com/office/drawing/2010/main" val="0"/>
              </a:ext>
            </a:extLst>
          </a:blip>
          <a:srcRect l="3188" r="87224" b="58215"/>
          <a:stretch/>
        </p:blipFill>
        <p:spPr>
          <a:xfrm>
            <a:off x="8953000" y="3948451"/>
            <a:ext cx="269830" cy="489666"/>
          </a:xfrm>
          <a:prstGeom prst="rect">
            <a:avLst/>
          </a:prstGeom>
        </p:spPr>
      </p:pic>
      <p:pic>
        <p:nvPicPr>
          <p:cNvPr id="49" name="Picture 48"/>
          <p:cNvPicPr>
            <a:picLocks noChangeAspect="1"/>
          </p:cNvPicPr>
          <p:nvPr/>
        </p:nvPicPr>
        <p:blipFill rotWithShape="1">
          <a:blip r:embed="rId10">
            <a:extLst>
              <a:ext uri="{28A0092B-C50C-407E-A947-70E740481C1C}">
                <a14:useLocalDpi xmlns:a14="http://schemas.microsoft.com/office/drawing/2010/main" val="0"/>
              </a:ext>
            </a:extLst>
          </a:blip>
          <a:srcRect l="3188" r="87224" b="58215"/>
          <a:stretch/>
        </p:blipFill>
        <p:spPr>
          <a:xfrm>
            <a:off x="8788440" y="3709589"/>
            <a:ext cx="269830" cy="489666"/>
          </a:xfrm>
          <a:prstGeom prst="rect">
            <a:avLst/>
          </a:prstGeom>
        </p:spPr>
      </p:pic>
      <p:sp>
        <p:nvSpPr>
          <p:cNvPr id="50" name="TextBox 49"/>
          <p:cNvSpPr txBox="1"/>
          <p:nvPr/>
        </p:nvSpPr>
        <p:spPr>
          <a:xfrm>
            <a:off x="6508642" y="2702140"/>
            <a:ext cx="1988007" cy="400110"/>
          </a:xfrm>
          <a:prstGeom prst="rect">
            <a:avLst/>
          </a:prstGeom>
          <a:noFill/>
        </p:spPr>
        <p:txBody>
          <a:bodyPr wrap="square" rtlCol="0">
            <a:spAutoFit/>
          </a:bodyPr>
          <a:lstStyle/>
          <a:p>
            <a:pPr algn="ctr"/>
            <a:r>
              <a:rPr lang="en-US" sz="2000" b="1" dirty="0">
                <a:solidFill>
                  <a:schemeClr val="tx2">
                    <a:lumMod val="50000"/>
                  </a:schemeClr>
                </a:solidFill>
              </a:rPr>
              <a:t>state dynamics</a:t>
            </a:r>
          </a:p>
        </p:txBody>
      </p:sp>
    </p:spTree>
    <p:extLst>
      <p:ext uri="{BB962C8B-B14F-4D97-AF65-F5344CB8AC3E}">
        <p14:creationId xmlns:p14="http://schemas.microsoft.com/office/powerpoint/2010/main" val="152456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fill="hold"/>
                                        <p:tgtEl>
                                          <p:spTgt spid="6"/>
                                        </p:tgtEl>
                                        <p:attrNameLst>
                                          <p:attrName>ppt_x</p:attrName>
                                        </p:attrNameLst>
                                      </p:cBhvr>
                                      <p:tavLst>
                                        <p:tav tm="0">
                                          <p:val>
                                            <p:strVal val="#ppt_x"/>
                                          </p:val>
                                        </p:tav>
                                        <p:tav tm="100000">
                                          <p:val>
                                            <p:strVal val="#ppt_x"/>
                                          </p:val>
                                        </p:tav>
                                      </p:tavLst>
                                    </p:anim>
                                    <p:anim calcmode="lin" valueType="num">
                                      <p:cBhvr additive="base">
                                        <p:cTn id="9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7" grpId="0"/>
      <p:bldP spid="28" grpId="0" animBg="1"/>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5821680" cy="568617"/>
          </a:xfrm>
          <a:prstGeom prst="rect">
            <a:avLst/>
          </a:prstGeom>
        </p:spPr>
        <p:txBody>
          <a:bodyPr vert="horz" wrap="square" lIns="0" tIns="14478" rIns="0" bIns="0" rtlCol="0">
            <a:spAutoFit/>
          </a:bodyPr>
          <a:lstStyle/>
          <a:p>
            <a:pPr marL="15240">
              <a:spcBef>
                <a:spcPts val="114"/>
              </a:spcBef>
            </a:pPr>
            <a:r>
              <a:rPr lang="en-US" sz="3600" spc="-18" dirty="0"/>
              <a:t>Outline</a:t>
            </a:r>
            <a:endParaRPr sz="3600" spc="-6" dirty="0"/>
          </a:p>
        </p:txBody>
      </p:sp>
      <p:sp>
        <p:nvSpPr>
          <p:cNvPr id="10" name="object 13">
            <a:extLst>
              <a:ext uri="{FF2B5EF4-FFF2-40B4-BE49-F238E27FC236}">
                <a16:creationId xmlns:a16="http://schemas.microsoft.com/office/drawing/2014/main" id="{85F7B355-81C3-4C2A-9D33-C079BF5BFDF2}"/>
              </a:ext>
            </a:extLst>
          </p:cNvPr>
          <p:cNvSpPr txBox="1"/>
          <p:nvPr/>
        </p:nvSpPr>
        <p:spPr>
          <a:xfrm>
            <a:off x="426720" y="1105078"/>
            <a:ext cx="11349644" cy="5209118"/>
          </a:xfrm>
          <a:prstGeom prst="rect">
            <a:avLst/>
          </a:prstGeom>
        </p:spPr>
        <p:txBody>
          <a:bodyPr vert="horz" wrap="square" lIns="0" tIns="91440" rIns="0" bIns="0" rtlCol="0">
            <a:spAutoFit/>
          </a:bodyPr>
          <a:lstStyle/>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Introduction</a:t>
            </a: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Mean Field Game Theory</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800" kern="0" dirty="0">
                <a:solidFill>
                  <a:schemeClr val="bg1">
                    <a:lumMod val="50000"/>
                  </a:schemeClr>
                </a:solidFill>
                <a:latin typeface="Gill Sans MT"/>
                <a:cs typeface="Gill Sans MT"/>
              </a:rPr>
              <a:t>Background</a:t>
            </a:r>
          </a:p>
          <a:p>
            <a:pPr marL="426715" indent="-411475" defTabSz="1097280">
              <a:spcAft>
                <a:spcPts val="600"/>
              </a:spcAft>
              <a:buClr>
                <a:srgbClr val="005F85"/>
              </a:buClr>
              <a:buSzPct val="80000"/>
              <a:buFont typeface="Wingdings"/>
              <a:buChar char=""/>
              <a:tabLst>
                <a:tab pos="425450" algn="l"/>
                <a:tab pos="425450" algn="l"/>
              </a:tabLst>
            </a:pPr>
            <a:r>
              <a:rPr lang="en-US" sz="2800" b="1" kern="0" dirty="0">
                <a:latin typeface="Gill Sans MT"/>
                <a:cs typeface="Gill Sans MT"/>
              </a:rPr>
              <a:t>Mean Field Game with Several Populations</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800" b="1" kern="0" dirty="0">
                <a:latin typeface="Gill Sans MT"/>
                <a:cs typeface="Gill Sans MT"/>
              </a:rPr>
              <a:t>Belief and Opinion Evolution in Social Networks</a:t>
            </a: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Mean-Field-Type Game</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800" kern="0" dirty="0">
                <a:solidFill>
                  <a:schemeClr val="bg1">
                    <a:lumMod val="50000"/>
                  </a:schemeClr>
                </a:solidFill>
                <a:latin typeface="Gill Sans MT"/>
                <a:cs typeface="Gill Sans MT"/>
              </a:rPr>
              <a:t>Computation Offloading in Mobile Edge Computing Networks</a:t>
            </a: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Future Works</a:t>
            </a: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Publications</a:t>
            </a: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Conclusion</a:t>
            </a:r>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11</a:t>
            </a:fld>
            <a:endParaRPr lang="en-US" spc="-6" dirty="0"/>
          </a:p>
        </p:txBody>
      </p:sp>
    </p:spTree>
    <p:extLst>
      <p:ext uri="{BB962C8B-B14F-4D97-AF65-F5344CB8AC3E}">
        <p14:creationId xmlns:p14="http://schemas.microsoft.com/office/powerpoint/2010/main" val="1158124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9984558" cy="568617"/>
          </a:xfrm>
          <a:prstGeom prst="rect">
            <a:avLst/>
          </a:prstGeom>
        </p:spPr>
        <p:txBody>
          <a:bodyPr vert="horz" wrap="square" lIns="0" tIns="14478" rIns="0" bIns="0" rtlCol="0">
            <a:spAutoFit/>
          </a:bodyPr>
          <a:lstStyle/>
          <a:p>
            <a:pPr marL="15240">
              <a:spcBef>
                <a:spcPts val="114"/>
              </a:spcBef>
            </a:pPr>
            <a:r>
              <a:rPr lang="en-US" sz="3600" spc="-18" dirty="0"/>
              <a:t>Mean Field Games with Several Populations</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12</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20" y="1105078"/>
            <a:ext cx="5521958" cy="4955203"/>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kern="0" dirty="0">
                <a:latin typeface="Gill Sans MT" panose="020B0502020104020203" pitchFamily="34" charset="0"/>
              </a:rPr>
              <a:t>Interaction among </a:t>
            </a:r>
            <a:r>
              <a:rPr lang="en-US" sz="2800" kern="0" dirty="0">
                <a:solidFill>
                  <a:srgbClr val="339933"/>
                </a:solidFill>
                <a:latin typeface="Gill Sans MT" panose="020B0502020104020203" pitchFamily="34" charset="0"/>
              </a:rPr>
              <a:t>several populations</a:t>
            </a:r>
            <a:r>
              <a:rPr lang="en-US" sz="2800" kern="0" dirty="0">
                <a:latin typeface="Gill Sans MT" panose="020B0502020104020203" pitchFamily="34" charset="0"/>
              </a:rPr>
              <a:t> with large number of indistinguishable players </a:t>
            </a:r>
            <a:endParaRPr lang="en-US" sz="2800" kern="0" dirty="0">
              <a:solidFill>
                <a:srgbClr val="339933"/>
              </a:solidFill>
              <a:latin typeface="Gill Sans MT" panose="020B0502020104020203" pitchFamily="34" charset="0"/>
            </a:endParaRPr>
          </a:p>
          <a:p>
            <a:pPr marL="426715" indent="-411475" defTabSz="1097280">
              <a:spcAft>
                <a:spcPts val="600"/>
              </a:spcAft>
              <a:buClr>
                <a:srgbClr val="005F85"/>
              </a:buClr>
              <a:buSzPct val="80000"/>
              <a:buFont typeface="Wingdings"/>
              <a:buChar char=""/>
              <a:tabLst>
                <a:tab pos="425450" algn="l"/>
                <a:tab pos="425450" algn="l"/>
              </a:tabLst>
            </a:pPr>
            <a:r>
              <a:rPr lang="en-US" sz="2800" kern="0" dirty="0">
                <a:latin typeface="Gill Sans MT" panose="020B0502020104020203" pitchFamily="34" charset="0"/>
              </a:rPr>
              <a:t>The </a:t>
            </a:r>
            <a:r>
              <a:rPr lang="en-US" sz="2800" kern="0" dirty="0">
                <a:solidFill>
                  <a:srgbClr val="339933"/>
                </a:solidFill>
                <a:latin typeface="Gill Sans MT" panose="020B0502020104020203" pitchFamily="34" charset="0"/>
              </a:rPr>
              <a:t>behavior</a:t>
            </a:r>
            <a:r>
              <a:rPr lang="en-US" sz="2800" kern="0" dirty="0">
                <a:latin typeface="Gill Sans MT" panose="020B0502020104020203" pitchFamily="34" charset="0"/>
              </a:rPr>
              <a:t> of each group is approximated using </a:t>
            </a:r>
            <a:r>
              <a:rPr lang="en-US" sz="2800" kern="0" dirty="0">
                <a:solidFill>
                  <a:srgbClr val="339933"/>
                </a:solidFill>
                <a:latin typeface="Gill Sans MT" panose="020B0502020104020203" pitchFamily="34" charset="0"/>
              </a:rPr>
              <a:t>a mean field approach.</a:t>
            </a:r>
          </a:p>
          <a:p>
            <a:pPr marL="426715" lvl="0" indent="-411475" defTabSz="1097280">
              <a:spcAft>
                <a:spcPts val="600"/>
              </a:spcAft>
              <a:buClr>
                <a:srgbClr val="005F85"/>
              </a:buClr>
              <a:buSzPct val="80000"/>
              <a:buFont typeface="Wingdings"/>
              <a:buChar char=""/>
              <a:tabLst>
                <a:tab pos="425450" algn="l"/>
                <a:tab pos="425450" algn="l"/>
              </a:tabLst>
            </a:pPr>
            <a:r>
              <a:rPr lang="en-US" sz="2800" kern="0" dirty="0">
                <a:latin typeface="Gill Sans MT" panose="020B0502020104020203" pitchFamily="34" charset="0"/>
              </a:rPr>
              <a:t>A </a:t>
            </a:r>
            <a:r>
              <a:rPr lang="en-US" sz="2800" kern="0" dirty="0">
                <a:solidFill>
                  <a:srgbClr val="339933"/>
                </a:solidFill>
                <a:latin typeface="Gill Sans MT" panose="020B0502020104020203" pitchFamily="34" charset="0"/>
              </a:rPr>
              <a:t>standard control problem </a:t>
            </a:r>
            <a:r>
              <a:rPr lang="en-US" sz="2800" kern="0" dirty="0">
                <a:latin typeface="Gill Sans MT" panose="020B0502020104020203" pitchFamily="34" charset="0"/>
              </a:rPr>
              <a:t>at each population between:</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a </a:t>
            </a:r>
            <a:r>
              <a:rPr lang="en-US" sz="2400" kern="0" dirty="0">
                <a:solidFill>
                  <a:srgbClr val="339933"/>
                </a:solidFill>
                <a:latin typeface="Gill Sans MT" panose="020B0502020104020203" pitchFamily="34" charset="0"/>
              </a:rPr>
              <a:t>reference player</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the </a:t>
            </a:r>
            <a:r>
              <a:rPr lang="en-US" sz="2400" kern="0" dirty="0">
                <a:solidFill>
                  <a:srgbClr val="339933"/>
                </a:solidFill>
                <a:latin typeface="Gill Sans MT" panose="020B0502020104020203" pitchFamily="34" charset="0"/>
              </a:rPr>
              <a:t>aggregate </a:t>
            </a:r>
            <a:r>
              <a:rPr lang="en-US" sz="2400" kern="0" dirty="0">
                <a:latin typeface="Gill Sans MT" panose="020B0502020104020203" pitchFamily="34" charset="0"/>
              </a:rPr>
              <a:t>of all the other players in each population </a:t>
            </a:r>
          </a:p>
        </p:txBody>
      </p:sp>
      <p:sp>
        <p:nvSpPr>
          <p:cNvPr id="22" name="object 13">
            <a:extLst>
              <a:ext uri="{FF2B5EF4-FFF2-40B4-BE49-F238E27FC236}">
                <a16:creationId xmlns:a16="http://schemas.microsoft.com/office/drawing/2014/main" id="{85F7B355-81C3-4C2A-9D33-C079BF5BFDF2}"/>
              </a:ext>
            </a:extLst>
          </p:cNvPr>
          <p:cNvSpPr txBox="1"/>
          <p:nvPr/>
        </p:nvSpPr>
        <p:spPr>
          <a:xfrm>
            <a:off x="6096421" y="1105077"/>
            <a:ext cx="5521958" cy="4278094"/>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Population</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rgbClr val="339933"/>
                </a:solidFill>
                <a:latin typeface="Gill Sans MT" panose="020B0502020104020203" pitchFamily="34" charset="0"/>
              </a:rPr>
              <a:t>Non-cooperative </a:t>
            </a:r>
            <a:r>
              <a:rPr lang="en-US" sz="2400" kern="0" dirty="0">
                <a:latin typeface="Gill Sans MT" panose="020B0502020104020203" pitchFamily="34" charset="0"/>
              </a:rPr>
              <a:t>– mean field game </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rgbClr val="339933"/>
                </a:solidFill>
                <a:latin typeface="Gill Sans MT" panose="020B0502020104020203" pitchFamily="34" charset="0"/>
              </a:rPr>
              <a:t>Cooperative </a:t>
            </a:r>
            <a:r>
              <a:rPr lang="en-US" sz="2400" kern="0" dirty="0">
                <a:latin typeface="Gill Sans MT" panose="020B0502020104020203" pitchFamily="34" charset="0"/>
              </a:rPr>
              <a:t>– mean-field-type game</a:t>
            </a: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Players</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rgbClr val="339933"/>
                </a:solidFill>
                <a:latin typeface="Gill Sans MT" panose="020B0502020104020203" pitchFamily="34" charset="0"/>
              </a:rPr>
              <a:t>Non-cooperative </a:t>
            </a:r>
            <a:r>
              <a:rPr lang="en-US" sz="2400" kern="0" dirty="0">
                <a:latin typeface="Gill Sans MT" panose="020B0502020104020203" pitchFamily="34" charset="0"/>
              </a:rPr>
              <a:t>– Nash equilibrium</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rgbClr val="339933"/>
                </a:solidFill>
                <a:latin typeface="Gill Sans MT" panose="020B0502020104020203" pitchFamily="34" charset="0"/>
              </a:rPr>
              <a:t>Cooperative </a:t>
            </a:r>
            <a:r>
              <a:rPr lang="en-US" sz="2400" kern="0" dirty="0">
                <a:latin typeface="Gill Sans MT" panose="020B0502020104020203" pitchFamily="34" charset="0"/>
              </a:rPr>
              <a:t>– common equilibrium</a:t>
            </a:r>
          </a:p>
          <a:p>
            <a:pPr marL="426715" lvl="0" indent="-411475" defTabSz="1097280">
              <a:spcAft>
                <a:spcPts val="600"/>
              </a:spcAft>
              <a:buClr>
                <a:srgbClr val="005F85"/>
              </a:buClr>
              <a:buSzPct val="80000"/>
              <a:buFont typeface="Wingdings"/>
              <a:buChar char=""/>
              <a:tabLst>
                <a:tab pos="425450" algn="l"/>
                <a:tab pos="425450" algn="l"/>
              </a:tabLst>
            </a:pPr>
            <a:endParaRPr lang="en-US" sz="2400" b="1" kern="0"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334724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9984558" cy="568617"/>
          </a:xfrm>
          <a:prstGeom prst="rect">
            <a:avLst/>
          </a:prstGeom>
        </p:spPr>
        <p:txBody>
          <a:bodyPr vert="horz" wrap="square" lIns="0" tIns="14478" rIns="0" bIns="0" rtlCol="0">
            <a:spAutoFit/>
          </a:bodyPr>
          <a:lstStyle/>
          <a:p>
            <a:pPr marL="15240">
              <a:spcBef>
                <a:spcPts val="114"/>
              </a:spcBef>
            </a:pPr>
            <a:r>
              <a:rPr lang="en-US" sz="3600" spc="-18" dirty="0"/>
              <a:t>Problem Statement</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13</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20" y="1105078"/>
            <a:ext cx="11349644" cy="5524589"/>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Problem</a:t>
            </a:r>
            <a:r>
              <a:rPr lang="en-US" sz="2800" kern="0" dirty="0">
                <a:solidFill>
                  <a:srgbClr val="C00000"/>
                </a:solidFill>
                <a:latin typeface="Gill Sans MT" panose="020B0502020104020203" pitchFamily="34" charset="0"/>
              </a:rPr>
              <a:t>: </a:t>
            </a:r>
            <a:r>
              <a:rPr lang="en-US" sz="2800" kern="0" dirty="0">
                <a:solidFill>
                  <a:srgbClr val="339933"/>
                </a:solidFill>
                <a:latin typeface="Gill Sans MT" panose="020B0502020104020203" pitchFamily="34" charset="0"/>
              </a:rPr>
              <a:t>optimal control problem</a:t>
            </a:r>
            <a:r>
              <a:rPr lang="en-US" sz="2800" kern="0" dirty="0">
                <a:latin typeface="Gill Sans MT" panose="020B0502020104020203" pitchFamily="34" charset="0"/>
              </a:rPr>
              <a:t> of a reference player in population i:</a:t>
            </a: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Solution</a:t>
            </a:r>
            <a:r>
              <a:rPr lang="en-US" sz="2800" kern="0" dirty="0">
                <a:solidFill>
                  <a:srgbClr val="C00000"/>
                </a:solidFill>
                <a:latin typeface="Gill Sans MT" panose="020B0502020104020203" pitchFamily="34" charset="0"/>
              </a:rPr>
              <a:t>:</a:t>
            </a:r>
            <a:r>
              <a:rPr lang="en-US" sz="2800" kern="0" dirty="0">
                <a:latin typeface="Gill Sans MT" panose="020B0502020104020203" pitchFamily="34" charset="0"/>
              </a:rPr>
              <a:t> find              such that</a:t>
            </a: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57200" lvl="0" defTabSz="1097280">
              <a:spcAft>
                <a:spcPts val="600"/>
              </a:spcAft>
              <a:buClr>
                <a:srgbClr val="005F85"/>
              </a:buClr>
              <a:buSzPct val="80000"/>
              <a:tabLst>
                <a:tab pos="425450" algn="l"/>
                <a:tab pos="425450" algn="l"/>
              </a:tabLst>
            </a:pPr>
            <a:r>
              <a:rPr lang="en-US" sz="2800" kern="0" dirty="0">
                <a:latin typeface="Gill Sans MT" panose="020B0502020104020203" pitchFamily="34" charset="0"/>
              </a:rPr>
              <a:t>and              is the probability distribution of                            at population  .                   </a:t>
            </a:r>
          </a:p>
          <a:p>
            <a:pPr marL="457200" defTabSz="1097280">
              <a:spcAft>
                <a:spcPts val="600"/>
              </a:spcAft>
              <a:buClr>
                <a:srgbClr val="005F85"/>
              </a:buClr>
              <a:buSzPct val="80000"/>
              <a:tabLst>
                <a:tab pos="425450" algn="l"/>
                <a:tab pos="457200" algn="l"/>
              </a:tabLst>
            </a:pPr>
            <a:r>
              <a:rPr lang="en-US" sz="2800" dirty="0">
                <a:latin typeface="Gill Sans MT" panose="020B0502020104020203" pitchFamily="34" charset="0"/>
              </a:rPr>
              <a:t>This condition describes a </a:t>
            </a:r>
            <a:r>
              <a:rPr lang="en-US" sz="2800" dirty="0">
                <a:solidFill>
                  <a:srgbClr val="339933"/>
                </a:solidFill>
                <a:latin typeface="Gill Sans MT" panose="020B0502020104020203" pitchFamily="34" charset="0"/>
              </a:rPr>
              <a:t>Nash equilibrium </a:t>
            </a:r>
            <a:r>
              <a:rPr lang="en-US" sz="2800" dirty="0">
                <a:latin typeface="Gill Sans MT" panose="020B0502020104020203" pitchFamily="34" charset="0"/>
              </a:rPr>
              <a:t>where          is a solution to  </a:t>
            </a:r>
            <a:endParaRPr lang="en-US" sz="280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p:txBody>
      </p:sp>
      <p:pic>
        <p:nvPicPr>
          <p:cNvPr id="16" name="Picture 15"/>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917034" y="1816971"/>
            <a:ext cx="9789563" cy="1234441"/>
          </a:xfrm>
          <a:prstGeom prst="rect">
            <a:avLst/>
          </a:prstGeom>
        </p:spPr>
      </p:pic>
      <p:pic>
        <p:nvPicPr>
          <p:cNvPr id="14" name="Picture 13"/>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3046630" y="3763304"/>
            <a:ext cx="1158545" cy="356311"/>
          </a:xfrm>
          <a:prstGeom prst="rect">
            <a:avLst/>
          </a:prstGeom>
        </p:spPr>
      </p:pic>
      <p:pic>
        <p:nvPicPr>
          <p:cNvPr id="23" name="Picture 22"/>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4108512" y="4312605"/>
            <a:ext cx="4058107" cy="305410"/>
          </a:xfrm>
          <a:prstGeom prst="rect">
            <a:avLst/>
          </a:prstGeom>
        </p:spPr>
      </p:pic>
      <p:pic>
        <p:nvPicPr>
          <p:cNvPr id="10" name="Picture 9"/>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1511159" y="4778029"/>
            <a:ext cx="1150011" cy="356311"/>
          </a:xfrm>
          <a:prstGeom prst="rect">
            <a:avLst/>
          </a:prstGeom>
        </p:spPr>
      </p:pic>
      <p:pic>
        <p:nvPicPr>
          <p:cNvPr id="17" name="Picture 16"/>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7425138" y="4776236"/>
            <a:ext cx="2532583" cy="356311"/>
          </a:xfrm>
          <a:prstGeom prst="rect">
            <a:avLst/>
          </a:prstGeom>
        </p:spPr>
      </p:pic>
      <p:pic>
        <p:nvPicPr>
          <p:cNvPr id="21" name="Picture 20"/>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8324253" y="5717560"/>
            <a:ext cx="723290" cy="356311"/>
          </a:xfrm>
          <a:prstGeom prst="rect">
            <a:avLst/>
          </a:prstGeom>
        </p:spPr>
      </p:pic>
      <p:pic>
        <p:nvPicPr>
          <p:cNvPr id="43" name="Picture 42"/>
          <p:cNvPicPr>
            <a:picLocks noChangeAspect="1"/>
          </p:cNvPicPr>
          <p:nvPr>
            <p:custDataLst>
              <p:tags r:id="rId7"/>
            </p:custDataLst>
          </p:nvPr>
        </p:nvPicPr>
        <p:blipFill>
          <a:blip r:embed="rId16">
            <a:extLst>
              <a:ext uri="{28A0092B-C50C-407E-A947-70E740481C1C}">
                <a14:useLocalDpi xmlns:a14="http://schemas.microsoft.com/office/drawing/2010/main" val="0"/>
              </a:ext>
            </a:extLst>
          </a:blip>
          <a:stretch>
            <a:fillRect/>
          </a:stretch>
        </p:blipFill>
        <p:spPr>
          <a:xfrm>
            <a:off x="917034" y="6147341"/>
            <a:ext cx="847039" cy="356311"/>
          </a:xfrm>
          <a:prstGeom prst="rect">
            <a:avLst/>
          </a:prstGeom>
        </p:spPr>
      </p:pic>
      <p:pic>
        <p:nvPicPr>
          <p:cNvPr id="3" name="Picture 2"/>
          <p:cNvPicPr>
            <a:picLocks noChangeAspect="1"/>
          </p:cNvPicPr>
          <p:nvPr>
            <p:custDataLst>
              <p:tags r:id="rId8"/>
            </p:custDataLst>
          </p:nvPr>
        </p:nvPicPr>
        <p:blipFill>
          <a:blip r:embed="rId17">
            <a:extLst>
              <a:ext uri="{28A0092B-C50C-407E-A947-70E740481C1C}">
                <a14:useLocalDpi xmlns:a14="http://schemas.microsoft.com/office/drawing/2010/main" val="0"/>
              </a:ext>
            </a:extLst>
          </a:blip>
          <a:stretch>
            <a:fillRect/>
          </a:stretch>
        </p:blipFill>
        <p:spPr>
          <a:xfrm>
            <a:off x="2509738" y="5254684"/>
            <a:ext cx="96012" cy="236830"/>
          </a:xfrm>
          <a:prstGeom prst="rect">
            <a:avLst/>
          </a:prstGeom>
        </p:spPr>
      </p:pic>
      <p:sp>
        <p:nvSpPr>
          <p:cNvPr id="13" name="TextBox 12"/>
          <p:cNvSpPr txBox="1"/>
          <p:nvPr/>
        </p:nvSpPr>
        <p:spPr>
          <a:xfrm>
            <a:off x="9785949" y="2441044"/>
            <a:ext cx="1921140" cy="369332"/>
          </a:xfrm>
          <a:prstGeom prst="rect">
            <a:avLst/>
          </a:prstGeom>
          <a:noFill/>
        </p:spPr>
        <p:txBody>
          <a:bodyPr wrap="square" rtlCol="0">
            <a:spAutoFit/>
          </a:bodyPr>
          <a:lstStyle/>
          <a:p>
            <a:r>
              <a:rPr lang="en-US" b="1" dirty="0">
                <a:solidFill>
                  <a:schemeClr val="tx2">
                    <a:lumMod val="50000"/>
                  </a:schemeClr>
                </a:solidFill>
                <a:latin typeface="Gill Sans MT" panose="020B0502020104020203" pitchFamily="34" charset="0"/>
                <a:sym typeface="Symbol" panose="05050102010706020507" pitchFamily="18" charset="2"/>
              </a:rPr>
              <a:t> </a:t>
            </a:r>
            <a:r>
              <a:rPr lang="en-US" b="1" dirty="0">
                <a:solidFill>
                  <a:schemeClr val="tx2">
                    <a:lumMod val="50000"/>
                  </a:schemeClr>
                </a:solidFill>
                <a:latin typeface="Gill Sans MT" panose="020B0502020104020203" pitchFamily="34" charset="0"/>
              </a:rPr>
              <a:t>Cost function</a:t>
            </a:r>
          </a:p>
        </p:txBody>
      </p:sp>
      <p:sp>
        <p:nvSpPr>
          <p:cNvPr id="15" name="TextBox 14"/>
          <p:cNvSpPr txBox="1"/>
          <p:nvPr/>
        </p:nvSpPr>
        <p:spPr>
          <a:xfrm>
            <a:off x="9763021" y="3076641"/>
            <a:ext cx="2262721" cy="369332"/>
          </a:xfrm>
          <a:prstGeom prst="rect">
            <a:avLst/>
          </a:prstGeom>
          <a:noFill/>
        </p:spPr>
        <p:txBody>
          <a:bodyPr wrap="square" rtlCol="0">
            <a:spAutoFit/>
          </a:bodyPr>
          <a:lstStyle/>
          <a:p>
            <a:r>
              <a:rPr lang="en-US" b="1" dirty="0">
                <a:solidFill>
                  <a:schemeClr val="tx2">
                    <a:lumMod val="50000"/>
                  </a:schemeClr>
                </a:solidFill>
                <a:latin typeface="Gill Sans MT" panose="020B0502020104020203" pitchFamily="34" charset="0"/>
                <a:sym typeface="Symbol" panose="05050102010706020507" pitchFamily="18" charset="2"/>
              </a:rPr>
              <a:t> </a:t>
            </a:r>
            <a:r>
              <a:rPr lang="en-US" b="1" dirty="0">
                <a:solidFill>
                  <a:schemeClr val="tx2">
                    <a:lumMod val="50000"/>
                  </a:schemeClr>
                </a:solidFill>
                <a:latin typeface="Gill Sans MT" panose="020B0502020104020203" pitchFamily="34" charset="0"/>
              </a:rPr>
              <a:t>State dynamics</a:t>
            </a:r>
          </a:p>
        </p:txBody>
      </p:sp>
      <p:sp>
        <p:nvSpPr>
          <p:cNvPr id="18" name="TextBox 17"/>
          <p:cNvSpPr txBox="1"/>
          <p:nvPr/>
        </p:nvSpPr>
        <p:spPr>
          <a:xfrm>
            <a:off x="1342108" y="4373374"/>
            <a:ext cx="1348324" cy="369332"/>
          </a:xfrm>
          <a:prstGeom prst="rect">
            <a:avLst/>
          </a:prstGeom>
          <a:noFill/>
        </p:spPr>
        <p:txBody>
          <a:bodyPr wrap="square" rtlCol="0">
            <a:spAutoFit/>
          </a:bodyPr>
          <a:lstStyle/>
          <a:p>
            <a:r>
              <a:rPr lang="en-US" b="1" dirty="0">
                <a:solidFill>
                  <a:schemeClr val="tx2">
                    <a:lumMod val="50000"/>
                  </a:schemeClr>
                </a:solidFill>
                <a:latin typeface="Gill Sans MT" panose="020B0502020104020203" pitchFamily="34" charset="0"/>
                <a:sym typeface="Symbol" panose="05050102010706020507" pitchFamily="18" charset="2"/>
              </a:rPr>
              <a:t>mean field</a:t>
            </a:r>
            <a:endParaRPr lang="en-US" b="1" dirty="0">
              <a:solidFill>
                <a:schemeClr val="tx2">
                  <a:lumMod val="50000"/>
                </a:schemeClr>
              </a:solidFill>
              <a:latin typeface="Gill Sans MT" panose="020B0502020104020203" pitchFamily="34" charset="0"/>
            </a:endParaRPr>
          </a:p>
        </p:txBody>
      </p:sp>
    </p:spTree>
    <p:extLst>
      <p:ext uri="{BB962C8B-B14F-4D97-AF65-F5344CB8AC3E}">
        <p14:creationId xmlns:p14="http://schemas.microsoft.com/office/powerpoint/2010/main" val="182772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9984558" cy="568617"/>
          </a:xfrm>
          <a:prstGeom prst="rect">
            <a:avLst/>
          </a:prstGeom>
        </p:spPr>
        <p:txBody>
          <a:bodyPr vert="horz" wrap="square" lIns="0" tIns="14478" rIns="0" bIns="0" rtlCol="0">
            <a:spAutoFit/>
          </a:bodyPr>
          <a:lstStyle/>
          <a:p>
            <a:pPr marL="15240">
              <a:spcBef>
                <a:spcPts val="114"/>
              </a:spcBef>
            </a:pPr>
            <a:r>
              <a:rPr lang="en-US" sz="3600" spc="-18" dirty="0"/>
              <a:t>HJB/FPK (Reduced) Form</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14</a:t>
            </a:fld>
            <a:endParaRPr lang="en-US" spc="-6" dirty="0"/>
          </a:p>
        </p:txBody>
      </p:sp>
      <p:sp>
        <p:nvSpPr>
          <p:cNvPr id="24" name="object 13 1">
            <a:extLst>
              <a:ext uri="{FF2B5EF4-FFF2-40B4-BE49-F238E27FC236}">
                <a16:creationId xmlns:a16="http://schemas.microsoft.com/office/drawing/2014/main" id="{85F7B355-81C3-4C2A-9D33-C079BF5BFDF2}"/>
              </a:ext>
            </a:extLst>
          </p:cNvPr>
          <p:cNvSpPr txBox="1"/>
          <p:nvPr/>
        </p:nvSpPr>
        <p:spPr>
          <a:xfrm>
            <a:off x="426720" y="1105078"/>
            <a:ext cx="5521958" cy="5447645"/>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HJB equation </a:t>
            </a:r>
            <a:r>
              <a:rPr lang="en-US" sz="2800" kern="0" dirty="0">
                <a:latin typeface="Gill Sans MT" panose="020B0502020104020203" pitchFamily="34" charset="0"/>
              </a:rPr>
              <a:t>– derived from Bellman optimality principle </a:t>
            </a: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FPK equation </a:t>
            </a:r>
            <a:r>
              <a:rPr lang="en-US" sz="2800" kern="0" dirty="0">
                <a:latin typeface="Gill Sans MT" panose="020B0502020104020203" pitchFamily="34" charset="0"/>
              </a:rPr>
              <a:t>– evolution of the mean field function of players</a:t>
            </a: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p:txBody>
      </p:sp>
      <p:pic>
        <p:nvPicPr>
          <p:cNvPr id="6" name="Picture 5"/>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93359" y="2223533"/>
            <a:ext cx="4837176" cy="665683"/>
          </a:xfrm>
          <a:prstGeom prst="rect">
            <a:avLst/>
          </a:prstGeom>
          <a:ln w="38100">
            <a:solidFill>
              <a:srgbClr val="00B050"/>
            </a:solidFill>
          </a:ln>
        </p:spPr>
      </p:pic>
      <p:pic>
        <p:nvPicPr>
          <p:cNvPr id="9" name="Picture 8"/>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588435" y="4675753"/>
            <a:ext cx="5444338" cy="665683"/>
          </a:xfrm>
          <a:prstGeom prst="rect">
            <a:avLst/>
          </a:prstGeom>
          <a:ln w="38100">
            <a:solidFill>
              <a:srgbClr val="00B050"/>
            </a:solidFill>
          </a:ln>
        </p:spPr>
      </p:pic>
      <p:sp>
        <p:nvSpPr>
          <p:cNvPr id="21" name="Rectangle 20"/>
          <p:cNvSpPr/>
          <p:nvPr/>
        </p:nvSpPr>
        <p:spPr>
          <a:xfrm>
            <a:off x="7612238" y="2441435"/>
            <a:ext cx="666564" cy="461665"/>
          </a:xfrm>
          <a:prstGeom prst="rect">
            <a:avLst/>
          </a:prstGeom>
        </p:spPr>
        <p:txBody>
          <a:bodyPr wrap="square">
            <a:spAutoFit/>
          </a:bodyPr>
          <a:lstStyle/>
          <a:p>
            <a:r>
              <a:rPr lang="en-US" sz="2400" b="1" dirty="0">
                <a:solidFill>
                  <a:srgbClr val="002060"/>
                </a:solidFill>
              </a:rPr>
              <a:t>HJB</a:t>
            </a:r>
          </a:p>
        </p:txBody>
      </p:sp>
      <p:sp>
        <p:nvSpPr>
          <p:cNvPr id="22" name="Rectangle 21"/>
          <p:cNvSpPr/>
          <p:nvPr/>
        </p:nvSpPr>
        <p:spPr>
          <a:xfrm>
            <a:off x="11181919" y="2663110"/>
            <a:ext cx="666564" cy="461665"/>
          </a:xfrm>
          <a:prstGeom prst="rect">
            <a:avLst/>
          </a:prstGeom>
        </p:spPr>
        <p:txBody>
          <a:bodyPr wrap="square">
            <a:spAutoFit/>
          </a:bodyPr>
          <a:lstStyle/>
          <a:p>
            <a:r>
              <a:rPr lang="en-US" sz="2400" b="1" dirty="0">
                <a:solidFill>
                  <a:srgbClr val="002060"/>
                </a:solidFill>
              </a:rPr>
              <a:t>FPK</a:t>
            </a:r>
          </a:p>
        </p:txBody>
      </p:sp>
      <p:sp>
        <p:nvSpPr>
          <p:cNvPr id="25" name="Rectangle 24"/>
          <p:cNvSpPr/>
          <p:nvPr/>
        </p:nvSpPr>
        <p:spPr>
          <a:xfrm>
            <a:off x="7612238" y="4144935"/>
            <a:ext cx="666564" cy="461665"/>
          </a:xfrm>
          <a:prstGeom prst="rect">
            <a:avLst/>
          </a:prstGeom>
        </p:spPr>
        <p:txBody>
          <a:bodyPr wrap="square">
            <a:spAutoFit/>
          </a:bodyPr>
          <a:lstStyle/>
          <a:p>
            <a:r>
              <a:rPr lang="en-US" sz="2400" b="1" dirty="0">
                <a:solidFill>
                  <a:srgbClr val="002060"/>
                </a:solidFill>
              </a:rPr>
              <a:t>HJB</a:t>
            </a:r>
          </a:p>
        </p:txBody>
      </p:sp>
      <p:sp>
        <p:nvSpPr>
          <p:cNvPr id="35" name="Rectangle 34"/>
          <p:cNvSpPr/>
          <p:nvPr/>
        </p:nvSpPr>
        <p:spPr>
          <a:xfrm>
            <a:off x="11165989" y="4366609"/>
            <a:ext cx="666564" cy="461665"/>
          </a:xfrm>
          <a:prstGeom prst="rect">
            <a:avLst/>
          </a:prstGeom>
        </p:spPr>
        <p:txBody>
          <a:bodyPr wrap="square">
            <a:spAutoFit/>
          </a:bodyPr>
          <a:lstStyle/>
          <a:p>
            <a:r>
              <a:rPr lang="en-US" sz="2400" b="1" dirty="0">
                <a:solidFill>
                  <a:srgbClr val="002060"/>
                </a:solidFill>
              </a:rPr>
              <a:t>FPK</a:t>
            </a:r>
          </a:p>
        </p:txBody>
      </p:sp>
      <p:sp>
        <p:nvSpPr>
          <p:cNvPr id="36" name="Cloud 35"/>
          <p:cNvSpPr/>
          <p:nvPr/>
        </p:nvSpPr>
        <p:spPr>
          <a:xfrm>
            <a:off x="8448488" y="1688207"/>
            <a:ext cx="2717501" cy="3774911"/>
          </a:xfrm>
          <a:prstGeom prst="cloud">
            <a:avLst/>
          </a:prstGeom>
          <a:solidFill>
            <a:schemeClr val="accent4">
              <a:lumMod val="20000"/>
              <a:lumOff val="80000"/>
            </a:schemeClr>
          </a:solidFill>
          <a:ln w="3810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flipH="1">
            <a:off x="7343466" y="2665660"/>
            <a:ext cx="246930"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237910" y="2665660"/>
            <a:ext cx="25490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7343466" y="4375767"/>
            <a:ext cx="246930"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8237910" y="4375767"/>
            <a:ext cx="25490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nvPicPr>
        <p:blipFill rotWithShape="1">
          <a:blip r:embed="rId6">
            <a:extLst>
              <a:ext uri="{28A0092B-C50C-407E-A947-70E740481C1C}">
                <a14:useLocalDpi xmlns:a14="http://schemas.microsoft.com/office/drawing/2010/main" val="0"/>
              </a:ext>
            </a:extLst>
          </a:blip>
          <a:srcRect l="3188" r="87224" b="58215"/>
          <a:stretch/>
        </p:blipFill>
        <p:spPr>
          <a:xfrm>
            <a:off x="6605744" y="2248695"/>
            <a:ext cx="568036" cy="1030826"/>
          </a:xfrm>
          <a:prstGeom prst="rect">
            <a:avLst/>
          </a:prstGeom>
        </p:spPr>
      </p:pic>
      <p:pic>
        <p:nvPicPr>
          <p:cNvPr id="42" name="Picture 41"/>
          <p:cNvPicPr>
            <a:picLocks noChangeAspect="1"/>
          </p:cNvPicPr>
          <p:nvPr/>
        </p:nvPicPr>
        <p:blipFill rotWithShape="1">
          <a:blip r:embed="rId6">
            <a:extLst>
              <a:ext uri="{28A0092B-C50C-407E-A947-70E740481C1C}">
                <a14:useLocalDpi xmlns:a14="http://schemas.microsoft.com/office/drawing/2010/main" val="0"/>
              </a:ext>
            </a:extLst>
          </a:blip>
          <a:srcRect l="74512" r="15900" b="58215"/>
          <a:stretch/>
        </p:blipFill>
        <p:spPr>
          <a:xfrm>
            <a:off x="6661656" y="3976793"/>
            <a:ext cx="568036" cy="1030826"/>
          </a:xfrm>
          <a:prstGeom prst="rect">
            <a:avLst/>
          </a:prstGeom>
        </p:spPr>
      </p:pic>
      <p:pic>
        <p:nvPicPr>
          <p:cNvPr id="43" name="Picture 42"/>
          <p:cNvPicPr>
            <a:picLocks noChangeAspect="1"/>
          </p:cNvPicPr>
          <p:nvPr/>
        </p:nvPicPr>
        <p:blipFill rotWithShape="1">
          <a:blip r:embed="rId6">
            <a:extLst>
              <a:ext uri="{28A0092B-C50C-407E-A947-70E740481C1C}">
                <a14:useLocalDpi xmlns:a14="http://schemas.microsoft.com/office/drawing/2010/main" val="0"/>
              </a:ext>
            </a:extLst>
          </a:blip>
          <a:srcRect l="3188" r="87224" b="58215"/>
          <a:stretch/>
        </p:blipFill>
        <p:spPr>
          <a:xfrm>
            <a:off x="8941855" y="2900068"/>
            <a:ext cx="269830" cy="489666"/>
          </a:xfrm>
          <a:prstGeom prst="rect">
            <a:avLst/>
          </a:prstGeom>
        </p:spPr>
      </p:pic>
      <p:pic>
        <p:nvPicPr>
          <p:cNvPr id="44" name="Picture 43"/>
          <p:cNvPicPr>
            <a:picLocks noChangeAspect="1"/>
          </p:cNvPicPr>
          <p:nvPr/>
        </p:nvPicPr>
        <p:blipFill rotWithShape="1">
          <a:blip r:embed="rId6">
            <a:extLst>
              <a:ext uri="{28A0092B-C50C-407E-A947-70E740481C1C}">
                <a14:useLocalDpi xmlns:a14="http://schemas.microsoft.com/office/drawing/2010/main" val="0"/>
              </a:ext>
            </a:extLst>
          </a:blip>
          <a:srcRect l="3188" r="87224" b="58215"/>
          <a:stretch/>
        </p:blipFill>
        <p:spPr>
          <a:xfrm>
            <a:off x="8862100" y="2461683"/>
            <a:ext cx="269830" cy="489666"/>
          </a:xfrm>
          <a:prstGeom prst="rect">
            <a:avLst/>
          </a:prstGeom>
        </p:spPr>
      </p:pic>
      <p:pic>
        <p:nvPicPr>
          <p:cNvPr id="45" name="Picture 44"/>
          <p:cNvPicPr>
            <a:picLocks noChangeAspect="1"/>
          </p:cNvPicPr>
          <p:nvPr/>
        </p:nvPicPr>
        <p:blipFill rotWithShape="1">
          <a:blip r:embed="rId6">
            <a:extLst>
              <a:ext uri="{28A0092B-C50C-407E-A947-70E740481C1C}">
                <a14:useLocalDpi xmlns:a14="http://schemas.microsoft.com/office/drawing/2010/main" val="0"/>
              </a:ext>
            </a:extLst>
          </a:blip>
          <a:srcRect l="3188" r="87224" b="58215"/>
          <a:stretch/>
        </p:blipFill>
        <p:spPr>
          <a:xfrm>
            <a:off x="9596144" y="2887552"/>
            <a:ext cx="269830" cy="489666"/>
          </a:xfrm>
          <a:prstGeom prst="rect">
            <a:avLst/>
          </a:prstGeom>
        </p:spPr>
      </p:pic>
      <p:pic>
        <p:nvPicPr>
          <p:cNvPr id="46" name="Picture 45"/>
          <p:cNvPicPr>
            <a:picLocks noChangeAspect="1"/>
          </p:cNvPicPr>
          <p:nvPr/>
        </p:nvPicPr>
        <p:blipFill rotWithShape="1">
          <a:blip r:embed="rId6">
            <a:extLst>
              <a:ext uri="{28A0092B-C50C-407E-A947-70E740481C1C}">
                <a14:useLocalDpi xmlns:a14="http://schemas.microsoft.com/office/drawing/2010/main" val="0"/>
              </a:ext>
            </a:extLst>
          </a:blip>
          <a:srcRect l="3188" r="87224" b="58215"/>
          <a:stretch/>
        </p:blipFill>
        <p:spPr>
          <a:xfrm>
            <a:off x="9635440" y="2581920"/>
            <a:ext cx="269830" cy="489666"/>
          </a:xfrm>
          <a:prstGeom prst="rect">
            <a:avLst/>
          </a:prstGeom>
        </p:spPr>
      </p:pic>
      <p:pic>
        <p:nvPicPr>
          <p:cNvPr id="47" name="Picture 46"/>
          <p:cNvPicPr>
            <a:picLocks noChangeAspect="1"/>
          </p:cNvPicPr>
          <p:nvPr/>
        </p:nvPicPr>
        <p:blipFill rotWithShape="1">
          <a:blip r:embed="rId6">
            <a:extLst>
              <a:ext uri="{28A0092B-C50C-407E-A947-70E740481C1C}">
                <a14:useLocalDpi xmlns:a14="http://schemas.microsoft.com/office/drawing/2010/main" val="0"/>
              </a:ext>
            </a:extLst>
          </a:blip>
          <a:srcRect l="3188" r="87224" b="58215"/>
          <a:stretch/>
        </p:blipFill>
        <p:spPr>
          <a:xfrm>
            <a:off x="9496440" y="2347444"/>
            <a:ext cx="269830" cy="489666"/>
          </a:xfrm>
          <a:prstGeom prst="rect">
            <a:avLst/>
          </a:prstGeom>
        </p:spPr>
      </p:pic>
      <p:pic>
        <p:nvPicPr>
          <p:cNvPr id="48" name="Picture 47"/>
          <p:cNvPicPr>
            <a:picLocks noChangeAspect="1"/>
          </p:cNvPicPr>
          <p:nvPr/>
        </p:nvPicPr>
        <p:blipFill rotWithShape="1">
          <a:blip r:embed="rId6">
            <a:extLst>
              <a:ext uri="{28A0092B-C50C-407E-A947-70E740481C1C}">
                <a14:useLocalDpi xmlns:a14="http://schemas.microsoft.com/office/drawing/2010/main" val="0"/>
              </a:ext>
            </a:extLst>
          </a:blip>
          <a:srcRect l="3188" r="87224" b="58215"/>
          <a:stretch/>
        </p:blipFill>
        <p:spPr>
          <a:xfrm>
            <a:off x="9412657" y="2761321"/>
            <a:ext cx="269830" cy="489666"/>
          </a:xfrm>
          <a:prstGeom prst="rect">
            <a:avLst/>
          </a:prstGeom>
        </p:spPr>
      </p:pic>
      <p:pic>
        <p:nvPicPr>
          <p:cNvPr id="49" name="Picture 48"/>
          <p:cNvPicPr>
            <a:picLocks noChangeAspect="1"/>
          </p:cNvPicPr>
          <p:nvPr/>
        </p:nvPicPr>
        <p:blipFill rotWithShape="1">
          <a:blip r:embed="rId6">
            <a:extLst>
              <a:ext uri="{28A0092B-C50C-407E-A947-70E740481C1C}">
                <a14:useLocalDpi xmlns:a14="http://schemas.microsoft.com/office/drawing/2010/main" val="0"/>
              </a:ext>
            </a:extLst>
          </a:blip>
          <a:srcRect l="3188" r="87224" b="58215"/>
          <a:stretch/>
        </p:blipFill>
        <p:spPr>
          <a:xfrm>
            <a:off x="9219208" y="2804574"/>
            <a:ext cx="269830" cy="489666"/>
          </a:xfrm>
          <a:prstGeom prst="rect">
            <a:avLst/>
          </a:prstGeom>
        </p:spPr>
      </p:pic>
      <p:pic>
        <p:nvPicPr>
          <p:cNvPr id="50" name="Picture 49"/>
          <p:cNvPicPr>
            <a:picLocks noChangeAspect="1"/>
          </p:cNvPicPr>
          <p:nvPr/>
        </p:nvPicPr>
        <p:blipFill rotWithShape="1">
          <a:blip r:embed="rId6">
            <a:extLst>
              <a:ext uri="{28A0092B-C50C-407E-A947-70E740481C1C}">
                <a14:useLocalDpi xmlns:a14="http://schemas.microsoft.com/office/drawing/2010/main" val="0"/>
              </a:ext>
            </a:extLst>
          </a:blip>
          <a:srcRect l="3188" r="87224" b="58215"/>
          <a:stretch/>
        </p:blipFill>
        <p:spPr>
          <a:xfrm>
            <a:off x="9349279" y="2469351"/>
            <a:ext cx="269830" cy="489666"/>
          </a:xfrm>
          <a:prstGeom prst="rect">
            <a:avLst/>
          </a:prstGeom>
        </p:spPr>
      </p:pic>
      <p:pic>
        <p:nvPicPr>
          <p:cNvPr id="51" name="Picture 50"/>
          <p:cNvPicPr>
            <a:picLocks noChangeAspect="1"/>
          </p:cNvPicPr>
          <p:nvPr/>
        </p:nvPicPr>
        <p:blipFill rotWithShape="1">
          <a:blip r:embed="rId6">
            <a:extLst>
              <a:ext uri="{28A0092B-C50C-407E-A947-70E740481C1C}">
                <a14:useLocalDpi xmlns:a14="http://schemas.microsoft.com/office/drawing/2010/main" val="0"/>
              </a:ext>
            </a:extLst>
          </a:blip>
          <a:srcRect l="3188" r="87224" b="58215"/>
          <a:stretch/>
        </p:blipFill>
        <p:spPr>
          <a:xfrm>
            <a:off x="9067203" y="2540325"/>
            <a:ext cx="269830" cy="489666"/>
          </a:xfrm>
          <a:prstGeom prst="rect">
            <a:avLst/>
          </a:prstGeom>
        </p:spPr>
      </p:pic>
      <p:pic>
        <p:nvPicPr>
          <p:cNvPr id="52" name="Picture 51"/>
          <p:cNvPicPr>
            <a:picLocks noChangeAspect="1"/>
          </p:cNvPicPr>
          <p:nvPr/>
        </p:nvPicPr>
        <p:blipFill rotWithShape="1">
          <a:blip r:embed="rId6">
            <a:extLst>
              <a:ext uri="{28A0092B-C50C-407E-A947-70E740481C1C}">
                <a14:useLocalDpi xmlns:a14="http://schemas.microsoft.com/office/drawing/2010/main" val="0"/>
              </a:ext>
            </a:extLst>
          </a:blip>
          <a:srcRect l="3188" r="87224" b="58215"/>
          <a:stretch/>
        </p:blipFill>
        <p:spPr>
          <a:xfrm>
            <a:off x="9137846" y="2314908"/>
            <a:ext cx="269830" cy="489666"/>
          </a:xfrm>
          <a:prstGeom prst="rect">
            <a:avLst/>
          </a:prstGeom>
        </p:spPr>
      </p:pic>
      <p:pic>
        <p:nvPicPr>
          <p:cNvPr id="53" name="Picture 52"/>
          <p:cNvPicPr>
            <a:picLocks noChangeAspect="1"/>
          </p:cNvPicPr>
          <p:nvPr/>
        </p:nvPicPr>
        <p:blipFill rotWithShape="1">
          <a:blip r:embed="rId6">
            <a:extLst>
              <a:ext uri="{28A0092B-C50C-407E-A947-70E740481C1C}">
                <a14:useLocalDpi xmlns:a14="http://schemas.microsoft.com/office/drawing/2010/main" val="0"/>
              </a:ext>
            </a:extLst>
          </a:blip>
          <a:srcRect l="3188" r="87224" b="58215"/>
          <a:stretch/>
        </p:blipFill>
        <p:spPr>
          <a:xfrm>
            <a:off x="9815197" y="2814555"/>
            <a:ext cx="269830" cy="489666"/>
          </a:xfrm>
          <a:prstGeom prst="rect">
            <a:avLst/>
          </a:prstGeom>
        </p:spPr>
      </p:pic>
      <p:pic>
        <p:nvPicPr>
          <p:cNvPr id="54" name="Picture 53"/>
          <p:cNvPicPr>
            <a:picLocks noChangeAspect="1"/>
          </p:cNvPicPr>
          <p:nvPr/>
        </p:nvPicPr>
        <p:blipFill rotWithShape="1">
          <a:blip r:embed="rId6">
            <a:extLst>
              <a:ext uri="{28A0092B-C50C-407E-A947-70E740481C1C}">
                <a14:useLocalDpi xmlns:a14="http://schemas.microsoft.com/office/drawing/2010/main" val="0"/>
              </a:ext>
            </a:extLst>
          </a:blip>
          <a:srcRect l="3188" r="87224" b="58215"/>
          <a:stretch/>
        </p:blipFill>
        <p:spPr>
          <a:xfrm>
            <a:off x="9967597" y="2966955"/>
            <a:ext cx="269830" cy="489666"/>
          </a:xfrm>
          <a:prstGeom prst="rect">
            <a:avLst/>
          </a:prstGeom>
        </p:spPr>
      </p:pic>
      <p:pic>
        <p:nvPicPr>
          <p:cNvPr id="55" name="Picture 54"/>
          <p:cNvPicPr>
            <a:picLocks noChangeAspect="1"/>
          </p:cNvPicPr>
          <p:nvPr/>
        </p:nvPicPr>
        <p:blipFill rotWithShape="1">
          <a:blip r:embed="rId6">
            <a:extLst>
              <a:ext uri="{28A0092B-C50C-407E-A947-70E740481C1C}">
                <a14:useLocalDpi xmlns:a14="http://schemas.microsoft.com/office/drawing/2010/main" val="0"/>
              </a:ext>
            </a:extLst>
          </a:blip>
          <a:srcRect l="3188" r="87224" b="58215"/>
          <a:stretch/>
        </p:blipFill>
        <p:spPr>
          <a:xfrm>
            <a:off x="10469486" y="2802039"/>
            <a:ext cx="269830" cy="489666"/>
          </a:xfrm>
          <a:prstGeom prst="rect">
            <a:avLst/>
          </a:prstGeom>
        </p:spPr>
      </p:pic>
      <p:pic>
        <p:nvPicPr>
          <p:cNvPr id="56" name="Picture 55"/>
          <p:cNvPicPr>
            <a:picLocks noChangeAspect="1"/>
          </p:cNvPicPr>
          <p:nvPr/>
        </p:nvPicPr>
        <p:blipFill rotWithShape="1">
          <a:blip r:embed="rId6">
            <a:extLst>
              <a:ext uri="{28A0092B-C50C-407E-A947-70E740481C1C}">
                <a14:useLocalDpi xmlns:a14="http://schemas.microsoft.com/office/drawing/2010/main" val="0"/>
              </a:ext>
            </a:extLst>
          </a:blip>
          <a:srcRect l="3188" r="87224" b="58215"/>
          <a:stretch/>
        </p:blipFill>
        <p:spPr>
          <a:xfrm>
            <a:off x="10508782" y="2496407"/>
            <a:ext cx="269830" cy="489666"/>
          </a:xfrm>
          <a:prstGeom prst="rect">
            <a:avLst/>
          </a:prstGeom>
        </p:spPr>
      </p:pic>
      <p:pic>
        <p:nvPicPr>
          <p:cNvPr id="57" name="Picture 56"/>
          <p:cNvPicPr>
            <a:picLocks noChangeAspect="1"/>
          </p:cNvPicPr>
          <p:nvPr/>
        </p:nvPicPr>
        <p:blipFill rotWithShape="1">
          <a:blip r:embed="rId6">
            <a:extLst>
              <a:ext uri="{28A0092B-C50C-407E-A947-70E740481C1C}">
                <a14:useLocalDpi xmlns:a14="http://schemas.microsoft.com/office/drawing/2010/main" val="0"/>
              </a:ext>
            </a:extLst>
          </a:blip>
          <a:srcRect l="3188" r="87224" b="58215"/>
          <a:stretch/>
        </p:blipFill>
        <p:spPr>
          <a:xfrm>
            <a:off x="10369782" y="2261931"/>
            <a:ext cx="269830" cy="489666"/>
          </a:xfrm>
          <a:prstGeom prst="rect">
            <a:avLst/>
          </a:prstGeom>
        </p:spPr>
      </p:pic>
      <p:pic>
        <p:nvPicPr>
          <p:cNvPr id="58" name="Picture 57"/>
          <p:cNvPicPr>
            <a:picLocks noChangeAspect="1"/>
          </p:cNvPicPr>
          <p:nvPr/>
        </p:nvPicPr>
        <p:blipFill rotWithShape="1">
          <a:blip r:embed="rId6">
            <a:extLst>
              <a:ext uri="{28A0092B-C50C-407E-A947-70E740481C1C}">
                <a14:useLocalDpi xmlns:a14="http://schemas.microsoft.com/office/drawing/2010/main" val="0"/>
              </a:ext>
            </a:extLst>
          </a:blip>
          <a:srcRect l="3188" r="87224" b="58215"/>
          <a:stretch/>
        </p:blipFill>
        <p:spPr>
          <a:xfrm>
            <a:off x="10285999" y="2675808"/>
            <a:ext cx="269830" cy="489666"/>
          </a:xfrm>
          <a:prstGeom prst="rect">
            <a:avLst/>
          </a:prstGeom>
        </p:spPr>
      </p:pic>
      <p:pic>
        <p:nvPicPr>
          <p:cNvPr id="59" name="Picture 58"/>
          <p:cNvPicPr>
            <a:picLocks noChangeAspect="1"/>
          </p:cNvPicPr>
          <p:nvPr/>
        </p:nvPicPr>
        <p:blipFill rotWithShape="1">
          <a:blip r:embed="rId6">
            <a:extLst>
              <a:ext uri="{28A0092B-C50C-407E-A947-70E740481C1C}">
                <a14:useLocalDpi xmlns:a14="http://schemas.microsoft.com/office/drawing/2010/main" val="0"/>
              </a:ext>
            </a:extLst>
          </a:blip>
          <a:srcRect l="3188" r="87224" b="58215"/>
          <a:stretch/>
        </p:blipFill>
        <p:spPr>
          <a:xfrm>
            <a:off x="10092550" y="2719061"/>
            <a:ext cx="269830" cy="489666"/>
          </a:xfrm>
          <a:prstGeom prst="rect">
            <a:avLst/>
          </a:prstGeom>
        </p:spPr>
      </p:pic>
      <p:pic>
        <p:nvPicPr>
          <p:cNvPr id="60" name="Picture 59"/>
          <p:cNvPicPr>
            <a:picLocks noChangeAspect="1"/>
          </p:cNvPicPr>
          <p:nvPr/>
        </p:nvPicPr>
        <p:blipFill rotWithShape="1">
          <a:blip r:embed="rId6">
            <a:extLst>
              <a:ext uri="{28A0092B-C50C-407E-A947-70E740481C1C}">
                <a14:useLocalDpi xmlns:a14="http://schemas.microsoft.com/office/drawing/2010/main" val="0"/>
              </a:ext>
            </a:extLst>
          </a:blip>
          <a:srcRect l="3188" r="87224" b="58215"/>
          <a:stretch/>
        </p:blipFill>
        <p:spPr>
          <a:xfrm>
            <a:off x="10222621" y="2383838"/>
            <a:ext cx="269830" cy="489666"/>
          </a:xfrm>
          <a:prstGeom prst="rect">
            <a:avLst/>
          </a:prstGeom>
        </p:spPr>
      </p:pic>
      <p:pic>
        <p:nvPicPr>
          <p:cNvPr id="61" name="Picture 60"/>
          <p:cNvPicPr>
            <a:picLocks noChangeAspect="1"/>
          </p:cNvPicPr>
          <p:nvPr/>
        </p:nvPicPr>
        <p:blipFill rotWithShape="1">
          <a:blip r:embed="rId6">
            <a:extLst>
              <a:ext uri="{28A0092B-C50C-407E-A947-70E740481C1C}">
                <a14:useLocalDpi xmlns:a14="http://schemas.microsoft.com/office/drawing/2010/main" val="0"/>
              </a:ext>
            </a:extLst>
          </a:blip>
          <a:srcRect l="3188" r="87224" b="58215"/>
          <a:stretch/>
        </p:blipFill>
        <p:spPr>
          <a:xfrm>
            <a:off x="9940545" y="2454812"/>
            <a:ext cx="269830" cy="489666"/>
          </a:xfrm>
          <a:prstGeom prst="rect">
            <a:avLst/>
          </a:prstGeom>
        </p:spPr>
      </p:pic>
      <p:pic>
        <p:nvPicPr>
          <p:cNvPr id="62" name="Picture 61"/>
          <p:cNvPicPr>
            <a:picLocks noChangeAspect="1"/>
          </p:cNvPicPr>
          <p:nvPr/>
        </p:nvPicPr>
        <p:blipFill rotWithShape="1">
          <a:blip r:embed="rId6">
            <a:extLst>
              <a:ext uri="{28A0092B-C50C-407E-A947-70E740481C1C}">
                <a14:useLocalDpi xmlns:a14="http://schemas.microsoft.com/office/drawing/2010/main" val="0"/>
              </a:ext>
            </a:extLst>
          </a:blip>
          <a:srcRect l="3188" r="87224" b="58215"/>
          <a:stretch/>
        </p:blipFill>
        <p:spPr>
          <a:xfrm>
            <a:off x="9775985" y="2215950"/>
            <a:ext cx="269830" cy="489666"/>
          </a:xfrm>
          <a:prstGeom prst="rect">
            <a:avLst/>
          </a:prstGeom>
        </p:spPr>
      </p:pic>
      <p:pic>
        <p:nvPicPr>
          <p:cNvPr id="63" name="Picture 62"/>
          <p:cNvPicPr>
            <a:picLocks noChangeAspect="1"/>
          </p:cNvPicPr>
          <p:nvPr/>
        </p:nvPicPr>
        <p:blipFill rotWithShape="1">
          <a:blip r:embed="rId6">
            <a:extLst>
              <a:ext uri="{28A0092B-C50C-407E-A947-70E740481C1C}">
                <a14:useLocalDpi xmlns:a14="http://schemas.microsoft.com/office/drawing/2010/main" val="0"/>
              </a:ext>
            </a:extLst>
          </a:blip>
          <a:srcRect l="74512" r="15900" b="58215"/>
          <a:stretch/>
        </p:blipFill>
        <p:spPr>
          <a:xfrm>
            <a:off x="8862504" y="4002088"/>
            <a:ext cx="269426" cy="488933"/>
          </a:xfrm>
          <a:prstGeom prst="rect">
            <a:avLst/>
          </a:prstGeom>
        </p:spPr>
      </p:pic>
      <p:pic>
        <p:nvPicPr>
          <p:cNvPr id="64" name="Picture 63"/>
          <p:cNvPicPr>
            <a:picLocks noChangeAspect="1"/>
          </p:cNvPicPr>
          <p:nvPr/>
        </p:nvPicPr>
        <p:blipFill rotWithShape="1">
          <a:blip r:embed="rId6">
            <a:extLst>
              <a:ext uri="{28A0092B-C50C-407E-A947-70E740481C1C}">
                <a14:useLocalDpi xmlns:a14="http://schemas.microsoft.com/office/drawing/2010/main" val="0"/>
              </a:ext>
            </a:extLst>
          </a:blip>
          <a:srcRect l="74512" r="15900" b="58215"/>
          <a:stretch/>
        </p:blipFill>
        <p:spPr>
          <a:xfrm>
            <a:off x="9014904" y="4154488"/>
            <a:ext cx="269426" cy="488933"/>
          </a:xfrm>
          <a:prstGeom prst="rect">
            <a:avLst/>
          </a:prstGeom>
        </p:spPr>
      </p:pic>
      <p:pic>
        <p:nvPicPr>
          <p:cNvPr id="65" name="Picture 64"/>
          <p:cNvPicPr>
            <a:picLocks noChangeAspect="1"/>
          </p:cNvPicPr>
          <p:nvPr/>
        </p:nvPicPr>
        <p:blipFill rotWithShape="1">
          <a:blip r:embed="rId6">
            <a:extLst>
              <a:ext uri="{28A0092B-C50C-407E-A947-70E740481C1C}">
                <a14:useLocalDpi xmlns:a14="http://schemas.microsoft.com/office/drawing/2010/main" val="0"/>
              </a:ext>
            </a:extLst>
          </a:blip>
          <a:srcRect l="74512" r="15900" b="58215"/>
          <a:stretch/>
        </p:blipFill>
        <p:spPr>
          <a:xfrm>
            <a:off x="9167304" y="4306888"/>
            <a:ext cx="269426" cy="488933"/>
          </a:xfrm>
          <a:prstGeom prst="rect">
            <a:avLst/>
          </a:prstGeom>
        </p:spPr>
      </p:pic>
      <p:pic>
        <p:nvPicPr>
          <p:cNvPr id="66" name="Picture 65"/>
          <p:cNvPicPr>
            <a:picLocks noChangeAspect="1"/>
          </p:cNvPicPr>
          <p:nvPr/>
        </p:nvPicPr>
        <p:blipFill rotWithShape="1">
          <a:blip r:embed="rId6">
            <a:extLst>
              <a:ext uri="{28A0092B-C50C-407E-A947-70E740481C1C}">
                <a14:useLocalDpi xmlns:a14="http://schemas.microsoft.com/office/drawing/2010/main" val="0"/>
              </a:ext>
            </a:extLst>
          </a:blip>
          <a:srcRect l="74512" r="15900" b="58215"/>
          <a:stretch/>
        </p:blipFill>
        <p:spPr>
          <a:xfrm>
            <a:off x="9663904" y="4128559"/>
            <a:ext cx="269426" cy="488933"/>
          </a:xfrm>
          <a:prstGeom prst="rect">
            <a:avLst/>
          </a:prstGeom>
        </p:spPr>
      </p:pic>
      <p:pic>
        <p:nvPicPr>
          <p:cNvPr id="67" name="Picture 66"/>
          <p:cNvPicPr>
            <a:picLocks noChangeAspect="1"/>
          </p:cNvPicPr>
          <p:nvPr/>
        </p:nvPicPr>
        <p:blipFill rotWithShape="1">
          <a:blip r:embed="rId6">
            <a:extLst>
              <a:ext uri="{28A0092B-C50C-407E-A947-70E740481C1C}">
                <a14:useLocalDpi xmlns:a14="http://schemas.microsoft.com/office/drawing/2010/main" val="0"/>
              </a:ext>
            </a:extLst>
          </a:blip>
          <a:srcRect l="74512" r="15900" b="58215"/>
          <a:stretch/>
        </p:blipFill>
        <p:spPr>
          <a:xfrm>
            <a:off x="9516220" y="4446220"/>
            <a:ext cx="269426" cy="488933"/>
          </a:xfrm>
          <a:prstGeom prst="rect">
            <a:avLst/>
          </a:prstGeom>
        </p:spPr>
      </p:pic>
      <p:pic>
        <p:nvPicPr>
          <p:cNvPr id="68" name="Picture 67"/>
          <p:cNvPicPr>
            <a:picLocks noChangeAspect="1"/>
          </p:cNvPicPr>
          <p:nvPr/>
        </p:nvPicPr>
        <p:blipFill rotWithShape="1">
          <a:blip r:embed="rId6">
            <a:extLst>
              <a:ext uri="{28A0092B-C50C-407E-A947-70E740481C1C}">
                <a14:useLocalDpi xmlns:a14="http://schemas.microsoft.com/office/drawing/2010/main" val="0"/>
              </a:ext>
            </a:extLst>
          </a:blip>
          <a:srcRect l="74512" r="15900" b="58215"/>
          <a:stretch/>
        </p:blipFill>
        <p:spPr>
          <a:xfrm>
            <a:off x="9457627" y="4109043"/>
            <a:ext cx="269426" cy="488933"/>
          </a:xfrm>
          <a:prstGeom prst="rect">
            <a:avLst/>
          </a:prstGeom>
        </p:spPr>
      </p:pic>
      <p:pic>
        <p:nvPicPr>
          <p:cNvPr id="69" name="Picture 68"/>
          <p:cNvPicPr>
            <a:picLocks noChangeAspect="1"/>
          </p:cNvPicPr>
          <p:nvPr/>
        </p:nvPicPr>
        <p:blipFill rotWithShape="1">
          <a:blip r:embed="rId6">
            <a:extLst>
              <a:ext uri="{28A0092B-C50C-407E-A947-70E740481C1C}">
                <a14:useLocalDpi xmlns:a14="http://schemas.microsoft.com/office/drawing/2010/main" val="0"/>
              </a:ext>
            </a:extLst>
          </a:blip>
          <a:srcRect l="74512" r="15900" b="58215"/>
          <a:stretch/>
        </p:blipFill>
        <p:spPr>
          <a:xfrm>
            <a:off x="9319704" y="3957287"/>
            <a:ext cx="269426" cy="488933"/>
          </a:xfrm>
          <a:prstGeom prst="rect">
            <a:avLst/>
          </a:prstGeom>
        </p:spPr>
      </p:pic>
      <p:pic>
        <p:nvPicPr>
          <p:cNvPr id="70" name="Picture 69"/>
          <p:cNvPicPr>
            <a:picLocks noChangeAspect="1"/>
          </p:cNvPicPr>
          <p:nvPr/>
        </p:nvPicPr>
        <p:blipFill rotWithShape="1">
          <a:blip r:embed="rId6">
            <a:extLst>
              <a:ext uri="{28A0092B-C50C-407E-A947-70E740481C1C}">
                <a14:useLocalDpi xmlns:a14="http://schemas.microsoft.com/office/drawing/2010/main" val="0"/>
              </a:ext>
            </a:extLst>
          </a:blip>
          <a:srcRect l="74512" r="15900" b="58215"/>
          <a:stretch/>
        </p:blipFill>
        <p:spPr>
          <a:xfrm>
            <a:off x="9084495" y="3864440"/>
            <a:ext cx="269426" cy="488933"/>
          </a:xfrm>
          <a:prstGeom prst="rect">
            <a:avLst/>
          </a:prstGeom>
        </p:spPr>
      </p:pic>
      <p:pic>
        <p:nvPicPr>
          <p:cNvPr id="71" name="Picture 70"/>
          <p:cNvPicPr>
            <a:picLocks noChangeAspect="1"/>
          </p:cNvPicPr>
          <p:nvPr/>
        </p:nvPicPr>
        <p:blipFill rotWithShape="1">
          <a:blip r:embed="rId6">
            <a:extLst>
              <a:ext uri="{28A0092B-C50C-407E-A947-70E740481C1C}">
                <a14:useLocalDpi xmlns:a14="http://schemas.microsoft.com/office/drawing/2010/main" val="0"/>
              </a:ext>
            </a:extLst>
          </a:blip>
          <a:srcRect l="74512" r="15900" b="58215"/>
          <a:stretch/>
        </p:blipFill>
        <p:spPr>
          <a:xfrm>
            <a:off x="9708664" y="3918001"/>
            <a:ext cx="269426" cy="488933"/>
          </a:xfrm>
          <a:prstGeom prst="rect">
            <a:avLst/>
          </a:prstGeom>
        </p:spPr>
      </p:pic>
      <p:pic>
        <p:nvPicPr>
          <p:cNvPr id="72" name="Picture 71"/>
          <p:cNvPicPr>
            <a:picLocks noChangeAspect="1"/>
          </p:cNvPicPr>
          <p:nvPr/>
        </p:nvPicPr>
        <p:blipFill rotWithShape="1">
          <a:blip r:embed="rId6">
            <a:extLst>
              <a:ext uri="{28A0092B-C50C-407E-A947-70E740481C1C}">
                <a14:useLocalDpi xmlns:a14="http://schemas.microsoft.com/office/drawing/2010/main" val="0"/>
              </a:ext>
            </a:extLst>
          </a:blip>
          <a:srcRect l="74512" r="15900" b="58215"/>
          <a:stretch/>
        </p:blipFill>
        <p:spPr>
          <a:xfrm>
            <a:off x="9861064" y="4070401"/>
            <a:ext cx="269426" cy="488933"/>
          </a:xfrm>
          <a:prstGeom prst="rect">
            <a:avLst/>
          </a:prstGeom>
        </p:spPr>
      </p:pic>
      <p:pic>
        <p:nvPicPr>
          <p:cNvPr id="73" name="Picture 72"/>
          <p:cNvPicPr>
            <a:picLocks noChangeAspect="1"/>
          </p:cNvPicPr>
          <p:nvPr/>
        </p:nvPicPr>
        <p:blipFill rotWithShape="1">
          <a:blip r:embed="rId6">
            <a:extLst>
              <a:ext uri="{28A0092B-C50C-407E-A947-70E740481C1C}">
                <a14:useLocalDpi xmlns:a14="http://schemas.microsoft.com/office/drawing/2010/main" val="0"/>
              </a:ext>
            </a:extLst>
          </a:blip>
          <a:srcRect l="74512" r="15900" b="58215"/>
          <a:stretch/>
        </p:blipFill>
        <p:spPr>
          <a:xfrm>
            <a:off x="10013464" y="4222801"/>
            <a:ext cx="269426" cy="488933"/>
          </a:xfrm>
          <a:prstGeom prst="rect">
            <a:avLst/>
          </a:prstGeom>
        </p:spPr>
      </p:pic>
      <p:pic>
        <p:nvPicPr>
          <p:cNvPr id="74" name="Picture 73"/>
          <p:cNvPicPr>
            <a:picLocks noChangeAspect="1"/>
          </p:cNvPicPr>
          <p:nvPr/>
        </p:nvPicPr>
        <p:blipFill rotWithShape="1">
          <a:blip r:embed="rId6">
            <a:extLst>
              <a:ext uri="{28A0092B-C50C-407E-A947-70E740481C1C}">
                <a14:useLocalDpi xmlns:a14="http://schemas.microsoft.com/office/drawing/2010/main" val="0"/>
              </a:ext>
            </a:extLst>
          </a:blip>
          <a:srcRect l="74512" r="15900" b="58215"/>
          <a:stretch/>
        </p:blipFill>
        <p:spPr>
          <a:xfrm>
            <a:off x="10510064" y="4044472"/>
            <a:ext cx="269426" cy="488933"/>
          </a:xfrm>
          <a:prstGeom prst="rect">
            <a:avLst/>
          </a:prstGeom>
        </p:spPr>
      </p:pic>
      <p:pic>
        <p:nvPicPr>
          <p:cNvPr id="75" name="Picture 74"/>
          <p:cNvPicPr>
            <a:picLocks noChangeAspect="1"/>
          </p:cNvPicPr>
          <p:nvPr/>
        </p:nvPicPr>
        <p:blipFill rotWithShape="1">
          <a:blip r:embed="rId6">
            <a:extLst>
              <a:ext uri="{28A0092B-C50C-407E-A947-70E740481C1C}">
                <a14:useLocalDpi xmlns:a14="http://schemas.microsoft.com/office/drawing/2010/main" val="0"/>
              </a:ext>
            </a:extLst>
          </a:blip>
          <a:srcRect l="74512" r="15900" b="58215"/>
          <a:stretch/>
        </p:blipFill>
        <p:spPr>
          <a:xfrm>
            <a:off x="10362380" y="4362133"/>
            <a:ext cx="269426" cy="488933"/>
          </a:xfrm>
          <a:prstGeom prst="rect">
            <a:avLst/>
          </a:prstGeom>
        </p:spPr>
      </p:pic>
      <p:pic>
        <p:nvPicPr>
          <p:cNvPr id="76" name="Picture 75"/>
          <p:cNvPicPr>
            <a:picLocks noChangeAspect="1"/>
          </p:cNvPicPr>
          <p:nvPr/>
        </p:nvPicPr>
        <p:blipFill rotWithShape="1">
          <a:blip r:embed="rId6">
            <a:extLst>
              <a:ext uri="{28A0092B-C50C-407E-A947-70E740481C1C}">
                <a14:useLocalDpi xmlns:a14="http://schemas.microsoft.com/office/drawing/2010/main" val="0"/>
              </a:ext>
            </a:extLst>
          </a:blip>
          <a:srcRect l="74512" r="15900" b="58215"/>
          <a:stretch/>
        </p:blipFill>
        <p:spPr>
          <a:xfrm>
            <a:off x="10303787" y="4024956"/>
            <a:ext cx="269426" cy="488933"/>
          </a:xfrm>
          <a:prstGeom prst="rect">
            <a:avLst/>
          </a:prstGeom>
        </p:spPr>
      </p:pic>
      <p:pic>
        <p:nvPicPr>
          <p:cNvPr id="77" name="Picture 76"/>
          <p:cNvPicPr>
            <a:picLocks noChangeAspect="1"/>
          </p:cNvPicPr>
          <p:nvPr/>
        </p:nvPicPr>
        <p:blipFill rotWithShape="1">
          <a:blip r:embed="rId6">
            <a:extLst>
              <a:ext uri="{28A0092B-C50C-407E-A947-70E740481C1C}">
                <a14:useLocalDpi xmlns:a14="http://schemas.microsoft.com/office/drawing/2010/main" val="0"/>
              </a:ext>
            </a:extLst>
          </a:blip>
          <a:srcRect l="74512" r="15900" b="58215"/>
          <a:stretch/>
        </p:blipFill>
        <p:spPr>
          <a:xfrm>
            <a:off x="10165864" y="3873200"/>
            <a:ext cx="269426" cy="488933"/>
          </a:xfrm>
          <a:prstGeom prst="rect">
            <a:avLst/>
          </a:prstGeom>
        </p:spPr>
      </p:pic>
      <p:pic>
        <p:nvPicPr>
          <p:cNvPr id="78" name="Picture 77"/>
          <p:cNvPicPr>
            <a:picLocks noChangeAspect="1"/>
          </p:cNvPicPr>
          <p:nvPr/>
        </p:nvPicPr>
        <p:blipFill rotWithShape="1">
          <a:blip r:embed="rId6">
            <a:extLst>
              <a:ext uri="{28A0092B-C50C-407E-A947-70E740481C1C}">
                <a14:useLocalDpi xmlns:a14="http://schemas.microsoft.com/office/drawing/2010/main" val="0"/>
              </a:ext>
            </a:extLst>
          </a:blip>
          <a:srcRect l="74512" r="15900" b="58215"/>
          <a:stretch/>
        </p:blipFill>
        <p:spPr>
          <a:xfrm>
            <a:off x="9930655" y="3780353"/>
            <a:ext cx="269426" cy="488933"/>
          </a:xfrm>
          <a:prstGeom prst="rect">
            <a:avLst/>
          </a:prstGeom>
        </p:spPr>
      </p:pic>
    </p:spTree>
    <p:extLst>
      <p:ext uri="{BB962C8B-B14F-4D97-AF65-F5344CB8AC3E}">
        <p14:creationId xmlns:p14="http://schemas.microsoft.com/office/powerpoint/2010/main" val="130520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0"/>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7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74"/>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77"/>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5" grpId="0"/>
      <p:bldP spid="35" grpId="0"/>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5" y="283847"/>
            <a:ext cx="10414049" cy="568617"/>
          </a:xfrm>
          <a:prstGeom prst="rect">
            <a:avLst/>
          </a:prstGeom>
        </p:spPr>
        <p:txBody>
          <a:bodyPr vert="horz" wrap="square" lIns="0" tIns="14478" rIns="0" bIns="0" rtlCol="0">
            <a:spAutoFit/>
          </a:bodyPr>
          <a:lstStyle/>
          <a:p>
            <a:pPr marL="15240">
              <a:spcBef>
                <a:spcPts val="114"/>
              </a:spcBef>
            </a:pPr>
            <a:r>
              <a:rPr lang="en-US" sz="3600" spc="-18" dirty="0"/>
              <a:t>Belief and Opinion Evolution in Social Networks</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15</a:t>
            </a:fld>
            <a:endParaRPr lang="en-US" spc="-6" dirty="0"/>
          </a:p>
        </p:txBody>
      </p:sp>
      <p:pic>
        <p:nvPicPr>
          <p:cNvPr id="13" name="Picture 4" descr="Image result for social network clipart"/>
          <p:cNvPicPr>
            <a:picLocks noChangeAspect="1" noChangeArrowheads="1"/>
          </p:cNvPicPr>
          <p:nvPr/>
        </p:nvPicPr>
        <p:blipFill rotWithShape="1">
          <a:blip r:embed="rId2">
            <a:extLst>
              <a:ext uri="{28A0092B-C50C-407E-A947-70E740481C1C}">
                <a14:useLocalDpi xmlns:a14="http://schemas.microsoft.com/office/drawing/2010/main" val="0"/>
              </a:ext>
            </a:extLst>
          </a:blip>
          <a:srcRect t="6235"/>
          <a:stretch/>
        </p:blipFill>
        <p:spPr bwMode="auto">
          <a:xfrm>
            <a:off x="8202962" y="1105078"/>
            <a:ext cx="3559546" cy="2261752"/>
          </a:xfrm>
          <a:prstGeom prst="rect">
            <a:avLst/>
          </a:prstGeom>
          <a:noFill/>
          <a:extLst>
            <a:ext uri="{909E8E84-426E-40DD-AFC4-6F175D3DCCD1}">
              <a14:hiddenFill xmlns:a14="http://schemas.microsoft.com/office/drawing/2010/main">
                <a:solidFill>
                  <a:srgbClr val="FFFFFF"/>
                </a:solidFill>
              </a14:hiddenFill>
            </a:ext>
          </a:extLst>
        </p:spPr>
      </p:pic>
      <p:sp>
        <p:nvSpPr>
          <p:cNvPr id="24" name="object 13">
            <a:extLst>
              <a:ext uri="{FF2B5EF4-FFF2-40B4-BE49-F238E27FC236}">
                <a16:creationId xmlns:a16="http://schemas.microsoft.com/office/drawing/2014/main" id="{85F7B355-81C3-4C2A-9D33-C079BF5BFDF2}"/>
              </a:ext>
            </a:extLst>
          </p:cNvPr>
          <p:cNvSpPr txBox="1"/>
          <p:nvPr/>
        </p:nvSpPr>
        <p:spPr>
          <a:xfrm>
            <a:off x="426719" y="1105078"/>
            <a:ext cx="11335789" cy="5232202"/>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Social networks </a:t>
            </a:r>
            <a:r>
              <a:rPr lang="en-US" sz="2800" kern="0" dirty="0">
                <a:latin typeface="Gill Sans MT" panose="020B0502020104020203" pitchFamily="34" charset="0"/>
              </a:rPr>
              <a:t>– based on social relationships</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rgbClr val="339933"/>
                </a:solidFill>
                <a:latin typeface="Gill Sans MT" panose="020B0502020104020203" pitchFamily="34" charset="0"/>
              </a:rPr>
              <a:t>mobile social networks (MSN) </a:t>
            </a:r>
            <a:r>
              <a:rPr lang="en-US" sz="2400" kern="0" dirty="0">
                <a:latin typeface="Gill Sans MT" panose="020B0502020104020203" pitchFamily="34" charset="0"/>
              </a:rPr>
              <a:t>– mobile environments</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rgbClr val="339933"/>
                </a:solidFill>
                <a:latin typeface="Gill Sans MT" panose="020B0502020104020203" pitchFamily="34" charset="0"/>
              </a:rPr>
              <a:t>online social networks (OSN) </a:t>
            </a:r>
            <a:r>
              <a:rPr lang="en-US" sz="2400" kern="0" dirty="0">
                <a:latin typeface="Gill Sans MT" panose="020B0502020104020203" pitchFamily="34" charset="0"/>
              </a:rPr>
              <a:t>– applications</a:t>
            </a:r>
          </a:p>
          <a:p>
            <a:pPr marL="426715"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Challenge</a:t>
            </a:r>
            <a:r>
              <a:rPr lang="en-US" sz="2800" kern="0" dirty="0">
                <a:solidFill>
                  <a:srgbClr val="C00000"/>
                </a:solidFill>
                <a:latin typeface="Gill Sans MT" panose="020B0502020104020203" pitchFamily="34" charset="0"/>
              </a:rPr>
              <a:t>:</a:t>
            </a:r>
            <a:r>
              <a:rPr lang="en-US" sz="2800" b="1" kern="0" dirty="0">
                <a:solidFill>
                  <a:srgbClr val="C00000"/>
                </a:solidFill>
                <a:latin typeface="Gill Sans MT" panose="020B0502020104020203" pitchFamily="34" charset="0"/>
              </a:rPr>
              <a:t> </a:t>
            </a:r>
            <a:r>
              <a:rPr lang="en-US" sz="2800" kern="0" dirty="0">
                <a:latin typeface="Gill Sans MT" panose="020B0502020104020203" pitchFamily="34" charset="0"/>
              </a:rPr>
              <a:t>modeling social network user behavior</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belief and/or opinion evolution</a:t>
            </a:r>
          </a:p>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Motivations</a:t>
            </a:r>
            <a:r>
              <a:rPr lang="en-US" sz="2800" kern="0" dirty="0">
                <a:solidFill>
                  <a:srgbClr val="C00000"/>
                </a:solidFill>
                <a:latin typeface="Gill Sans MT" panose="020B0502020104020203" pitchFamily="34" charset="0"/>
              </a:rPr>
              <a:t>:</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learn evolution of traffic</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knowledge of user behavior </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enhance user experience </a:t>
            </a:r>
          </a:p>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Solution</a:t>
            </a:r>
            <a:r>
              <a:rPr lang="en-US" sz="2800" kern="0" dirty="0">
                <a:solidFill>
                  <a:srgbClr val="C00000"/>
                </a:solidFill>
                <a:latin typeface="Gill Sans MT" panose="020B0502020104020203" pitchFamily="34" charset="0"/>
              </a:rPr>
              <a:t>: </a:t>
            </a:r>
            <a:r>
              <a:rPr lang="en-US" sz="2800" kern="0" dirty="0">
                <a:latin typeface="Gill Sans MT" panose="020B0502020104020203" pitchFamily="34" charset="0"/>
              </a:rPr>
              <a:t>mean field game with several populations</a:t>
            </a:r>
          </a:p>
          <a:p>
            <a:pPr marL="426715" indent="-411475" defTabSz="1097280">
              <a:spcAft>
                <a:spcPts val="600"/>
              </a:spcAft>
              <a:buClr>
                <a:srgbClr val="005F85"/>
              </a:buClr>
              <a:buSzPct val="80000"/>
              <a:buFont typeface="Wingdings" panose="05000000000000000000" pitchFamily="2" charset="2"/>
              <a:buChar char="q"/>
              <a:tabLst>
                <a:tab pos="425450" algn="l"/>
                <a:tab pos="425450" algn="l"/>
              </a:tabLst>
            </a:pPr>
            <a:endParaRPr lang="en-US" sz="2800" kern="0" dirty="0">
              <a:latin typeface="Gill Sans MT" panose="020B0502020104020203" pitchFamily="34" charset="0"/>
            </a:endParaRPr>
          </a:p>
        </p:txBody>
      </p:sp>
      <p:pic>
        <p:nvPicPr>
          <p:cNvPr id="3" name="Picture 2"/>
          <p:cNvPicPr>
            <a:picLocks noChangeAspect="1"/>
          </p:cNvPicPr>
          <p:nvPr/>
        </p:nvPicPr>
        <p:blipFill>
          <a:blip r:embed="rId3"/>
          <a:stretch>
            <a:fillRect/>
          </a:stretch>
        </p:blipFill>
        <p:spPr>
          <a:xfrm>
            <a:off x="8341508" y="3463812"/>
            <a:ext cx="3661836" cy="2288648"/>
          </a:xfrm>
          <a:prstGeom prst="rect">
            <a:avLst/>
          </a:prstGeom>
        </p:spPr>
      </p:pic>
    </p:spTree>
    <p:extLst>
      <p:ext uri="{BB962C8B-B14F-4D97-AF65-F5344CB8AC3E}">
        <p14:creationId xmlns:p14="http://schemas.microsoft.com/office/powerpoint/2010/main" val="265943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5" y="283847"/>
            <a:ext cx="10414049" cy="568617"/>
          </a:xfrm>
          <a:prstGeom prst="rect">
            <a:avLst/>
          </a:prstGeom>
        </p:spPr>
        <p:txBody>
          <a:bodyPr vert="horz" wrap="square" lIns="0" tIns="14478" rIns="0" bIns="0" rtlCol="0">
            <a:spAutoFit/>
          </a:bodyPr>
          <a:lstStyle/>
          <a:p>
            <a:pPr marL="15240">
              <a:spcBef>
                <a:spcPts val="114"/>
              </a:spcBef>
            </a:pPr>
            <a:r>
              <a:rPr lang="en-US" sz="3600" spc="-18" dirty="0"/>
              <a:t>Belief and Opinion Evolution in Social Networks</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16</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19" y="1105078"/>
            <a:ext cx="11335789" cy="3954929"/>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Opinion dynamics </a:t>
            </a:r>
            <a:r>
              <a:rPr lang="en-US" sz="2800" b="1" kern="0" dirty="0">
                <a:latin typeface="Gill Sans MT" panose="020B0502020104020203" pitchFamily="34" charset="0"/>
              </a:rPr>
              <a:t>– </a:t>
            </a:r>
            <a:r>
              <a:rPr lang="en-US" sz="2800" kern="0" dirty="0">
                <a:latin typeface="Gill Sans MT" panose="020B0502020104020203" pitchFamily="34" charset="0"/>
              </a:rPr>
              <a:t>opinion update </a:t>
            </a:r>
            <a:endParaRPr lang="en-US" sz="2800" kern="0" dirty="0">
              <a:solidFill>
                <a:srgbClr val="C00000"/>
              </a:solidFill>
              <a:latin typeface="Gill Sans MT" panose="020B0502020104020203" pitchFamily="34" charset="0"/>
            </a:endParaRP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err="1">
                <a:solidFill>
                  <a:srgbClr val="339933"/>
                </a:solidFill>
                <a:latin typeface="Gill Sans MT" panose="020B0502020104020203" pitchFamily="34" charset="0"/>
              </a:rPr>
              <a:t>DeGroot</a:t>
            </a:r>
            <a:r>
              <a:rPr lang="en-US" sz="2400" kern="0" dirty="0">
                <a:solidFill>
                  <a:srgbClr val="339933"/>
                </a:solidFill>
                <a:latin typeface="Gill Sans MT" panose="020B0502020104020203" pitchFamily="34" charset="0"/>
              </a:rPr>
              <a:t> model </a:t>
            </a:r>
            <a:r>
              <a:rPr lang="en-US" sz="2400" kern="0" dirty="0">
                <a:latin typeface="Gill Sans MT" panose="020B0502020104020203" pitchFamily="34" charset="0"/>
              </a:rPr>
              <a:t>– weighted sum of neighbor opinions</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err="1">
                <a:solidFill>
                  <a:srgbClr val="339933"/>
                </a:solidFill>
                <a:latin typeface="Gill Sans MT" panose="020B0502020104020203" pitchFamily="34" charset="0"/>
              </a:rPr>
              <a:t>Hegselmann</a:t>
            </a:r>
            <a:r>
              <a:rPr lang="en-US" sz="2400" kern="0" dirty="0">
                <a:solidFill>
                  <a:srgbClr val="339933"/>
                </a:solidFill>
                <a:latin typeface="Gill Sans MT" panose="020B0502020104020203" pitchFamily="34" charset="0"/>
              </a:rPr>
              <a:t>-Krause model </a:t>
            </a:r>
            <a:r>
              <a:rPr lang="en-US" sz="2400" kern="0" dirty="0">
                <a:latin typeface="Gill Sans MT" panose="020B0502020104020203" pitchFamily="34" charset="0"/>
              </a:rPr>
              <a:t>– average of neighbor opinions</a:t>
            </a:r>
            <a:endParaRPr lang="en-US" sz="2400" kern="0" dirty="0">
              <a:solidFill>
                <a:srgbClr val="339933"/>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Opinion dynamics with stubborn agents</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err="1">
                <a:solidFill>
                  <a:srgbClr val="339933"/>
                </a:solidFill>
                <a:latin typeface="Gill Sans MT" panose="020B0502020104020203" pitchFamily="34" charset="0"/>
              </a:rPr>
              <a:t>Friedkin</a:t>
            </a:r>
            <a:r>
              <a:rPr lang="en-US" sz="2400" kern="0" dirty="0">
                <a:solidFill>
                  <a:srgbClr val="339933"/>
                </a:solidFill>
                <a:latin typeface="Gill Sans MT" panose="020B0502020104020203" pitchFamily="34" charset="0"/>
              </a:rPr>
              <a:t>-Johnsen model </a:t>
            </a:r>
            <a:r>
              <a:rPr lang="en-US" sz="2400" kern="0" dirty="0">
                <a:latin typeface="Gill Sans MT" panose="020B0502020104020203" pitchFamily="34" charset="0"/>
              </a:rPr>
              <a:t>– compromise between neighbor opinion and initial opinion</a:t>
            </a:r>
          </a:p>
        </p:txBody>
      </p:sp>
      <p:pic>
        <p:nvPicPr>
          <p:cNvPr id="3" name="Picture 2"/>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1270582" y="2756570"/>
            <a:ext cx="3193084" cy="874167"/>
          </a:xfrm>
          <a:prstGeom prst="rect">
            <a:avLst/>
          </a:prstGeom>
        </p:spPr>
      </p:pic>
      <p:pic>
        <p:nvPicPr>
          <p:cNvPr id="7" name="Picture 6"/>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5008779" y="2732160"/>
            <a:ext cx="3553358" cy="843077"/>
          </a:xfrm>
          <a:prstGeom prst="rect">
            <a:avLst/>
          </a:prstGeom>
        </p:spPr>
      </p:pic>
      <p:pic>
        <p:nvPicPr>
          <p:cNvPr id="4" name="Picture 3"/>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3298377" y="5100124"/>
            <a:ext cx="5592469" cy="874167"/>
          </a:xfrm>
          <a:prstGeom prst="rect">
            <a:avLst/>
          </a:prstGeom>
        </p:spPr>
      </p:pic>
      <p:pic>
        <p:nvPicPr>
          <p:cNvPr id="10" name="Picture 9"/>
          <p:cNvPicPr>
            <a:picLocks noChangeAspect="1"/>
          </p:cNvPicPr>
          <p:nvPr/>
        </p:nvPicPr>
        <p:blipFill rotWithShape="1">
          <a:blip r:embed="rId11">
            <a:extLst>
              <a:ext uri="{28A0092B-C50C-407E-A947-70E740481C1C}">
                <a14:useLocalDpi xmlns:a14="http://schemas.microsoft.com/office/drawing/2010/main" val="0"/>
              </a:ext>
            </a:extLst>
          </a:blip>
          <a:srcRect l="3188" r="87224" b="58215"/>
          <a:stretch/>
        </p:blipFill>
        <p:spPr>
          <a:xfrm>
            <a:off x="10560361" y="1143753"/>
            <a:ext cx="327225" cy="593822"/>
          </a:xfrm>
          <a:prstGeom prst="rect">
            <a:avLst/>
          </a:prstGeom>
        </p:spPr>
      </p:pic>
      <p:pic>
        <p:nvPicPr>
          <p:cNvPr id="11" name="Picture 10"/>
          <p:cNvPicPr>
            <a:picLocks noChangeAspect="1"/>
          </p:cNvPicPr>
          <p:nvPr/>
        </p:nvPicPr>
        <p:blipFill rotWithShape="1">
          <a:blip r:embed="rId11">
            <a:extLst>
              <a:ext uri="{28A0092B-C50C-407E-A947-70E740481C1C}">
                <a14:useLocalDpi xmlns:a14="http://schemas.microsoft.com/office/drawing/2010/main" val="0"/>
              </a:ext>
            </a:extLst>
          </a:blip>
          <a:srcRect l="60247" r="31101" b="58215"/>
          <a:stretch/>
        </p:blipFill>
        <p:spPr>
          <a:xfrm>
            <a:off x="9761434" y="3710806"/>
            <a:ext cx="295301" cy="593822"/>
          </a:xfrm>
          <a:prstGeom prst="rect">
            <a:avLst/>
          </a:prstGeom>
        </p:spPr>
      </p:pic>
      <p:pic>
        <p:nvPicPr>
          <p:cNvPr id="12" name="Picture 11"/>
          <p:cNvPicPr>
            <a:picLocks noChangeAspect="1"/>
          </p:cNvPicPr>
          <p:nvPr/>
        </p:nvPicPr>
        <p:blipFill rotWithShape="1">
          <a:blip r:embed="rId11">
            <a:extLst>
              <a:ext uri="{28A0092B-C50C-407E-A947-70E740481C1C}">
                <a14:useLocalDpi xmlns:a14="http://schemas.microsoft.com/office/drawing/2010/main" val="0"/>
              </a:ext>
            </a:extLst>
          </a:blip>
          <a:srcRect l="17921" r="72725" b="58215"/>
          <a:stretch/>
        </p:blipFill>
        <p:spPr>
          <a:xfrm>
            <a:off x="9722586" y="1206780"/>
            <a:ext cx="319244" cy="593822"/>
          </a:xfrm>
          <a:prstGeom prst="rect">
            <a:avLst/>
          </a:prstGeom>
        </p:spPr>
      </p:pic>
      <p:pic>
        <p:nvPicPr>
          <p:cNvPr id="13" name="Picture 12"/>
          <p:cNvPicPr>
            <a:picLocks noChangeAspect="1"/>
          </p:cNvPicPr>
          <p:nvPr/>
        </p:nvPicPr>
        <p:blipFill rotWithShape="1">
          <a:blip r:embed="rId11">
            <a:duotone>
              <a:prstClr val="black"/>
              <a:srgbClr val="D9C3A5">
                <a:tint val="50000"/>
                <a:satMod val="180000"/>
              </a:srgbClr>
            </a:duotone>
            <a:extLst>
              <a:ext uri="{28A0092B-C50C-407E-A947-70E740481C1C}">
                <a14:useLocalDpi xmlns:a14="http://schemas.microsoft.com/office/drawing/2010/main" val="0"/>
              </a:ext>
            </a:extLst>
          </a:blip>
          <a:srcRect l="74512" r="15900" b="58215"/>
          <a:stretch/>
        </p:blipFill>
        <p:spPr>
          <a:xfrm>
            <a:off x="11161434" y="1559692"/>
            <a:ext cx="327225" cy="593822"/>
          </a:xfrm>
          <a:prstGeom prst="rect">
            <a:avLst/>
          </a:prstGeom>
        </p:spPr>
      </p:pic>
      <p:pic>
        <p:nvPicPr>
          <p:cNvPr id="14" name="Picture 13"/>
          <p:cNvPicPr>
            <a:picLocks noChangeAspect="1"/>
          </p:cNvPicPr>
          <p:nvPr/>
        </p:nvPicPr>
        <p:blipFill rotWithShape="1">
          <a:blip r:embed="rId11">
            <a:extLst>
              <a:ext uri="{28A0092B-C50C-407E-A947-70E740481C1C}">
                <a14:useLocalDpi xmlns:a14="http://schemas.microsoft.com/office/drawing/2010/main" val="0"/>
              </a:ext>
            </a:extLst>
          </a:blip>
          <a:srcRect l="3188" r="87224" b="58215"/>
          <a:stretch/>
        </p:blipFill>
        <p:spPr>
          <a:xfrm>
            <a:off x="9128182" y="2440443"/>
            <a:ext cx="327225" cy="593822"/>
          </a:xfrm>
          <a:prstGeom prst="rect">
            <a:avLst/>
          </a:prstGeom>
        </p:spPr>
      </p:pic>
      <p:pic>
        <p:nvPicPr>
          <p:cNvPr id="15" name="Picture 14"/>
          <p:cNvPicPr>
            <a:picLocks noChangeAspect="1"/>
          </p:cNvPicPr>
          <p:nvPr/>
        </p:nvPicPr>
        <p:blipFill rotWithShape="1">
          <a:blip r:embed="rId11">
            <a:extLst>
              <a:ext uri="{28A0092B-C50C-407E-A947-70E740481C1C}">
                <a14:useLocalDpi xmlns:a14="http://schemas.microsoft.com/office/drawing/2010/main" val="0"/>
              </a:ext>
            </a:extLst>
          </a:blip>
          <a:srcRect l="17921" r="72725" b="58215"/>
          <a:stretch/>
        </p:blipFill>
        <p:spPr>
          <a:xfrm>
            <a:off x="10951529" y="3533725"/>
            <a:ext cx="319244" cy="593822"/>
          </a:xfrm>
          <a:prstGeom prst="rect">
            <a:avLst/>
          </a:prstGeom>
        </p:spPr>
      </p:pic>
      <p:pic>
        <p:nvPicPr>
          <p:cNvPr id="18" name="Picture 17"/>
          <p:cNvPicPr>
            <a:picLocks noChangeAspect="1"/>
          </p:cNvPicPr>
          <p:nvPr/>
        </p:nvPicPr>
        <p:blipFill rotWithShape="1">
          <a:blip r:embed="rId11">
            <a:duotone>
              <a:prstClr val="black"/>
              <a:srgbClr val="D9C3A5">
                <a:tint val="50000"/>
                <a:satMod val="180000"/>
              </a:srgbClr>
            </a:duotone>
            <a:extLst>
              <a:ext uri="{28A0092B-C50C-407E-A947-70E740481C1C}">
                <a14:useLocalDpi xmlns:a14="http://schemas.microsoft.com/office/drawing/2010/main" val="0"/>
              </a:ext>
            </a:extLst>
          </a:blip>
          <a:srcRect l="60247" r="31101" b="58215"/>
          <a:stretch/>
        </p:blipFill>
        <p:spPr>
          <a:xfrm>
            <a:off x="9124215" y="1514019"/>
            <a:ext cx="295301" cy="593822"/>
          </a:xfrm>
          <a:prstGeom prst="rect">
            <a:avLst/>
          </a:prstGeom>
        </p:spPr>
      </p:pic>
      <p:pic>
        <p:nvPicPr>
          <p:cNvPr id="19" name="Picture 18"/>
          <p:cNvPicPr>
            <a:picLocks noChangeAspect="1"/>
          </p:cNvPicPr>
          <p:nvPr/>
        </p:nvPicPr>
        <p:blipFill rotWithShape="1">
          <a:blip r:embed="rId11">
            <a:extLst>
              <a:ext uri="{28A0092B-C50C-407E-A947-70E740481C1C}">
                <a14:useLocalDpi xmlns:a14="http://schemas.microsoft.com/office/drawing/2010/main" val="0"/>
              </a:ext>
            </a:extLst>
          </a:blip>
          <a:srcRect l="74512" r="15900" b="58215"/>
          <a:stretch/>
        </p:blipFill>
        <p:spPr>
          <a:xfrm>
            <a:off x="10282418" y="2387948"/>
            <a:ext cx="327225" cy="593822"/>
          </a:xfrm>
          <a:prstGeom prst="rect">
            <a:avLst/>
          </a:prstGeom>
        </p:spPr>
      </p:pic>
      <p:cxnSp>
        <p:nvCxnSpPr>
          <p:cNvPr id="20" name="Straight Arrow Connector 19"/>
          <p:cNvCxnSpPr/>
          <p:nvPr/>
        </p:nvCxnSpPr>
        <p:spPr>
          <a:xfrm flipV="1">
            <a:off x="10560361" y="1771090"/>
            <a:ext cx="163612" cy="4608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10119168" y="3022852"/>
            <a:ext cx="218570" cy="6078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H="1" flipV="1">
            <a:off x="9938072" y="1800602"/>
            <a:ext cx="231312" cy="5472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10600979" y="3002569"/>
            <a:ext cx="233275" cy="5238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H="1">
            <a:off x="9543934" y="2764928"/>
            <a:ext cx="657445" cy="375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7" name="Picture 36"/>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10690682" y="2583738"/>
            <a:ext cx="239573" cy="181051"/>
          </a:xfrm>
          <a:prstGeom prst="rect">
            <a:avLst/>
          </a:prstGeom>
        </p:spPr>
      </p:pic>
      <p:pic>
        <p:nvPicPr>
          <p:cNvPr id="39" name="Picture 38"/>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9138266" y="3173954"/>
            <a:ext cx="257861" cy="223113"/>
          </a:xfrm>
          <a:prstGeom prst="rect">
            <a:avLst/>
          </a:prstGeom>
        </p:spPr>
      </p:pic>
      <p:pic>
        <p:nvPicPr>
          <p:cNvPr id="41" name="Picture 40"/>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9653312" y="2541676"/>
            <a:ext cx="389535" cy="223113"/>
          </a:xfrm>
          <a:prstGeom prst="rect">
            <a:avLst/>
          </a:prstGeom>
        </p:spPr>
      </p:pic>
      <p:sp>
        <p:nvSpPr>
          <p:cNvPr id="27" name="TextBox 26"/>
          <p:cNvSpPr txBox="1"/>
          <p:nvPr/>
        </p:nvSpPr>
        <p:spPr>
          <a:xfrm>
            <a:off x="4287115" y="5873996"/>
            <a:ext cx="3069154" cy="646331"/>
          </a:xfrm>
          <a:prstGeom prst="rect">
            <a:avLst/>
          </a:prstGeom>
          <a:noFill/>
        </p:spPr>
        <p:txBody>
          <a:bodyPr wrap="square" rtlCol="0">
            <a:spAutoFit/>
          </a:bodyPr>
          <a:lstStyle/>
          <a:p>
            <a:pPr algn="ctr"/>
            <a:r>
              <a:rPr lang="en-US" b="1" dirty="0">
                <a:solidFill>
                  <a:schemeClr val="tx2">
                    <a:lumMod val="50000"/>
                  </a:schemeClr>
                </a:solidFill>
                <a:latin typeface="Gill Sans MT" panose="020B0502020104020203" pitchFamily="34" charset="0"/>
                <a:sym typeface="Symbol" panose="05050102010706020507" pitchFamily="18" charset="2"/>
              </a:rPr>
              <a:t></a:t>
            </a:r>
          </a:p>
          <a:p>
            <a:pPr algn="ctr"/>
            <a:r>
              <a:rPr lang="en-US" b="1" dirty="0">
                <a:solidFill>
                  <a:schemeClr val="tx2">
                    <a:lumMod val="50000"/>
                  </a:schemeClr>
                </a:solidFill>
                <a:latin typeface="Gill Sans MT" panose="020B0502020104020203" pitchFamily="34" charset="0"/>
                <a:sym typeface="Symbol" panose="05050102010706020507" pitchFamily="18" charset="2"/>
              </a:rPr>
              <a:t>average neighbor opinion</a:t>
            </a:r>
            <a:endParaRPr lang="en-US" b="1" dirty="0">
              <a:solidFill>
                <a:schemeClr val="tx2">
                  <a:lumMod val="50000"/>
                </a:schemeClr>
              </a:solidFill>
              <a:latin typeface="Gill Sans MT" panose="020B0502020104020203" pitchFamily="34" charset="0"/>
            </a:endParaRPr>
          </a:p>
        </p:txBody>
      </p:sp>
      <p:sp>
        <p:nvSpPr>
          <p:cNvPr id="28" name="TextBox 27"/>
          <p:cNvSpPr txBox="1"/>
          <p:nvPr/>
        </p:nvSpPr>
        <p:spPr>
          <a:xfrm>
            <a:off x="7356269" y="5873996"/>
            <a:ext cx="2145222" cy="646331"/>
          </a:xfrm>
          <a:prstGeom prst="rect">
            <a:avLst/>
          </a:prstGeom>
          <a:noFill/>
        </p:spPr>
        <p:txBody>
          <a:bodyPr wrap="square" rtlCol="0">
            <a:spAutoFit/>
          </a:bodyPr>
          <a:lstStyle/>
          <a:p>
            <a:pPr algn="ctr"/>
            <a:r>
              <a:rPr lang="en-US" b="1" dirty="0">
                <a:solidFill>
                  <a:schemeClr val="tx2">
                    <a:lumMod val="50000"/>
                  </a:schemeClr>
                </a:solidFill>
                <a:latin typeface="Gill Sans MT" panose="020B0502020104020203" pitchFamily="34" charset="0"/>
                <a:sym typeface="Symbol" panose="05050102010706020507" pitchFamily="18" charset="2"/>
              </a:rPr>
              <a:t></a:t>
            </a:r>
          </a:p>
          <a:p>
            <a:pPr algn="ctr"/>
            <a:r>
              <a:rPr lang="en-US" b="1" dirty="0">
                <a:solidFill>
                  <a:schemeClr val="tx2">
                    <a:lumMod val="50000"/>
                  </a:schemeClr>
                </a:solidFill>
                <a:latin typeface="Gill Sans MT" panose="020B0502020104020203" pitchFamily="34" charset="0"/>
                <a:sym typeface="Symbol" panose="05050102010706020507" pitchFamily="18" charset="2"/>
              </a:rPr>
              <a:t>initial opinion</a:t>
            </a:r>
            <a:endParaRPr lang="en-US" b="1" dirty="0">
              <a:solidFill>
                <a:schemeClr val="tx2">
                  <a:lumMod val="50000"/>
                </a:schemeClr>
              </a:solidFill>
              <a:latin typeface="Gill Sans MT" panose="020B0502020104020203" pitchFamily="34" charset="0"/>
            </a:endParaRPr>
          </a:p>
        </p:txBody>
      </p:sp>
    </p:spTree>
    <p:extLst>
      <p:ext uri="{BB962C8B-B14F-4D97-AF65-F5344CB8AC3E}">
        <p14:creationId xmlns:p14="http://schemas.microsoft.com/office/powerpoint/2010/main" val="54311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xEl>
                                              <p:pRg st="6" end="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loud 28"/>
          <p:cNvSpPr/>
          <p:nvPr/>
        </p:nvSpPr>
        <p:spPr>
          <a:xfrm>
            <a:off x="5760727" y="945473"/>
            <a:ext cx="3304192" cy="3558513"/>
          </a:xfrm>
          <a:prstGeom prst="cloud">
            <a:avLst/>
          </a:prstGeom>
          <a:solidFill>
            <a:schemeClr val="accent1">
              <a:lumMod val="20000"/>
              <a:lumOff val="80000"/>
            </a:scheme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a:off x="8434206" y="2925414"/>
            <a:ext cx="3304192" cy="3558513"/>
          </a:xfrm>
          <a:prstGeom prst="cloud">
            <a:avLst/>
          </a:prstGeom>
          <a:solidFill>
            <a:schemeClr val="accent2">
              <a:lumMod val="20000"/>
              <a:lumOff val="80000"/>
            </a:schemeClr>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5"/>
          <p:cNvSpPr txBox="1">
            <a:spLocks noGrp="1"/>
          </p:cNvSpPr>
          <p:nvPr>
            <p:ph type="title"/>
          </p:nvPr>
        </p:nvSpPr>
        <p:spPr>
          <a:xfrm>
            <a:off x="420205" y="283847"/>
            <a:ext cx="10414049" cy="568617"/>
          </a:xfrm>
          <a:prstGeom prst="rect">
            <a:avLst/>
          </a:prstGeom>
        </p:spPr>
        <p:txBody>
          <a:bodyPr vert="horz" wrap="square" lIns="0" tIns="14478" rIns="0" bIns="0" rtlCol="0">
            <a:spAutoFit/>
          </a:bodyPr>
          <a:lstStyle/>
          <a:p>
            <a:pPr marL="15240">
              <a:spcBef>
                <a:spcPts val="114"/>
              </a:spcBef>
            </a:pPr>
            <a:r>
              <a:rPr lang="en-US" sz="3600" spc="-18" dirty="0"/>
              <a:t>System Model</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17</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19" y="1105078"/>
            <a:ext cx="5420840" cy="5216813"/>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Players</a:t>
            </a:r>
            <a:r>
              <a:rPr lang="en-US" sz="2800" kern="0" dirty="0">
                <a:solidFill>
                  <a:srgbClr val="C00000"/>
                </a:solidFill>
                <a:latin typeface="Gill Sans MT" panose="020B0502020104020203" pitchFamily="34" charset="0"/>
              </a:rPr>
              <a:t>:</a:t>
            </a:r>
            <a:r>
              <a:rPr lang="en-US" sz="2800" kern="0" dirty="0">
                <a:latin typeface="Gill Sans MT" panose="020B0502020104020203" pitchFamily="34" charset="0"/>
              </a:rPr>
              <a:t> social network users, divided in to     populations</a:t>
            </a:r>
          </a:p>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State</a:t>
            </a:r>
            <a:r>
              <a:rPr lang="en-US" sz="2800" kern="0" dirty="0">
                <a:solidFill>
                  <a:srgbClr val="C00000"/>
                </a:solidFill>
                <a:latin typeface="Gill Sans MT" panose="020B0502020104020203" pitchFamily="34" charset="0"/>
              </a:rPr>
              <a:t>:</a:t>
            </a:r>
            <a:r>
              <a:rPr lang="en-US" sz="2800" kern="0" dirty="0">
                <a:latin typeface="Gill Sans MT" panose="020B0502020104020203" pitchFamily="34" charset="0"/>
              </a:rPr>
              <a:t> opinion             of a user</a:t>
            </a:r>
          </a:p>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Mean field</a:t>
            </a:r>
            <a:r>
              <a:rPr lang="en-US" sz="2800" kern="0" dirty="0">
                <a:solidFill>
                  <a:srgbClr val="C00000"/>
                </a:solidFill>
                <a:latin typeface="Gill Sans MT" panose="020B0502020104020203" pitchFamily="34" charset="0"/>
              </a:rPr>
              <a:t>:</a:t>
            </a:r>
            <a:r>
              <a:rPr lang="en-US" sz="2800" kern="0" dirty="0">
                <a:latin typeface="Gill Sans MT" panose="020B0502020104020203" pitchFamily="34" charset="0"/>
              </a:rPr>
              <a:t> distribution of </a:t>
            </a:r>
          </a:p>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Control</a:t>
            </a:r>
            <a:r>
              <a:rPr lang="en-US" sz="2800" kern="0" dirty="0">
                <a:solidFill>
                  <a:srgbClr val="C00000"/>
                </a:solidFill>
                <a:latin typeface="Gill Sans MT" panose="020B0502020104020203" pitchFamily="34" charset="0"/>
              </a:rPr>
              <a:t>:</a:t>
            </a:r>
            <a:r>
              <a:rPr lang="en-US" sz="2800" kern="0" dirty="0">
                <a:latin typeface="Gill Sans MT" panose="020B0502020104020203" pitchFamily="34" charset="0"/>
              </a:rPr>
              <a:t> interaction                      of a user in population   </a:t>
            </a:r>
          </a:p>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Goal</a:t>
            </a:r>
            <a:r>
              <a:rPr lang="en-US" sz="2800" kern="0" dirty="0">
                <a:solidFill>
                  <a:srgbClr val="C00000"/>
                </a:solidFill>
                <a:latin typeface="Gill Sans MT" panose="020B0502020104020203" pitchFamily="34" charset="0"/>
              </a:rPr>
              <a:t>:</a:t>
            </a:r>
            <a:r>
              <a:rPr lang="en-US" sz="2800" kern="0" dirty="0">
                <a:latin typeface="Gill Sans MT" panose="020B0502020104020203" pitchFamily="34" charset="0"/>
              </a:rPr>
              <a:t> determine information about opinion evolution of users in a multiple-population setting</a:t>
            </a:r>
          </a:p>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Method</a:t>
            </a:r>
            <a:r>
              <a:rPr lang="en-US" sz="2800" kern="0" dirty="0">
                <a:solidFill>
                  <a:srgbClr val="C00000"/>
                </a:solidFill>
                <a:latin typeface="Gill Sans MT" panose="020B0502020104020203" pitchFamily="34" charset="0"/>
              </a:rPr>
              <a:t>: </a:t>
            </a:r>
            <a:r>
              <a:rPr lang="en-US" sz="2800" kern="0" dirty="0">
                <a:latin typeface="Gill Sans MT" panose="020B0502020104020203" pitchFamily="34" charset="0"/>
              </a:rPr>
              <a:t>mean field game with several population</a:t>
            </a:r>
            <a:endParaRPr lang="en-US" sz="2400" kern="0" dirty="0">
              <a:latin typeface="Gill Sans MT" panose="020B0502020104020203" pitchFamily="34" charset="0"/>
            </a:endParaRPr>
          </a:p>
        </p:txBody>
      </p:sp>
      <p:pic>
        <p:nvPicPr>
          <p:cNvPr id="36" name="Picture 35"/>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3114958" y="2208642"/>
            <a:ext cx="1043330" cy="270967"/>
          </a:xfrm>
          <a:prstGeom prst="rect">
            <a:avLst/>
          </a:prstGeom>
        </p:spPr>
      </p:pic>
      <p:pic>
        <p:nvPicPr>
          <p:cNvPr id="6" name="Picture 5"/>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4021854" y="3215484"/>
            <a:ext cx="1653235" cy="305410"/>
          </a:xfrm>
          <a:prstGeom prst="rect">
            <a:avLst/>
          </a:prstGeom>
        </p:spPr>
      </p:pic>
      <p:pic>
        <p:nvPicPr>
          <p:cNvPr id="35" name="Picture 34"/>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2752790" y="1717074"/>
            <a:ext cx="253898" cy="243230"/>
          </a:xfrm>
          <a:prstGeom prst="rect">
            <a:avLst/>
          </a:prstGeom>
        </p:spPr>
      </p:pic>
      <p:pic>
        <p:nvPicPr>
          <p:cNvPr id="11" name="Picture 10"/>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4181226" y="3691183"/>
            <a:ext cx="82296" cy="202997"/>
          </a:xfrm>
          <a:prstGeom prst="rect">
            <a:avLst/>
          </a:prstGeom>
        </p:spPr>
      </p:pic>
      <p:pic>
        <p:nvPicPr>
          <p:cNvPr id="14" name="Picture 13"/>
          <p:cNvPicPr>
            <a:picLocks noChangeAspect="1"/>
          </p:cNvPicPr>
          <p:nvPr/>
        </p:nvPicPr>
        <p:blipFill rotWithShape="1">
          <a:blip r:embed="rId17">
            <a:extLst>
              <a:ext uri="{28A0092B-C50C-407E-A947-70E740481C1C}">
                <a14:useLocalDpi xmlns:a14="http://schemas.microsoft.com/office/drawing/2010/main" val="0"/>
              </a:ext>
            </a:extLst>
          </a:blip>
          <a:srcRect l="3188" r="87224" b="58215"/>
          <a:stretch/>
        </p:blipFill>
        <p:spPr>
          <a:xfrm>
            <a:off x="6225333" y="1488778"/>
            <a:ext cx="568036" cy="1030826"/>
          </a:xfrm>
          <a:prstGeom prst="rect">
            <a:avLst/>
          </a:prstGeom>
        </p:spPr>
      </p:pic>
      <p:pic>
        <p:nvPicPr>
          <p:cNvPr id="16" name="Picture 15"/>
          <p:cNvPicPr>
            <a:picLocks noChangeAspect="1"/>
          </p:cNvPicPr>
          <p:nvPr/>
        </p:nvPicPr>
        <p:blipFill rotWithShape="1">
          <a:blip r:embed="rId17">
            <a:extLst>
              <a:ext uri="{28A0092B-C50C-407E-A947-70E740481C1C}">
                <a14:useLocalDpi xmlns:a14="http://schemas.microsoft.com/office/drawing/2010/main" val="0"/>
              </a:ext>
            </a:extLst>
          </a:blip>
          <a:srcRect l="17921" r="72725" b="58215"/>
          <a:stretch/>
        </p:blipFill>
        <p:spPr>
          <a:xfrm>
            <a:off x="6985731" y="2310191"/>
            <a:ext cx="554182" cy="1030826"/>
          </a:xfrm>
          <a:prstGeom prst="rect">
            <a:avLst/>
          </a:prstGeom>
        </p:spPr>
      </p:pic>
      <p:pic>
        <p:nvPicPr>
          <p:cNvPr id="17" name="Picture 16"/>
          <p:cNvPicPr>
            <a:picLocks noChangeAspect="1"/>
          </p:cNvPicPr>
          <p:nvPr/>
        </p:nvPicPr>
        <p:blipFill rotWithShape="1">
          <a:blip r:embed="rId17">
            <a:extLst>
              <a:ext uri="{28A0092B-C50C-407E-A947-70E740481C1C}">
                <a14:useLocalDpi xmlns:a14="http://schemas.microsoft.com/office/drawing/2010/main" val="0"/>
              </a:ext>
            </a:extLst>
          </a:blip>
          <a:srcRect l="60247" r="31101" b="58215"/>
          <a:stretch/>
        </p:blipFill>
        <p:spPr>
          <a:xfrm>
            <a:off x="9339201" y="3546660"/>
            <a:ext cx="512619" cy="1030826"/>
          </a:xfrm>
          <a:prstGeom prst="rect">
            <a:avLst/>
          </a:prstGeom>
        </p:spPr>
      </p:pic>
      <p:pic>
        <p:nvPicPr>
          <p:cNvPr id="18" name="Picture 17"/>
          <p:cNvPicPr>
            <a:picLocks noChangeAspect="1"/>
          </p:cNvPicPr>
          <p:nvPr/>
        </p:nvPicPr>
        <p:blipFill rotWithShape="1">
          <a:blip r:embed="rId17">
            <a:extLst>
              <a:ext uri="{28A0092B-C50C-407E-A947-70E740481C1C}">
                <a14:useLocalDpi xmlns:a14="http://schemas.microsoft.com/office/drawing/2010/main" val="0"/>
              </a:ext>
            </a:extLst>
          </a:blip>
          <a:srcRect l="74512" r="15900" b="58215"/>
          <a:stretch/>
        </p:blipFill>
        <p:spPr>
          <a:xfrm>
            <a:off x="9011976" y="4683319"/>
            <a:ext cx="568036" cy="1030826"/>
          </a:xfrm>
          <a:prstGeom prst="rect">
            <a:avLst/>
          </a:prstGeom>
        </p:spPr>
      </p:pic>
      <p:pic>
        <p:nvPicPr>
          <p:cNvPr id="19" name="Picture 18"/>
          <p:cNvPicPr>
            <a:picLocks noChangeAspect="1"/>
          </p:cNvPicPr>
          <p:nvPr/>
        </p:nvPicPr>
        <p:blipFill rotWithShape="1">
          <a:blip r:embed="rId17">
            <a:extLst>
              <a:ext uri="{28A0092B-C50C-407E-A947-70E740481C1C}">
                <a14:useLocalDpi xmlns:a14="http://schemas.microsoft.com/office/drawing/2010/main" val="0"/>
              </a:ext>
            </a:extLst>
          </a:blip>
          <a:srcRect l="3188" r="87224" b="58215"/>
          <a:stretch/>
        </p:blipFill>
        <p:spPr>
          <a:xfrm>
            <a:off x="7427060" y="1147222"/>
            <a:ext cx="568036" cy="1030826"/>
          </a:xfrm>
          <a:prstGeom prst="rect">
            <a:avLst/>
          </a:prstGeom>
        </p:spPr>
      </p:pic>
      <p:pic>
        <p:nvPicPr>
          <p:cNvPr id="20" name="Picture 19"/>
          <p:cNvPicPr>
            <a:picLocks noChangeAspect="1"/>
          </p:cNvPicPr>
          <p:nvPr/>
        </p:nvPicPr>
        <p:blipFill rotWithShape="1">
          <a:blip r:embed="rId17">
            <a:extLst>
              <a:ext uri="{28A0092B-C50C-407E-A947-70E740481C1C}">
                <a14:useLocalDpi xmlns:a14="http://schemas.microsoft.com/office/drawing/2010/main" val="0"/>
              </a:ext>
            </a:extLst>
          </a:blip>
          <a:srcRect l="3188" r="87224" b="58215"/>
          <a:stretch/>
        </p:blipFill>
        <p:spPr>
          <a:xfrm>
            <a:off x="7756925" y="2840245"/>
            <a:ext cx="568036" cy="1030826"/>
          </a:xfrm>
          <a:prstGeom prst="rect">
            <a:avLst/>
          </a:prstGeom>
        </p:spPr>
      </p:pic>
      <p:pic>
        <p:nvPicPr>
          <p:cNvPr id="21" name="Picture 20"/>
          <p:cNvPicPr>
            <a:picLocks noChangeAspect="1"/>
          </p:cNvPicPr>
          <p:nvPr/>
        </p:nvPicPr>
        <p:blipFill rotWithShape="1">
          <a:blip r:embed="rId17">
            <a:extLst>
              <a:ext uri="{28A0092B-C50C-407E-A947-70E740481C1C}">
                <a14:useLocalDpi xmlns:a14="http://schemas.microsoft.com/office/drawing/2010/main" val="0"/>
              </a:ext>
            </a:extLst>
          </a:blip>
          <a:srcRect l="17921" r="72725" b="58215"/>
          <a:stretch/>
        </p:blipFill>
        <p:spPr>
          <a:xfrm>
            <a:off x="6297748" y="2838816"/>
            <a:ext cx="554182" cy="1030826"/>
          </a:xfrm>
          <a:prstGeom prst="rect">
            <a:avLst/>
          </a:prstGeom>
        </p:spPr>
      </p:pic>
      <p:pic>
        <p:nvPicPr>
          <p:cNvPr id="22" name="Picture 21"/>
          <p:cNvPicPr>
            <a:picLocks noChangeAspect="1"/>
          </p:cNvPicPr>
          <p:nvPr/>
        </p:nvPicPr>
        <p:blipFill rotWithShape="1">
          <a:blip r:embed="rId17">
            <a:extLst>
              <a:ext uri="{28A0092B-C50C-407E-A947-70E740481C1C}">
                <a14:useLocalDpi xmlns:a14="http://schemas.microsoft.com/office/drawing/2010/main" val="0"/>
              </a:ext>
            </a:extLst>
          </a:blip>
          <a:srcRect l="17921" r="72725" b="58215"/>
          <a:stretch/>
        </p:blipFill>
        <p:spPr>
          <a:xfrm>
            <a:off x="8128897" y="1534166"/>
            <a:ext cx="554182" cy="1030826"/>
          </a:xfrm>
          <a:prstGeom prst="rect">
            <a:avLst/>
          </a:prstGeom>
        </p:spPr>
      </p:pic>
      <p:pic>
        <p:nvPicPr>
          <p:cNvPr id="23" name="Picture 22"/>
          <p:cNvPicPr>
            <a:picLocks noChangeAspect="1"/>
          </p:cNvPicPr>
          <p:nvPr/>
        </p:nvPicPr>
        <p:blipFill rotWithShape="1">
          <a:blip r:embed="rId17">
            <a:extLst>
              <a:ext uri="{28A0092B-C50C-407E-A947-70E740481C1C}">
                <a14:useLocalDpi xmlns:a14="http://schemas.microsoft.com/office/drawing/2010/main" val="0"/>
              </a:ext>
            </a:extLst>
          </a:blip>
          <a:srcRect l="60247" r="31101" b="58215"/>
          <a:stretch/>
        </p:blipFill>
        <p:spPr>
          <a:xfrm>
            <a:off x="9825549" y="5198732"/>
            <a:ext cx="512619" cy="1030826"/>
          </a:xfrm>
          <a:prstGeom prst="rect">
            <a:avLst/>
          </a:prstGeom>
        </p:spPr>
      </p:pic>
      <p:pic>
        <p:nvPicPr>
          <p:cNvPr id="25" name="Picture 24"/>
          <p:cNvPicPr>
            <a:picLocks noChangeAspect="1"/>
          </p:cNvPicPr>
          <p:nvPr/>
        </p:nvPicPr>
        <p:blipFill rotWithShape="1">
          <a:blip r:embed="rId17">
            <a:extLst>
              <a:ext uri="{28A0092B-C50C-407E-A947-70E740481C1C}">
                <a14:useLocalDpi xmlns:a14="http://schemas.microsoft.com/office/drawing/2010/main" val="0"/>
              </a:ext>
            </a:extLst>
          </a:blip>
          <a:srcRect l="74512" r="15900" b="58215"/>
          <a:stretch/>
        </p:blipFill>
        <p:spPr>
          <a:xfrm>
            <a:off x="10264407" y="3211389"/>
            <a:ext cx="568036" cy="1030826"/>
          </a:xfrm>
          <a:prstGeom prst="rect">
            <a:avLst/>
          </a:prstGeom>
        </p:spPr>
      </p:pic>
      <p:pic>
        <p:nvPicPr>
          <p:cNvPr id="26" name="Picture 25"/>
          <p:cNvPicPr>
            <a:picLocks noChangeAspect="1"/>
          </p:cNvPicPr>
          <p:nvPr/>
        </p:nvPicPr>
        <p:blipFill rotWithShape="1">
          <a:blip r:embed="rId17">
            <a:extLst>
              <a:ext uri="{28A0092B-C50C-407E-A947-70E740481C1C}">
                <a14:useLocalDpi xmlns:a14="http://schemas.microsoft.com/office/drawing/2010/main" val="0"/>
              </a:ext>
            </a:extLst>
          </a:blip>
          <a:srcRect l="74512" r="15900" b="58215"/>
          <a:stretch/>
        </p:blipFill>
        <p:spPr>
          <a:xfrm>
            <a:off x="11088910" y="4078158"/>
            <a:ext cx="568036" cy="1030826"/>
          </a:xfrm>
          <a:prstGeom prst="rect">
            <a:avLst/>
          </a:prstGeom>
        </p:spPr>
      </p:pic>
      <p:pic>
        <p:nvPicPr>
          <p:cNvPr id="27" name="Picture 26"/>
          <p:cNvPicPr>
            <a:picLocks noChangeAspect="1"/>
          </p:cNvPicPr>
          <p:nvPr/>
        </p:nvPicPr>
        <p:blipFill rotWithShape="1">
          <a:blip r:embed="rId17">
            <a:extLst>
              <a:ext uri="{28A0092B-C50C-407E-A947-70E740481C1C}">
                <a14:useLocalDpi xmlns:a14="http://schemas.microsoft.com/office/drawing/2010/main" val="0"/>
              </a:ext>
            </a:extLst>
          </a:blip>
          <a:srcRect l="60247" r="31101" b="58215"/>
          <a:stretch/>
        </p:blipFill>
        <p:spPr>
          <a:xfrm>
            <a:off x="10302009" y="4332245"/>
            <a:ext cx="512619" cy="1030826"/>
          </a:xfrm>
          <a:prstGeom prst="rect">
            <a:avLst/>
          </a:prstGeom>
        </p:spPr>
      </p:pic>
      <p:pic>
        <p:nvPicPr>
          <p:cNvPr id="15" name="Picture 14"/>
          <p:cNvPicPr>
            <a:picLocks noChangeAspect="1"/>
          </p:cNvPicPr>
          <p:nvPr>
            <p:custDataLst>
              <p:tags r:id="rId5"/>
            </p:custDataLst>
          </p:nvPr>
        </p:nvPicPr>
        <p:blipFill>
          <a:blip r:embed="rId18">
            <a:extLst>
              <a:ext uri="{28A0092B-C50C-407E-A947-70E740481C1C}">
                <a14:useLocalDpi xmlns:a14="http://schemas.microsoft.com/office/drawing/2010/main" val="0"/>
              </a:ext>
            </a:extLst>
          </a:blip>
          <a:stretch>
            <a:fillRect/>
          </a:stretch>
        </p:blipFill>
        <p:spPr>
          <a:xfrm>
            <a:off x="7531006" y="2626861"/>
            <a:ext cx="241402" cy="181051"/>
          </a:xfrm>
          <a:prstGeom prst="rect">
            <a:avLst/>
          </a:prstGeom>
        </p:spPr>
      </p:pic>
      <p:pic>
        <p:nvPicPr>
          <p:cNvPr id="31" name="Picture 30"/>
          <p:cNvPicPr>
            <a:picLocks noChangeAspect="1"/>
          </p:cNvPicPr>
          <p:nvPr>
            <p:custDataLst>
              <p:tags r:id="rId6"/>
            </p:custDataLst>
          </p:nvPr>
        </p:nvPicPr>
        <p:blipFill>
          <a:blip r:embed="rId18">
            <a:extLst>
              <a:ext uri="{28A0092B-C50C-407E-A947-70E740481C1C}">
                <a14:useLocalDpi xmlns:a14="http://schemas.microsoft.com/office/drawing/2010/main" val="0"/>
              </a:ext>
            </a:extLst>
          </a:blip>
          <a:stretch>
            <a:fillRect/>
          </a:stretch>
        </p:blipFill>
        <p:spPr>
          <a:xfrm>
            <a:off x="10081858" y="4792652"/>
            <a:ext cx="241402" cy="181051"/>
          </a:xfrm>
          <a:prstGeom prst="rect">
            <a:avLst/>
          </a:prstGeom>
        </p:spPr>
      </p:pic>
      <p:pic>
        <p:nvPicPr>
          <p:cNvPr id="34" name="Picture 33"/>
          <p:cNvPicPr>
            <a:picLocks noChangeAspect="1"/>
          </p:cNvPicPr>
          <p:nvPr>
            <p:custDataLst>
              <p:tags r:id="rId7"/>
            </p:custDataLst>
          </p:nvPr>
        </p:nvPicPr>
        <p:blipFill>
          <a:blip r:embed="rId19">
            <a:extLst>
              <a:ext uri="{28A0092B-C50C-407E-A947-70E740481C1C}">
                <a14:useLocalDpi xmlns:a14="http://schemas.microsoft.com/office/drawing/2010/main" val="0"/>
              </a:ext>
            </a:extLst>
          </a:blip>
          <a:stretch>
            <a:fillRect/>
          </a:stretch>
        </p:blipFill>
        <p:spPr>
          <a:xfrm>
            <a:off x="9893226" y="2547680"/>
            <a:ext cx="985723" cy="305410"/>
          </a:xfrm>
          <a:prstGeom prst="rect">
            <a:avLst/>
          </a:prstGeom>
        </p:spPr>
      </p:pic>
      <p:pic>
        <p:nvPicPr>
          <p:cNvPr id="38" name="Picture 37"/>
          <p:cNvPicPr>
            <a:picLocks noChangeAspect="1"/>
          </p:cNvPicPr>
          <p:nvPr>
            <p:custDataLst>
              <p:tags r:id="rId8"/>
            </p:custDataLst>
          </p:nvPr>
        </p:nvPicPr>
        <p:blipFill>
          <a:blip r:embed="rId20">
            <a:extLst>
              <a:ext uri="{28A0092B-C50C-407E-A947-70E740481C1C}">
                <a14:useLocalDpi xmlns:a14="http://schemas.microsoft.com/office/drawing/2010/main" val="0"/>
              </a:ext>
            </a:extLst>
          </a:blip>
          <a:stretch>
            <a:fillRect/>
          </a:stretch>
        </p:blipFill>
        <p:spPr>
          <a:xfrm>
            <a:off x="4904710" y="2788888"/>
            <a:ext cx="177089" cy="157886"/>
          </a:xfrm>
          <a:prstGeom prst="rect">
            <a:avLst/>
          </a:prstGeom>
        </p:spPr>
      </p:pic>
      <p:cxnSp>
        <p:nvCxnSpPr>
          <p:cNvPr id="40" name="Straight Arrow Connector 39"/>
          <p:cNvCxnSpPr/>
          <p:nvPr/>
        </p:nvCxnSpPr>
        <p:spPr>
          <a:xfrm>
            <a:off x="7556353" y="2838816"/>
            <a:ext cx="298262" cy="238677"/>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flipV="1">
            <a:off x="7812385" y="2271059"/>
            <a:ext cx="340900" cy="312402"/>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flipV="1">
            <a:off x="7513696" y="2185495"/>
            <a:ext cx="128191" cy="35052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flipV="1">
            <a:off x="10256312" y="4242216"/>
            <a:ext cx="106352" cy="411827"/>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flipH="1" flipV="1">
            <a:off x="9729082" y="4567623"/>
            <a:ext cx="292039" cy="239126"/>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flipH="1">
            <a:off x="9590490" y="5041641"/>
            <a:ext cx="448756" cy="254871"/>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55" name="Picture 54"/>
          <p:cNvPicPr>
            <a:picLocks noChangeAspect="1"/>
          </p:cNvPicPr>
          <p:nvPr>
            <p:custDataLst>
              <p:tags r:id="rId9"/>
            </p:custDataLst>
          </p:nvPr>
        </p:nvPicPr>
        <p:blipFill>
          <a:blip r:embed="rId21">
            <a:extLst>
              <a:ext uri="{28A0092B-C50C-407E-A947-70E740481C1C}">
                <a14:useLocalDpi xmlns:a14="http://schemas.microsoft.com/office/drawing/2010/main" val="0"/>
              </a:ext>
            </a:extLst>
          </a:blip>
          <a:stretch>
            <a:fillRect/>
          </a:stretch>
        </p:blipFill>
        <p:spPr>
          <a:xfrm>
            <a:off x="7298511" y="4151194"/>
            <a:ext cx="217628" cy="197510"/>
          </a:xfrm>
          <a:prstGeom prst="rect">
            <a:avLst/>
          </a:prstGeom>
        </p:spPr>
      </p:pic>
      <p:pic>
        <p:nvPicPr>
          <p:cNvPr id="56" name="Picture 55"/>
          <p:cNvPicPr>
            <a:picLocks noChangeAspect="1"/>
          </p:cNvPicPr>
          <p:nvPr>
            <p:custDataLst>
              <p:tags r:id="rId10"/>
            </p:custDataLst>
          </p:nvPr>
        </p:nvPicPr>
        <p:blipFill>
          <a:blip r:embed="rId21">
            <a:extLst>
              <a:ext uri="{28A0092B-C50C-407E-A947-70E740481C1C}">
                <a14:useLocalDpi xmlns:a14="http://schemas.microsoft.com/office/drawing/2010/main" val="0"/>
              </a:ext>
            </a:extLst>
          </a:blip>
          <a:stretch>
            <a:fillRect/>
          </a:stretch>
        </p:blipFill>
        <p:spPr>
          <a:xfrm>
            <a:off x="9155368" y="5912323"/>
            <a:ext cx="217628" cy="197510"/>
          </a:xfrm>
          <a:prstGeom prst="rect">
            <a:avLst/>
          </a:prstGeom>
        </p:spPr>
      </p:pic>
      <p:pic>
        <p:nvPicPr>
          <p:cNvPr id="37" name="Picture 36"/>
          <p:cNvPicPr>
            <a:picLocks noChangeAspect="1"/>
          </p:cNvPicPr>
          <p:nvPr>
            <p:custDataLst>
              <p:tags r:id="rId11"/>
            </p:custDataLst>
          </p:nvPr>
        </p:nvPicPr>
        <p:blipFill>
          <a:blip r:embed="rId19">
            <a:extLst>
              <a:ext uri="{28A0092B-C50C-407E-A947-70E740481C1C}">
                <a14:useLocalDpi xmlns:a14="http://schemas.microsoft.com/office/drawing/2010/main" val="0"/>
              </a:ext>
            </a:extLst>
          </a:blip>
          <a:stretch>
            <a:fillRect/>
          </a:stretch>
        </p:blipFill>
        <p:spPr>
          <a:xfrm>
            <a:off x="6000008" y="4332245"/>
            <a:ext cx="985723" cy="305410"/>
          </a:xfrm>
          <a:prstGeom prst="rect">
            <a:avLst/>
          </a:prstGeom>
        </p:spPr>
      </p:pic>
    </p:spTree>
    <p:extLst>
      <p:ext uri="{BB962C8B-B14F-4D97-AF65-F5344CB8AC3E}">
        <p14:creationId xmlns:p14="http://schemas.microsoft.com/office/powerpoint/2010/main" val="418155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4">
                                            <p:txEl>
                                              <p:pRg st="3" end="3"/>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5" y="283847"/>
            <a:ext cx="10414049" cy="568617"/>
          </a:xfrm>
          <a:prstGeom prst="rect">
            <a:avLst/>
          </a:prstGeom>
        </p:spPr>
        <p:txBody>
          <a:bodyPr vert="horz" wrap="square" lIns="0" tIns="14478" rIns="0" bIns="0" rtlCol="0">
            <a:spAutoFit/>
          </a:bodyPr>
          <a:lstStyle/>
          <a:p>
            <a:pPr marL="15240">
              <a:spcBef>
                <a:spcPts val="114"/>
              </a:spcBef>
            </a:pPr>
            <a:r>
              <a:rPr lang="en-US" sz="3600" spc="-18" dirty="0"/>
              <a:t>Problem Formulation</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18</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19" y="1105078"/>
            <a:ext cx="11321936" cy="5355312"/>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Cost function</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rgbClr val="339933"/>
                </a:solidFill>
                <a:latin typeface="Gill Sans MT" panose="020B0502020104020203" pitchFamily="34" charset="0"/>
              </a:rPr>
              <a:t>influence effort </a:t>
            </a:r>
            <a:r>
              <a:rPr lang="en-US" sz="2400" kern="0" dirty="0">
                <a:latin typeface="Gill Sans MT" panose="020B0502020104020203" pitchFamily="34" charset="0"/>
              </a:rPr>
              <a:t>– more effort = more cost</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rgbClr val="339933"/>
                </a:solidFill>
                <a:latin typeface="Gill Sans MT" panose="020B0502020104020203" pitchFamily="34" charset="0"/>
              </a:rPr>
              <a:t>popularity</a:t>
            </a:r>
            <a:r>
              <a:rPr lang="en-US" sz="2400" kern="0" dirty="0">
                <a:latin typeface="Gill Sans MT" panose="020B0502020104020203" pitchFamily="34" charset="0"/>
              </a:rPr>
              <a:t> – more popular opinion = high reward</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rgbClr val="339933"/>
                </a:solidFill>
                <a:latin typeface="Gill Sans MT" panose="020B0502020104020203" pitchFamily="34" charset="0"/>
              </a:rPr>
              <a:t>opinion distance </a:t>
            </a:r>
            <a:r>
              <a:rPr lang="en-US" sz="2400" kern="0" dirty="0">
                <a:latin typeface="Gill Sans MT" panose="020B0502020104020203" pitchFamily="34" charset="0"/>
              </a:rPr>
              <a:t>– farther from desired opinion = more cost</a:t>
            </a: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State dynamic equation</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err="1">
                <a:solidFill>
                  <a:srgbClr val="339933"/>
                </a:solidFill>
                <a:latin typeface="Gill Sans MT" panose="020B0502020104020203" pitchFamily="34" charset="0"/>
              </a:rPr>
              <a:t>Hegselmann</a:t>
            </a:r>
            <a:r>
              <a:rPr lang="en-US" sz="2400" kern="0" dirty="0">
                <a:solidFill>
                  <a:srgbClr val="339933"/>
                </a:solidFill>
                <a:latin typeface="Gill Sans MT" panose="020B0502020104020203" pitchFamily="34" charset="0"/>
              </a:rPr>
              <a:t>-Krause (HK) model </a:t>
            </a:r>
            <a:r>
              <a:rPr lang="en-US" sz="2400" kern="0" dirty="0">
                <a:latin typeface="Gill Sans MT" panose="020B0502020104020203" pitchFamily="34" charset="0"/>
              </a:rPr>
              <a:t>– averaging of neighborhood opinions:</a:t>
            </a: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p:txBody>
      </p:sp>
      <p:pic>
        <p:nvPicPr>
          <p:cNvPr id="14" name="Picture 13"/>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592499" y="2984156"/>
            <a:ext cx="8807497" cy="923544"/>
          </a:xfrm>
          <a:prstGeom prst="rect">
            <a:avLst/>
          </a:prstGeom>
        </p:spPr>
      </p:pic>
      <p:pic>
        <p:nvPicPr>
          <p:cNvPr id="4" name="Picture 3"/>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289774" y="4960219"/>
            <a:ext cx="7613294" cy="923544"/>
          </a:xfrm>
          <a:prstGeom prst="rect">
            <a:avLst/>
          </a:prstGeom>
        </p:spPr>
      </p:pic>
      <p:sp>
        <p:nvSpPr>
          <p:cNvPr id="7" name="TextBox 6"/>
          <p:cNvSpPr txBox="1"/>
          <p:nvPr/>
        </p:nvSpPr>
        <p:spPr>
          <a:xfrm>
            <a:off x="6669115" y="3825016"/>
            <a:ext cx="1837577" cy="646331"/>
          </a:xfrm>
          <a:prstGeom prst="rect">
            <a:avLst/>
          </a:prstGeom>
          <a:noFill/>
        </p:spPr>
        <p:txBody>
          <a:bodyPr wrap="square" rtlCol="0">
            <a:spAutoFit/>
          </a:bodyPr>
          <a:lstStyle/>
          <a:p>
            <a:pPr algn="ctr"/>
            <a:r>
              <a:rPr lang="en-US" b="1" dirty="0">
                <a:solidFill>
                  <a:schemeClr val="tx2">
                    <a:lumMod val="50000"/>
                  </a:schemeClr>
                </a:solidFill>
                <a:latin typeface="Gill Sans MT" panose="020B0502020104020203" pitchFamily="34" charset="0"/>
                <a:sym typeface="Symbol" panose="05050102010706020507" pitchFamily="18" charset="2"/>
              </a:rPr>
              <a:t></a:t>
            </a:r>
          </a:p>
          <a:p>
            <a:pPr algn="ctr"/>
            <a:r>
              <a:rPr lang="en-US" b="1" dirty="0">
                <a:solidFill>
                  <a:schemeClr val="tx2">
                    <a:lumMod val="50000"/>
                  </a:schemeClr>
                </a:solidFill>
                <a:latin typeface="Gill Sans MT" panose="020B0502020104020203" pitchFamily="34" charset="0"/>
                <a:sym typeface="Symbol" panose="05050102010706020507" pitchFamily="18" charset="2"/>
              </a:rPr>
              <a:t>popularity</a:t>
            </a:r>
            <a:endParaRPr lang="en-US" b="1" dirty="0">
              <a:solidFill>
                <a:schemeClr val="tx2">
                  <a:lumMod val="50000"/>
                </a:schemeClr>
              </a:solidFill>
              <a:latin typeface="Gill Sans MT" panose="020B0502020104020203" pitchFamily="34" charset="0"/>
            </a:endParaRPr>
          </a:p>
        </p:txBody>
      </p:sp>
      <p:sp>
        <p:nvSpPr>
          <p:cNvPr id="8" name="TextBox 7"/>
          <p:cNvSpPr txBox="1"/>
          <p:nvPr/>
        </p:nvSpPr>
        <p:spPr>
          <a:xfrm>
            <a:off x="8590282" y="3825015"/>
            <a:ext cx="2077718" cy="646331"/>
          </a:xfrm>
          <a:prstGeom prst="rect">
            <a:avLst/>
          </a:prstGeom>
          <a:noFill/>
        </p:spPr>
        <p:txBody>
          <a:bodyPr wrap="square" rtlCol="0">
            <a:spAutoFit/>
          </a:bodyPr>
          <a:lstStyle/>
          <a:p>
            <a:pPr algn="ctr"/>
            <a:r>
              <a:rPr lang="en-US" b="1" dirty="0">
                <a:solidFill>
                  <a:schemeClr val="tx2">
                    <a:lumMod val="50000"/>
                  </a:schemeClr>
                </a:solidFill>
                <a:latin typeface="Gill Sans MT" panose="020B0502020104020203" pitchFamily="34" charset="0"/>
                <a:sym typeface="Symbol" panose="05050102010706020507" pitchFamily="18" charset="2"/>
              </a:rPr>
              <a:t></a:t>
            </a:r>
          </a:p>
          <a:p>
            <a:pPr algn="ctr"/>
            <a:r>
              <a:rPr lang="en-US" b="1" dirty="0">
                <a:solidFill>
                  <a:schemeClr val="tx2">
                    <a:lumMod val="50000"/>
                  </a:schemeClr>
                </a:solidFill>
                <a:latin typeface="Gill Sans MT" panose="020B0502020104020203" pitchFamily="34" charset="0"/>
                <a:sym typeface="Symbol" panose="05050102010706020507" pitchFamily="18" charset="2"/>
              </a:rPr>
              <a:t>opinion distance</a:t>
            </a:r>
            <a:endParaRPr lang="en-US" b="1" dirty="0">
              <a:solidFill>
                <a:schemeClr val="tx2">
                  <a:lumMod val="50000"/>
                </a:schemeClr>
              </a:solidFill>
              <a:latin typeface="Gill Sans MT" panose="020B0502020104020203" pitchFamily="34" charset="0"/>
            </a:endParaRPr>
          </a:p>
        </p:txBody>
      </p:sp>
      <p:sp>
        <p:nvSpPr>
          <p:cNvPr id="9" name="TextBox 8"/>
          <p:cNvSpPr txBox="1"/>
          <p:nvPr/>
        </p:nvSpPr>
        <p:spPr>
          <a:xfrm>
            <a:off x="4494259" y="3600209"/>
            <a:ext cx="1837577" cy="646331"/>
          </a:xfrm>
          <a:prstGeom prst="rect">
            <a:avLst/>
          </a:prstGeom>
          <a:noFill/>
        </p:spPr>
        <p:txBody>
          <a:bodyPr wrap="square" rtlCol="0">
            <a:spAutoFit/>
          </a:bodyPr>
          <a:lstStyle/>
          <a:p>
            <a:pPr algn="ctr"/>
            <a:r>
              <a:rPr lang="en-US" b="1" dirty="0">
                <a:solidFill>
                  <a:schemeClr val="tx2">
                    <a:lumMod val="50000"/>
                  </a:schemeClr>
                </a:solidFill>
                <a:latin typeface="Gill Sans MT" panose="020B0502020104020203" pitchFamily="34" charset="0"/>
                <a:sym typeface="Symbol" panose="05050102010706020507" pitchFamily="18" charset="2"/>
              </a:rPr>
              <a:t></a:t>
            </a:r>
          </a:p>
          <a:p>
            <a:pPr algn="ctr"/>
            <a:r>
              <a:rPr lang="en-US" b="1" dirty="0">
                <a:solidFill>
                  <a:schemeClr val="tx2">
                    <a:lumMod val="50000"/>
                  </a:schemeClr>
                </a:solidFill>
                <a:latin typeface="Gill Sans MT" panose="020B0502020104020203" pitchFamily="34" charset="0"/>
                <a:sym typeface="Symbol" panose="05050102010706020507" pitchFamily="18" charset="2"/>
              </a:rPr>
              <a:t>influence effort</a:t>
            </a:r>
            <a:endParaRPr lang="en-US" b="1" dirty="0">
              <a:solidFill>
                <a:schemeClr val="tx2">
                  <a:lumMod val="50000"/>
                </a:schemeClr>
              </a:solidFill>
              <a:latin typeface="Gill Sans MT" panose="020B0502020104020203" pitchFamily="34" charset="0"/>
            </a:endParaRPr>
          </a:p>
        </p:txBody>
      </p:sp>
      <p:sp>
        <p:nvSpPr>
          <p:cNvPr id="11" name="TextBox 10"/>
          <p:cNvSpPr txBox="1"/>
          <p:nvPr/>
        </p:nvSpPr>
        <p:spPr>
          <a:xfrm>
            <a:off x="5999708" y="5814059"/>
            <a:ext cx="2334247" cy="646331"/>
          </a:xfrm>
          <a:prstGeom prst="rect">
            <a:avLst/>
          </a:prstGeom>
          <a:noFill/>
        </p:spPr>
        <p:txBody>
          <a:bodyPr wrap="square" rtlCol="0">
            <a:spAutoFit/>
          </a:bodyPr>
          <a:lstStyle/>
          <a:p>
            <a:pPr algn="ctr"/>
            <a:r>
              <a:rPr lang="en-US" b="1" dirty="0">
                <a:solidFill>
                  <a:schemeClr val="tx2">
                    <a:lumMod val="50000"/>
                  </a:schemeClr>
                </a:solidFill>
                <a:latin typeface="Gill Sans MT" panose="020B0502020104020203" pitchFamily="34" charset="0"/>
                <a:sym typeface="Symbol" panose="05050102010706020507" pitchFamily="18" charset="2"/>
              </a:rPr>
              <a:t></a:t>
            </a:r>
          </a:p>
          <a:p>
            <a:pPr algn="ctr"/>
            <a:r>
              <a:rPr lang="en-US" b="1" dirty="0">
                <a:solidFill>
                  <a:schemeClr val="tx2">
                    <a:lumMod val="50000"/>
                  </a:schemeClr>
                </a:solidFill>
                <a:latin typeface="Gill Sans MT" panose="020B0502020104020203" pitchFamily="34" charset="0"/>
                <a:sym typeface="Symbol" panose="05050102010706020507" pitchFamily="18" charset="2"/>
              </a:rPr>
              <a:t>influence</a:t>
            </a:r>
            <a:endParaRPr lang="en-US" b="1" dirty="0">
              <a:solidFill>
                <a:schemeClr val="tx2">
                  <a:lumMod val="50000"/>
                </a:schemeClr>
              </a:solidFill>
              <a:latin typeface="Gill Sans MT" panose="020B0502020104020203" pitchFamily="34" charset="0"/>
            </a:endParaRPr>
          </a:p>
        </p:txBody>
      </p:sp>
      <p:sp>
        <p:nvSpPr>
          <p:cNvPr id="12" name="TextBox 11"/>
          <p:cNvSpPr txBox="1"/>
          <p:nvPr/>
        </p:nvSpPr>
        <p:spPr>
          <a:xfrm>
            <a:off x="7954631" y="5814059"/>
            <a:ext cx="2334247" cy="646331"/>
          </a:xfrm>
          <a:prstGeom prst="rect">
            <a:avLst/>
          </a:prstGeom>
          <a:noFill/>
        </p:spPr>
        <p:txBody>
          <a:bodyPr wrap="square" rtlCol="0">
            <a:spAutoFit/>
          </a:bodyPr>
          <a:lstStyle/>
          <a:p>
            <a:pPr algn="ctr"/>
            <a:r>
              <a:rPr lang="en-US" b="1" dirty="0">
                <a:solidFill>
                  <a:schemeClr val="tx2">
                    <a:lumMod val="50000"/>
                  </a:schemeClr>
                </a:solidFill>
                <a:latin typeface="Gill Sans MT" panose="020B0502020104020203" pitchFamily="34" charset="0"/>
                <a:sym typeface="Symbol" panose="05050102010706020507" pitchFamily="18" charset="2"/>
              </a:rPr>
              <a:t></a:t>
            </a:r>
          </a:p>
          <a:p>
            <a:pPr algn="ctr"/>
            <a:r>
              <a:rPr lang="en-US" b="1" dirty="0">
                <a:solidFill>
                  <a:schemeClr val="tx2">
                    <a:lumMod val="50000"/>
                  </a:schemeClr>
                </a:solidFill>
                <a:latin typeface="Gill Sans MT" panose="020B0502020104020203" pitchFamily="34" charset="0"/>
                <a:sym typeface="Symbol" panose="05050102010706020507" pitchFamily="18" charset="2"/>
              </a:rPr>
              <a:t>randomness</a:t>
            </a:r>
            <a:endParaRPr lang="en-US" b="1" dirty="0">
              <a:solidFill>
                <a:schemeClr val="tx2">
                  <a:lumMod val="50000"/>
                </a:schemeClr>
              </a:solidFill>
              <a:latin typeface="Gill Sans MT" panose="020B0502020104020203" pitchFamily="34" charset="0"/>
            </a:endParaRPr>
          </a:p>
        </p:txBody>
      </p:sp>
      <p:sp>
        <p:nvSpPr>
          <p:cNvPr id="13" name="TextBox 12"/>
          <p:cNvSpPr txBox="1"/>
          <p:nvPr/>
        </p:nvSpPr>
        <p:spPr>
          <a:xfrm>
            <a:off x="3093219" y="5814059"/>
            <a:ext cx="2904369" cy="646331"/>
          </a:xfrm>
          <a:prstGeom prst="rect">
            <a:avLst/>
          </a:prstGeom>
          <a:noFill/>
        </p:spPr>
        <p:txBody>
          <a:bodyPr wrap="square" rtlCol="0">
            <a:spAutoFit/>
          </a:bodyPr>
          <a:lstStyle/>
          <a:p>
            <a:pPr algn="ctr"/>
            <a:r>
              <a:rPr lang="en-US" b="1" dirty="0">
                <a:solidFill>
                  <a:schemeClr val="tx2">
                    <a:lumMod val="50000"/>
                  </a:schemeClr>
                </a:solidFill>
                <a:latin typeface="Gill Sans MT" panose="020B0502020104020203" pitchFamily="34" charset="0"/>
                <a:sym typeface="Symbol" panose="05050102010706020507" pitchFamily="18" charset="2"/>
              </a:rPr>
              <a:t></a:t>
            </a:r>
          </a:p>
          <a:p>
            <a:pPr algn="ctr"/>
            <a:r>
              <a:rPr lang="en-US" b="1" dirty="0">
                <a:solidFill>
                  <a:schemeClr val="tx2">
                    <a:lumMod val="50000"/>
                  </a:schemeClr>
                </a:solidFill>
                <a:latin typeface="Gill Sans MT" panose="020B0502020104020203" pitchFamily="34" charset="0"/>
                <a:sym typeface="Symbol" panose="05050102010706020507" pitchFamily="18" charset="2"/>
              </a:rPr>
              <a:t>average neighbor opinion</a:t>
            </a:r>
            <a:endParaRPr lang="en-US" b="1" dirty="0">
              <a:solidFill>
                <a:schemeClr val="tx2">
                  <a:lumMod val="50000"/>
                </a:schemeClr>
              </a:solidFill>
              <a:latin typeface="Gill Sans MT" panose="020B0502020104020203" pitchFamily="34" charset="0"/>
            </a:endParaRPr>
          </a:p>
        </p:txBody>
      </p:sp>
    </p:spTree>
    <p:extLst>
      <p:ext uri="{BB962C8B-B14F-4D97-AF65-F5344CB8AC3E}">
        <p14:creationId xmlns:p14="http://schemas.microsoft.com/office/powerpoint/2010/main" val="68926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5" y="283847"/>
            <a:ext cx="10414049" cy="568617"/>
          </a:xfrm>
          <a:prstGeom prst="rect">
            <a:avLst/>
          </a:prstGeom>
        </p:spPr>
        <p:txBody>
          <a:bodyPr vert="horz" wrap="square" lIns="0" tIns="14478" rIns="0" bIns="0" rtlCol="0">
            <a:spAutoFit/>
          </a:bodyPr>
          <a:lstStyle/>
          <a:p>
            <a:pPr marL="15240">
              <a:spcBef>
                <a:spcPts val="114"/>
              </a:spcBef>
            </a:pPr>
            <a:r>
              <a:rPr lang="en-US" sz="3600" spc="-18" dirty="0"/>
              <a:t>Problem Formulation</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19</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19" y="1105078"/>
            <a:ext cx="11321936" cy="4585871"/>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kern="0" dirty="0">
                <a:solidFill>
                  <a:srgbClr val="339933"/>
                </a:solidFill>
                <a:latin typeface="Gill Sans MT" panose="020B0502020104020203" pitchFamily="34" charset="0"/>
              </a:rPr>
              <a:t>With stubborn agents</a:t>
            </a:r>
            <a:r>
              <a:rPr lang="en-US" sz="2800" kern="0" dirty="0">
                <a:solidFill>
                  <a:schemeClr val="tx2">
                    <a:lumMod val="50000"/>
                  </a:schemeClr>
                </a:solidFill>
                <a:latin typeface="Gill Sans MT" panose="020B0502020104020203" pitchFamily="34" charset="0"/>
              </a:rPr>
              <a:t> – players reluctant to change from initial opinion</a:t>
            </a: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Cost functional</a:t>
            </a: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State dynamic equation</a:t>
            </a: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p:txBody>
      </p:sp>
      <p:pic>
        <p:nvPicPr>
          <p:cNvPr id="4" name="Picture 3"/>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553682" y="2689353"/>
            <a:ext cx="9085475" cy="1417320"/>
          </a:xfrm>
          <a:prstGeom prst="rect">
            <a:avLst/>
          </a:prstGeom>
        </p:spPr>
      </p:pic>
      <p:pic>
        <p:nvPicPr>
          <p:cNvPr id="9" name="Picture 8"/>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831304" y="4685795"/>
            <a:ext cx="10530230" cy="923544"/>
          </a:xfrm>
          <a:prstGeom prst="rect">
            <a:avLst/>
          </a:prstGeom>
        </p:spPr>
      </p:pic>
      <p:sp>
        <p:nvSpPr>
          <p:cNvPr id="7" name="TextBox 6"/>
          <p:cNvSpPr txBox="1"/>
          <p:nvPr/>
        </p:nvSpPr>
        <p:spPr>
          <a:xfrm>
            <a:off x="7676106" y="5657345"/>
            <a:ext cx="2334247" cy="646331"/>
          </a:xfrm>
          <a:prstGeom prst="rect">
            <a:avLst/>
          </a:prstGeom>
          <a:noFill/>
        </p:spPr>
        <p:txBody>
          <a:bodyPr wrap="square" rtlCol="0">
            <a:spAutoFit/>
          </a:bodyPr>
          <a:lstStyle/>
          <a:p>
            <a:pPr algn="ctr"/>
            <a:r>
              <a:rPr lang="en-US" b="1" dirty="0">
                <a:solidFill>
                  <a:schemeClr val="tx2">
                    <a:lumMod val="50000"/>
                  </a:schemeClr>
                </a:solidFill>
                <a:latin typeface="Gill Sans MT" panose="020B0502020104020203" pitchFamily="34" charset="0"/>
                <a:sym typeface="Symbol" panose="05050102010706020507" pitchFamily="18" charset="2"/>
              </a:rPr>
              <a:t></a:t>
            </a:r>
          </a:p>
          <a:p>
            <a:pPr algn="ctr"/>
            <a:r>
              <a:rPr lang="en-US" b="1" dirty="0">
                <a:solidFill>
                  <a:schemeClr val="tx2">
                    <a:lumMod val="50000"/>
                  </a:schemeClr>
                </a:solidFill>
                <a:latin typeface="Gill Sans MT" panose="020B0502020104020203" pitchFamily="34" charset="0"/>
                <a:sym typeface="Symbol" panose="05050102010706020507" pitchFamily="18" charset="2"/>
              </a:rPr>
              <a:t>influence</a:t>
            </a:r>
            <a:endParaRPr lang="en-US" b="1" dirty="0">
              <a:solidFill>
                <a:schemeClr val="tx2">
                  <a:lumMod val="50000"/>
                </a:schemeClr>
              </a:solidFill>
              <a:latin typeface="Gill Sans MT" panose="020B0502020104020203" pitchFamily="34" charset="0"/>
            </a:endParaRPr>
          </a:p>
        </p:txBody>
      </p:sp>
      <p:sp>
        <p:nvSpPr>
          <p:cNvPr id="8" name="TextBox 7"/>
          <p:cNvSpPr txBox="1"/>
          <p:nvPr/>
        </p:nvSpPr>
        <p:spPr>
          <a:xfrm>
            <a:off x="9631029" y="5657345"/>
            <a:ext cx="2334247" cy="646331"/>
          </a:xfrm>
          <a:prstGeom prst="rect">
            <a:avLst/>
          </a:prstGeom>
          <a:noFill/>
        </p:spPr>
        <p:txBody>
          <a:bodyPr wrap="square" rtlCol="0">
            <a:spAutoFit/>
          </a:bodyPr>
          <a:lstStyle/>
          <a:p>
            <a:pPr algn="ctr"/>
            <a:r>
              <a:rPr lang="en-US" b="1" dirty="0">
                <a:solidFill>
                  <a:schemeClr val="tx2">
                    <a:lumMod val="50000"/>
                  </a:schemeClr>
                </a:solidFill>
                <a:latin typeface="Gill Sans MT" panose="020B0502020104020203" pitchFamily="34" charset="0"/>
                <a:sym typeface="Symbol" panose="05050102010706020507" pitchFamily="18" charset="2"/>
              </a:rPr>
              <a:t></a:t>
            </a:r>
          </a:p>
          <a:p>
            <a:pPr algn="ctr"/>
            <a:r>
              <a:rPr lang="en-US" b="1" dirty="0">
                <a:solidFill>
                  <a:schemeClr val="tx2">
                    <a:lumMod val="50000"/>
                  </a:schemeClr>
                </a:solidFill>
                <a:latin typeface="Gill Sans MT" panose="020B0502020104020203" pitchFamily="34" charset="0"/>
                <a:sym typeface="Symbol" panose="05050102010706020507" pitchFamily="18" charset="2"/>
              </a:rPr>
              <a:t>randomness</a:t>
            </a:r>
            <a:endParaRPr lang="en-US" b="1" dirty="0">
              <a:solidFill>
                <a:schemeClr val="tx2">
                  <a:lumMod val="50000"/>
                </a:schemeClr>
              </a:solidFill>
              <a:latin typeface="Gill Sans MT" panose="020B0502020104020203" pitchFamily="34" charset="0"/>
            </a:endParaRPr>
          </a:p>
        </p:txBody>
      </p:sp>
      <p:sp>
        <p:nvSpPr>
          <p:cNvPr id="10" name="TextBox 9"/>
          <p:cNvSpPr txBox="1"/>
          <p:nvPr/>
        </p:nvSpPr>
        <p:spPr>
          <a:xfrm>
            <a:off x="1777037" y="5657345"/>
            <a:ext cx="2904369" cy="646331"/>
          </a:xfrm>
          <a:prstGeom prst="rect">
            <a:avLst/>
          </a:prstGeom>
          <a:noFill/>
        </p:spPr>
        <p:txBody>
          <a:bodyPr wrap="square" rtlCol="0">
            <a:spAutoFit/>
          </a:bodyPr>
          <a:lstStyle/>
          <a:p>
            <a:pPr algn="ctr"/>
            <a:r>
              <a:rPr lang="en-US" b="1" dirty="0">
                <a:solidFill>
                  <a:schemeClr val="tx2">
                    <a:lumMod val="50000"/>
                  </a:schemeClr>
                </a:solidFill>
                <a:latin typeface="Gill Sans MT" panose="020B0502020104020203" pitchFamily="34" charset="0"/>
                <a:sym typeface="Symbol" panose="05050102010706020507" pitchFamily="18" charset="2"/>
              </a:rPr>
              <a:t></a:t>
            </a:r>
          </a:p>
          <a:p>
            <a:pPr algn="ctr"/>
            <a:r>
              <a:rPr lang="en-US" b="1" dirty="0">
                <a:solidFill>
                  <a:schemeClr val="tx2">
                    <a:lumMod val="50000"/>
                  </a:schemeClr>
                </a:solidFill>
                <a:latin typeface="Gill Sans MT" panose="020B0502020104020203" pitchFamily="34" charset="0"/>
                <a:sym typeface="Symbol" panose="05050102010706020507" pitchFamily="18" charset="2"/>
              </a:rPr>
              <a:t>average neighbor opinion</a:t>
            </a:r>
            <a:endParaRPr lang="en-US" b="1" dirty="0">
              <a:solidFill>
                <a:schemeClr val="tx2">
                  <a:lumMod val="50000"/>
                </a:schemeClr>
              </a:solidFill>
              <a:latin typeface="Gill Sans MT" panose="020B0502020104020203" pitchFamily="34" charset="0"/>
            </a:endParaRPr>
          </a:p>
        </p:txBody>
      </p:sp>
      <p:sp>
        <p:nvSpPr>
          <p:cNvPr id="11" name="TextBox 10"/>
          <p:cNvSpPr txBox="1"/>
          <p:nvPr/>
        </p:nvSpPr>
        <p:spPr>
          <a:xfrm>
            <a:off x="4728055" y="5657340"/>
            <a:ext cx="2904369" cy="646331"/>
          </a:xfrm>
          <a:prstGeom prst="rect">
            <a:avLst/>
          </a:prstGeom>
          <a:noFill/>
        </p:spPr>
        <p:txBody>
          <a:bodyPr wrap="square" rtlCol="0">
            <a:spAutoFit/>
          </a:bodyPr>
          <a:lstStyle/>
          <a:p>
            <a:pPr algn="ctr"/>
            <a:r>
              <a:rPr lang="en-US" b="1" dirty="0">
                <a:solidFill>
                  <a:schemeClr val="tx2">
                    <a:lumMod val="50000"/>
                  </a:schemeClr>
                </a:solidFill>
                <a:latin typeface="Gill Sans MT" panose="020B0502020104020203" pitchFamily="34" charset="0"/>
                <a:sym typeface="Symbol" panose="05050102010706020507" pitchFamily="18" charset="2"/>
              </a:rPr>
              <a:t></a:t>
            </a:r>
          </a:p>
          <a:p>
            <a:pPr algn="ctr"/>
            <a:r>
              <a:rPr lang="en-US" b="1" dirty="0">
                <a:solidFill>
                  <a:schemeClr val="tx2">
                    <a:lumMod val="50000"/>
                  </a:schemeClr>
                </a:solidFill>
                <a:latin typeface="Gill Sans MT" panose="020B0502020104020203" pitchFamily="34" charset="0"/>
                <a:sym typeface="Symbol" panose="05050102010706020507" pitchFamily="18" charset="2"/>
              </a:rPr>
              <a:t>initial opinion</a:t>
            </a:r>
            <a:endParaRPr lang="en-US" b="1" dirty="0">
              <a:solidFill>
                <a:schemeClr val="tx2">
                  <a:lumMod val="50000"/>
                </a:schemeClr>
              </a:solidFill>
              <a:latin typeface="Gill Sans MT" panose="020B0502020104020203" pitchFamily="34" charset="0"/>
            </a:endParaRPr>
          </a:p>
        </p:txBody>
      </p:sp>
      <p:sp>
        <p:nvSpPr>
          <p:cNvPr id="12" name="TextBox 11"/>
          <p:cNvSpPr txBox="1"/>
          <p:nvPr/>
        </p:nvSpPr>
        <p:spPr>
          <a:xfrm>
            <a:off x="8178844" y="3776368"/>
            <a:ext cx="3403556" cy="369332"/>
          </a:xfrm>
          <a:prstGeom prst="rect">
            <a:avLst/>
          </a:prstGeom>
          <a:noFill/>
        </p:spPr>
        <p:txBody>
          <a:bodyPr wrap="square" rtlCol="0">
            <a:spAutoFit/>
          </a:bodyPr>
          <a:lstStyle/>
          <a:p>
            <a:r>
              <a:rPr lang="en-US" b="1" dirty="0">
                <a:solidFill>
                  <a:schemeClr val="tx2">
                    <a:lumMod val="50000"/>
                  </a:schemeClr>
                </a:solidFill>
                <a:latin typeface="Gill Sans MT" panose="020B0502020104020203" pitchFamily="34" charset="0"/>
                <a:sym typeface="Symbol" panose="05050102010706020507" pitchFamily="18" charset="2"/>
              </a:rPr>
              <a:t> distance to initial opinion</a:t>
            </a:r>
            <a:endParaRPr lang="en-US" b="1" dirty="0">
              <a:solidFill>
                <a:schemeClr val="tx2">
                  <a:lumMod val="50000"/>
                </a:schemeClr>
              </a:solidFill>
              <a:latin typeface="Gill Sans MT" panose="020B0502020104020203" pitchFamily="34" charset="0"/>
            </a:endParaRPr>
          </a:p>
        </p:txBody>
      </p:sp>
    </p:spTree>
    <p:extLst>
      <p:ext uri="{BB962C8B-B14F-4D97-AF65-F5344CB8AC3E}">
        <p14:creationId xmlns:p14="http://schemas.microsoft.com/office/powerpoint/2010/main" val="189960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5821680" cy="568617"/>
          </a:xfrm>
          <a:prstGeom prst="rect">
            <a:avLst/>
          </a:prstGeom>
        </p:spPr>
        <p:txBody>
          <a:bodyPr vert="horz" wrap="square" lIns="0" tIns="14478" rIns="0" bIns="0" rtlCol="0">
            <a:spAutoFit/>
          </a:bodyPr>
          <a:lstStyle/>
          <a:p>
            <a:pPr marL="15240">
              <a:spcBef>
                <a:spcPts val="114"/>
              </a:spcBef>
            </a:pPr>
            <a:r>
              <a:rPr lang="en-US" sz="3600" spc="-18" dirty="0"/>
              <a:t>Outline</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2</a:t>
            </a:fld>
            <a:endParaRPr lang="en-US" spc="-6" dirty="0"/>
          </a:p>
        </p:txBody>
      </p:sp>
      <p:sp>
        <p:nvSpPr>
          <p:cNvPr id="10" name="object 13">
            <a:extLst>
              <a:ext uri="{FF2B5EF4-FFF2-40B4-BE49-F238E27FC236}">
                <a16:creationId xmlns:a16="http://schemas.microsoft.com/office/drawing/2014/main" id="{85F7B355-81C3-4C2A-9D33-C079BF5BFDF2}"/>
              </a:ext>
            </a:extLst>
          </p:cNvPr>
          <p:cNvSpPr txBox="1"/>
          <p:nvPr/>
        </p:nvSpPr>
        <p:spPr>
          <a:xfrm>
            <a:off x="426720" y="1105078"/>
            <a:ext cx="11349644" cy="5209118"/>
          </a:xfrm>
          <a:prstGeom prst="rect">
            <a:avLst/>
          </a:prstGeom>
        </p:spPr>
        <p:txBody>
          <a:bodyPr vert="horz" wrap="square" lIns="0" tIns="91440" rIns="0" bIns="0" rtlCol="0">
            <a:spAutoFit/>
          </a:bodyPr>
          <a:lstStyle/>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ysClr val="windowText" lastClr="000000"/>
                </a:solidFill>
                <a:latin typeface="Gill Sans MT"/>
                <a:cs typeface="Gill Sans MT"/>
              </a:rPr>
              <a:t>Introduction</a:t>
            </a:r>
          </a:p>
          <a:p>
            <a:pPr marL="426715" indent="-411475" defTabSz="1097280">
              <a:spcAft>
                <a:spcPts val="600"/>
              </a:spcAft>
              <a:buClr>
                <a:srgbClr val="005F85"/>
              </a:buClr>
              <a:buSzPct val="80000"/>
              <a:buFont typeface="Wingdings"/>
              <a:buChar char=""/>
              <a:tabLst>
                <a:tab pos="425450" algn="l"/>
                <a:tab pos="425450" algn="l"/>
              </a:tabLst>
            </a:pPr>
            <a:r>
              <a:rPr lang="en-US" sz="2800" kern="0" dirty="0">
                <a:latin typeface="Gill Sans MT"/>
                <a:cs typeface="Gill Sans MT"/>
              </a:rPr>
              <a:t>Mean Field Game Theory</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800" kern="0" dirty="0">
                <a:latin typeface="Gill Sans MT"/>
                <a:cs typeface="Gill Sans MT"/>
              </a:rPr>
              <a:t>Background</a:t>
            </a:r>
          </a:p>
          <a:p>
            <a:pPr marL="426715" indent="-411475" defTabSz="1097280">
              <a:spcAft>
                <a:spcPts val="600"/>
              </a:spcAft>
              <a:buClr>
                <a:srgbClr val="005F85"/>
              </a:buClr>
              <a:buSzPct val="80000"/>
              <a:buFont typeface="Wingdings"/>
              <a:buChar char=""/>
              <a:tabLst>
                <a:tab pos="425450" algn="l"/>
                <a:tab pos="425450" algn="l"/>
              </a:tabLst>
            </a:pPr>
            <a:r>
              <a:rPr lang="en-US" sz="2800" kern="0" dirty="0">
                <a:latin typeface="Gill Sans MT"/>
                <a:cs typeface="Gill Sans MT"/>
              </a:rPr>
              <a:t>Mean Field Game with Several Populations</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800" kern="0" dirty="0">
                <a:latin typeface="Gill Sans MT"/>
                <a:cs typeface="Gill Sans MT"/>
              </a:rPr>
              <a:t>Belief and Opinion Evolution in Social Networks</a:t>
            </a:r>
          </a:p>
          <a:p>
            <a:pPr marL="426715" indent="-411475" defTabSz="1097280">
              <a:spcAft>
                <a:spcPts val="600"/>
              </a:spcAft>
              <a:buClr>
                <a:srgbClr val="005F85"/>
              </a:buClr>
              <a:buSzPct val="80000"/>
              <a:buFont typeface="Wingdings"/>
              <a:buChar char=""/>
              <a:tabLst>
                <a:tab pos="425450" algn="l"/>
                <a:tab pos="425450" algn="l"/>
              </a:tabLst>
            </a:pPr>
            <a:r>
              <a:rPr lang="en-US" sz="2800" kern="0" dirty="0">
                <a:latin typeface="Gill Sans MT"/>
                <a:cs typeface="Gill Sans MT"/>
              </a:rPr>
              <a:t>Mean-Field-Type Game</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800" kern="0" dirty="0">
                <a:latin typeface="Gill Sans MT"/>
                <a:cs typeface="Gill Sans MT"/>
              </a:rPr>
              <a:t>Computation Offloading in Mobile Edge Computing Networks</a:t>
            </a:r>
          </a:p>
          <a:p>
            <a:pPr marL="426715" indent="-411475" defTabSz="1097280">
              <a:spcAft>
                <a:spcPts val="600"/>
              </a:spcAft>
              <a:buClr>
                <a:srgbClr val="005F85"/>
              </a:buClr>
              <a:buSzPct val="80000"/>
              <a:buFont typeface="Wingdings"/>
              <a:buChar char=""/>
              <a:tabLst>
                <a:tab pos="425450" algn="l"/>
                <a:tab pos="425450" algn="l"/>
              </a:tabLst>
            </a:pPr>
            <a:r>
              <a:rPr lang="en-US" sz="2800" kern="0" dirty="0">
                <a:latin typeface="Gill Sans MT"/>
                <a:cs typeface="Gill Sans MT"/>
              </a:rPr>
              <a:t>Future Works</a:t>
            </a:r>
          </a:p>
          <a:p>
            <a:pPr marL="426715" indent="-411475" defTabSz="1097280">
              <a:spcAft>
                <a:spcPts val="600"/>
              </a:spcAft>
              <a:buClr>
                <a:srgbClr val="005F85"/>
              </a:buClr>
              <a:buSzPct val="80000"/>
              <a:buFont typeface="Wingdings"/>
              <a:buChar char=""/>
              <a:tabLst>
                <a:tab pos="425450" algn="l"/>
                <a:tab pos="425450" algn="l"/>
              </a:tabLst>
            </a:pPr>
            <a:r>
              <a:rPr lang="en-US" sz="2800" kern="0" dirty="0">
                <a:latin typeface="Gill Sans MT"/>
                <a:cs typeface="Gill Sans MT"/>
              </a:rPr>
              <a:t>Publications</a:t>
            </a:r>
          </a:p>
          <a:p>
            <a:pPr marL="426715" indent="-411475" defTabSz="1097280">
              <a:spcAft>
                <a:spcPts val="600"/>
              </a:spcAft>
              <a:buClr>
                <a:srgbClr val="005F85"/>
              </a:buClr>
              <a:buSzPct val="80000"/>
              <a:buFont typeface="Wingdings"/>
              <a:buChar char=""/>
              <a:tabLst>
                <a:tab pos="425450" algn="l"/>
                <a:tab pos="425450" algn="l"/>
              </a:tabLst>
            </a:pPr>
            <a:r>
              <a:rPr lang="en-US" sz="2800" kern="0" dirty="0">
                <a:latin typeface="Gill Sans MT"/>
                <a:cs typeface="Gill Sans MT"/>
              </a:rPr>
              <a:t>Conclusion</a:t>
            </a:r>
          </a:p>
        </p:txBody>
      </p:sp>
    </p:spTree>
    <p:extLst>
      <p:ext uri="{BB962C8B-B14F-4D97-AF65-F5344CB8AC3E}">
        <p14:creationId xmlns:p14="http://schemas.microsoft.com/office/powerpoint/2010/main" val="78660769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9984558" cy="568617"/>
          </a:xfrm>
          <a:prstGeom prst="rect">
            <a:avLst/>
          </a:prstGeom>
        </p:spPr>
        <p:txBody>
          <a:bodyPr vert="horz" wrap="square" lIns="0" tIns="14478" rIns="0" bIns="0" rtlCol="0">
            <a:spAutoFit/>
          </a:bodyPr>
          <a:lstStyle/>
          <a:p>
            <a:pPr marL="15240">
              <a:spcBef>
                <a:spcPts val="114"/>
              </a:spcBef>
            </a:pPr>
            <a:r>
              <a:rPr lang="en-US" sz="3600" spc="-18" dirty="0"/>
              <a:t>Problem Formulation </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20</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20" y="1105078"/>
            <a:ext cx="11349644" cy="5232202"/>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MFG SP problem</a:t>
            </a:r>
            <a:r>
              <a:rPr lang="en-US" sz="2800" kern="0" dirty="0">
                <a:solidFill>
                  <a:srgbClr val="C00000"/>
                </a:solidFill>
                <a:latin typeface="Gill Sans MT" panose="020B0502020104020203" pitchFamily="34" charset="0"/>
              </a:rPr>
              <a:t>:</a:t>
            </a:r>
            <a:r>
              <a:rPr lang="en-US" sz="2800" b="1" kern="0" dirty="0">
                <a:solidFill>
                  <a:srgbClr val="C00000"/>
                </a:solidFill>
                <a:latin typeface="Gill Sans MT" panose="020B0502020104020203" pitchFamily="34" charset="0"/>
              </a:rPr>
              <a:t> </a:t>
            </a:r>
            <a:r>
              <a:rPr lang="en-US" sz="2800" kern="0" dirty="0">
                <a:latin typeface="Gill Sans MT" panose="020B0502020104020203" pitchFamily="34" charset="0"/>
              </a:rPr>
              <a:t>HJB/FPK (reduced) form</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Each population solves the following pair of </a:t>
            </a:r>
            <a:r>
              <a:rPr lang="en-US" sz="2400" kern="0" dirty="0">
                <a:solidFill>
                  <a:srgbClr val="339933"/>
                </a:solidFill>
                <a:latin typeface="Gill Sans MT" panose="020B0502020104020203" pitchFamily="34" charset="0"/>
              </a:rPr>
              <a:t>HJB/FPK equations</a:t>
            </a: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914400" lvl="0" defTabSz="1097280">
              <a:spcAft>
                <a:spcPts val="600"/>
              </a:spcAft>
              <a:buClr>
                <a:srgbClr val="005F85"/>
              </a:buClr>
              <a:buSzPct val="80000"/>
              <a:tabLst>
                <a:tab pos="747713" algn="l"/>
              </a:tabLst>
            </a:pPr>
            <a:endParaRPr lang="en-US" sz="2400" kern="0" dirty="0">
              <a:latin typeface="Gill Sans MT" panose="020B0502020104020203" pitchFamily="34" charset="0"/>
            </a:endParaRPr>
          </a:p>
          <a:p>
            <a:pPr marL="914400" lvl="0" defTabSz="1097280">
              <a:spcAft>
                <a:spcPts val="600"/>
              </a:spcAft>
              <a:buClr>
                <a:srgbClr val="005F85"/>
              </a:buClr>
              <a:buSzPct val="80000"/>
              <a:tabLst>
                <a:tab pos="747713" algn="l"/>
              </a:tabLst>
            </a:pPr>
            <a:r>
              <a:rPr lang="en-US" sz="2400" kern="0" dirty="0">
                <a:latin typeface="Gill Sans MT" panose="020B0502020104020203" pitchFamily="34" charset="0"/>
              </a:rPr>
              <a:t>where the </a:t>
            </a:r>
            <a:r>
              <a:rPr lang="en-US" sz="2400" kern="0" dirty="0">
                <a:solidFill>
                  <a:srgbClr val="339933"/>
                </a:solidFill>
                <a:latin typeface="Gill Sans MT" panose="020B0502020104020203" pitchFamily="34" charset="0"/>
              </a:rPr>
              <a:t>Hamiltonian</a:t>
            </a:r>
            <a:r>
              <a:rPr lang="en-US" sz="2400" kern="0" dirty="0">
                <a:latin typeface="Gill Sans MT" panose="020B0502020104020203" pitchFamily="34" charset="0"/>
              </a:rPr>
              <a:t> is defined as</a:t>
            </a:r>
          </a:p>
          <a:p>
            <a:pPr marL="914400" lvl="0" defTabSz="1097280">
              <a:spcAft>
                <a:spcPts val="600"/>
              </a:spcAft>
              <a:buClr>
                <a:srgbClr val="005F85"/>
              </a:buClr>
              <a:buSzPct val="80000"/>
              <a:tabLst>
                <a:tab pos="747713" algn="l"/>
              </a:tabLst>
            </a:pPr>
            <a:endParaRPr lang="en-US" sz="2400" kern="0" dirty="0">
              <a:latin typeface="Gill Sans MT" panose="020B0502020104020203" pitchFamily="34" charset="0"/>
            </a:endParaRPr>
          </a:p>
          <a:p>
            <a:pPr marL="914400" lvl="0" indent="-342900" defTabSz="1097280">
              <a:spcAft>
                <a:spcPts val="600"/>
              </a:spcAft>
              <a:buClr>
                <a:srgbClr val="005F85"/>
              </a:buClr>
              <a:buSzPct val="80000"/>
              <a:buFont typeface="Wingdings" panose="05000000000000000000" pitchFamily="2" charset="2"/>
              <a:buChar char="q"/>
              <a:tabLst>
                <a:tab pos="747713" algn="l"/>
              </a:tabLst>
            </a:pPr>
            <a:endParaRPr lang="en-US" sz="2400" kern="0" dirty="0">
              <a:latin typeface="Gill Sans MT" panose="020B0502020104020203" pitchFamily="34" charset="0"/>
            </a:endParaRPr>
          </a:p>
          <a:p>
            <a:pPr marL="914400" lvl="0" indent="-342900" defTabSz="1097280">
              <a:spcAft>
                <a:spcPts val="600"/>
              </a:spcAft>
              <a:buClr>
                <a:srgbClr val="005F85"/>
              </a:buClr>
              <a:buSzPct val="80000"/>
              <a:buFont typeface="Wingdings" panose="05000000000000000000" pitchFamily="2" charset="2"/>
              <a:buChar char="q"/>
              <a:tabLst>
                <a:tab pos="747713" algn="l"/>
              </a:tabLst>
            </a:pPr>
            <a:r>
              <a:rPr lang="en-US" sz="2400" kern="0" dirty="0">
                <a:latin typeface="Gill Sans MT" panose="020B0502020104020203" pitchFamily="34" charset="0"/>
              </a:rPr>
              <a:t>Find a </a:t>
            </a:r>
            <a:r>
              <a:rPr lang="en-US" sz="2400" kern="0" dirty="0">
                <a:solidFill>
                  <a:srgbClr val="339933"/>
                </a:solidFill>
                <a:latin typeface="Gill Sans MT" panose="020B0502020104020203" pitchFamily="34" charset="0"/>
              </a:rPr>
              <a:t>stable solution                   </a:t>
            </a:r>
            <a:r>
              <a:rPr lang="en-US" sz="2400" kern="0" dirty="0">
                <a:latin typeface="Gill Sans MT" panose="020B0502020104020203" pitchFamily="34" charset="0"/>
              </a:rPr>
              <a:t>to the MFG problem.</a:t>
            </a: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p:txBody>
      </p:sp>
      <p:pic>
        <p:nvPicPr>
          <p:cNvPr id="4" name="Picture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975220" y="2325732"/>
            <a:ext cx="8242402" cy="1452066"/>
          </a:xfrm>
          <a:prstGeom prst="rect">
            <a:avLst/>
          </a:prstGeom>
          <a:ln w="38100">
            <a:noFill/>
          </a:ln>
        </p:spPr>
      </p:pic>
      <p:pic>
        <p:nvPicPr>
          <p:cNvPr id="27" name="Picture 26"/>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236385" y="4693042"/>
            <a:ext cx="9720072" cy="305410"/>
          </a:xfrm>
          <a:prstGeom prst="rect">
            <a:avLst/>
          </a:prstGeom>
        </p:spPr>
      </p:pic>
      <p:pic>
        <p:nvPicPr>
          <p:cNvPr id="3" name="Picture 2"/>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4047922" y="5474953"/>
            <a:ext cx="1336853" cy="305410"/>
          </a:xfrm>
          <a:prstGeom prst="rect">
            <a:avLst/>
          </a:prstGeom>
        </p:spPr>
      </p:pic>
    </p:spTree>
    <p:extLst>
      <p:ext uri="{BB962C8B-B14F-4D97-AF65-F5344CB8AC3E}">
        <p14:creationId xmlns:p14="http://schemas.microsoft.com/office/powerpoint/2010/main" val="165269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9984558" cy="568617"/>
          </a:xfrm>
          <a:prstGeom prst="rect">
            <a:avLst/>
          </a:prstGeom>
        </p:spPr>
        <p:txBody>
          <a:bodyPr vert="horz" wrap="square" lIns="0" tIns="14478" rIns="0" bIns="0" rtlCol="0">
            <a:spAutoFit/>
          </a:bodyPr>
          <a:lstStyle/>
          <a:p>
            <a:pPr marL="15240">
              <a:spcBef>
                <a:spcPts val="114"/>
              </a:spcBef>
            </a:pPr>
            <a:r>
              <a:rPr lang="en-US" sz="3600" spc="-18" dirty="0"/>
              <a:t>Solution by Analytic or </a:t>
            </a:r>
            <a:r>
              <a:rPr lang="en-US" sz="3600" spc="-18" dirty="0" err="1"/>
              <a:t>Adjoint</a:t>
            </a:r>
            <a:r>
              <a:rPr lang="en-US" sz="3600" spc="-18" dirty="0"/>
              <a:t> Method</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21</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20" y="1105078"/>
            <a:ext cx="11349644" cy="4585871"/>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Extended cost functional</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Rewrite the original cost function as</a:t>
            </a: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Optimality conditions</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To find a stable solution set </a:t>
            </a: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p:txBody>
      </p:sp>
      <p:pic>
        <p:nvPicPr>
          <p:cNvPr id="17" name="Picture 16"/>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21245" y="2170230"/>
            <a:ext cx="10482683" cy="1845259"/>
          </a:xfrm>
          <a:prstGeom prst="rect">
            <a:avLst/>
          </a:prstGeom>
        </p:spPr>
      </p:pic>
      <p:pic>
        <p:nvPicPr>
          <p:cNvPr id="14" name="Picture 13"/>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3548901" y="5266907"/>
            <a:ext cx="5027372" cy="676656"/>
          </a:xfrm>
          <a:prstGeom prst="rect">
            <a:avLst/>
          </a:prstGeom>
        </p:spPr>
      </p:pic>
    </p:spTree>
    <p:extLst>
      <p:ext uri="{BB962C8B-B14F-4D97-AF65-F5344CB8AC3E}">
        <p14:creationId xmlns:p14="http://schemas.microsoft.com/office/powerpoint/2010/main" val="295423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9984558" cy="568617"/>
          </a:xfrm>
          <a:prstGeom prst="rect">
            <a:avLst/>
          </a:prstGeom>
        </p:spPr>
        <p:txBody>
          <a:bodyPr vert="horz" wrap="square" lIns="0" tIns="14478" rIns="0" bIns="0" rtlCol="0">
            <a:spAutoFit/>
          </a:bodyPr>
          <a:lstStyle/>
          <a:p>
            <a:pPr marL="15240">
              <a:spcBef>
                <a:spcPts val="114"/>
              </a:spcBef>
            </a:pPr>
            <a:r>
              <a:rPr lang="en-US" sz="3600" spc="-18" dirty="0"/>
              <a:t>Solution by Numerical Method</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22</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20" y="1105078"/>
            <a:ext cx="5521958" cy="4893647"/>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Finite difference method </a:t>
            </a:r>
            <a:r>
              <a:rPr lang="en-US" sz="2800" kern="0" dirty="0">
                <a:latin typeface="Gill Sans MT" panose="020B0502020104020203" pitchFamily="34" charset="0"/>
              </a:rPr>
              <a:t>– discretized the optimality conditions</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first-order derivative </a:t>
            </a:r>
            <a:r>
              <a:rPr lang="en-US" sz="2400" kern="0" dirty="0">
                <a:latin typeface="Gill Sans MT" panose="020B0502020104020203" pitchFamily="34" charset="0"/>
                <a:sym typeface="Symbol" panose="05050102010706020507" pitchFamily="18" charset="2"/>
              </a:rPr>
              <a:t></a:t>
            </a:r>
            <a:r>
              <a:rPr lang="en-US" sz="2400" kern="0" dirty="0">
                <a:latin typeface="Gill Sans MT" panose="020B0502020104020203" pitchFamily="34" charset="0"/>
              </a:rPr>
              <a:t> first-order difference</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second-order derivative </a:t>
            </a:r>
            <a:r>
              <a:rPr lang="en-US" sz="2400" kern="0" dirty="0">
                <a:latin typeface="Gill Sans MT" panose="020B0502020104020203" pitchFamily="34" charset="0"/>
                <a:sym typeface="Symbol" panose="05050102010706020507" pitchFamily="18" charset="2"/>
              </a:rPr>
              <a:t></a:t>
            </a:r>
            <a:r>
              <a:rPr lang="en-US" sz="2400" kern="0" dirty="0">
                <a:latin typeface="Gill Sans MT" panose="020B0502020104020203" pitchFamily="34" charset="0"/>
              </a:rPr>
              <a:t> second-order difference</a:t>
            </a:r>
            <a:endParaRPr lang="en-US" sz="24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Lax-</a:t>
            </a:r>
            <a:r>
              <a:rPr lang="en-US" sz="2800" b="1" kern="0" dirty="0" err="1">
                <a:solidFill>
                  <a:srgbClr val="C00000"/>
                </a:solidFill>
                <a:latin typeface="Gill Sans MT" panose="020B0502020104020203" pitchFamily="34" charset="0"/>
              </a:rPr>
              <a:t>Friedrichs</a:t>
            </a:r>
            <a:r>
              <a:rPr lang="en-US" sz="2800" b="1" kern="0" dirty="0">
                <a:solidFill>
                  <a:srgbClr val="C00000"/>
                </a:solidFill>
                <a:latin typeface="Gill Sans MT" panose="020B0502020104020203" pitchFamily="34" charset="0"/>
              </a:rPr>
              <a:t> scheme </a:t>
            </a:r>
            <a:r>
              <a:rPr lang="en-US" sz="2800" kern="0" dirty="0">
                <a:latin typeface="Gill Sans MT" panose="020B0502020104020203" pitchFamily="34" charset="0"/>
              </a:rPr>
              <a:t>– preserve the sign of the mean fields</a:t>
            </a: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p:txBody>
      </p:sp>
      <p:pic>
        <p:nvPicPr>
          <p:cNvPr id="22" name="Picture 21"/>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6606415" y="1310282"/>
            <a:ext cx="2200656" cy="2033016"/>
          </a:xfrm>
          <a:prstGeom prst="rect">
            <a:avLst/>
          </a:prstGeom>
        </p:spPr>
      </p:pic>
      <p:pic>
        <p:nvPicPr>
          <p:cNvPr id="17" name="Picture 16"/>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133560" y="4447730"/>
            <a:ext cx="4611624" cy="524256"/>
          </a:xfrm>
          <a:prstGeom prst="rect">
            <a:avLst/>
          </a:prstGeom>
        </p:spPr>
      </p:pic>
      <p:pic>
        <p:nvPicPr>
          <p:cNvPr id="19" name="Picture 18"/>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6346193" y="5151294"/>
            <a:ext cx="5184648" cy="1205484"/>
          </a:xfrm>
          <a:prstGeom prst="rect">
            <a:avLst/>
          </a:prstGeom>
        </p:spPr>
      </p:pic>
      <p:pic>
        <p:nvPicPr>
          <p:cNvPr id="20" name="Picture 19"/>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6506010" y="3513958"/>
            <a:ext cx="2795016" cy="652272"/>
          </a:xfrm>
          <a:prstGeom prst="rect">
            <a:avLst/>
          </a:prstGeom>
        </p:spPr>
      </p:pic>
      <p:pic>
        <p:nvPicPr>
          <p:cNvPr id="3" name="Picture 2"/>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6079170" y="1960882"/>
            <a:ext cx="5718693" cy="3207068"/>
          </a:xfrm>
          <a:prstGeom prst="rect">
            <a:avLst/>
          </a:prstGeom>
        </p:spPr>
      </p:pic>
    </p:spTree>
    <p:extLst>
      <p:ext uri="{BB962C8B-B14F-4D97-AF65-F5344CB8AC3E}">
        <p14:creationId xmlns:p14="http://schemas.microsoft.com/office/powerpoint/2010/main" val="233253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9984558" cy="568617"/>
          </a:xfrm>
          <a:prstGeom prst="rect">
            <a:avLst/>
          </a:prstGeom>
        </p:spPr>
        <p:txBody>
          <a:bodyPr vert="horz" wrap="square" lIns="0" tIns="14478" rIns="0" bIns="0" rtlCol="0">
            <a:spAutoFit/>
          </a:bodyPr>
          <a:lstStyle/>
          <a:p>
            <a:pPr marL="15240">
              <a:spcBef>
                <a:spcPts val="114"/>
              </a:spcBef>
            </a:pPr>
            <a:r>
              <a:rPr lang="en-US" sz="3600" spc="-18" dirty="0"/>
              <a:t>Theoretical Simulations</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23</a:t>
            </a:fld>
            <a:endParaRPr lang="en-US" spc="-6" dirty="0"/>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421" y="1628298"/>
            <a:ext cx="5333333" cy="4000000"/>
          </a:xfrm>
          <a:prstGeom prst="rect">
            <a:avLst/>
          </a:prstGeom>
        </p:spPr>
      </p:pic>
      <p:sp>
        <p:nvSpPr>
          <p:cNvPr id="6" name="Rectangle 5"/>
          <p:cNvSpPr/>
          <p:nvPr/>
        </p:nvSpPr>
        <p:spPr>
          <a:xfrm>
            <a:off x="1703442" y="5684611"/>
            <a:ext cx="8785957" cy="461665"/>
          </a:xfrm>
          <a:prstGeom prst="rect">
            <a:avLst/>
          </a:prstGeom>
        </p:spPr>
        <p:txBody>
          <a:bodyPr wrap="square">
            <a:spAutoFit/>
          </a:bodyPr>
          <a:lstStyle/>
          <a:p>
            <a:pPr marL="15240" lvl="0" defTabSz="1097280">
              <a:spcAft>
                <a:spcPts val="600"/>
              </a:spcAft>
              <a:buClr>
                <a:srgbClr val="005F85"/>
              </a:buClr>
              <a:buSzPct val="80000"/>
              <a:tabLst>
                <a:tab pos="425450" algn="l"/>
                <a:tab pos="425450" algn="l"/>
              </a:tabLst>
            </a:pPr>
            <a:r>
              <a:rPr lang="en-US" sz="2400" kern="0" dirty="0">
                <a:latin typeface="Gill Sans MT" panose="020B0502020104020203" pitchFamily="34" charset="0"/>
              </a:rPr>
              <a:t>Existence of another population affects the distribution of opinions.</a:t>
            </a:r>
            <a:endParaRPr lang="en-US" kern="0" dirty="0">
              <a:latin typeface="Gill Sans MT" panose="020B0502020104020203" pitchFamily="34" charset="0"/>
            </a:endParaRPr>
          </a:p>
        </p:txBody>
      </p:sp>
      <p:sp>
        <p:nvSpPr>
          <p:cNvPr id="8" name="object 13 2">
            <a:extLst>
              <a:ext uri="{FF2B5EF4-FFF2-40B4-BE49-F238E27FC236}">
                <a16:creationId xmlns:a16="http://schemas.microsoft.com/office/drawing/2014/main" id="{85F7B355-81C3-4C2A-9D33-C079BF5BFDF2}"/>
              </a:ext>
            </a:extLst>
          </p:cNvPr>
          <p:cNvSpPr txBox="1"/>
          <p:nvPr/>
        </p:nvSpPr>
        <p:spPr>
          <a:xfrm>
            <a:off x="426720" y="1105077"/>
            <a:ext cx="5521958" cy="3647152"/>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Setup</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 </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 </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 </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 </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 </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 </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 </a:t>
            </a:r>
          </a:p>
        </p:txBody>
      </p:sp>
      <p:pic>
        <p:nvPicPr>
          <p:cNvPr id="7" name="Picture 6"/>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1283918" y="3136336"/>
            <a:ext cx="3902659" cy="261518"/>
          </a:xfrm>
          <a:prstGeom prst="rect">
            <a:avLst/>
          </a:prstGeom>
        </p:spPr>
      </p:pic>
      <p:pic>
        <p:nvPicPr>
          <p:cNvPr id="9" name="Picture 8"/>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1283918" y="2690067"/>
            <a:ext cx="1903781" cy="265176"/>
          </a:xfrm>
          <a:prstGeom prst="rect">
            <a:avLst/>
          </a:prstGeom>
        </p:spPr>
      </p:pic>
      <p:pic>
        <p:nvPicPr>
          <p:cNvPr id="15" name="Picture 14"/>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1283918" y="3578947"/>
            <a:ext cx="5329124" cy="272492"/>
          </a:xfrm>
          <a:prstGeom prst="rect">
            <a:avLst/>
          </a:prstGeom>
        </p:spPr>
      </p:pic>
      <p:pic>
        <p:nvPicPr>
          <p:cNvPr id="17" name="Picture 16"/>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1312106" y="2234388"/>
            <a:ext cx="3482035" cy="312725"/>
          </a:xfrm>
          <a:prstGeom prst="rect">
            <a:avLst/>
          </a:prstGeom>
        </p:spPr>
      </p:pic>
      <p:pic>
        <p:nvPicPr>
          <p:cNvPr id="14" name="Picture 13"/>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1283918" y="3952769"/>
            <a:ext cx="3227832" cy="327355"/>
          </a:xfrm>
          <a:prstGeom prst="rect">
            <a:avLst/>
          </a:prstGeom>
        </p:spPr>
      </p:pic>
      <p:pic>
        <p:nvPicPr>
          <p:cNvPr id="16" name="Picture 15"/>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1312105" y="4434836"/>
            <a:ext cx="3017520" cy="294437"/>
          </a:xfrm>
          <a:prstGeom prst="rect">
            <a:avLst/>
          </a:prstGeom>
        </p:spPr>
      </p:pic>
      <p:pic>
        <p:nvPicPr>
          <p:cNvPr id="18" name="Picture 17"/>
          <p:cNvPicPr>
            <a:picLocks noChangeAspect="1"/>
          </p:cNvPicPr>
          <p:nvPr>
            <p:custDataLst>
              <p:tags r:id="rId7"/>
            </p:custDataLst>
          </p:nvPr>
        </p:nvPicPr>
        <p:blipFill>
          <a:blip r:embed="rId16">
            <a:extLst>
              <a:ext uri="{28A0092B-C50C-407E-A947-70E740481C1C}">
                <a14:useLocalDpi xmlns:a14="http://schemas.microsoft.com/office/drawing/2010/main" val="0"/>
              </a:ext>
            </a:extLst>
          </a:blip>
          <a:stretch>
            <a:fillRect/>
          </a:stretch>
        </p:blipFill>
        <p:spPr>
          <a:xfrm>
            <a:off x="1312105" y="1762283"/>
            <a:ext cx="2331720" cy="305410"/>
          </a:xfrm>
          <a:prstGeom prst="rect">
            <a:avLst/>
          </a:prstGeom>
        </p:spPr>
      </p:pic>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63088" y="1651929"/>
            <a:ext cx="5333333" cy="4000000"/>
          </a:xfrm>
          <a:prstGeom prst="rect">
            <a:avLst/>
          </a:prstGeom>
        </p:spPr>
      </p:pic>
      <p:sp>
        <p:nvSpPr>
          <p:cNvPr id="24" name="object 13 1">
            <a:extLst>
              <a:ext uri="{FF2B5EF4-FFF2-40B4-BE49-F238E27FC236}">
                <a16:creationId xmlns:a16="http://schemas.microsoft.com/office/drawing/2014/main" id="{85F7B355-81C3-4C2A-9D33-C079BF5BFDF2}"/>
              </a:ext>
            </a:extLst>
          </p:cNvPr>
          <p:cNvSpPr txBox="1"/>
          <p:nvPr/>
        </p:nvSpPr>
        <p:spPr>
          <a:xfrm>
            <a:off x="426719" y="1105078"/>
            <a:ext cx="11363499" cy="523220"/>
          </a:xfrm>
          <a:prstGeom prst="rect">
            <a:avLst/>
          </a:prstGeom>
          <a:solidFill>
            <a:schemeClr val="bg1"/>
          </a:solidFill>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Independent vs dependent populations</a:t>
            </a:r>
            <a:endParaRPr lang="en-US" sz="2800" kern="0" dirty="0">
              <a:latin typeface="Gill Sans MT" panose="020B0502020104020203" pitchFamily="34" charset="0"/>
            </a:endParaRPr>
          </a:p>
        </p:txBody>
      </p:sp>
    </p:spTree>
    <p:extLst>
      <p:ext uri="{BB962C8B-B14F-4D97-AF65-F5344CB8AC3E}">
        <p14:creationId xmlns:p14="http://schemas.microsoft.com/office/powerpoint/2010/main" val="50127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8" grpId="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9984558" cy="568617"/>
          </a:xfrm>
          <a:prstGeom prst="rect">
            <a:avLst/>
          </a:prstGeom>
        </p:spPr>
        <p:txBody>
          <a:bodyPr vert="horz" wrap="square" lIns="0" tIns="14478" rIns="0" bIns="0" rtlCol="0">
            <a:spAutoFit/>
          </a:bodyPr>
          <a:lstStyle/>
          <a:p>
            <a:pPr marL="15240">
              <a:spcBef>
                <a:spcPts val="114"/>
              </a:spcBef>
            </a:pPr>
            <a:r>
              <a:rPr lang="en-US" sz="3600" spc="-18" dirty="0"/>
              <a:t>Theoretical Simulations</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24</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20" y="1105078"/>
            <a:ext cx="11349644" cy="5093702"/>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Effect of stubborn agents</a:t>
            </a: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421" y="1651929"/>
            <a:ext cx="5333333" cy="400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88" y="1651929"/>
            <a:ext cx="5333333" cy="4000000"/>
          </a:xfrm>
          <a:prstGeom prst="rect">
            <a:avLst/>
          </a:prstGeom>
        </p:spPr>
      </p:pic>
      <p:sp>
        <p:nvSpPr>
          <p:cNvPr id="7" name="Rectangle 6"/>
          <p:cNvSpPr/>
          <p:nvPr/>
        </p:nvSpPr>
        <p:spPr>
          <a:xfrm>
            <a:off x="1703442" y="5684611"/>
            <a:ext cx="8922994" cy="461665"/>
          </a:xfrm>
          <a:prstGeom prst="rect">
            <a:avLst/>
          </a:prstGeom>
        </p:spPr>
        <p:txBody>
          <a:bodyPr wrap="square">
            <a:spAutoFit/>
          </a:bodyPr>
          <a:lstStyle/>
          <a:p>
            <a:pPr marL="15240" lvl="0" defTabSz="1097280">
              <a:spcAft>
                <a:spcPts val="600"/>
              </a:spcAft>
              <a:buClr>
                <a:srgbClr val="005F85"/>
              </a:buClr>
              <a:buSzPct val="80000"/>
              <a:tabLst>
                <a:tab pos="425450" algn="l"/>
                <a:tab pos="425450" algn="l"/>
              </a:tabLst>
            </a:pPr>
            <a:r>
              <a:rPr lang="en-US" sz="2400" kern="0" dirty="0">
                <a:latin typeface="Gill Sans MT" panose="020B0502020104020203" pitchFamily="34" charset="0"/>
              </a:rPr>
              <a:t>Level of stubbornness affects the evolution of distribution of opinions.</a:t>
            </a:r>
            <a:endParaRPr lang="en-US" kern="0" dirty="0">
              <a:latin typeface="Gill Sans MT" panose="020B0502020104020203" pitchFamily="34" charset="0"/>
            </a:endParaRPr>
          </a:p>
        </p:txBody>
      </p:sp>
    </p:spTree>
    <p:extLst>
      <p:ext uri="{BB962C8B-B14F-4D97-AF65-F5344CB8AC3E}">
        <p14:creationId xmlns:p14="http://schemas.microsoft.com/office/powerpoint/2010/main" val="366843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9984558" cy="568617"/>
          </a:xfrm>
          <a:prstGeom prst="rect">
            <a:avLst/>
          </a:prstGeom>
        </p:spPr>
        <p:txBody>
          <a:bodyPr vert="horz" wrap="square" lIns="0" tIns="14478" rIns="0" bIns="0" rtlCol="0">
            <a:spAutoFit/>
          </a:bodyPr>
          <a:lstStyle/>
          <a:p>
            <a:pPr marL="15240">
              <a:spcBef>
                <a:spcPts val="114"/>
              </a:spcBef>
            </a:pPr>
            <a:r>
              <a:rPr lang="en-US" sz="3600" spc="-18" dirty="0"/>
              <a:t>Experimental Simulations</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25</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20" y="1105078"/>
            <a:ext cx="11349644" cy="5339923"/>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Social Evolution Dataset</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rgbClr val="339933"/>
                </a:solidFill>
                <a:latin typeface="Gill Sans MT" panose="020B0502020104020203" pitchFamily="34" charset="0"/>
              </a:rPr>
              <a:t>80 students </a:t>
            </a:r>
            <a:r>
              <a:rPr lang="en-US" sz="2400" kern="0" dirty="0">
                <a:latin typeface="Gill Sans MT" panose="020B0502020104020203" pitchFamily="34" charset="0"/>
              </a:rPr>
              <a:t>in a housing facility at MIT</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attributes include </a:t>
            </a:r>
            <a:r>
              <a:rPr lang="en-US" sz="2400" kern="0" dirty="0">
                <a:solidFill>
                  <a:srgbClr val="339933"/>
                </a:solidFill>
                <a:latin typeface="Gill Sans MT" panose="020B0502020104020203" pitchFamily="34" charset="0"/>
              </a:rPr>
              <a:t>political party </a:t>
            </a:r>
            <a:r>
              <a:rPr lang="en-US" sz="2400" kern="0" dirty="0">
                <a:latin typeface="Gill Sans MT" panose="020B0502020104020203" pitchFamily="34" charset="0"/>
              </a:rPr>
              <a:t>(i.e. Democratic or Republican) and </a:t>
            </a:r>
            <a:r>
              <a:rPr lang="en-US" sz="2400" kern="0" dirty="0">
                <a:solidFill>
                  <a:srgbClr val="339933"/>
                </a:solidFill>
                <a:latin typeface="Gill Sans MT" panose="020B0502020104020203" pitchFamily="34" charset="0"/>
              </a:rPr>
              <a:t>opinion</a:t>
            </a:r>
            <a:r>
              <a:rPr lang="en-US" sz="2400" kern="0" dirty="0">
                <a:latin typeface="Gill Sans MT" panose="020B0502020104020203" pitchFamily="34" charset="0"/>
              </a:rPr>
              <a:t> about approval of President Obama</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rgbClr val="339933"/>
                </a:solidFill>
                <a:latin typeface="Gill Sans MT" panose="020B0502020104020203" pitchFamily="34" charset="0"/>
              </a:rPr>
              <a:t>relationship</a:t>
            </a:r>
            <a:r>
              <a:rPr lang="en-US" sz="2400" kern="0" dirty="0">
                <a:latin typeface="Gill Sans MT" panose="020B0502020104020203" pitchFamily="34" charset="0"/>
              </a:rPr>
              <a:t> with other students (close friends, social activities, social network posts such as Facebook and Twitter)</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survey during March, April, and June 2009</a:t>
            </a:r>
          </a:p>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Procedure</a:t>
            </a:r>
            <a:endParaRPr lang="en-US" sz="2800" kern="0" dirty="0">
              <a:latin typeface="Gill Sans MT" panose="020B0502020104020203" pitchFamily="34" charset="0"/>
            </a:endParaRP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rgbClr val="339933"/>
                </a:solidFill>
                <a:latin typeface="Gill Sans MT" panose="020B0502020104020203" pitchFamily="34" charset="0"/>
              </a:rPr>
              <a:t>convert</a:t>
            </a:r>
            <a:r>
              <a:rPr lang="en-US" sz="2400" kern="0" dirty="0">
                <a:latin typeface="Gill Sans MT" panose="020B0502020104020203" pitchFamily="34" charset="0"/>
              </a:rPr>
              <a:t> the dataset to numerical values</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rgbClr val="339933"/>
                </a:solidFill>
                <a:latin typeface="Gill Sans MT" panose="020B0502020104020203" pitchFamily="34" charset="0"/>
              </a:rPr>
              <a:t>compute</a:t>
            </a:r>
            <a:r>
              <a:rPr lang="en-US" sz="2400" kern="0" dirty="0">
                <a:latin typeface="Gill Sans MT" panose="020B0502020104020203" pitchFamily="34" charset="0"/>
              </a:rPr>
              <a:t> distribution of opinions based on the dataset</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rgbClr val="339933"/>
                </a:solidFill>
                <a:latin typeface="Gill Sans MT" panose="020B0502020104020203" pitchFamily="34" charset="0"/>
              </a:rPr>
              <a:t>estimate</a:t>
            </a:r>
            <a:r>
              <a:rPr lang="en-US" sz="2400" kern="0" dirty="0">
                <a:latin typeface="Gill Sans MT" panose="020B0502020104020203" pitchFamily="34" charset="0"/>
              </a:rPr>
              <a:t> the distribution of opinions using the proposed algorithms</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rgbClr val="339933"/>
                </a:solidFill>
                <a:latin typeface="Gill Sans MT" panose="020B0502020104020203" pitchFamily="34" charset="0"/>
              </a:rPr>
              <a:t>predict</a:t>
            </a:r>
            <a:r>
              <a:rPr lang="en-US" sz="2400" kern="0" dirty="0">
                <a:latin typeface="Gill Sans MT" panose="020B0502020104020203" pitchFamily="34" charset="0"/>
              </a:rPr>
              <a:t> the distribution of opinions using the proposed algorithms</a:t>
            </a:r>
            <a:endParaRPr lang="en-US" sz="2800" kern="0" dirty="0">
              <a:latin typeface="Gill Sans MT" panose="020B0502020104020203" pitchFamily="34" charset="0"/>
            </a:endParaRPr>
          </a:p>
        </p:txBody>
      </p:sp>
    </p:spTree>
    <p:extLst>
      <p:ext uri="{BB962C8B-B14F-4D97-AF65-F5344CB8AC3E}">
        <p14:creationId xmlns:p14="http://schemas.microsoft.com/office/powerpoint/2010/main" val="447663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9984558" cy="568617"/>
          </a:xfrm>
          <a:prstGeom prst="rect">
            <a:avLst/>
          </a:prstGeom>
        </p:spPr>
        <p:txBody>
          <a:bodyPr vert="horz" wrap="square" lIns="0" tIns="14478" rIns="0" bIns="0" rtlCol="0">
            <a:spAutoFit/>
          </a:bodyPr>
          <a:lstStyle/>
          <a:p>
            <a:pPr marL="15240">
              <a:spcBef>
                <a:spcPts val="114"/>
              </a:spcBef>
            </a:pPr>
            <a:r>
              <a:rPr lang="en-US" sz="3600" spc="-18" dirty="0"/>
              <a:t>Experimental Simulations</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26</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20" y="1105078"/>
            <a:ext cx="11349644" cy="4585871"/>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Estimation and prediction of opinion distribution</a:t>
            </a: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209" y="1690949"/>
            <a:ext cx="5333333" cy="400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421" y="1690949"/>
            <a:ext cx="5333333" cy="4000000"/>
          </a:xfrm>
          <a:prstGeom prst="rect">
            <a:avLst/>
          </a:prstGeom>
        </p:spPr>
      </p:pic>
      <p:sp>
        <p:nvSpPr>
          <p:cNvPr id="7" name="Rectangle 6"/>
          <p:cNvSpPr/>
          <p:nvPr/>
        </p:nvSpPr>
        <p:spPr>
          <a:xfrm>
            <a:off x="426720" y="5684611"/>
            <a:ext cx="11003034" cy="830997"/>
          </a:xfrm>
          <a:prstGeom prst="rect">
            <a:avLst/>
          </a:prstGeom>
        </p:spPr>
        <p:txBody>
          <a:bodyPr wrap="square">
            <a:spAutoFit/>
          </a:bodyPr>
          <a:lstStyle/>
          <a:p>
            <a:pPr marL="15240" lvl="0" algn="ctr" defTabSz="1097280">
              <a:spcAft>
                <a:spcPts val="600"/>
              </a:spcAft>
              <a:buClr>
                <a:srgbClr val="005F85"/>
              </a:buClr>
              <a:buSzPct val="80000"/>
              <a:tabLst>
                <a:tab pos="425450" algn="l"/>
                <a:tab pos="425450" algn="l"/>
              </a:tabLst>
            </a:pPr>
            <a:r>
              <a:rPr lang="en-US" sz="2400" kern="0" dirty="0">
                <a:latin typeface="Gill Sans MT" panose="020B0502020104020203" pitchFamily="34" charset="0"/>
              </a:rPr>
              <a:t>The proposed MFG-based algorithm can estimate the distribution of opinions in the dataset with good accuracy (97.25% and 96.93%).</a:t>
            </a:r>
            <a:endParaRPr lang="en-US" kern="0" dirty="0">
              <a:latin typeface="Gill Sans MT" panose="020B0502020104020203" pitchFamily="34" charset="0"/>
            </a:endParaRPr>
          </a:p>
        </p:txBody>
      </p:sp>
    </p:spTree>
    <p:extLst>
      <p:ext uri="{BB962C8B-B14F-4D97-AF65-F5344CB8AC3E}">
        <p14:creationId xmlns:p14="http://schemas.microsoft.com/office/powerpoint/2010/main" val="2693281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9984558" cy="568617"/>
          </a:xfrm>
          <a:prstGeom prst="rect">
            <a:avLst/>
          </a:prstGeom>
        </p:spPr>
        <p:txBody>
          <a:bodyPr vert="horz" wrap="square" lIns="0" tIns="14478" rIns="0" bIns="0" rtlCol="0">
            <a:spAutoFit/>
          </a:bodyPr>
          <a:lstStyle/>
          <a:p>
            <a:pPr marL="15240">
              <a:spcBef>
                <a:spcPts val="114"/>
              </a:spcBef>
            </a:pPr>
            <a:r>
              <a:rPr lang="en-US" sz="3600" spc="-18" dirty="0"/>
              <a:t>Experimental Simulations</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27</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20" y="1105078"/>
            <a:ext cx="11349644" cy="4585871"/>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Estimation and prediction of opinion distribution</a:t>
            </a: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421" y="1690949"/>
            <a:ext cx="5333333" cy="4000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88" y="1690949"/>
            <a:ext cx="5333333" cy="4000000"/>
          </a:xfrm>
          <a:prstGeom prst="rect">
            <a:avLst/>
          </a:prstGeom>
        </p:spPr>
      </p:pic>
      <p:sp>
        <p:nvSpPr>
          <p:cNvPr id="9" name="Rectangle 8"/>
          <p:cNvSpPr/>
          <p:nvPr/>
        </p:nvSpPr>
        <p:spPr>
          <a:xfrm>
            <a:off x="426720" y="5684611"/>
            <a:ext cx="11003034" cy="830997"/>
          </a:xfrm>
          <a:prstGeom prst="rect">
            <a:avLst/>
          </a:prstGeom>
        </p:spPr>
        <p:txBody>
          <a:bodyPr wrap="square">
            <a:spAutoFit/>
          </a:bodyPr>
          <a:lstStyle/>
          <a:p>
            <a:pPr marL="15240" lvl="0" algn="ctr" defTabSz="1097280">
              <a:spcAft>
                <a:spcPts val="600"/>
              </a:spcAft>
              <a:buClr>
                <a:srgbClr val="005F85"/>
              </a:buClr>
              <a:buSzPct val="80000"/>
              <a:tabLst>
                <a:tab pos="425450" algn="l"/>
                <a:tab pos="425450" algn="l"/>
              </a:tabLst>
            </a:pPr>
            <a:r>
              <a:rPr lang="en-US" sz="2400" kern="0" dirty="0">
                <a:latin typeface="Gill Sans MT" panose="020B0502020104020203" pitchFamily="34" charset="0"/>
              </a:rPr>
              <a:t>The proposed MFG-based algorithm can predict the distribution of opinions not in the dataset.</a:t>
            </a:r>
            <a:endParaRPr lang="en-US" kern="0" dirty="0">
              <a:latin typeface="Gill Sans MT" panose="020B0502020104020203" pitchFamily="34" charset="0"/>
            </a:endParaRPr>
          </a:p>
        </p:txBody>
      </p:sp>
    </p:spTree>
    <p:extLst>
      <p:ext uri="{BB962C8B-B14F-4D97-AF65-F5344CB8AC3E}">
        <p14:creationId xmlns:p14="http://schemas.microsoft.com/office/powerpoint/2010/main" val="3579711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5821680" cy="568617"/>
          </a:xfrm>
          <a:prstGeom prst="rect">
            <a:avLst/>
          </a:prstGeom>
        </p:spPr>
        <p:txBody>
          <a:bodyPr vert="horz" wrap="square" lIns="0" tIns="14478" rIns="0" bIns="0" rtlCol="0">
            <a:spAutoFit/>
          </a:bodyPr>
          <a:lstStyle/>
          <a:p>
            <a:pPr marL="15240">
              <a:spcBef>
                <a:spcPts val="114"/>
              </a:spcBef>
            </a:pPr>
            <a:r>
              <a:rPr lang="en-US" sz="3600" spc="-18" dirty="0"/>
              <a:t>Outline</a:t>
            </a:r>
            <a:endParaRPr sz="3600" spc="-6" dirty="0"/>
          </a:p>
        </p:txBody>
      </p:sp>
      <p:sp>
        <p:nvSpPr>
          <p:cNvPr id="10" name="object 13">
            <a:extLst>
              <a:ext uri="{FF2B5EF4-FFF2-40B4-BE49-F238E27FC236}">
                <a16:creationId xmlns:a16="http://schemas.microsoft.com/office/drawing/2014/main" id="{85F7B355-81C3-4C2A-9D33-C079BF5BFDF2}"/>
              </a:ext>
            </a:extLst>
          </p:cNvPr>
          <p:cNvSpPr txBox="1"/>
          <p:nvPr/>
        </p:nvSpPr>
        <p:spPr>
          <a:xfrm>
            <a:off x="426720" y="1105078"/>
            <a:ext cx="11349644" cy="5209118"/>
          </a:xfrm>
          <a:prstGeom prst="rect">
            <a:avLst/>
          </a:prstGeom>
        </p:spPr>
        <p:txBody>
          <a:bodyPr vert="horz" wrap="square" lIns="0" tIns="91440" rIns="0" bIns="0" rtlCol="0">
            <a:spAutoFit/>
          </a:bodyPr>
          <a:lstStyle/>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Introduction</a:t>
            </a: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Mean Field Game Theory</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800" kern="0" dirty="0">
                <a:solidFill>
                  <a:schemeClr val="bg1">
                    <a:lumMod val="50000"/>
                  </a:schemeClr>
                </a:solidFill>
                <a:latin typeface="Gill Sans MT"/>
                <a:cs typeface="Gill Sans MT"/>
              </a:rPr>
              <a:t>Background</a:t>
            </a: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Mean Field Game with Several Populations</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800" kern="0" dirty="0">
                <a:solidFill>
                  <a:schemeClr val="bg1">
                    <a:lumMod val="50000"/>
                  </a:schemeClr>
                </a:solidFill>
                <a:latin typeface="Gill Sans MT"/>
                <a:cs typeface="Gill Sans MT"/>
              </a:rPr>
              <a:t>Belief and Opinion Evolution in Social Networks</a:t>
            </a:r>
          </a:p>
          <a:p>
            <a:pPr marL="426715" indent="-411475" defTabSz="1097280">
              <a:spcAft>
                <a:spcPts val="600"/>
              </a:spcAft>
              <a:buClr>
                <a:srgbClr val="005F85"/>
              </a:buClr>
              <a:buSzPct val="80000"/>
              <a:buFont typeface="Wingdings"/>
              <a:buChar char=""/>
              <a:tabLst>
                <a:tab pos="425450" algn="l"/>
                <a:tab pos="425450" algn="l"/>
              </a:tabLst>
            </a:pPr>
            <a:r>
              <a:rPr lang="en-US" sz="2800" b="1" kern="0" dirty="0">
                <a:latin typeface="Gill Sans MT"/>
                <a:cs typeface="Gill Sans MT"/>
              </a:rPr>
              <a:t>Mean-Field-Type Game</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800" b="1" kern="0" dirty="0">
                <a:latin typeface="Gill Sans MT"/>
                <a:cs typeface="Gill Sans MT"/>
              </a:rPr>
              <a:t>Computation Offloading in Mobile Edge Computing Networks</a:t>
            </a: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Future Works</a:t>
            </a: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Publications</a:t>
            </a: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Conclusion</a:t>
            </a:r>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28</a:t>
            </a:fld>
            <a:endParaRPr lang="en-US" spc="-6" dirty="0"/>
          </a:p>
        </p:txBody>
      </p:sp>
    </p:spTree>
    <p:extLst>
      <p:ext uri="{BB962C8B-B14F-4D97-AF65-F5344CB8AC3E}">
        <p14:creationId xmlns:p14="http://schemas.microsoft.com/office/powerpoint/2010/main" val="1048356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9984558" cy="568617"/>
          </a:xfrm>
          <a:prstGeom prst="rect">
            <a:avLst/>
          </a:prstGeom>
        </p:spPr>
        <p:txBody>
          <a:bodyPr vert="horz" wrap="square" lIns="0" tIns="14478" rIns="0" bIns="0" rtlCol="0">
            <a:spAutoFit/>
          </a:bodyPr>
          <a:lstStyle/>
          <a:p>
            <a:pPr marL="15240">
              <a:spcBef>
                <a:spcPts val="114"/>
              </a:spcBef>
            </a:pPr>
            <a:r>
              <a:rPr lang="en-US" sz="3600" spc="-18" dirty="0"/>
              <a:t>Mean-Field-Type Games (MFTG)</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29</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20" y="1105078"/>
            <a:ext cx="5521958" cy="4816703"/>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kern="0" dirty="0">
                <a:latin typeface="Gill Sans MT" panose="020B0502020104020203" pitchFamily="34" charset="0"/>
              </a:rPr>
              <a:t>A </a:t>
            </a:r>
            <a:r>
              <a:rPr lang="en-US" sz="2800" kern="0" dirty="0">
                <a:solidFill>
                  <a:srgbClr val="339933"/>
                </a:solidFill>
                <a:latin typeface="Gill Sans MT" panose="020B0502020104020203" pitchFamily="34" charset="0"/>
              </a:rPr>
              <a:t>relaxed</a:t>
            </a:r>
            <a:r>
              <a:rPr lang="en-US" sz="2800" kern="0" dirty="0">
                <a:latin typeface="Gill Sans MT" panose="020B0502020104020203" pitchFamily="34" charset="0"/>
              </a:rPr>
              <a:t> MFG formulation</a:t>
            </a: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r>
              <a:rPr lang="en-US" sz="2800" kern="0" dirty="0">
                <a:latin typeface="Gill Sans MT" panose="020B0502020104020203" pitchFamily="34" charset="0"/>
              </a:rPr>
              <a:t>The number of interacting agents is not necessarily large.</a:t>
            </a: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r>
              <a:rPr lang="en-US" sz="2800" kern="0" dirty="0">
                <a:latin typeface="Gill Sans MT" panose="020B0502020104020203" pitchFamily="34" charset="0"/>
              </a:rPr>
              <a:t>MFTG extends MFG to include</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non-symmetry and</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non-negligible </a:t>
            </a:r>
          </a:p>
          <a:p>
            <a:pPr marL="457200" lvl="0" defTabSz="1097280">
              <a:spcAft>
                <a:spcPts val="600"/>
              </a:spcAft>
              <a:buClr>
                <a:srgbClr val="005F85"/>
              </a:buClr>
              <a:buSzPct val="80000"/>
              <a:tabLst>
                <a:tab pos="425450" algn="l"/>
                <a:tab pos="425450" algn="l"/>
              </a:tabLst>
            </a:pPr>
            <a:r>
              <a:rPr lang="en-US" sz="2800" kern="0" dirty="0">
                <a:latin typeface="Gill Sans MT" panose="020B0502020104020203" pitchFamily="34" charset="0"/>
              </a:rPr>
              <a:t>effect of individual decision on the mean field term</a:t>
            </a:r>
          </a:p>
        </p:txBody>
      </p:sp>
      <p:sp>
        <p:nvSpPr>
          <p:cNvPr id="26" name="object 13">
            <a:extLst>
              <a:ext uri="{FF2B5EF4-FFF2-40B4-BE49-F238E27FC236}">
                <a16:creationId xmlns:a16="http://schemas.microsoft.com/office/drawing/2014/main" id="{85F7B355-81C3-4C2A-9D33-C079BF5BFDF2}"/>
              </a:ext>
            </a:extLst>
          </p:cNvPr>
          <p:cNvSpPr txBox="1"/>
          <p:nvPr/>
        </p:nvSpPr>
        <p:spPr>
          <a:xfrm>
            <a:off x="6396564" y="1105078"/>
            <a:ext cx="5379799" cy="3631763"/>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kern="0" dirty="0">
                <a:solidFill>
                  <a:srgbClr val="339933"/>
                </a:solidFill>
                <a:latin typeface="Gill Sans MT" panose="020B0502020104020203" pitchFamily="34" charset="0"/>
              </a:rPr>
              <a:t>Other quantities of interest</a:t>
            </a:r>
            <a:r>
              <a:rPr lang="en-US" sz="2800" kern="0" dirty="0">
                <a:solidFill>
                  <a:sysClr val="windowText" lastClr="000000"/>
                </a:solidFill>
                <a:latin typeface="Gill Sans MT" panose="020B0502020104020203" pitchFamily="34" charset="0"/>
              </a:rPr>
              <a:t>, aside from the mean field term:</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ysClr val="windowText" lastClr="000000"/>
                </a:solidFill>
                <a:latin typeface="Gill Sans MT" panose="020B0502020104020203" pitchFamily="34" charset="0"/>
              </a:rPr>
              <a:t>variance</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ysClr val="windowText" lastClr="000000"/>
                </a:solidFill>
                <a:latin typeface="Gill Sans MT" panose="020B0502020104020203" pitchFamily="34" charset="0"/>
              </a:rPr>
              <a:t>skewness</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ysClr val="windowText" lastClr="000000"/>
                </a:solidFill>
                <a:latin typeface="Gill Sans MT" panose="020B0502020104020203" pitchFamily="34" charset="0"/>
              </a:rPr>
              <a:t>kurtosis</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ysClr val="windowText" lastClr="000000"/>
                </a:solidFill>
                <a:latin typeface="Gill Sans MT" panose="020B0502020104020203" pitchFamily="34" charset="0"/>
              </a:rPr>
              <a:t>value at risk</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ysClr val="windowText" lastClr="000000"/>
                </a:solidFill>
                <a:latin typeface="Gill Sans MT" panose="020B0502020104020203" pitchFamily="34" charset="0"/>
              </a:rPr>
              <a:t>success probability</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ysClr val="windowText" lastClr="000000"/>
                </a:solidFill>
                <a:latin typeface="Gill Sans MT" panose="020B0502020104020203" pitchFamily="34" charset="0"/>
              </a:rPr>
              <a:t>mean-variance payoff</a:t>
            </a:r>
          </a:p>
        </p:txBody>
      </p:sp>
    </p:spTree>
    <p:extLst>
      <p:ext uri="{BB962C8B-B14F-4D97-AF65-F5344CB8AC3E}">
        <p14:creationId xmlns:p14="http://schemas.microsoft.com/office/powerpoint/2010/main" val="1061395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5821680" cy="568617"/>
          </a:xfrm>
          <a:prstGeom prst="rect">
            <a:avLst/>
          </a:prstGeom>
        </p:spPr>
        <p:txBody>
          <a:bodyPr vert="horz" wrap="square" lIns="0" tIns="14478" rIns="0" bIns="0" rtlCol="0">
            <a:spAutoFit/>
          </a:bodyPr>
          <a:lstStyle/>
          <a:p>
            <a:pPr marL="15240">
              <a:spcBef>
                <a:spcPts val="114"/>
              </a:spcBef>
            </a:pPr>
            <a:r>
              <a:rPr lang="en-US" sz="3600" spc="-18" dirty="0"/>
              <a:t>Outline</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3</a:t>
            </a:fld>
            <a:endParaRPr lang="en-US" spc="-6" dirty="0"/>
          </a:p>
        </p:txBody>
      </p:sp>
      <p:sp>
        <p:nvSpPr>
          <p:cNvPr id="10" name="object 13">
            <a:extLst>
              <a:ext uri="{FF2B5EF4-FFF2-40B4-BE49-F238E27FC236}">
                <a16:creationId xmlns:a16="http://schemas.microsoft.com/office/drawing/2014/main" id="{85F7B355-81C3-4C2A-9D33-C079BF5BFDF2}"/>
              </a:ext>
            </a:extLst>
          </p:cNvPr>
          <p:cNvSpPr txBox="1"/>
          <p:nvPr/>
        </p:nvSpPr>
        <p:spPr>
          <a:xfrm>
            <a:off x="426720" y="1105078"/>
            <a:ext cx="11349644" cy="5209118"/>
          </a:xfrm>
          <a:prstGeom prst="rect">
            <a:avLst/>
          </a:prstGeom>
        </p:spPr>
        <p:txBody>
          <a:bodyPr vert="horz" wrap="square" lIns="0" tIns="91440" rIns="0" bIns="0" rtlCol="0">
            <a:spAutoFit/>
          </a:bodyPr>
          <a:lstStyle/>
          <a:p>
            <a:pPr marL="426715" indent="-411475" defTabSz="1097280">
              <a:spcAft>
                <a:spcPts val="600"/>
              </a:spcAft>
              <a:buClr>
                <a:srgbClr val="005F85"/>
              </a:buClr>
              <a:buSzPct val="80000"/>
              <a:buFont typeface="Wingdings"/>
              <a:buChar char=""/>
              <a:tabLst>
                <a:tab pos="425450" algn="l"/>
                <a:tab pos="425450" algn="l"/>
              </a:tabLst>
            </a:pPr>
            <a:r>
              <a:rPr lang="en-US" sz="2800" b="1" kern="0" dirty="0">
                <a:solidFill>
                  <a:sysClr val="windowText" lastClr="000000"/>
                </a:solidFill>
                <a:latin typeface="Gill Sans MT"/>
                <a:cs typeface="Gill Sans MT"/>
              </a:rPr>
              <a:t>Introduction</a:t>
            </a: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Mean Field Game Theory</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800" kern="0" dirty="0">
                <a:solidFill>
                  <a:schemeClr val="bg1">
                    <a:lumMod val="50000"/>
                  </a:schemeClr>
                </a:solidFill>
                <a:latin typeface="Gill Sans MT"/>
                <a:cs typeface="Gill Sans MT"/>
              </a:rPr>
              <a:t>Background</a:t>
            </a: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Mean Field Game with Several Populations</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800" kern="0" dirty="0">
                <a:solidFill>
                  <a:schemeClr val="bg1">
                    <a:lumMod val="50000"/>
                  </a:schemeClr>
                </a:solidFill>
                <a:latin typeface="Gill Sans MT"/>
                <a:cs typeface="Gill Sans MT"/>
              </a:rPr>
              <a:t>Belief and Opinion Evolution in Social Networks</a:t>
            </a: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Mean-Field-Type Game</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800" kern="0" dirty="0">
                <a:solidFill>
                  <a:schemeClr val="bg1">
                    <a:lumMod val="50000"/>
                  </a:schemeClr>
                </a:solidFill>
                <a:latin typeface="Gill Sans MT"/>
                <a:cs typeface="Gill Sans MT"/>
              </a:rPr>
              <a:t>Computation Offloading in Mobile Edge Computing Networks</a:t>
            </a: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Future Works</a:t>
            </a: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Publications</a:t>
            </a: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Conclusion</a:t>
            </a:r>
          </a:p>
        </p:txBody>
      </p:sp>
    </p:spTree>
    <p:extLst>
      <p:ext uri="{BB962C8B-B14F-4D97-AF65-F5344CB8AC3E}">
        <p14:creationId xmlns:p14="http://schemas.microsoft.com/office/powerpoint/2010/main" val="257154950"/>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9984558" cy="568617"/>
          </a:xfrm>
          <a:prstGeom prst="rect">
            <a:avLst/>
          </a:prstGeom>
        </p:spPr>
        <p:txBody>
          <a:bodyPr vert="horz" wrap="square" lIns="0" tIns="14478" rIns="0" bIns="0" rtlCol="0">
            <a:spAutoFit/>
          </a:bodyPr>
          <a:lstStyle/>
          <a:p>
            <a:pPr marL="15240">
              <a:spcBef>
                <a:spcPts val="114"/>
              </a:spcBef>
            </a:pPr>
            <a:r>
              <a:rPr lang="en-US" sz="3600" spc="-18" dirty="0"/>
              <a:t>Linear-Quadratic MFTG</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30</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20" y="1105078"/>
            <a:ext cx="11349644" cy="5093702"/>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Problem: </a:t>
            </a:r>
            <a:r>
              <a:rPr lang="en-US" sz="2800" kern="0" dirty="0">
                <a:latin typeface="Gill Sans MT" panose="020B0502020104020203" pitchFamily="34" charset="0"/>
              </a:rPr>
              <a:t>find the </a:t>
            </a:r>
            <a:r>
              <a:rPr lang="en-US" sz="2800" kern="0" dirty="0">
                <a:solidFill>
                  <a:srgbClr val="339933"/>
                </a:solidFill>
                <a:latin typeface="Gill Sans MT" panose="020B0502020104020203" pitchFamily="34" charset="0"/>
              </a:rPr>
              <a:t>optimal control</a:t>
            </a:r>
            <a:r>
              <a:rPr lang="en-US" sz="2800" kern="0" dirty="0">
                <a:latin typeface="Gill Sans MT" panose="020B0502020104020203" pitchFamily="34" charset="0"/>
              </a:rPr>
              <a:t>     that satisfies</a:t>
            </a:r>
            <a:endParaRPr lang="en-US" sz="2800"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Solution</a:t>
            </a:r>
            <a:r>
              <a:rPr lang="en-US" sz="2800" kern="0" dirty="0">
                <a:solidFill>
                  <a:srgbClr val="C00000"/>
                </a:solidFill>
                <a:latin typeface="Gill Sans MT" panose="020B0502020104020203" pitchFamily="34" charset="0"/>
              </a:rPr>
              <a:t>: </a:t>
            </a:r>
            <a:r>
              <a:rPr lang="en-US" sz="2800" kern="0" dirty="0">
                <a:latin typeface="Gill Sans MT" panose="020B0502020104020203" pitchFamily="34" charset="0"/>
              </a:rPr>
              <a:t>a </a:t>
            </a:r>
            <a:r>
              <a:rPr lang="en-US" sz="2800" kern="0" dirty="0">
                <a:solidFill>
                  <a:srgbClr val="339933"/>
                </a:solidFill>
                <a:latin typeface="Gill Sans MT" panose="020B0502020104020203" pitchFamily="34" charset="0"/>
              </a:rPr>
              <a:t>Nash equilibrium</a:t>
            </a:r>
            <a:r>
              <a:rPr lang="en-US" sz="2800" kern="0" dirty="0">
                <a:latin typeface="Gill Sans MT" panose="020B0502020104020203" pitchFamily="34" charset="0"/>
              </a:rPr>
              <a:t>                        that satisfies</a:t>
            </a: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57200" lvl="0" defTabSz="1097280">
              <a:spcAft>
                <a:spcPts val="600"/>
              </a:spcAft>
              <a:buClr>
                <a:srgbClr val="005F85"/>
              </a:buClr>
              <a:buSzPct val="80000"/>
              <a:tabLst>
                <a:tab pos="425450" algn="l"/>
                <a:tab pos="425450" algn="l"/>
              </a:tabLst>
            </a:pPr>
            <a:r>
              <a:rPr lang="en-US" sz="2800" kern="0" dirty="0">
                <a:latin typeface="Gill Sans MT" panose="020B0502020104020203" pitchFamily="34" charset="0"/>
              </a:rPr>
              <a:t>for every          , for all </a:t>
            </a:r>
          </a:p>
        </p:txBody>
      </p:sp>
      <p:pic>
        <p:nvPicPr>
          <p:cNvPr id="13" name="Picture 1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6023097" y="1269551"/>
            <a:ext cx="317906" cy="264566"/>
          </a:xfrm>
          <a:prstGeom prst="rect">
            <a:avLst/>
          </a:prstGeom>
        </p:spPr>
      </p:pic>
      <p:pic>
        <p:nvPicPr>
          <p:cNvPr id="23" name="Picture 22"/>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710605" y="1811798"/>
            <a:ext cx="10771632" cy="2673705"/>
          </a:xfrm>
          <a:prstGeom prst="rect">
            <a:avLst/>
          </a:prstGeom>
        </p:spPr>
      </p:pic>
      <p:pic>
        <p:nvPicPr>
          <p:cNvPr id="19" name="Picture 18"/>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5217889" y="4763185"/>
            <a:ext cx="2080260" cy="356311"/>
          </a:xfrm>
          <a:prstGeom prst="rect">
            <a:avLst/>
          </a:prstGeom>
        </p:spPr>
      </p:pic>
      <p:pic>
        <p:nvPicPr>
          <p:cNvPr id="25" name="Picture 24"/>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4289546" y="5253900"/>
            <a:ext cx="3676193" cy="416052"/>
          </a:xfrm>
          <a:prstGeom prst="rect">
            <a:avLst/>
          </a:prstGeom>
        </p:spPr>
      </p:pic>
      <p:pic>
        <p:nvPicPr>
          <p:cNvPr id="21" name="Picture 20"/>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312875" y="5781303"/>
            <a:ext cx="893978" cy="290170"/>
          </a:xfrm>
          <a:prstGeom prst="rect">
            <a:avLst/>
          </a:prstGeom>
        </p:spPr>
      </p:pic>
      <p:pic>
        <p:nvPicPr>
          <p:cNvPr id="22" name="Picture 21"/>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4272570" y="5804357"/>
            <a:ext cx="1056132" cy="298704"/>
          </a:xfrm>
          <a:prstGeom prst="rect">
            <a:avLst/>
          </a:prstGeom>
        </p:spPr>
      </p:pic>
    </p:spTree>
    <p:extLst>
      <p:ext uri="{BB962C8B-B14F-4D97-AF65-F5344CB8AC3E}">
        <p14:creationId xmlns:p14="http://schemas.microsoft.com/office/powerpoint/2010/main" val="156914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5" y="20612"/>
            <a:ext cx="11356157" cy="937949"/>
          </a:xfrm>
          <a:prstGeom prst="rect">
            <a:avLst/>
          </a:prstGeom>
        </p:spPr>
        <p:txBody>
          <a:bodyPr vert="horz" wrap="square" lIns="0" tIns="14478" rIns="0" bIns="0" rtlCol="0">
            <a:spAutoFit/>
          </a:bodyPr>
          <a:lstStyle/>
          <a:p>
            <a:pPr marL="15240">
              <a:spcBef>
                <a:spcPts val="114"/>
              </a:spcBef>
            </a:pPr>
            <a:r>
              <a:rPr lang="en-US" sz="3000" spc="-18" dirty="0"/>
              <a:t>Computation Offloading in </a:t>
            </a:r>
            <a:br>
              <a:rPr lang="en-US" sz="3000" spc="-18" dirty="0"/>
            </a:br>
            <a:r>
              <a:rPr lang="en-US" sz="3000" spc="-18" dirty="0"/>
              <a:t>Mobile Edge Computing Networks</a:t>
            </a:r>
            <a:endParaRPr sz="30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31</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20" y="1105078"/>
            <a:ext cx="5521958" cy="2277547"/>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Mobile Cloud Computing (MCC)</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dirty="0"/>
              <a:t>offers cloud services such as </a:t>
            </a:r>
            <a:r>
              <a:rPr lang="en-US" sz="2400" dirty="0">
                <a:solidFill>
                  <a:srgbClr val="339933"/>
                </a:solidFill>
              </a:rPr>
              <a:t>computing</a:t>
            </a:r>
            <a:r>
              <a:rPr lang="en-US" sz="2400" dirty="0"/>
              <a:t> and </a:t>
            </a:r>
            <a:r>
              <a:rPr lang="en-US" sz="2400" dirty="0">
                <a:solidFill>
                  <a:srgbClr val="339933"/>
                </a:solidFill>
              </a:rPr>
              <a:t>storage</a:t>
            </a: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solidFill>
                <a:srgbClr val="C00000"/>
              </a:solidFill>
              <a:latin typeface="Gill Sans MT" panose="020B0502020104020203" pitchFamily="34" charset="0"/>
            </a:endParaRPr>
          </a:p>
        </p:txBody>
      </p:sp>
      <p:sp>
        <p:nvSpPr>
          <p:cNvPr id="26" name="object 13">
            <a:extLst>
              <a:ext uri="{FF2B5EF4-FFF2-40B4-BE49-F238E27FC236}">
                <a16:creationId xmlns:a16="http://schemas.microsoft.com/office/drawing/2014/main" id="{85F7B355-81C3-4C2A-9D33-C079BF5BFDF2}"/>
              </a:ext>
            </a:extLst>
          </p:cNvPr>
          <p:cNvSpPr txBox="1"/>
          <p:nvPr/>
        </p:nvSpPr>
        <p:spPr>
          <a:xfrm>
            <a:off x="6396564" y="1105078"/>
            <a:ext cx="5379799" cy="5632311"/>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Mobile Edge Computing (MEC)</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lower latency than MCC</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latin typeface="Gill Sans MT" panose="020B0502020104020203" pitchFamily="34" charset="0"/>
            </a:endParaRP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latin typeface="Gill Sans MT" panose="020B0502020104020203" pitchFamily="34" charset="0"/>
            </a:endParaRP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latin typeface="Gill Sans MT" panose="020B0502020104020203" pitchFamily="34" charset="0"/>
            </a:endParaRP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latin typeface="Gill Sans MT" panose="020B0502020104020203" pitchFamily="34" charset="0"/>
            </a:endParaRP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latin typeface="Gill Sans MT" panose="020B0502020104020203" pitchFamily="34" charset="0"/>
            </a:endParaRP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rgbClr val="339933"/>
                </a:solidFill>
                <a:latin typeface="Gill Sans MT" panose="020B0502020104020203" pitchFamily="34" charset="0"/>
              </a:rPr>
              <a:t>Computation offloading </a:t>
            </a:r>
            <a:r>
              <a:rPr lang="en-US" sz="2400" kern="0" dirty="0">
                <a:latin typeface="Gill Sans MT" panose="020B0502020104020203" pitchFamily="34" charset="0"/>
              </a:rPr>
              <a:t>– a service offered in MEC in which a device can assign other devices to perform a computation-intensive task</a:t>
            </a:r>
          </a:p>
          <a:p>
            <a:pPr marL="426715" lvl="0" indent="-411475" defTabSz="1097280">
              <a:spcAft>
                <a:spcPts val="600"/>
              </a:spcAft>
              <a:buClr>
                <a:srgbClr val="005F85"/>
              </a:buClr>
              <a:buSzPct val="80000"/>
              <a:buFont typeface="Wingdings"/>
              <a:buChar char=""/>
              <a:tabLst>
                <a:tab pos="425450" algn="l"/>
                <a:tab pos="425450" algn="l"/>
              </a:tabLst>
            </a:pPr>
            <a:endParaRPr lang="en-US" sz="2400" b="1" kern="0" dirty="0">
              <a:solidFill>
                <a:srgbClr val="C00000"/>
              </a:solidFill>
              <a:latin typeface="Gill Sans MT" panose="020B0502020104020203" pitchFamily="34" charset="0"/>
            </a:endParaRPr>
          </a:p>
        </p:txBody>
      </p:sp>
      <p:sp>
        <p:nvSpPr>
          <p:cNvPr id="7" name="Content Placeholder 2"/>
          <p:cNvSpPr txBox="1">
            <a:spLocks/>
          </p:cNvSpPr>
          <p:nvPr/>
        </p:nvSpPr>
        <p:spPr>
          <a:xfrm>
            <a:off x="839788" y="2505075"/>
            <a:ext cx="5157787" cy="3684588"/>
          </a:xfrm>
          <a:prstGeom prst="rect">
            <a:avLst/>
          </a:prstGeom>
        </p:spPr>
        <p:txBody>
          <a:bodyPr>
            <a:normAutofit/>
          </a:bodyPr>
          <a:lstStyle>
            <a:lvl1pPr marL="0" eaLnBrk="1" hangingPunct="1">
              <a:defRPr>
                <a:latin typeface="+mn-lt"/>
                <a:ea typeface="+mn-ea"/>
                <a:cs typeface="+mn-cs"/>
              </a:defRPr>
            </a:lvl1pPr>
            <a:lvl2pPr marL="548635" eaLnBrk="1" hangingPunct="1">
              <a:defRPr>
                <a:latin typeface="+mn-lt"/>
                <a:ea typeface="+mn-ea"/>
                <a:cs typeface="+mn-cs"/>
              </a:defRPr>
            </a:lvl2pPr>
            <a:lvl3pPr marL="1097269" eaLnBrk="1" hangingPunct="1">
              <a:defRPr>
                <a:latin typeface="+mn-lt"/>
                <a:ea typeface="+mn-ea"/>
                <a:cs typeface="+mn-cs"/>
              </a:defRPr>
            </a:lvl3pPr>
            <a:lvl4pPr marL="1645904" eaLnBrk="1" hangingPunct="1">
              <a:defRPr>
                <a:latin typeface="+mn-lt"/>
                <a:ea typeface="+mn-ea"/>
                <a:cs typeface="+mn-cs"/>
              </a:defRPr>
            </a:lvl4pPr>
            <a:lvl5pPr marL="2194538" eaLnBrk="1" hangingPunct="1">
              <a:defRPr>
                <a:latin typeface="+mn-lt"/>
                <a:ea typeface="+mn-ea"/>
                <a:cs typeface="+mn-cs"/>
              </a:defRPr>
            </a:lvl5pPr>
            <a:lvl6pPr marL="2743174" eaLnBrk="1" hangingPunct="1">
              <a:defRPr>
                <a:latin typeface="+mn-lt"/>
                <a:ea typeface="+mn-ea"/>
                <a:cs typeface="+mn-cs"/>
              </a:defRPr>
            </a:lvl6pPr>
            <a:lvl7pPr marL="3291808" eaLnBrk="1" hangingPunct="1">
              <a:defRPr>
                <a:latin typeface="+mn-lt"/>
                <a:ea typeface="+mn-ea"/>
                <a:cs typeface="+mn-cs"/>
              </a:defRPr>
            </a:lvl7pPr>
            <a:lvl8pPr marL="3840442" eaLnBrk="1" hangingPunct="1">
              <a:defRPr>
                <a:latin typeface="+mn-lt"/>
                <a:ea typeface="+mn-ea"/>
                <a:cs typeface="+mn-cs"/>
              </a:defRPr>
            </a:lvl8pPr>
            <a:lvl9pPr marL="4389076" eaLnBrk="1" hangingPunct="1">
              <a:defRPr>
                <a:latin typeface="+mn-lt"/>
                <a:ea typeface="+mn-ea"/>
                <a:cs typeface="+mn-cs"/>
              </a:defRPr>
            </a:lvl9pPr>
          </a:lstStyle>
          <a:p>
            <a:endParaRPr lang="en-US" kern="0">
              <a:solidFill>
                <a:srgbClr val="C00000"/>
              </a:solidFill>
            </a:endParaRPr>
          </a:p>
          <a:p>
            <a:endParaRPr lang="en-US" kern="0" dirty="0">
              <a:solidFill>
                <a:srgbClr val="C00000"/>
              </a:solidFill>
            </a:endParaRPr>
          </a:p>
        </p:txBody>
      </p:sp>
      <p:sp>
        <p:nvSpPr>
          <p:cNvPr id="8" name="Text Placeholder 9"/>
          <p:cNvSpPr txBox="1">
            <a:spLocks/>
          </p:cNvSpPr>
          <p:nvPr/>
        </p:nvSpPr>
        <p:spPr>
          <a:xfrm>
            <a:off x="6172200" y="1681163"/>
            <a:ext cx="5183188" cy="823912"/>
          </a:xfrm>
          <a:prstGeom prst="rect">
            <a:avLst/>
          </a:prstGeom>
        </p:spPr>
        <p:txBody>
          <a:bodyPr/>
          <a:lstStyle>
            <a:lvl1pPr marL="0" eaLnBrk="1" hangingPunct="1">
              <a:defRPr>
                <a:latin typeface="+mn-lt"/>
                <a:ea typeface="+mn-ea"/>
                <a:cs typeface="+mn-cs"/>
              </a:defRPr>
            </a:lvl1pPr>
            <a:lvl2pPr marL="548635" eaLnBrk="1" hangingPunct="1">
              <a:defRPr>
                <a:latin typeface="+mn-lt"/>
                <a:ea typeface="+mn-ea"/>
                <a:cs typeface="+mn-cs"/>
              </a:defRPr>
            </a:lvl2pPr>
            <a:lvl3pPr marL="1097269" eaLnBrk="1" hangingPunct="1">
              <a:defRPr>
                <a:latin typeface="+mn-lt"/>
                <a:ea typeface="+mn-ea"/>
                <a:cs typeface="+mn-cs"/>
              </a:defRPr>
            </a:lvl3pPr>
            <a:lvl4pPr marL="1645904" eaLnBrk="1" hangingPunct="1">
              <a:defRPr>
                <a:latin typeface="+mn-lt"/>
                <a:ea typeface="+mn-ea"/>
                <a:cs typeface="+mn-cs"/>
              </a:defRPr>
            </a:lvl4pPr>
            <a:lvl5pPr marL="2194538" eaLnBrk="1" hangingPunct="1">
              <a:defRPr>
                <a:latin typeface="+mn-lt"/>
                <a:ea typeface="+mn-ea"/>
                <a:cs typeface="+mn-cs"/>
              </a:defRPr>
            </a:lvl5pPr>
            <a:lvl6pPr marL="2743174" eaLnBrk="1" hangingPunct="1">
              <a:defRPr>
                <a:latin typeface="+mn-lt"/>
                <a:ea typeface="+mn-ea"/>
                <a:cs typeface="+mn-cs"/>
              </a:defRPr>
            </a:lvl6pPr>
            <a:lvl7pPr marL="3291808" eaLnBrk="1" hangingPunct="1">
              <a:defRPr>
                <a:latin typeface="+mn-lt"/>
                <a:ea typeface="+mn-ea"/>
                <a:cs typeface="+mn-cs"/>
              </a:defRPr>
            </a:lvl7pPr>
            <a:lvl8pPr marL="3840442" eaLnBrk="1" hangingPunct="1">
              <a:defRPr>
                <a:latin typeface="+mn-lt"/>
                <a:ea typeface="+mn-ea"/>
                <a:cs typeface="+mn-cs"/>
              </a:defRPr>
            </a:lvl8pPr>
            <a:lvl9pPr marL="4389076" eaLnBrk="1" hangingPunct="1">
              <a:defRPr>
                <a:latin typeface="+mn-lt"/>
                <a:ea typeface="+mn-ea"/>
                <a:cs typeface="+mn-cs"/>
              </a:defRPr>
            </a:lvl9pPr>
          </a:lstStyle>
          <a:p>
            <a:endParaRPr lang="en-US" kern="0" dirty="0">
              <a:solidFill>
                <a:sysClr val="windowText" lastClr="000000"/>
              </a:solidFill>
            </a:endParaRPr>
          </a:p>
        </p:txBody>
      </p:sp>
      <p:pic>
        <p:nvPicPr>
          <p:cNvPr id="10" name="Picture 9"/>
          <p:cNvPicPr>
            <a:picLocks noChangeAspect="1"/>
          </p:cNvPicPr>
          <p:nvPr/>
        </p:nvPicPr>
        <p:blipFill>
          <a:blip r:embed="rId2"/>
          <a:stretch>
            <a:fillRect/>
          </a:stretch>
        </p:blipFill>
        <p:spPr>
          <a:xfrm>
            <a:off x="1493385" y="2911368"/>
            <a:ext cx="3007183" cy="3484033"/>
          </a:xfrm>
          <a:prstGeom prst="rect">
            <a:avLst/>
          </a:prstGeom>
        </p:spPr>
      </p:pic>
      <p:pic>
        <p:nvPicPr>
          <p:cNvPr id="11" name="Picture 10"/>
          <p:cNvPicPr>
            <a:picLocks noChangeAspect="1"/>
          </p:cNvPicPr>
          <p:nvPr/>
        </p:nvPicPr>
        <p:blipFill>
          <a:blip r:embed="rId3"/>
          <a:stretch>
            <a:fillRect/>
          </a:stretch>
        </p:blipFill>
        <p:spPr>
          <a:xfrm>
            <a:off x="6913621" y="2783388"/>
            <a:ext cx="4441767" cy="1745673"/>
          </a:xfrm>
          <a:prstGeom prst="rect">
            <a:avLst/>
          </a:prstGeom>
        </p:spPr>
      </p:pic>
      <p:sp>
        <p:nvSpPr>
          <p:cNvPr id="12" name="TextBox 11"/>
          <p:cNvSpPr txBox="1"/>
          <p:nvPr/>
        </p:nvSpPr>
        <p:spPr>
          <a:xfrm>
            <a:off x="840578" y="3256115"/>
            <a:ext cx="1799771" cy="400110"/>
          </a:xfrm>
          <a:prstGeom prst="rect">
            <a:avLst/>
          </a:prstGeom>
          <a:noFill/>
        </p:spPr>
        <p:txBody>
          <a:bodyPr wrap="square" rtlCol="0">
            <a:spAutoFit/>
          </a:bodyPr>
          <a:lstStyle/>
          <a:p>
            <a:endParaRPr lang="en-US" sz="2000" dirty="0">
              <a:solidFill>
                <a:srgbClr val="C00000"/>
              </a:solidFill>
            </a:endParaRPr>
          </a:p>
        </p:txBody>
      </p:sp>
    </p:spTree>
    <p:extLst>
      <p:ext uri="{BB962C8B-B14F-4D97-AF65-F5344CB8AC3E}">
        <p14:creationId xmlns:p14="http://schemas.microsoft.com/office/powerpoint/2010/main" val="306899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5" y="20612"/>
            <a:ext cx="11356157" cy="937949"/>
          </a:xfrm>
          <a:prstGeom prst="rect">
            <a:avLst/>
          </a:prstGeom>
        </p:spPr>
        <p:txBody>
          <a:bodyPr vert="horz" wrap="square" lIns="0" tIns="14478" rIns="0" bIns="0" rtlCol="0">
            <a:spAutoFit/>
          </a:bodyPr>
          <a:lstStyle/>
          <a:p>
            <a:pPr marL="15240">
              <a:spcBef>
                <a:spcPts val="114"/>
              </a:spcBef>
            </a:pPr>
            <a:r>
              <a:rPr lang="en-US" sz="3000" spc="-18" dirty="0"/>
              <a:t>Computation Offloading in </a:t>
            </a:r>
            <a:br>
              <a:rPr lang="en-US" sz="3000" spc="-18" dirty="0"/>
            </a:br>
            <a:r>
              <a:rPr lang="en-US" sz="3000" spc="-18" dirty="0"/>
              <a:t>Mobile Edge Computing Networks</a:t>
            </a:r>
            <a:endParaRPr sz="30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32</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20" y="1105078"/>
            <a:ext cx="5521958" cy="3708708"/>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Challenges</a:t>
            </a:r>
            <a:r>
              <a:rPr lang="en-US" sz="2800" kern="0" dirty="0">
                <a:solidFill>
                  <a:srgbClr val="C00000"/>
                </a:solidFill>
                <a:latin typeface="Gill Sans MT" panose="020B0502020104020203" pitchFamily="34" charset="0"/>
              </a:rPr>
              <a:t>:</a:t>
            </a:r>
            <a:endParaRPr lang="en-US" sz="2800" b="1" kern="0" dirty="0">
              <a:solidFill>
                <a:srgbClr val="C00000"/>
              </a:solidFill>
              <a:latin typeface="Gill Sans MT" panose="020B0502020104020203" pitchFamily="34" charset="0"/>
            </a:endParaRP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dirty="0"/>
              <a:t>Mobile users require </a:t>
            </a:r>
            <a:r>
              <a:rPr lang="en-US" sz="2400" dirty="0">
                <a:solidFill>
                  <a:srgbClr val="339933"/>
                </a:solidFill>
              </a:rPr>
              <a:t>computation-intensive tasks</a:t>
            </a:r>
            <a:r>
              <a:rPr lang="en-US" sz="2400" dirty="0"/>
              <a:t>. Devices are constrained in execution time and energy consumption.</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endParaRPr lang="en-US" sz="2400" dirty="0"/>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dirty="0"/>
              <a:t>As an </a:t>
            </a:r>
            <a:r>
              <a:rPr lang="en-US" sz="2400" dirty="0">
                <a:solidFill>
                  <a:srgbClr val="339933"/>
                </a:solidFill>
              </a:rPr>
              <a:t>edge computing network becomes more dense</a:t>
            </a:r>
            <a:r>
              <a:rPr lang="en-US" sz="2400" dirty="0"/>
              <a:t>, optimization becomes more challenging.</a:t>
            </a:r>
            <a:endParaRPr lang="en-US" sz="2800" kern="0" dirty="0">
              <a:solidFill>
                <a:srgbClr val="C00000"/>
              </a:solidFill>
              <a:latin typeface="Gill Sans MT" panose="020B0502020104020203" pitchFamily="34" charset="0"/>
            </a:endParaRPr>
          </a:p>
        </p:txBody>
      </p:sp>
      <p:sp>
        <p:nvSpPr>
          <p:cNvPr id="26" name="object 13">
            <a:extLst>
              <a:ext uri="{FF2B5EF4-FFF2-40B4-BE49-F238E27FC236}">
                <a16:creationId xmlns:a16="http://schemas.microsoft.com/office/drawing/2014/main" id="{85F7B355-81C3-4C2A-9D33-C079BF5BFDF2}"/>
              </a:ext>
            </a:extLst>
          </p:cNvPr>
          <p:cNvSpPr txBox="1"/>
          <p:nvPr/>
        </p:nvSpPr>
        <p:spPr>
          <a:xfrm>
            <a:off x="6396564" y="1105078"/>
            <a:ext cx="5379799" cy="4154984"/>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Solution</a:t>
            </a:r>
            <a:r>
              <a:rPr lang="en-US" sz="2800" kern="0" dirty="0">
                <a:solidFill>
                  <a:srgbClr val="C00000"/>
                </a:solidFill>
                <a:latin typeface="Gill Sans MT" panose="020B0502020104020203" pitchFamily="34" charset="0"/>
              </a:rPr>
              <a:t>:</a:t>
            </a:r>
            <a:endParaRPr lang="en-US" sz="2800" b="1" kern="0" dirty="0">
              <a:solidFill>
                <a:srgbClr val="C00000"/>
              </a:solidFill>
              <a:latin typeface="Gill Sans MT" panose="020B0502020104020203" pitchFamily="34" charset="0"/>
            </a:endParaRP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rgbClr val="339933"/>
                </a:solidFill>
                <a:latin typeface="Gill Sans MT" panose="020B0502020104020203" pitchFamily="34" charset="0"/>
              </a:rPr>
              <a:t>Computation offloading </a:t>
            </a:r>
            <a:r>
              <a:rPr lang="en-US" sz="2400" kern="0" dirty="0">
                <a:latin typeface="Gill Sans MT" panose="020B0502020104020203" pitchFamily="34" charset="0"/>
              </a:rPr>
              <a:t>helps mobile devices and edge computing nodes perform computation-intensive tasks.</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latin typeface="Gill Sans MT" panose="020B0502020104020203" pitchFamily="34" charset="0"/>
            </a:endParaRP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rgbClr val="339933"/>
                </a:solidFill>
                <a:latin typeface="Gill Sans MT" panose="020B0502020104020203" pitchFamily="34" charset="0"/>
              </a:rPr>
              <a:t>Mean field game </a:t>
            </a:r>
            <a:r>
              <a:rPr lang="en-US" sz="2400" kern="0" dirty="0">
                <a:latin typeface="Gill Sans MT" panose="020B0502020104020203" pitchFamily="34" charset="0"/>
              </a:rPr>
              <a:t>is a framework that avoids solving N-coupled optimization problems.</a:t>
            </a:r>
          </a:p>
          <a:p>
            <a:pPr marL="426715" lvl="0" indent="-411475" defTabSz="1097280">
              <a:spcAft>
                <a:spcPts val="600"/>
              </a:spcAft>
              <a:buClr>
                <a:srgbClr val="005F85"/>
              </a:buClr>
              <a:buSzPct val="80000"/>
              <a:buFont typeface="Wingdings"/>
              <a:buChar char=""/>
              <a:tabLst>
                <a:tab pos="425450" algn="l"/>
                <a:tab pos="425450" algn="l"/>
              </a:tabLst>
            </a:pPr>
            <a:endParaRPr lang="en-US" sz="2400" b="1" kern="0" dirty="0">
              <a:solidFill>
                <a:srgbClr val="C00000"/>
              </a:solidFill>
              <a:latin typeface="Gill Sans MT" panose="020B0502020104020203" pitchFamily="34" charset="0"/>
            </a:endParaRPr>
          </a:p>
        </p:txBody>
      </p:sp>
      <p:sp>
        <p:nvSpPr>
          <p:cNvPr id="7" name="Content Placeholder 2"/>
          <p:cNvSpPr txBox="1">
            <a:spLocks/>
          </p:cNvSpPr>
          <p:nvPr/>
        </p:nvSpPr>
        <p:spPr>
          <a:xfrm>
            <a:off x="790891" y="2505075"/>
            <a:ext cx="5157787" cy="3684588"/>
          </a:xfrm>
          <a:prstGeom prst="rect">
            <a:avLst/>
          </a:prstGeom>
        </p:spPr>
        <p:txBody>
          <a:bodyPr>
            <a:normAutofit/>
          </a:bodyPr>
          <a:lstStyle>
            <a:lvl1pPr marL="0" eaLnBrk="1" hangingPunct="1">
              <a:defRPr>
                <a:latin typeface="+mn-lt"/>
                <a:ea typeface="+mn-ea"/>
                <a:cs typeface="+mn-cs"/>
              </a:defRPr>
            </a:lvl1pPr>
            <a:lvl2pPr marL="548635" eaLnBrk="1" hangingPunct="1">
              <a:defRPr>
                <a:latin typeface="+mn-lt"/>
                <a:ea typeface="+mn-ea"/>
                <a:cs typeface="+mn-cs"/>
              </a:defRPr>
            </a:lvl2pPr>
            <a:lvl3pPr marL="1097269" eaLnBrk="1" hangingPunct="1">
              <a:defRPr>
                <a:latin typeface="+mn-lt"/>
                <a:ea typeface="+mn-ea"/>
                <a:cs typeface="+mn-cs"/>
              </a:defRPr>
            </a:lvl3pPr>
            <a:lvl4pPr marL="1645904" eaLnBrk="1" hangingPunct="1">
              <a:defRPr>
                <a:latin typeface="+mn-lt"/>
                <a:ea typeface="+mn-ea"/>
                <a:cs typeface="+mn-cs"/>
              </a:defRPr>
            </a:lvl4pPr>
            <a:lvl5pPr marL="2194538" eaLnBrk="1" hangingPunct="1">
              <a:defRPr>
                <a:latin typeface="+mn-lt"/>
                <a:ea typeface="+mn-ea"/>
                <a:cs typeface="+mn-cs"/>
              </a:defRPr>
            </a:lvl5pPr>
            <a:lvl6pPr marL="2743174" eaLnBrk="1" hangingPunct="1">
              <a:defRPr>
                <a:latin typeface="+mn-lt"/>
                <a:ea typeface="+mn-ea"/>
                <a:cs typeface="+mn-cs"/>
              </a:defRPr>
            </a:lvl6pPr>
            <a:lvl7pPr marL="3291808" eaLnBrk="1" hangingPunct="1">
              <a:defRPr>
                <a:latin typeface="+mn-lt"/>
                <a:ea typeface="+mn-ea"/>
                <a:cs typeface="+mn-cs"/>
              </a:defRPr>
            </a:lvl7pPr>
            <a:lvl8pPr marL="3840442" eaLnBrk="1" hangingPunct="1">
              <a:defRPr>
                <a:latin typeface="+mn-lt"/>
                <a:ea typeface="+mn-ea"/>
                <a:cs typeface="+mn-cs"/>
              </a:defRPr>
            </a:lvl8pPr>
            <a:lvl9pPr marL="4389076" eaLnBrk="1" hangingPunct="1">
              <a:defRPr>
                <a:latin typeface="+mn-lt"/>
                <a:ea typeface="+mn-ea"/>
                <a:cs typeface="+mn-cs"/>
              </a:defRPr>
            </a:lvl9pPr>
          </a:lstStyle>
          <a:p>
            <a:endParaRPr lang="en-US" kern="0">
              <a:solidFill>
                <a:srgbClr val="C00000"/>
              </a:solidFill>
            </a:endParaRPr>
          </a:p>
          <a:p>
            <a:endParaRPr lang="en-US" kern="0" dirty="0">
              <a:solidFill>
                <a:srgbClr val="C00000"/>
              </a:solidFill>
            </a:endParaRPr>
          </a:p>
        </p:txBody>
      </p:sp>
      <p:sp>
        <p:nvSpPr>
          <p:cNvPr id="8" name="Text Placeholder 9"/>
          <p:cNvSpPr txBox="1">
            <a:spLocks/>
          </p:cNvSpPr>
          <p:nvPr/>
        </p:nvSpPr>
        <p:spPr>
          <a:xfrm>
            <a:off x="6172200" y="1681163"/>
            <a:ext cx="5183188" cy="823912"/>
          </a:xfrm>
          <a:prstGeom prst="rect">
            <a:avLst/>
          </a:prstGeom>
        </p:spPr>
        <p:txBody>
          <a:bodyPr/>
          <a:lstStyle>
            <a:lvl1pPr marL="0" eaLnBrk="1" hangingPunct="1">
              <a:defRPr>
                <a:latin typeface="+mn-lt"/>
                <a:ea typeface="+mn-ea"/>
                <a:cs typeface="+mn-cs"/>
              </a:defRPr>
            </a:lvl1pPr>
            <a:lvl2pPr marL="548635" eaLnBrk="1" hangingPunct="1">
              <a:defRPr>
                <a:latin typeface="+mn-lt"/>
                <a:ea typeface="+mn-ea"/>
                <a:cs typeface="+mn-cs"/>
              </a:defRPr>
            </a:lvl2pPr>
            <a:lvl3pPr marL="1097269" eaLnBrk="1" hangingPunct="1">
              <a:defRPr>
                <a:latin typeface="+mn-lt"/>
                <a:ea typeface="+mn-ea"/>
                <a:cs typeface="+mn-cs"/>
              </a:defRPr>
            </a:lvl3pPr>
            <a:lvl4pPr marL="1645904" eaLnBrk="1" hangingPunct="1">
              <a:defRPr>
                <a:latin typeface="+mn-lt"/>
                <a:ea typeface="+mn-ea"/>
                <a:cs typeface="+mn-cs"/>
              </a:defRPr>
            </a:lvl4pPr>
            <a:lvl5pPr marL="2194538" eaLnBrk="1" hangingPunct="1">
              <a:defRPr>
                <a:latin typeface="+mn-lt"/>
                <a:ea typeface="+mn-ea"/>
                <a:cs typeface="+mn-cs"/>
              </a:defRPr>
            </a:lvl5pPr>
            <a:lvl6pPr marL="2743174" eaLnBrk="1" hangingPunct="1">
              <a:defRPr>
                <a:latin typeface="+mn-lt"/>
                <a:ea typeface="+mn-ea"/>
                <a:cs typeface="+mn-cs"/>
              </a:defRPr>
            </a:lvl6pPr>
            <a:lvl7pPr marL="3291808" eaLnBrk="1" hangingPunct="1">
              <a:defRPr>
                <a:latin typeface="+mn-lt"/>
                <a:ea typeface="+mn-ea"/>
                <a:cs typeface="+mn-cs"/>
              </a:defRPr>
            </a:lvl7pPr>
            <a:lvl8pPr marL="3840442" eaLnBrk="1" hangingPunct="1">
              <a:defRPr>
                <a:latin typeface="+mn-lt"/>
                <a:ea typeface="+mn-ea"/>
                <a:cs typeface="+mn-cs"/>
              </a:defRPr>
            </a:lvl8pPr>
            <a:lvl9pPr marL="4389076" eaLnBrk="1" hangingPunct="1">
              <a:defRPr>
                <a:latin typeface="+mn-lt"/>
                <a:ea typeface="+mn-ea"/>
                <a:cs typeface="+mn-cs"/>
              </a:defRPr>
            </a:lvl9pPr>
          </a:lstStyle>
          <a:p>
            <a:endParaRPr lang="en-US" kern="0" dirty="0">
              <a:solidFill>
                <a:sysClr val="windowText" lastClr="000000"/>
              </a:solidFill>
            </a:endParaRPr>
          </a:p>
        </p:txBody>
      </p:sp>
    </p:spTree>
    <p:extLst>
      <p:ext uri="{BB962C8B-B14F-4D97-AF65-F5344CB8AC3E}">
        <p14:creationId xmlns:p14="http://schemas.microsoft.com/office/powerpoint/2010/main" val="319691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33</a:t>
            </a:fld>
            <a:endParaRPr lang="en-US" spc="-6" dirty="0"/>
          </a:p>
        </p:txBody>
      </p:sp>
      <p:sp>
        <p:nvSpPr>
          <p:cNvPr id="24" name="object 13 1">
            <a:extLst>
              <a:ext uri="{FF2B5EF4-FFF2-40B4-BE49-F238E27FC236}">
                <a16:creationId xmlns:a16="http://schemas.microsoft.com/office/drawing/2014/main" id="{85F7B355-81C3-4C2A-9D33-C079BF5BFDF2}"/>
              </a:ext>
            </a:extLst>
          </p:cNvPr>
          <p:cNvSpPr txBox="1"/>
          <p:nvPr/>
        </p:nvSpPr>
        <p:spPr>
          <a:xfrm>
            <a:off x="426720" y="1105078"/>
            <a:ext cx="4519354" cy="4909036"/>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400" b="1" kern="0" dirty="0">
                <a:solidFill>
                  <a:srgbClr val="C00000"/>
                </a:solidFill>
                <a:latin typeface="Gill Sans MT" panose="020B0502020104020203" pitchFamily="34" charset="0"/>
              </a:rPr>
              <a:t>Players</a:t>
            </a:r>
            <a:r>
              <a:rPr lang="en-US" sz="2400" kern="0" dirty="0">
                <a:solidFill>
                  <a:srgbClr val="C00000"/>
                </a:solidFill>
                <a:latin typeface="Gill Sans MT" panose="020B0502020104020203" pitchFamily="34" charset="0"/>
              </a:rPr>
              <a:t>: </a:t>
            </a:r>
            <a:r>
              <a:rPr lang="en-US" sz="2400" kern="0" dirty="0">
                <a:latin typeface="Gill Sans MT" panose="020B0502020104020203" pitchFamily="34" charset="0"/>
              </a:rPr>
              <a:t>ECN                 </a:t>
            </a:r>
          </a:p>
          <a:p>
            <a:pPr marL="426715" lvl="0" indent="-411475" defTabSz="1097280">
              <a:spcAft>
                <a:spcPts val="600"/>
              </a:spcAft>
              <a:buClr>
                <a:srgbClr val="005F85"/>
              </a:buClr>
              <a:buSzPct val="80000"/>
              <a:buFont typeface="Wingdings"/>
              <a:buChar char=""/>
              <a:tabLst>
                <a:tab pos="425450" algn="l"/>
                <a:tab pos="425450" algn="l"/>
              </a:tabLst>
            </a:pPr>
            <a:r>
              <a:rPr lang="en-US" sz="2400" b="1" kern="0" dirty="0">
                <a:solidFill>
                  <a:srgbClr val="C00000"/>
                </a:solidFill>
                <a:latin typeface="Gill Sans MT" panose="020B0502020104020203" pitchFamily="34" charset="0"/>
              </a:rPr>
              <a:t>State</a:t>
            </a:r>
            <a:r>
              <a:rPr lang="en-US" sz="2400" kern="0" dirty="0">
                <a:solidFill>
                  <a:srgbClr val="C00000"/>
                </a:solidFill>
                <a:latin typeface="Gill Sans MT" panose="020B0502020104020203" pitchFamily="34" charset="0"/>
              </a:rPr>
              <a:t>:</a:t>
            </a:r>
            <a:r>
              <a:rPr lang="en-US" sz="2400" kern="0" dirty="0">
                <a:latin typeface="Gill Sans MT" panose="020B0502020104020203" pitchFamily="34" charset="0"/>
              </a:rPr>
              <a:t>        = the amount of aggregate computation task</a:t>
            </a:r>
          </a:p>
          <a:p>
            <a:pPr marL="426715" lvl="0" indent="-411475" defTabSz="1097280">
              <a:spcAft>
                <a:spcPts val="600"/>
              </a:spcAft>
              <a:buClr>
                <a:srgbClr val="005F85"/>
              </a:buClr>
              <a:buSzPct val="80000"/>
              <a:buFont typeface="Wingdings"/>
              <a:buChar char=""/>
              <a:tabLst>
                <a:tab pos="425450" algn="l"/>
                <a:tab pos="425450" algn="l"/>
              </a:tabLst>
            </a:pPr>
            <a:r>
              <a:rPr lang="en-US" sz="2400" b="1" kern="0" dirty="0">
                <a:solidFill>
                  <a:srgbClr val="C00000"/>
                </a:solidFill>
                <a:latin typeface="Gill Sans MT" panose="020B0502020104020203" pitchFamily="34" charset="0"/>
              </a:rPr>
              <a:t>Control</a:t>
            </a:r>
            <a:r>
              <a:rPr lang="en-US" sz="2400" kern="0" dirty="0">
                <a:solidFill>
                  <a:srgbClr val="C00000"/>
                </a:solidFill>
                <a:latin typeface="Gill Sans MT" panose="020B0502020104020203" pitchFamily="34" charset="0"/>
              </a:rPr>
              <a:t>:</a:t>
            </a:r>
            <a:r>
              <a:rPr lang="en-US" sz="2400" kern="0" dirty="0">
                <a:latin typeface="Gill Sans MT" panose="020B0502020104020203" pitchFamily="34" charset="0"/>
              </a:rPr>
              <a:t>         = the portion of the aggregate computation task to be offloaded by ECN   </a:t>
            </a:r>
          </a:p>
          <a:p>
            <a:pPr marL="426715" lvl="0" indent="-411475" defTabSz="1097280">
              <a:spcAft>
                <a:spcPts val="600"/>
              </a:spcAft>
              <a:buClr>
                <a:srgbClr val="005F85"/>
              </a:buClr>
              <a:buSzPct val="80000"/>
              <a:buFont typeface="Wingdings"/>
              <a:buChar char=""/>
              <a:tabLst>
                <a:tab pos="425450" algn="l"/>
                <a:tab pos="425450" algn="l"/>
              </a:tabLst>
            </a:pPr>
            <a:r>
              <a:rPr lang="en-US" sz="2400" b="1" kern="0" dirty="0">
                <a:solidFill>
                  <a:srgbClr val="C00000"/>
                </a:solidFill>
                <a:latin typeface="Gill Sans MT" panose="020B0502020104020203" pitchFamily="34" charset="0"/>
              </a:rPr>
              <a:t>State dynamics</a:t>
            </a:r>
            <a:r>
              <a:rPr lang="en-US" sz="2400" kern="0" dirty="0">
                <a:solidFill>
                  <a:srgbClr val="C00000"/>
                </a:solidFill>
                <a:latin typeface="Gill Sans MT" panose="020B0502020104020203" pitchFamily="34" charset="0"/>
              </a:rPr>
              <a:t>:</a:t>
            </a:r>
            <a:r>
              <a:rPr lang="en-US" sz="2400" kern="0" dirty="0">
                <a:latin typeface="Gill Sans MT" panose="020B0502020104020203" pitchFamily="34" charset="0"/>
              </a:rPr>
              <a:t>                       = the evolution of state with time</a:t>
            </a:r>
          </a:p>
          <a:p>
            <a:pPr marL="426715" lvl="0" indent="-411475" defTabSz="1097280">
              <a:spcAft>
                <a:spcPts val="600"/>
              </a:spcAft>
              <a:buClr>
                <a:srgbClr val="005F85"/>
              </a:buClr>
              <a:buSzPct val="80000"/>
              <a:buFont typeface="Wingdings"/>
              <a:buChar char=""/>
              <a:tabLst>
                <a:tab pos="425450" algn="l"/>
                <a:tab pos="425450" algn="l"/>
              </a:tabLst>
            </a:pPr>
            <a:r>
              <a:rPr lang="en-US" sz="2400" b="1" kern="0" dirty="0">
                <a:solidFill>
                  <a:srgbClr val="C00000"/>
                </a:solidFill>
                <a:latin typeface="Gill Sans MT" panose="020B0502020104020203" pitchFamily="34" charset="0"/>
              </a:rPr>
              <a:t>Goal</a:t>
            </a:r>
            <a:r>
              <a:rPr lang="en-US" sz="2400" kern="0" dirty="0">
                <a:solidFill>
                  <a:srgbClr val="C00000"/>
                </a:solidFill>
                <a:latin typeface="Gill Sans MT" panose="020B0502020104020203" pitchFamily="34" charset="0"/>
              </a:rPr>
              <a:t>:</a:t>
            </a:r>
            <a:r>
              <a:rPr lang="en-US" sz="2400" kern="0" dirty="0">
                <a:latin typeface="Gill Sans MT" panose="020B0502020104020203" pitchFamily="34" charset="0"/>
              </a:rPr>
              <a:t> find optimal portion of computation task </a:t>
            </a:r>
            <a:endParaRPr lang="en-US" sz="20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r>
              <a:rPr lang="en-US" sz="2400" b="1" kern="0" dirty="0">
                <a:solidFill>
                  <a:srgbClr val="C00000"/>
                </a:solidFill>
                <a:latin typeface="Gill Sans MT" panose="020B0502020104020203" pitchFamily="34" charset="0"/>
              </a:rPr>
              <a:t>Method</a:t>
            </a:r>
            <a:r>
              <a:rPr lang="en-US" sz="2400" kern="0" dirty="0">
                <a:solidFill>
                  <a:srgbClr val="C00000"/>
                </a:solidFill>
                <a:latin typeface="Gill Sans MT" panose="020B0502020104020203" pitchFamily="34" charset="0"/>
              </a:rPr>
              <a:t>: </a:t>
            </a:r>
            <a:r>
              <a:rPr lang="en-US" sz="2400" kern="0" dirty="0">
                <a:latin typeface="Gill Sans MT" panose="020B0502020104020203" pitchFamily="34" charset="0"/>
              </a:rPr>
              <a:t>mean-field-type game</a:t>
            </a:r>
          </a:p>
        </p:txBody>
      </p:sp>
      <p:sp>
        <p:nvSpPr>
          <p:cNvPr id="26" name="object 13 2">
            <a:extLst>
              <a:ext uri="{FF2B5EF4-FFF2-40B4-BE49-F238E27FC236}">
                <a16:creationId xmlns:a16="http://schemas.microsoft.com/office/drawing/2014/main" id="{85F7B355-81C3-4C2A-9D33-C079BF5BFDF2}"/>
              </a:ext>
            </a:extLst>
          </p:cNvPr>
          <p:cNvSpPr txBox="1"/>
          <p:nvPr/>
        </p:nvSpPr>
        <p:spPr>
          <a:xfrm>
            <a:off x="6396564" y="1105078"/>
            <a:ext cx="5379799" cy="907941"/>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endParaRPr lang="en-US" sz="24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400" b="1" kern="0" dirty="0">
              <a:solidFill>
                <a:srgbClr val="C00000"/>
              </a:solidFill>
              <a:latin typeface="Gill Sans MT" panose="020B0502020104020203" pitchFamily="34" charset="0"/>
            </a:endParaRPr>
          </a:p>
        </p:txBody>
      </p:sp>
      <p:sp>
        <p:nvSpPr>
          <p:cNvPr id="7" name="Content Placeholder 2"/>
          <p:cNvSpPr txBox="1">
            <a:spLocks/>
          </p:cNvSpPr>
          <p:nvPr/>
        </p:nvSpPr>
        <p:spPr>
          <a:xfrm>
            <a:off x="790891" y="2505075"/>
            <a:ext cx="5157787" cy="3684588"/>
          </a:xfrm>
          <a:prstGeom prst="rect">
            <a:avLst/>
          </a:prstGeom>
        </p:spPr>
        <p:txBody>
          <a:bodyPr>
            <a:normAutofit/>
          </a:bodyPr>
          <a:lstStyle>
            <a:lvl1pPr marL="0" eaLnBrk="1" hangingPunct="1">
              <a:defRPr>
                <a:latin typeface="+mn-lt"/>
                <a:ea typeface="+mn-ea"/>
                <a:cs typeface="+mn-cs"/>
              </a:defRPr>
            </a:lvl1pPr>
            <a:lvl2pPr marL="548635" eaLnBrk="1" hangingPunct="1">
              <a:defRPr>
                <a:latin typeface="+mn-lt"/>
                <a:ea typeface="+mn-ea"/>
                <a:cs typeface="+mn-cs"/>
              </a:defRPr>
            </a:lvl2pPr>
            <a:lvl3pPr marL="1097269" eaLnBrk="1" hangingPunct="1">
              <a:defRPr>
                <a:latin typeface="+mn-lt"/>
                <a:ea typeface="+mn-ea"/>
                <a:cs typeface="+mn-cs"/>
              </a:defRPr>
            </a:lvl3pPr>
            <a:lvl4pPr marL="1645904" eaLnBrk="1" hangingPunct="1">
              <a:defRPr>
                <a:latin typeface="+mn-lt"/>
                <a:ea typeface="+mn-ea"/>
                <a:cs typeface="+mn-cs"/>
              </a:defRPr>
            </a:lvl4pPr>
            <a:lvl5pPr marL="2194538" eaLnBrk="1" hangingPunct="1">
              <a:defRPr>
                <a:latin typeface="+mn-lt"/>
                <a:ea typeface="+mn-ea"/>
                <a:cs typeface="+mn-cs"/>
              </a:defRPr>
            </a:lvl5pPr>
            <a:lvl6pPr marL="2743174" eaLnBrk="1" hangingPunct="1">
              <a:defRPr>
                <a:latin typeface="+mn-lt"/>
                <a:ea typeface="+mn-ea"/>
                <a:cs typeface="+mn-cs"/>
              </a:defRPr>
            </a:lvl6pPr>
            <a:lvl7pPr marL="3291808" eaLnBrk="1" hangingPunct="1">
              <a:defRPr>
                <a:latin typeface="+mn-lt"/>
                <a:ea typeface="+mn-ea"/>
                <a:cs typeface="+mn-cs"/>
              </a:defRPr>
            </a:lvl7pPr>
            <a:lvl8pPr marL="3840442" eaLnBrk="1" hangingPunct="1">
              <a:defRPr>
                <a:latin typeface="+mn-lt"/>
                <a:ea typeface="+mn-ea"/>
                <a:cs typeface="+mn-cs"/>
              </a:defRPr>
            </a:lvl8pPr>
            <a:lvl9pPr marL="4389076" eaLnBrk="1" hangingPunct="1">
              <a:defRPr>
                <a:latin typeface="+mn-lt"/>
                <a:ea typeface="+mn-ea"/>
                <a:cs typeface="+mn-cs"/>
              </a:defRPr>
            </a:lvl9pPr>
          </a:lstStyle>
          <a:p>
            <a:endParaRPr lang="en-US" kern="0">
              <a:solidFill>
                <a:srgbClr val="C00000"/>
              </a:solidFill>
            </a:endParaRPr>
          </a:p>
          <a:p>
            <a:endParaRPr lang="en-US" kern="0" dirty="0">
              <a:solidFill>
                <a:srgbClr val="C00000"/>
              </a:solidFill>
            </a:endParaRPr>
          </a:p>
        </p:txBody>
      </p:sp>
      <p:sp>
        <p:nvSpPr>
          <p:cNvPr id="8" name="Text Placeholder 9 1"/>
          <p:cNvSpPr txBox="1">
            <a:spLocks/>
          </p:cNvSpPr>
          <p:nvPr/>
        </p:nvSpPr>
        <p:spPr>
          <a:xfrm>
            <a:off x="6172200" y="1681163"/>
            <a:ext cx="5183188" cy="823912"/>
          </a:xfrm>
          <a:prstGeom prst="rect">
            <a:avLst/>
          </a:prstGeom>
        </p:spPr>
        <p:txBody>
          <a:bodyPr/>
          <a:lstStyle>
            <a:lvl1pPr marL="0" eaLnBrk="1" hangingPunct="1">
              <a:defRPr>
                <a:latin typeface="+mn-lt"/>
                <a:ea typeface="+mn-ea"/>
                <a:cs typeface="+mn-cs"/>
              </a:defRPr>
            </a:lvl1pPr>
            <a:lvl2pPr marL="548635" eaLnBrk="1" hangingPunct="1">
              <a:defRPr>
                <a:latin typeface="+mn-lt"/>
                <a:ea typeface="+mn-ea"/>
                <a:cs typeface="+mn-cs"/>
              </a:defRPr>
            </a:lvl2pPr>
            <a:lvl3pPr marL="1097269" eaLnBrk="1" hangingPunct="1">
              <a:defRPr>
                <a:latin typeface="+mn-lt"/>
                <a:ea typeface="+mn-ea"/>
                <a:cs typeface="+mn-cs"/>
              </a:defRPr>
            </a:lvl3pPr>
            <a:lvl4pPr marL="1645904" eaLnBrk="1" hangingPunct="1">
              <a:defRPr>
                <a:latin typeface="+mn-lt"/>
                <a:ea typeface="+mn-ea"/>
                <a:cs typeface="+mn-cs"/>
              </a:defRPr>
            </a:lvl4pPr>
            <a:lvl5pPr marL="2194538" eaLnBrk="1" hangingPunct="1">
              <a:defRPr>
                <a:latin typeface="+mn-lt"/>
                <a:ea typeface="+mn-ea"/>
                <a:cs typeface="+mn-cs"/>
              </a:defRPr>
            </a:lvl5pPr>
            <a:lvl6pPr marL="2743174" eaLnBrk="1" hangingPunct="1">
              <a:defRPr>
                <a:latin typeface="+mn-lt"/>
                <a:ea typeface="+mn-ea"/>
                <a:cs typeface="+mn-cs"/>
              </a:defRPr>
            </a:lvl6pPr>
            <a:lvl7pPr marL="3291808" eaLnBrk="1" hangingPunct="1">
              <a:defRPr>
                <a:latin typeface="+mn-lt"/>
                <a:ea typeface="+mn-ea"/>
                <a:cs typeface="+mn-cs"/>
              </a:defRPr>
            </a:lvl7pPr>
            <a:lvl8pPr marL="3840442" eaLnBrk="1" hangingPunct="1">
              <a:defRPr>
                <a:latin typeface="+mn-lt"/>
                <a:ea typeface="+mn-ea"/>
                <a:cs typeface="+mn-cs"/>
              </a:defRPr>
            </a:lvl8pPr>
            <a:lvl9pPr marL="4389076" eaLnBrk="1" hangingPunct="1">
              <a:defRPr>
                <a:latin typeface="+mn-lt"/>
                <a:ea typeface="+mn-ea"/>
                <a:cs typeface="+mn-cs"/>
              </a:defRPr>
            </a:lvl9pPr>
          </a:lstStyle>
          <a:p>
            <a:endParaRPr lang="en-US" kern="0" dirty="0">
              <a:solidFill>
                <a:sysClr val="windowText" lastClr="000000"/>
              </a:solidFill>
            </a:endParaRPr>
          </a:p>
        </p:txBody>
      </p:sp>
      <p:sp>
        <p:nvSpPr>
          <p:cNvPr id="9" name="object 5"/>
          <p:cNvSpPr txBox="1">
            <a:spLocks/>
          </p:cNvSpPr>
          <p:nvPr/>
        </p:nvSpPr>
        <p:spPr>
          <a:xfrm>
            <a:off x="420206" y="283847"/>
            <a:ext cx="9984558" cy="568617"/>
          </a:xfrm>
          <a:prstGeom prst="rect">
            <a:avLst/>
          </a:prstGeom>
        </p:spPr>
        <p:txBody>
          <a:bodyPr vert="horz" wrap="square" lIns="0" tIns="14478" rIns="0" bIns="0" rtlCol="0">
            <a:spAutoFit/>
          </a:bodyPr>
          <a:lstStyle>
            <a:lvl1pPr eaLnBrk="1" hangingPunct="1">
              <a:defRPr sz="3360" b="1" i="0">
                <a:solidFill>
                  <a:srgbClr val="005F85"/>
                </a:solidFill>
                <a:effectLst>
                  <a:outerShdw blurRad="38100" dist="38100" dir="2700000" algn="tl">
                    <a:srgbClr val="000000">
                      <a:alpha val="43137"/>
                    </a:srgbClr>
                  </a:outerShdw>
                </a:effectLst>
                <a:latin typeface="Gill Sans MT"/>
                <a:ea typeface="+mj-ea"/>
                <a:cs typeface="Gill Sans MT"/>
              </a:defRPr>
            </a:lvl1pPr>
          </a:lstStyle>
          <a:p>
            <a:pPr marL="15240">
              <a:spcBef>
                <a:spcPts val="114"/>
              </a:spcBef>
            </a:pPr>
            <a:r>
              <a:rPr lang="en-US" sz="3600" kern="0" spc="-18" dirty="0"/>
              <a:t>System Model</a:t>
            </a:r>
            <a:endParaRPr lang="en-US" sz="3600" kern="0" spc="-6" dirty="0"/>
          </a:p>
        </p:txBody>
      </p:sp>
      <p:pic>
        <p:nvPicPr>
          <p:cNvPr id="16" name="Picture 15"/>
          <p:cNvPicPr>
            <a:picLocks noChangeAspect="1"/>
          </p:cNvPicPr>
          <p:nvPr>
            <p:custDataLst>
              <p:tags r:id="rId1"/>
            </p:custDataLst>
          </p:nvPr>
        </p:nvPicPr>
        <p:blipFill>
          <a:blip r:embed="rId14">
            <a:extLst>
              <a:ext uri="{28A0092B-C50C-407E-A947-70E740481C1C}">
                <a14:useLocalDpi xmlns:a14="http://schemas.microsoft.com/office/drawing/2010/main" val="0"/>
              </a:ext>
            </a:extLst>
          </a:blip>
          <a:stretch>
            <a:fillRect/>
          </a:stretch>
        </p:blipFill>
        <p:spPr>
          <a:xfrm>
            <a:off x="1791855" y="1695637"/>
            <a:ext cx="480974" cy="305410"/>
          </a:xfrm>
          <a:prstGeom prst="rect">
            <a:avLst/>
          </a:prstGeom>
        </p:spPr>
      </p:pic>
      <p:pic>
        <p:nvPicPr>
          <p:cNvPr id="18" name="Picture 17"/>
          <p:cNvPicPr>
            <a:picLocks noChangeAspect="1"/>
          </p:cNvPicPr>
          <p:nvPr>
            <p:custDataLst>
              <p:tags r:id="rId2"/>
            </p:custDataLst>
          </p:nvPr>
        </p:nvPicPr>
        <p:blipFill>
          <a:blip r:embed="rId15">
            <a:extLst>
              <a:ext uri="{28A0092B-C50C-407E-A947-70E740481C1C}">
                <a14:useLocalDpi xmlns:a14="http://schemas.microsoft.com/office/drawing/2010/main" val="0"/>
              </a:ext>
            </a:extLst>
          </a:blip>
          <a:stretch>
            <a:fillRect/>
          </a:stretch>
        </p:blipFill>
        <p:spPr>
          <a:xfrm>
            <a:off x="2130966" y="2485400"/>
            <a:ext cx="583387" cy="305410"/>
          </a:xfrm>
          <a:prstGeom prst="rect">
            <a:avLst/>
          </a:prstGeom>
        </p:spPr>
      </p:pic>
      <p:pic>
        <p:nvPicPr>
          <p:cNvPr id="20" name="Picture 19"/>
          <p:cNvPicPr>
            <a:picLocks noChangeAspect="1"/>
          </p:cNvPicPr>
          <p:nvPr>
            <p:custDataLst>
              <p:tags r:id="rId3"/>
            </p:custDataLst>
          </p:nvPr>
        </p:nvPicPr>
        <p:blipFill>
          <a:blip r:embed="rId16">
            <a:extLst>
              <a:ext uri="{28A0092B-C50C-407E-A947-70E740481C1C}">
                <a14:useLocalDpi xmlns:a14="http://schemas.microsoft.com/office/drawing/2010/main" val="0"/>
              </a:ext>
            </a:extLst>
          </a:blip>
          <a:stretch>
            <a:fillRect/>
          </a:stretch>
        </p:blipFill>
        <p:spPr>
          <a:xfrm>
            <a:off x="3866763" y="3225419"/>
            <a:ext cx="82296" cy="202997"/>
          </a:xfrm>
          <a:prstGeom prst="rect">
            <a:avLst/>
          </a:prstGeom>
        </p:spPr>
      </p:pic>
      <p:pic>
        <p:nvPicPr>
          <p:cNvPr id="19" name="Picture 18"/>
          <p:cNvPicPr>
            <a:picLocks noChangeAspect="1"/>
          </p:cNvPicPr>
          <p:nvPr>
            <p:custDataLst>
              <p:tags r:id="rId4"/>
            </p:custDataLst>
          </p:nvPr>
        </p:nvPicPr>
        <p:blipFill>
          <a:blip r:embed="rId17">
            <a:extLst>
              <a:ext uri="{28A0092B-C50C-407E-A947-70E740481C1C}">
                <a14:useLocalDpi xmlns:a14="http://schemas.microsoft.com/office/drawing/2010/main" val="0"/>
              </a:ext>
            </a:extLst>
          </a:blip>
          <a:stretch>
            <a:fillRect/>
          </a:stretch>
        </p:blipFill>
        <p:spPr>
          <a:xfrm>
            <a:off x="3191201" y="3650751"/>
            <a:ext cx="1741018" cy="321869"/>
          </a:xfrm>
          <a:prstGeom prst="rect">
            <a:avLst/>
          </a:prstGeom>
        </p:spPr>
      </p:pic>
      <p:pic>
        <p:nvPicPr>
          <p:cNvPr id="17" name="Picture 16"/>
          <p:cNvPicPr>
            <a:picLocks noChangeAspect="1"/>
          </p:cNvPicPr>
          <p:nvPr>
            <p:custDataLst>
              <p:tags r:id="rId5"/>
            </p:custDataLst>
          </p:nvPr>
        </p:nvPicPr>
        <p:blipFill>
          <a:blip r:embed="rId18">
            <a:extLst>
              <a:ext uri="{28A0092B-C50C-407E-A947-70E740481C1C}">
                <a14:useLocalDpi xmlns:a14="http://schemas.microsoft.com/office/drawing/2010/main" val="0"/>
              </a:ext>
            </a:extLst>
          </a:blip>
          <a:stretch>
            <a:fillRect/>
          </a:stretch>
        </p:blipFill>
        <p:spPr>
          <a:xfrm>
            <a:off x="2724912" y="1230207"/>
            <a:ext cx="766267" cy="248717"/>
          </a:xfrm>
          <a:prstGeom prst="rect">
            <a:avLst/>
          </a:prstGeom>
        </p:spPr>
      </p:pic>
      <p:sp>
        <p:nvSpPr>
          <p:cNvPr id="23" name="Cloud 22"/>
          <p:cNvSpPr/>
          <p:nvPr/>
        </p:nvSpPr>
        <p:spPr>
          <a:xfrm>
            <a:off x="5348701" y="1032705"/>
            <a:ext cx="6511414" cy="4235337"/>
          </a:xfrm>
          <a:prstGeom prst="cloud">
            <a:avLst/>
          </a:prstGeom>
          <a:solidFill>
            <a:schemeClr val="accent3">
              <a:lumMod val="20000"/>
              <a:lumOff val="80000"/>
            </a:schemeClr>
          </a:solidFill>
          <a:ln>
            <a:solidFill>
              <a:srgbClr val="3399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955944" y="2734058"/>
            <a:ext cx="1850047" cy="1361422"/>
          </a:xfrm>
          <a:prstGeom prst="ellipse">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9 2"/>
          <p:cNvSpPr txBox="1">
            <a:spLocks/>
          </p:cNvSpPr>
          <p:nvPr/>
        </p:nvSpPr>
        <p:spPr>
          <a:xfrm>
            <a:off x="7490610" y="1749321"/>
            <a:ext cx="4369505" cy="719975"/>
          </a:xfrm>
          <a:prstGeom prst="rect">
            <a:avLst/>
          </a:prstGeom>
        </p:spPr>
        <p:txBody>
          <a:bodyPr/>
          <a:lstStyle>
            <a:lvl1pPr marL="0" eaLnBrk="1" hangingPunct="1">
              <a:defRPr>
                <a:latin typeface="+mn-lt"/>
                <a:ea typeface="+mn-ea"/>
                <a:cs typeface="+mn-cs"/>
              </a:defRPr>
            </a:lvl1pPr>
            <a:lvl2pPr marL="548635" eaLnBrk="1" hangingPunct="1">
              <a:defRPr>
                <a:latin typeface="+mn-lt"/>
                <a:ea typeface="+mn-ea"/>
                <a:cs typeface="+mn-cs"/>
              </a:defRPr>
            </a:lvl2pPr>
            <a:lvl3pPr marL="1097269" eaLnBrk="1" hangingPunct="1">
              <a:defRPr>
                <a:latin typeface="+mn-lt"/>
                <a:ea typeface="+mn-ea"/>
                <a:cs typeface="+mn-cs"/>
              </a:defRPr>
            </a:lvl3pPr>
            <a:lvl4pPr marL="1645904" eaLnBrk="1" hangingPunct="1">
              <a:defRPr>
                <a:latin typeface="+mn-lt"/>
                <a:ea typeface="+mn-ea"/>
                <a:cs typeface="+mn-cs"/>
              </a:defRPr>
            </a:lvl4pPr>
            <a:lvl5pPr marL="2194538" eaLnBrk="1" hangingPunct="1">
              <a:defRPr>
                <a:latin typeface="+mn-lt"/>
                <a:ea typeface="+mn-ea"/>
                <a:cs typeface="+mn-cs"/>
              </a:defRPr>
            </a:lvl5pPr>
            <a:lvl6pPr marL="2743174" eaLnBrk="1" hangingPunct="1">
              <a:defRPr>
                <a:latin typeface="+mn-lt"/>
                <a:ea typeface="+mn-ea"/>
                <a:cs typeface="+mn-cs"/>
              </a:defRPr>
            </a:lvl6pPr>
            <a:lvl7pPr marL="3291808" eaLnBrk="1" hangingPunct="1">
              <a:defRPr>
                <a:latin typeface="+mn-lt"/>
                <a:ea typeface="+mn-ea"/>
                <a:cs typeface="+mn-cs"/>
              </a:defRPr>
            </a:lvl7pPr>
            <a:lvl8pPr marL="3840442" eaLnBrk="1" hangingPunct="1">
              <a:defRPr>
                <a:latin typeface="+mn-lt"/>
                <a:ea typeface="+mn-ea"/>
                <a:cs typeface="+mn-cs"/>
              </a:defRPr>
            </a:lvl8pPr>
            <a:lvl9pPr marL="4389076" eaLnBrk="1" hangingPunct="1">
              <a:defRPr>
                <a:latin typeface="+mn-lt"/>
                <a:ea typeface="+mn-ea"/>
                <a:cs typeface="+mn-cs"/>
              </a:defRPr>
            </a:lvl9pPr>
          </a:lstStyle>
          <a:p>
            <a:endParaRPr lang="en-US" kern="0" dirty="0">
              <a:solidFill>
                <a:sysClr val="windowText" lastClr="000000"/>
              </a:solidFill>
            </a:endParaRPr>
          </a:p>
        </p:txBody>
      </p:sp>
      <p:pic>
        <p:nvPicPr>
          <p:cNvPr id="28" name="Picture 27"/>
          <p:cNvPicPr>
            <a:picLocks noChangeAspect="1"/>
          </p:cNvPicPr>
          <p:nvPr/>
        </p:nvPicPr>
        <p:blipFill rotWithShape="1">
          <a:blip r:embed="rId19">
            <a:extLst>
              <a:ext uri="{28A0092B-C50C-407E-A947-70E740481C1C}">
                <a14:useLocalDpi xmlns:a14="http://schemas.microsoft.com/office/drawing/2010/main" val="0"/>
              </a:ext>
            </a:extLst>
          </a:blip>
          <a:srcRect l="36461" r="27527"/>
          <a:stretch/>
        </p:blipFill>
        <p:spPr>
          <a:xfrm>
            <a:off x="7919329" y="2911403"/>
            <a:ext cx="1864444" cy="890605"/>
          </a:xfrm>
          <a:prstGeom prst="rect">
            <a:avLst/>
          </a:prstGeom>
        </p:spPr>
      </p:pic>
      <p:pic>
        <p:nvPicPr>
          <p:cNvPr id="29" name="Picture 28"/>
          <p:cNvPicPr>
            <a:picLocks noChangeAspect="1"/>
          </p:cNvPicPr>
          <p:nvPr/>
        </p:nvPicPr>
        <p:blipFill rotWithShape="1">
          <a:blip r:embed="rId19">
            <a:extLst>
              <a:ext uri="{28A0092B-C50C-407E-A947-70E740481C1C}">
                <a14:useLocalDpi xmlns:a14="http://schemas.microsoft.com/office/drawing/2010/main" val="0"/>
              </a:ext>
            </a:extLst>
          </a:blip>
          <a:srcRect r="83183"/>
          <a:stretch/>
        </p:blipFill>
        <p:spPr>
          <a:xfrm>
            <a:off x="5996263" y="3662502"/>
            <a:ext cx="870655" cy="890605"/>
          </a:xfrm>
          <a:prstGeom prst="rect">
            <a:avLst/>
          </a:prstGeom>
        </p:spPr>
      </p:pic>
      <p:pic>
        <p:nvPicPr>
          <p:cNvPr id="30" name="Picture 29"/>
          <p:cNvPicPr>
            <a:picLocks noChangeAspect="1"/>
          </p:cNvPicPr>
          <p:nvPr/>
        </p:nvPicPr>
        <p:blipFill rotWithShape="1">
          <a:blip r:embed="rId19">
            <a:extLst>
              <a:ext uri="{28A0092B-C50C-407E-A947-70E740481C1C}">
                <a14:useLocalDpi xmlns:a14="http://schemas.microsoft.com/office/drawing/2010/main" val="0"/>
              </a:ext>
            </a:extLst>
          </a:blip>
          <a:srcRect l="90831"/>
          <a:stretch/>
        </p:blipFill>
        <p:spPr>
          <a:xfrm>
            <a:off x="8856395" y="5893586"/>
            <a:ext cx="206716" cy="387820"/>
          </a:xfrm>
          <a:prstGeom prst="rect">
            <a:avLst/>
          </a:prstGeom>
        </p:spPr>
      </p:pic>
      <p:pic>
        <p:nvPicPr>
          <p:cNvPr id="31" name="Picture 30"/>
          <p:cNvPicPr>
            <a:picLocks noChangeAspect="1"/>
          </p:cNvPicPr>
          <p:nvPr/>
        </p:nvPicPr>
        <p:blipFill rotWithShape="1">
          <a:blip r:embed="rId19">
            <a:extLst>
              <a:ext uri="{28A0092B-C50C-407E-A947-70E740481C1C}">
                <a14:useLocalDpi xmlns:a14="http://schemas.microsoft.com/office/drawing/2010/main" val="0"/>
              </a:ext>
            </a:extLst>
          </a:blip>
          <a:srcRect r="83183"/>
          <a:stretch/>
        </p:blipFill>
        <p:spPr>
          <a:xfrm>
            <a:off x="6296280" y="1681163"/>
            <a:ext cx="870655" cy="890605"/>
          </a:xfrm>
          <a:prstGeom prst="rect">
            <a:avLst/>
          </a:prstGeom>
        </p:spPr>
      </p:pic>
      <p:pic>
        <p:nvPicPr>
          <p:cNvPr id="32" name="Picture 31"/>
          <p:cNvPicPr>
            <a:picLocks noChangeAspect="1"/>
          </p:cNvPicPr>
          <p:nvPr/>
        </p:nvPicPr>
        <p:blipFill rotWithShape="1">
          <a:blip r:embed="rId19">
            <a:extLst>
              <a:ext uri="{28A0092B-C50C-407E-A947-70E740481C1C}">
                <a14:useLocalDpi xmlns:a14="http://schemas.microsoft.com/office/drawing/2010/main" val="0"/>
              </a:ext>
            </a:extLst>
          </a:blip>
          <a:srcRect r="83183"/>
          <a:stretch/>
        </p:blipFill>
        <p:spPr>
          <a:xfrm>
            <a:off x="10596009" y="1567716"/>
            <a:ext cx="870655" cy="890605"/>
          </a:xfrm>
          <a:prstGeom prst="rect">
            <a:avLst/>
          </a:prstGeom>
        </p:spPr>
      </p:pic>
      <p:pic>
        <p:nvPicPr>
          <p:cNvPr id="33" name="Picture 32"/>
          <p:cNvPicPr>
            <a:picLocks noChangeAspect="1"/>
          </p:cNvPicPr>
          <p:nvPr/>
        </p:nvPicPr>
        <p:blipFill rotWithShape="1">
          <a:blip r:embed="rId19">
            <a:extLst>
              <a:ext uri="{28A0092B-C50C-407E-A947-70E740481C1C}">
                <a14:useLocalDpi xmlns:a14="http://schemas.microsoft.com/office/drawing/2010/main" val="0"/>
              </a:ext>
            </a:extLst>
          </a:blip>
          <a:srcRect r="83183"/>
          <a:stretch/>
        </p:blipFill>
        <p:spPr>
          <a:xfrm>
            <a:off x="10727408" y="5448283"/>
            <a:ext cx="870655" cy="890605"/>
          </a:xfrm>
          <a:prstGeom prst="rect">
            <a:avLst/>
          </a:prstGeom>
        </p:spPr>
      </p:pic>
      <p:pic>
        <p:nvPicPr>
          <p:cNvPr id="34" name="Picture 33"/>
          <p:cNvPicPr>
            <a:picLocks noChangeAspect="1"/>
          </p:cNvPicPr>
          <p:nvPr/>
        </p:nvPicPr>
        <p:blipFill rotWithShape="1">
          <a:blip r:embed="rId19">
            <a:extLst>
              <a:ext uri="{28A0092B-C50C-407E-A947-70E740481C1C}">
                <a14:useLocalDpi xmlns:a14="http://schemas.microsoft.com/office/drawing/2010/main" val="0"/>
              </a:ext>
            </a:extLst>
          </a:blip>
          <a:srcRect l="90831"/>
          <a:stretch/>
        </p:blipFill>
        <p:spPr>
          <a:xfrm>
            <a:off x="8452349" y="6018069"/>
            <a:ext cx="206716" cy="387820"/>
          </a:xfrm>
          <a:prstGeom prst="rect">
            <a:avLst/>
          </a:prstGeom>
        </p:spPr>
      </p:pic>
      <p:pic>
        <p:nvPicPr>
          <p:cNvPr id="35" name="Picture 34"/>
          <p:cNvPicPr>
            <a:picLocks noChangeAspect="1"/>
          </p:cNvPicPr>
          <p:nvPr/>
        </p:nvPicPr>
        <p:blipFill rotWithShape="1">
          <a:blip r:embed="rId19">
            <a:extLst>
              <a:ext uri="{28A0092B-C50C-407E-A947-70E740481C1C}">
                <a14:useLocalDpi xmlns:a14="http://schemas.microsoft.com/office/drawing/2010/main" val="0"/>
              </a:ext>
            </a:extLst>
          </a:blip>
          <a:srcRect l="90831"/>
          <a:stretch/>
        </p:blipFill>
        <p:spPr>
          <a:xfrm>
            <a:off x="8048303" y="5893587"/>
            <a:ext cx="206716" cy="387820"/>
          </a:xfrm>
          <a:prstGeom prst="rect">
            <a:avLst/>
          </a:prstGeom>
        </p:spPr>
      </p:pic>
      <p:cxnSp>
        <p:nvCxnSpPr>
          <p:cNvPr id="36" name="Straight Arrow Connector 35"/>
          <p:cNvCxnSpPr/>
          <p:nvPr/>
        </p:nvCxnSpPr>
        <p:spPr>
          <a:xfrm flipH="1" flipV="1">
            <a:off x="7089266" y="2537454"/>
            <a:ext cx="853829" cy="444167"/>
          </a:xfrm>
          <a:prstGeom prst="straightConnector1">
            <a:avLst/>
          </a:prstGeom>
          <a:ln>
            <a:prstDash val="dash"/>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a:off x="9421091" y="4346057"/>
            <a:ext cx="1283423" cy="1182125"/>
          </a:xfrm>
          <a:prstGeom prst="straightConnector1">
            <a:avLst/>
          </a:prstGeom>
          <a:ln>
            <a:prstDash val="dash"/>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H="1">
            <a:off x="7004666" y="3846280"/>
            <a:ext cx="914663" cy="249200"/>
          </a:xfrm>
          <a:prstGeom prst="straightConnector1">
            <a:avLst/>
          </a:prstGeom>
          <a:ln>
            <a:prstDash val="dash"/>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V="1">
            <a:off x="9796622" y="2469296"/>
            <a:ext cx="907892" cy="445849"/>
          </a:xfrm>
          <a:prstGeom prst="straightConnector1">
            <a:avLst/>
          </a:prstGeom>
          <a:ln>
            <a:prstDash val="dash"/>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75" name="Picture 74"/>
          <p:cNvPicPr>
            <a:picLocks noChangeAspect="1"/>
          </p:cNvPicPr>
          <p:nvPr>
            <p:custDataLst>
              <p:tags r:id="rId6"/>
            </p:custDataLst>
          </p:nvPr>
        </p:nvPicPr>
        <p:blipFill>
          <a:blip r:embed="rId20">
            <a:extLst>
              <a:ext uri="{28A0092B-C50C-407E-A947-70E740481C1C}">
                <a14:useLocalDpi xmlns:a14="http://schemas.microsoft.com/office/drawing/2010/main" val="0"/>
              </a:ext>
            </a:extLst>
          </a:blip>
          <a:stretch>
            <a:fillRect/>
          </a:stretch>
        </p:blipFill>
        <p:spPr>
          <a:xfrm>
            <a:off x="7185739" y="3632050"/>
            <a:ext cx="516636" cy="254508"/>
          </a:xfrm>
          <a:prstGeom prst="rect">
            <a:avLst/>
          </a:prstGeom>
        </p:spPr>
      </p:pic>
      <p:pic>
        <p:nvPicPr>
          <p:cNvPr id="76" name="Picture 75"/>
          <p:cNvPicPr>
            <a:picLocks noChangeAspect="1"/>
          </p:cNvPicPr>
          <p:nvPr>
            <p:custDataLst>
              <p:tags r:id="rId7"/>
            </p:custDataLst>
          </p:nvPr>
        </p:nvPicPr>
        <p:blipFill>
          <a:blip r:embed="rId21">
            <a:extLst>
              <a:ext uri="{28A0092B-C50C-407E-A947-70E740481C1C}">
                <a14:useLocalDpi xmlns:a14="http://schemas.microsoft.com/office/drawing/2010/main" val="0"/>
              </a:ext>
            </a:extLst>
          </a:blip>
          <a:stretch>
            <a:fillRect/>
          </a:stretch>
        </p:blipFill>
        <p:spPr>
          <a:xfrm>
            <a:off x="7504278" y="2497727"/>
            <a:ext cx="516636" cy="254508"/>
          </a:xfrm>
          <a:prstGeom prst="rect">
            <a:avLst/>
          </a:prstGeom>
        </p:spPr>
      </p:pic>
      <p:pic>
        <p:nvPicPr>
          <p:cNvPr id="77" name="Picture 76"/>
          <p:cNvPicPr>
            <a:picLocks noChangeAspect="1"/>
          </p:cNvPicPr>
          <p:nvPr>
            <p:custDataLst>
              <p:tags r:id="rId8"/>
            </p:custDataLst>
          </p:nvPr>
        </p:nvPicPr>
        <p:blipFill>
          <a:blip r:embed="rId22">
            <a:extLst>
              <a:ext uri="{28A0092B-C50C-407E-A947-70E740481C1C}">
                <a14:useLocalDpi xmlns:a14="http://schemas.microsoft.com/office/drawing/2010/main" val="0"/>
              </a:ext>
            </a:extLst>
          </a:blip>
          <a:stretch>
            <a:fillRect/>
          </a:stretch>
        </p:blipFill>
        <p:spPr>
          <a:xfrm>
            <a:off x="9789437" y="2440586"/>
            <a:ext cx="594360" cy="254508"/>
          </a:xfrm>
          <a:prstGeom prst="rect">
            <a:avLst/>
          </a:prstGeom>
        </p:spPr>
      </p:pic>
      <p:pic>
        <p:nvPicPr>
          <p:cNvPr id="54" name="Picture 53"/>
          <p:cNvPicPr>
            <a:picLocks noChangeAspect="1"/>
          </p:cNvPicPr>
          <p:nvPr>
            <p:custDataLst>
              <p:tags r:id="rId9"/>
            </p:custDataLst>
          </p:nvPr>
        </p:nvPicPr>
        <p:blipFill>
          <a:blip r:embed="rId15">
            <a:extLst>
              <a:ext uri="{28A0092B-C50C-407E-A947-70E740481C1C}">
                <a14:useLocalDpi xmlns:a14="http://schemas.microsoft.com/office/drawing/2010/main" val="0"/>
              </a:ext>
            </a:extLst>
          </a:blip>
          <a:stretch>
            <a:fillRect/>
          </a:stretch>
        </p:blipFill>
        <p:spPr>
          <a:xfrm>
            <a:off x="9690448" y="5143604"/>
            <a:ext cx="486156" cy="254508"/>
          </a:xfrm>
          <a:prstGeom prst="rect">
            <a:avLst/>
          </a:prstGeom>
        </p:spPr>
      </p:pic>
      <p:pic>
        <p:nvPicPr>
          <p:cNvPr id="57" name="Picture 56"/>
          <p:cNvPicPr>
            <a:picLocks noChangeAspect="1"/>
          </p:cNvPicPr>
          <p:nvPr>
            <p:custDataLst>
              <p:tags r:id="rId10"/>
            </p:custDataLst>
          </p:nvPr>
        </p:nvPicPr>
        <p:blipFill>
          <a:blip r:embed="rId23">
            <a:extLst>
              <a:ext uri="{28A0092B-C50C-407E-A947-70E740481C1C}">
                <a14:useLocalDpi xmlns:a14="http://schemas.microsoft.com/office/drawing/2010/main" val="0"/>
              </a:ext>
            </a:extLst>
          </a:blip>
          <a:stretch>
            <a:fillRect/>
          </a:stretch>
        </p:blipFill>
        <p:spPr>
          <a:xfrm>
            <a:off x="8527757" y="2397569"/>
            <a:ext cx="711708" cy="254508"/>
          </a:xfrm>
          <a:prstGeom prst="rect">
            <a:avLst/>
          </a:prstGeom>
        </p:spPr>
      </p:pic>
      <p:pic>
        <p:nvPicPr>
          <p:cNvPr id="78" name="Picture 77"/>
          <p:cNvPicPr>
            <a:picLocks noChangeAspect="1"/>
          </p:cNvPicPr>
          <p:nvPr>
            <p:custDataLst>
              <p:tags r:id="rId11"/>
            </p:custDataLst>
          </p:nvPr>
        </p:nvPicPr>
        <p:blipFill>
          <a:blip r:embed="rId24">
            <a:extLst>
              <a:ext uri="{28A0092B-C50C-407E-A947-70E740481C1C}">
                <a14:useLocalDpi xmlns:a14="http://schemas.microsoft.com/office/drawing/2010/main" val="0"/>
              </a:ext>
            </a:extLst>
          </a:blip>
          <a:stretch>
            <a:fillRect/>
          </a:stretch>
        </p:blipFill>
        <p:spPr>
          <a:xfrm>
            <a:off x="8034236" y="1478105"/>
            <a:ext cx="1677924" cy="254508"/>
          </a:xfrm>
          <a:prstGeom prst="rect">
            <a:avLst/>
          </a:prstGeom>
        </p:spPr>
      </p:pic>
      <p:sp>
        <p:nvSpPr>
          <p:cNvPr id="64" name="TextBox 63"/>
          <p:cNvSpPr txBox="1"/>
          <p:nvPr/>
        </p:nvSpPr>
        <p:spPr>
          <a:xfrm>
            <a:off x="5333955" y="5389662"/>
            <a:ext cx="1728608" cy="461665"/>
          </a:xfrm>
          <a:prstGeom prst="rect">
            <a:avLst/>
          </a:prstGeom>
          <a:noFill/>
        </p:spPr>
        <p:txBody>
          <a:bodyPr wrap="square" rtlCol="0">
            <a:spAutoFit/>
          </a:bodyPr>
          <a:lstStyle/>
          <a:p>
            <a:pPr algn="ctr"/>
            <a:r>
              <a:rPr lang="en-US" sz="1200" dirty="0"/>
              <a:t>Edge Computing Node (ECN)</a:t>
            </a:r>
          </a:p>
        </p:txBody>
      </p:sp>
      <p:cxnSp>
        <p:nvCxnSpPr>
          <p:cNvPr id="67" name="Straight Arrow Connector 66"/>
          <p:cNvCxnSpPr/>
          <p:nvPr/>
        </p:nvCxnSpPr>
        <p:spPr>
          <a:xfrm>
            <a:off x="8587624" y="4789095"/>
            <a:ext cx="1" cy="939758"/>
          </a:xfrm>
          <a:prstGeom prst="straightConnector1">
            <a:avLst/>
          </a:prstGeom>
          <a:ln>
            <a:prstDash val="dash"/>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a:xfrm>
            <a:off x="6866918" y="4751217"/>
            <a:ext cx="802671" cy="977279"/>
          </a:xfrm>
          <a:prstGeom prst="straightConnector1">
            <a:avLst/>
          </a:prstGeom>
          <a:ln>
            <a:prstDash val="dash"/>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flipH="1">
            <a:off x="9486558" y="6065589"/>
            <a:ext cx="918206" cy="4569"/>
          </a:xfrm>
          <a:prstGeom prst="straightConnector1">
            <a:avLst/>
          </a:prstGeom>
          <a:ln>
            <a:prstDash val="dash"/>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79" name="TextBox 78"/>
          <p:cNvSpPr txBox="1"/>
          <p:nvPr/>
        </p:nvSpPr>
        <p:spPr>
          <a:xfrm>
            <a:off x="5527631" y="5905686"/>
            <a:ext cx="1265541" cy="461665"/>
          </a:xfrm>
          <a:prstGeom prst="rect">
            <a:avLst/>
          </a:prstGeom>
          <a:noFill/>
        </p:spPr>
        <p:txBody>
          <a:bodyPr wrap="square" rtlCol="0">
            <a:spAutoFit/>
          </a:bodyPr>
          <a:lstStyle/>
          <a:p>
            <a:pPr algn="ctr"/>
            <a:r>
              <a:rPr lang="en-US" sz="1200" dirty="0"/>
              <a:t>Task Aggregator (TA)</a:t>
            </a:r>
          </a:p>
        </p:txBody>
      </p:sp>
      <p:pic>
        <p:nvPicPr>
          <p:cNvPr id="80" name="Picture 79"/>
          <p:cNvPicPr>
            <a:picLocks noChangeAspect="1"/>
          </p:cNvPicPr>
          <p:nvPr/>
        </p:nvPicPr>
        <p:blipFill rotWithShape="1">
          <a:blip r:embed="rId19">
            <a:extLst>
              <a:ext uri="{28A0092B-C50C-407E-A947-70E740481C1C}">
                <a14:useLocalDpi xmlns:a14="http://schemas.microsoft.com/office/drawing/2010/main" val="0"/>
              </a:ext>
            </a:extLst>
          </a:blip>
          <a:srcRect l="36461" r="27527"/>
          <a:stretch/>
        </p:blipFill>
        <p:spPr>
          <a:xfrm>
            <a:off x="4712545" y="6025470"/>
            <a:ext cx="716421" cy="342219"/>
          </a:xfrm>
          <a:prstGeom prst="rect">
            <a:avLst/>
          </a:prstGeom>
        </p:spPr>
      </p:pic>
      <p:pic>
        <p:nvPicPr>
          <p:cNvPr id="81" name="Picture 80"/>
          <p:cNvPicPr>
            <a:picLocks noChangeAspect="1"/>
          </p:cNvPicPr>
          <p:nvPr/>
        </p:nvPicPr>
        <p:blipFill rotWithShape="1">
          <a:blip r:embed="rId19">
            <a:extLst>
              <a:ext uri="{28A0092B-C50C-407E-A947-70E740481C1C}">
                <a14:useLocalDpi xmlns:a14="http://schemas.microsoft.com/office/drawing/2010/main" val="0"/>
              </a:ext>
            </a:extLst>
          </a:blip>
          <a:srcRect r="83183"/>
          <a:stretch/>
        </p:blipFill>
        <p:spPr>
          <a:xfrm>
            <a:off x="4989538" y="5442185"/>
            <a:ext cx="367080" cy="375491"/>
          </a:xfrm>
          <a:prstGeom prst="rect">
            <a:avLst/>
          </a:prstGeom>
        </p:spPr>
      </p:pic>
      <p:pic>
        <p:nvPicPr>
          <p:cNvPr id="84" name="Picture 83"/>
          <p:cNvPicPr>
            <a:picLocks noChangeAspect="1"/>
          </p:cNvPicPr>
          <p:nvPr>
            <p:custDataLst>
              <p:tags r:id="rId12"/>
            </p:custDataLst>
          </p:nvPr>
        </p:nvPicPr>
        <p:blipFill>
          <a:blip r:embed="rId25">
            <a:extLst>
              <a:ext uri="{28A0092B-C50C-407E-A947-70E740481C1C}">
                <a14:useLocalDpi xmlns:a14="http://schemas.microsoft.com/office/drawing/2010/main" val="0"/>
              </a:ext>
            </a:extLst>
          </a:blip>
          <a:stretch>
            <a:fillRect/>
          </a:stretch>
        </p:blipFill>
        <p:spPr>
          <a:xfrm>
            <a:off x="3087022" y="5204098"/>
            <a:ext cx="623621" cy="305410"/>
          </a:xfrm>
          <a:prstGeom prst="rect">
            <a:avLst/>
          </a:prstGeom>
        </p:spPr>
      </p:pic>
    </p:spTree>
    <p:extLst>
      <p:ext uri="{BB962C8B-B14F-4D97-AF65-F5344CB8AC3E}">
        <p14:creationId xmlns:p14="http://schemas.microsoft.com/office/powerpoint/2010/main" val="65134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4">
                                            <p:txEl>
                                              <p:pRg st="3" end="3"/>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8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24">
                                            <p:txEl>
                                              <p:pRg st="4" end="4"/>
                                            </p:txEl>
                                          </p:spTgt>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8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64" grpId="0"/>
      <p:bldP spid="7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34</a:t>
            </a:fld>
            <a:endParaRPr lang="en-US" spc="-6" dirty="0"/>
          </a:p>
        </p:txBody>
      </p:sp>
      <p:sp>
        <p:nvSpPr>
          <p:cNvPr id="24" name="object 13 1">
            <a:extLst>
              <a:ext uri="{FF2B5EF4-FFF2-40B4-BE49-F238E27FC236}">
                <a16:creationId xmlns:a16="http://schemas.microsoft.com/office/drawing/2014/main" id="{85F7B355-81C3-4C2A-9D33-C079BF5BFDF2}"/>
              </a:ext>
            </a:extLst>
          </p:cNvPr>
          <p:cNvSpPr txBox="1"/>
          <p:nvPr/>
        </p:nvSpPr>
        <p:spPr>
          <a:xfrm>
            <a:off x="426719" y="1105078"/>
            <a:ext cx="11349643" cy="5186035"/>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Running and terminal cost functions</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energy cost</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execution time</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number of computation task</a:t>
            </a:r>
            <a:endParaRPr lang="en-US" sz="2800" b="1" kern="0" dirty="0">
              <a:solidFill>
                <a:srgbClr val="C00000"/>
              </a:solidFill>
              <a:latin typeface="Gill Sans MT" panose="020B0502020104020203" pitchFamily="34" charset="0"/>
            </a:endParaRPr>
          </a:p>
          <a:p>
            <a:pPr marL="1386840" lvl="2"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000" kern="0" dirty="0">
                <a:latin typeface="Gill Sans MT" panose="020B0502020104020203" pitchFamily="34" charset="0"/>
              </a:rPr>
              <a:t>energy cost coefficient: </a:t>
            </a:r>
          </a:p>
          <a:p>
            <a:pPr marL="1386840" lvl="2"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000" kern="0" dirty="0">
                <a:latin typeface="Gill Sans MT" panose="020B0502020104020203" pitchFamily="34" charset="0"/>
              </a:rPr>
              <a:t>computation time cost coefficient: </a:t>
            </a:r>
          </a:p>
          <a:p>
            <a:pPr marL="1386840" lvl="2"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000" kern="0" dirty="0">
                <a:latin typeface="Gill Sans MT" panose="020B0502020104020203" pitchFamily="34" charset="0"/>
              </a:rPr>
              <a:t>computation task cost coefficient: </a:t>
            </a:r>
          </a:p>
          <a:p>
            <a:pPr marL="1386840" lvl="2"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000" kern="0" dirty="0">
                <a:latin typeface="Gill Sans MT" panose="020B0502020104020203" pitchFamily="34" charset="0"/>
              </a:rPr>
              <a:t>ECN computing capability:     = number of CPU cycles per seconds</a:t>
            </a:r>
          </a:p>
          <a:p>
            <a:pPr marL="1386840" lvl="2"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000" kern="0" dirty="0">
                <a:latin typeface="Gill Sans MT" panose="020B0502020104020203" pitchFamily="34" charset="0"/>
              </a:rPr>
              <a:t>cost weights: </a:t>
            </a:r>
          </a:p>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Network state dynamics</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incoming computation task rate:  </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outgoing computation task rate: </a:t>
            </a:r>
            <a:endParaRPr lang="en-US" sz="2800" b="1" kern="0" dirty="0">
              <a:solidFill>
                <a:srgbClr val="C00000"/>
              </a:solidFill>
              <a:latin typeface="Gill Sans MT" panose="020B0502020104020203" pitchFamily="34" charset="0"/>
            </a:endParaRPr>
          </a:p>
        </p:txBody>
      </p:sp>
      <p:sp>
        <p:nvSpPr>
          <p:cNvPr id="26" name="object 13 2">
            <a:extLst>
              <a:ext uri="{FF2B5EF4-FFF2-40B4-BE49-F238E27FC236}">
                <a16:creationId xmlns:a16="http://schemas.microsoft.com/office/drawing/2014/main" id="{85F7B355-81C3-4C2A-9D33-C079BF5BFDF2}"/>
              </a:ext>
            </a:extLst>
          </p:cNvPr>
          <p:cNvSpPr txBox="1"/>
          <p:nvPr/>
        </p:nvSpPr>
        <p:spPr>
          <a:xfrm>
            <a:off x="6396564" y="1105078"/>
            <a:ext cx="5379799" cy="907941"/>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endParaRPr lang="en-US" sz="24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400" b="1" kern="0" dirty="0">
              <a:solidFill>
                <a:srgbClr val="C00000"/>
              </a:solidFill>
              <a:latin typeface="Gill Sans MT" panose="020B0502020104020203" pitchFamily="34" charset="0"/>
            </a:endParaRPr>
          </a:p>
        </p:txBody>
      </p:sp>
      <p:sp>
        <p:nvSpPr>
          <p:cNvPr id="7" name="Content Placeholder 2"/>
          <p:cNvSpPr txBox="1">
            <a:spLocks/>
          </p:cNvSpPr>
          <p:nvPr/>
        </p:nvSpPr>
        <p:spPr>
          <a:xfrm>
            <a:off x="790891" y="2505075"/>
            <a:ext cx="5157787" cy="3684588"/>
          </a:xfrm>
          <a:prstGeom prst="rect">
            <a:avLst/>
          </a:prstGeom>
        </p:spPr>
        <p:txBody>
          <a:bodyPr>
            <a:normAutofit/>
          </a:bodyPr>
          <a:lstStyle>
            <a:lvl1pPr marL="0" eaLnBrk="1" hangingPunct="1">
              <a:defRPr>
                <a:latin typeface="+mn-lt"/>
                <a:ea typeface="+mn-ea"/>
                <a:cs typeface="+mn-cs"/>
              </a:defRPr>
            </a:lvl1pPr>
            <a:lvl2pPr marL="548635" eaLnBrk="1" hangingPunct="1">
              <a:defRPr>
                <a:latin typeface="+mn-lt"/>
                <a:ea typeface="+mn-ea"/>
                <a:cs typeface="+mn-cs"/>
              </a:defRPr>
            </a:lvl2pPr>
            <a:lvl3pPr marL="1097269" eaLnBrk="1" hangingPunct="1">
              <a:defRPr>
                <a:latin typeface="+mn-lt"/>
                <a:ea typeface="+mn-ea"/>
                <a:cs typeface="+mn-cs"/>
              </a:defRPr>
            </a:lvl3pPr>
            <a:lvl4pPr marL="1645904" eaLnBrk="1" hangingPunct="1">
              <a:defRPr>
                <a:latin typeface="+mn-lt"/>
                <a:ea typeface="+mn-ea"/>
                <a:cs typeface="+mn-cs"/>
              </a:defRPr>
            </a:lvl4pPr>
            <a:lvl5pPr marL="2194538" eaLnBrk="1" hangingPunct="1">
              <a:defRPr>
                <a:latin typeface="+mn-lt"/>
                <a:ea typeface="+mn-ea"/>
                <a:cs typeface="+mn-cs"/>
              </a:defRPr>
            </a:lvl5pPr>
            <a:lvl6pPr marL="2743174" eaLnBrk="1" hangingPunct="1">
              <a:defRPr>
                <a:latin typeface="+mn-lt"/>
                <a:ea typeface="+mn-ea"/>
                <a:cs typeface="+mn-cs"/>
              </a:defRPr>
            </a:lvl6pPr>
            <a:lvl7pPr marL="3291808" eaLnBrk="1" hangingPunct="1">
              <a:defRPr>
                <a:latin typeface="+mn-lt"/>
                <a:ea typeface="+mn-ea"/>
                <a:cs typeface="+mn-cs"/>
              </a:defRPr>
            </a:lvl7pPr>
            <a:lvl8pPr marL="3840442" eaLnBrk="1" hangingPunct="1">
              <a:defRPr>
                <a:latin typeface="+mn-lt"/>
                <a:ea typeface="+mn-ea"/>
                <a:cs typeface="+mn-cs"/>
              </a:defRPr>
            </a:lvl8pPr>
            <a:lvl9pPr marL="4389076" eaLnBrk="1" hangingPunct="1">
              <a:defRPr>
                <a:latin typeface="+mn-lt"/>
                <a:ea typeface="+mn-ea"/>
                <a:cs typeface="+mn-cs"/>
              </a:defRPr>
            </a:lvl9pPr>
          </a:lstStyle>
          <a:p>
            <a:endParaRPr lang="en-US" kern="0">
              <a:solidFill>
                <a:srgbClr val="C00000"/>
              </a:solidFill>
            </a:endParaRPr>
          </a:p>
          <a:p>
            <a:endParaRPr lang="en-US" kern="0" dirty="0">
              <a:solidFill>
                <a:srgbClr val="C00000"/>
              </a:solidFill>
            </a:endParaRPr>
          </a:p>
        </p:txBody>
      </p:sp>
      <p:sp>
        <p:nvSpPr>
          <p:cNvPr id="8" name="Text Placeholder 9"/>
          <p:cNvSpPr txBox="1">
            <a:spLocks/>
          </p:cNvSpPr>
          <p:nvPr/>
        </p:nvSpPr>
        <p:spPr>
          <a:xfrm>
            <a:off x="6172200" y="1681163"/>
            <a:ext cx="5183188" cy="823912"/>
          </a:xfrm>
          <a:prstGeom prst="rect">
            <a:avLst/>
          </a:prstGeom>
        </p:spPr>
        <p:txBody>
          <a:bodyPr/>
          <a:lstStyle>
            <a:lvl1pPr marL="0" eaLnBrk="1" hangingPunct="1">
              <a:defRPr>
                <a:latin typeface="+mn-lt"/>
                <a:ea typeface="+mn-ea"/>
                <a:cs typeface="+mn-cs"/>
              </a:defRPr>
            </a:lvl1pPr>
            <a:lvl2pPr marL="548635" eaLnBrk="1" hangingPunct="1">
              <a:defRPr>
                <a:latin typeface="+mn-lt"/>
                <a:ea typeface="+mn-ea"/>
                <a:cs typeface="+mn-cs"/>
              </a:defRPr>
            </a:lvl2pPr>
            <a:lvl3pPr marL="1097269" eaLnBrk="1" hangingPunct="1">
              <a:defRPr>
                <a:latin typeface="+mn-lt"/>
                <a:ea typeface="+mn-ea"/>
                <a:cs typeface="+mn-cs"/>
              </a:defRPr>
            </a:lvl3pPr>
            <a:lvl4pPr marL="1645904" eaLnBrk="1" hangingPunct="1">
              <a:defRPr>
                <a:latin typeface="+mn-lt"/>
                <a:ea typeface="+mn-ea"/>
                <a:cs typeface="+mn-cs"/>
              </a:defRPr>
            </a:lvl4pPr>
            <a:lvl5pPr marL="2194538" eaLnBrk="1" hangingPunct="1">
              <a:defRPr>
                <a:latin typeface="+mn-lt"/>
                <a:ea typeface="+mn-ea"/>
                <a:cs typeface="+mn-cs"/>
              </a:defRPr>
            </a:lvl5pPr>
            <a:lvl6pPr marL="2743174" eaLnBrk="1" hangingPunct="1">
              <a:defRPr>
                <a:latin typeface="+mn-lt"/>
                <a:ea typeface="+mn-ea"/>
                <a:cs typeface="+mn-cs"/>
              </a:defRPr>
            </a:lvl6pPr>
            <a:lvl7pPr marL="3291808" eaLnBrk="1" hangingPunct="1">
              <a:defRPr>
                <a:latin typeface="+mn-lt"/>
                <a:ea typeface="+mn-ea"/>
                <a:cs typeface="+mn-cs"/>
              </a:defRPr>
            </a:lvl7pPr>
            <a:lvl8pPr marL="3840442" eaLnBrk="1" hangingPunct="1">
              <a:defRPr>
                <a:latin typeface="+mn-lt"/>
                <a:ea typeface="+mn-ea"/>
                <a:cs typeface="+mn-cs"/>
              </a:defRPr>
            </a:lvl8pPr>
            <a:lvl9pPr marL="4389076" eaLnBrk="1" hangingPunct="1">
              <a:defRPr>
                <a:latin typeface="+mn-lt"/>
                <a:ea typeface="+mn-ea"/>
                <a:cs typeface="+mn-cs"/>
              </a:defRPr>
            </a:lvl9pPr>
          </a:lstStyle>
          <a:p>
            <a:endParaRPr lang="en-US" kern="0" dirty="0">
              <a:solidFill>
                <a:sysClr val="windowText" lastClr="000000"/>
              </a:solidFill>
            </a:endParaRPr>
          </a:p>
        </p:txBody>
      </p:sp>
      <p:sp>
        <p:nvSpPr>
          <p:cNvPr id="9" name="object 5"/>
          <p:cNvSpPr txBox="1">
            <a:spLocks/>
          </p:cNvSpPr>
          <p:nvPr/>
        </p:nvSpPr>
        <p:spPr>
          <a:xfrm>
            <a:off x="420206" y="283847"/>
            <a:ext cx="9984558" cy="568617"/>
          </a:xfrm>
          <a:prstGeom prst="rect">
            <a:avLst/>
          </a:prstGeom>
        </p:spPr>
        <p:txBody>
          <a:bodyPr vert="horz" wrap="square" lIns="0" tIns="14478" rIns="0" bIns="0" rtlCol="0">
            <a:spAutoFit/>
          </a:bodyPr>
          <a:lstStyle>
            <a:lvl1pPr eaLnBrk="1" hangingPunct="1">
              <a:defRPr sz="3360" b="1" i="0">
                <a:solidFill>
                  <a:srgbClr val="005F85"/>
                </a:solidFill>
                <a:effectLst>
                  <a:outerShdw blurRad="38100" dist="38100" dir="2700000" algn="tl">
                    <a:srgbClr val="000000">
                      <a:alpha val="43137"/>
                    </a:srgbClr>
                  </a:outerShdw>
                </a:effectLst>
                <a:latin typeface="Gill Sans MT"/>
                <a:ea typeface="+mj-ea"/>
                <a:cs typeface="Gill Sans MT"/>
              </a:defRPr>
            </a:lvl1pPr>
          </a:lstStyle>
          <a:p>
            <a:pPr marL="15240">
              <a:spcBef>
                <a:spcPts val="114"/>
              </a:spcBef>
            </a:pPr>
            <a:r>
              <a:rPr lang="en-US" sz="3600" kern="0" spc="-18" dirty="0"/>
              <a:t>System Model</a:t>
            </a:r>
            <a:endParaRPr lang="en-US" sz="3600" kern="0" spc="-6" dirty="0"/>
          </a:p>
        </p:txBody>
      </p:sp>
      <p:pic>
        <p:nvPicPr>
          <p:cNvPr id="3" name="Picture 2"/>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4267841" y="3019120"/>
            <a:ext cx="2878836" cy="295656"/>
          </a:xfrm>
          <a:prstGeom prst="rect">
            <a:avLst/>
          </a:prstGeom>
        </p:spPr>
      </p:pic>
      <p:pic>
        <p:nvPicPr>
          <p:cNvPr id="4" name="Picture 3"/>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5393541" y="3402860"/>
            <a:ext cx="1324356" cy="295656"/>
          </a:xfrm>
          <a:prstGeom prst="rect">
            <a:avLst/>
          </a:prstGeom>
        </p:spPr>
      </p:pic>
      <p:pic>
        <p:nvPicPr>
          <p:cNvPr id="5" name="Picture 4"/>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5363933" y="3923791"/>
            <a:ext cx="185928" cy="164592"/>
          </a:xfrm>
          <a:prstGeom prst="rect">
            <a:avLst/>
          </a:prstGeom>
        </p:spPr>
      </p:pic>
      <p:pic>
        <p:nvPicPr>
          <p:cNvPr id="11" name="Picture 10"/>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4589831" y="4223152"/>
            <a:ext cx="173736" cy="230124"/>
          </a:xfrm>
          <a:prstGeom prst="rect">
            <a:avLst/>
          </a:prstGeom>
        </p:spPr>
      </p:pic>
      <p:pic>
        <p:nvPicPr>
          <p:cNvPr id="12" name="Picture 11"/>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3231234" y="4690037"/>
            <a:ext cx="935736" cy="184404"/>
          </a:xfrm>
          <a:prstGeom prst="rect">
            <a:avLst/>
          </a:prstGeom>
        </p:spPr>
      </p:pic>
      <p:pic>
        <p:nvPicPr>
          <p:cNvPr id="6" name="Picture 5"/>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5763924" y="1562542"/>
            <a:ext cx="5897880" cy="616306"/>
          </a:xfrm>
          <a:prstGeom prst="rect">
            <a:avLst/>
          </a:prstGeom>
        </p:spPr>
      </p:pic>
      <p:pic>
        <p:nvPicPr>
          <p:cNvPr id="10" name="Picture 9"/>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6300004" y="2339246"/>
            <a:ext cx="3145536" cy="616306"/>
          </a:xfrm>
          <a:prstGeom prst="rect">
            <a:avLst/>
          </a:prstGeom>
        </p:spPr>
      </p:pic>
      <p:pic>
        <p:nvPicPr>
          <p:cNvPr id="30" name="Picture 29"/>
          <p:cNvPicPr>
            <a:picLocks noChangeAspect="1"/>
          </p:cNvPicPr>
          <p:nvPr>
            <p:custDataLst>
              <p:tags r:id="rId8"/>
            </p:custDataLst>
          </p:nvPr>
        </p:nvPicPr>
        <p:blipFill>
          <a:blip r:embed="rId19">
            <a:extLst>
              <a:ext uri="{28A0092B-C50C-407E-A947-70E740481C1C}">
                <a14:useLocalDpi xmlns:a14="http://schemas.microsoft.com/office/drawing/2010/main" val="0"/>
              </a:ext>
            </a:extLst>
          </a:blip>
          <a:stretch>
            <a:fillRect/>
          </a:stretch>
        </p:blipFill>
        <p:spPr>
          <a:xfrm>
            <a:off x="5573072" y="4743519"/>
            <a:ext cx="6203290" cy="886968"/>
          </a:xfrm>
          <a:prstGeom prst="rect">
            <a:avLst/>
          </a:prstGeom>
        </p:spPr>
      </p:pic>
      <p:pic>
        <p:nvPicPr>
          <p:cNvPr id="14" name="Picture 13"/>
          <p:cNvPicPr>
            <a:picLocks noChangeAspect="1"/>
          </p:cNvPicPr>
          <p:nvPr>
            <p:custDataLst>
              <p:tags r:id="rId9"/>
            </p:custDataLst>
          </p:nvPr>
        </p:nvPicPr>
        <p:blipFill>
          <a:blip r:embed="rId20">
            <a:extLst>
              <a:ext uri="{28A0092B-C50C-407E-A947-70E740481C1C}">
                <a14:useLocalDpi xmlns:a14="http://schemas.microsoft.com/office/drawing/2010/main" val="0"/>
              </a:ext>
            </a:extLst>
          </a:blip>
          <a:stretch>
            <a:fillRect/>
          </a:stretch>
        </p:blipFill>
        <p:spPr>
          <a:xfrm>
            <a:off x="5370920" y="5963318"/>
            <a:ext cx="3511296" cy="254508"/>
          </a:xfrm>
          <a:prstGeom prst="rect">
            <a:avLst/>
          </a:prstGeom>
        </p:spPr>
      </p:pic>
      <p:pic>
        <p:nvPicPr>
          <p:cNvPr id="13" name="Picture 12"/>
          <p:cNvPicPr>
            <a:picLocks noChangeAspect="1"/>
          </p:cNvPicPr>
          <p:nvPr>
            <p:custDataLst>
              <p:tags r:id="rId10"/>
            </p:custDataLst>
          </p:nvPr>
        </p:nvPicPr>
        <p:blipFill>
          <a:blip r:embed="rId21">
            <a:extLst>
              <a:ext uri="{28A0092B-C50C-407E-A947-70E740481C1C}">
                <a14:useLocalDpi xmlns:a14="http://schemas.microsoft.com/office/drawing/2010/main" val="0"/>
              </a:ext>
            </a:extLst>
          </a:blip>
          <a:stretch>
            <a:fillRect/>
          </a:stretch>
        </p:blipFill>
        <p:spPr>
          <a:xfrm>
            <a:off x="5419353" y="5517673"/>
            <a:ext cx="1264920" cy="254508"/>
          </a:xfrm>
          <a:prstGeom prst="rect">
            <a:avLst/>
          </a:prstGeom>
        </p:spPr>
      </p:pic>
    </p:spTree>
    <p:extLst>
      <p:ext uri="{BB962C8B-B14F-4D97-AF65-F5344CB8AC3E}">
        <p14:creationId xmlns:p14="http://schemas.microsoft.com/office/powerpoint/2010/main" val="426726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xEl>
                                              <p:pRg st="10" end="1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xEl>
                                              <p:pRg st="11" end="1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35</a:t>
            </a:fld>
            <a:endParaRPr lang="en-US" spc="-6" dirty="0"/>
          </a:p>
        </p:txBody>
      </p:sp>
      <p:sp>
        <p:nvSpPr>
          <p:cNvPr id="24" name="object 13 1">
            <a:extLst>
              <a:ext uri="{FF2B5EF4-FFF2-40B4-BE49-F238E27FC236}">
                <a16:creationId xmlns:a16="http://schemas.microsoft.com/office/drawing/2014/main" id="{85F7B355-81C3-4C2A-9D33-C079BF5BFDF2}"/>
              </a:ext>
            </a:extLst>
          </p:cNvPr>
          <p:cNvSpPr txBox="1"/>
          <p:nvPr/>
        </p:nvSpPr>
        <p:spPr>
          <a:xfrm>
            <a:off x="426719" y="1105078"/>
            <a:ext cx="11349643" cy="5170646"/>
          </a:xfrm>
          <a:prstGeom prst="rect">
            <a:avLst/>
          </a:prstGeom>
        </p:spPr>
        <p:txBody>
          <a:bodyPr vert="horz" wrap="square" lIns="0" tIns="91440" rIns="0" bIns="0" rtlCol="0">
            <a:spAutoFit/>
          </a:bodyPr>
          <a:lstStyle/>
          <a:p>
            <a:pPr marL="426715"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MFTG formulation </a:t>
            </a:r>
            <a:r>
              <a:rPr lang="en-US" sz="2800" kern="0" dirty="0">
                <a:latin typeface="Gill Sans MT" panose="020B0502020104020203" pitchFamily="34" charset="0"/>
              </a:rPr>
              <a:t>– based on mean field terms    and </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Running and terminal cost functions</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latin typeface="Gill Sans MT" panose="020B0502020104020203" pitchFamily="34" charset="0"/>
            </a:endParaRP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latin typeface="Gill Sans MT" panose="020B0502020104020203" pitchFamily="34" charset="0"/>
            </a:endParaRP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latin typeface="Gill Sans MT" panose="020B0502020104020203" pitchFamily="34" charset="0"/>
            </a:endParaRP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latin typeface="Gill Sans MT" panose="020B0502020104020203" pitchFamily="34" charset="0"/>
            </a:endParaRP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latin typeface="Gill Sans MT" panose="020B0502020104020203" pitchFamily="34" charset="0"/>
            </a:endParaRP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Network state dynamics equation</a:t>
            </a: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p:txBody>
      </p:sp>
      <p:sp>
        <p:nvSpPr>
          <p:cNvPr id="26" name="object 13 2">
            <a:extLst>
              <a:ext uri="{FF2B5EF4-FFF2-40B4-BE49-F238E27FC236}">
                <a16:creationId xmlns:a16="http://schemas.microsoft.com/office/drawing/2014/main" id="{85F7B355-81C3-4C2A-9D33-C079BF5BFDF2}"/>
              </a:ext>
            </a:extLst>
          </p:cNvPr>
          <p:cNvSpPr txBox="1"/>
          <p:nvPr/>
        </p:nvSpPr>
        <p:spPr>
          <a:xfrm>
            <a:off x="6396564" y="1105078"/>
            <a:ext cx="5379799" cy="907941"/>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endParaRPr lang="en-US" sz="24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400" b="1" kern="0" dirty="0">
              <a:solidFill>
                <a:srgbClr val="C00000"/>
              </a:solidFill>
              <a:latin typeface="Gill Sans MT" panose="020B0502020104020203" pitchFamily="34" charset="0"/>
            </a:endParaRPr>
          </a:p>
        </p:txBody>
      </p:sp>
      <p:sp>
        <p:nvSpPr>
          <p:cNvPr id="7" name="Content Placeholder 2"/>
          <p:cNvSpPr txBox="1">
            <a:spLocks/>
          </p:cNvSpPr>
          <p:nvPr/>
        </p:nvSpPr>
        <p:spPr>
          <a:xfrm>
            <a:off x="790891" y="2505075"/>
            <a:ext cx="5157787" cy="3684588"/>
          </a:xfrm>
          <a:prstGeom prst="rect">
            <a:avLst/>
          </a:prstGeom>
        </p:spPr>
        <p:txBody>
          <a:bodyPr>
            <a:normAutofit/>
          </a:bodyPr>
          <a:lstStyle>
            <a:lvl1pPr marL="0" eaLnBrk="1" hangingPunct="1">
              <a:defRPr>
                <a:latin typeface="+mn-lt"/>
                <a:ea typeface="+mn-ea"/>
                <a:cs typeface="+mn-cs"/>
              </a:defRPr>
            </a:lvl1pPr>
            <a:lvl2pPr marL="548635" eaLnBrk="1" hangingPunct="1">
              <a:defRPr>
                <a:latin typeface="+mn-lt"/>
                <a:ea typeface="+mn-ea"/>
                <a:cs typeface="+mn-cs"/>
              </a:defRPr>
            </a:lvl2pPr>
            <a:lvl3pPr marL="1097269" eaLnBrk="1" hangingPunct="1">
              <a:defRPr>
                <a:latin typeface="+mn-lt"/>
                <a:ea typeface="+mn-ea"/>
                <a:cs typeface="+mn-cs"/>
              </a:defRPr>
            </a:lvl3pPr>
            <a:lvl4pPr marL="1645904" eaLnBrk="1" hangingPunct="1">
              <a:defRPr>
                <a:latin typeface="+mn-lt"/>
                <a:ea typeface="+mn-ea"/>
                <a:cs typeface="+mn-cs"/>
              </a:defRPr>
            </a:lvl4pPr>
            <a:lvl5pPr marL="2194538" eaLnBrk="1" hangingPunct="1">
              <a:defRPr>
                <a:latin typeface="+mn-lt"/>
                <a:ea typeface="+mn-ea"/>
                <a:cs typeface="+mn-cs"/>
              </a:defRPr>
            </a:lvl5pPr>
            <a:lvl6pPr marL="2743174" eaLnBrk="1" hangingPunct="1">
              <a:defRPr>
                <a:latin typeface="+mn-lt"/>
                <a:ea typeface="+mn-ea"/>
                <a:cs typeface="+mn-cs"/>
              </a:defRPr>
            </a:lvl6pPr>
            <a:lvl7pPr marL="3291808" eaLnBrk="1" hangingPunct="1">
              <a:defRPr>
                <a:latin typeface="+mn-lt"/>
                <a:ea typeface="+mn-ea"/>
                <a:cs typeface="+mn-cs"/>
              </a:defRPr>
            </a:lvl7pPr>
            <a:lvl8pPr marL="3840442" eaLnBrk="1" hangingPunct="1">
              <a:defRPr>
                <a:latin typeface="+mn-lt"/>
                <a:ea typeface="+mn-ea"/>
                <a:cs typeface="+mn-cs"/>
              </a:defRPr>
            </a:lvl8pPr>
            <a:lvl9pPr marL="4389076" eaLnBrk="1" hangingPunct="1">
              <a:defRPr>
                <a:latin typeface="+mn-lt"/>
                <a:ea typeface="+mn-ea"/>
                <a:cs typeface="+mn-cs"/>
              </a:defRPr>
            </a:lvl9pPr>
          </a:lstStyle>
          <a:p>
            <a:endParaRPr lang="en-US" kern="0">
              <a:solidFill>
                <a:srgbClr val="C00000"/>
              </a:solidFill>
            </a:endParaRPr>
          </a:p>
          <a:p>
            <a:endParaRPr lang="en-US" kern="0" dirty="0">
              <a:solidFill>
                <a:srgbClr val="C00000"/>
              </a:solidFill>
            </a:endParaRPr>
          </a:p>
        </p:txBody>
      </p:sp>
      <p:sp>
        <p:nvSpPr>
          <p:cNvPr id="8" name="Text Placeholder 9"/>
          <p:cNvSpPr txBox="1">
            <a:spLocks/>
          </p:cNvSpPr>
          <p:nvPr/>
        </p:nvSpPr>
        <p:spPr>
          <a:xfrm>
            <a:off x="6172200" y="1681163"/>
            <a:ext cx="5183188" cy="823912"/>
          </a:xfrm>
          <a:prstGeom prst="rect">
            <a:avLst/>
          </a:prstGeom>
        </p:spPr>
        <p:txBody>
          <a:bodyPr/>
          <a:lstStyle>
            <a:lvl1pPr marL="0" eaLnBrk="1" hangingPunct="1">
              <a:defRPr>
                <a:latin typeface="+mn-lt"/>
                <a:ea typeface="+mn-ea"/>
                <a:cs typeface="+mn-cs"/>
              </a:defRPr>
            </a:lvl1pPr>
            <a:lvl2pPr marL="548635" eaLnBrk="1" hangingPunct="1">
              <a:defRPr>
                <a:latin typeface="+mn-lt"/>
                <a:ea typeface="+mn-ea"/>
                <a:cs typeface="+mn-cs"/>
              </a:defRPr>
            </a:lvl2pPr>
            <a:lvl3pPr marL="1097269" eaLnBrk="1" hangingPunct="1">
              <a:defRPr>
                <a:latin typeface="+mn-lt"/>
                <a:ea typeface="+mn-ea"/>
                <a:cs typeface="+mn-cs"/>
              </a:defRPr>
            </a:lvl3pPr>
            <a:lvl4pPr marL="1645904" eaLnBrk="1" hangingPunct="1">
              <a:defRPr>
                <a:latin typeface="+mn-lt"/>
                <a:ea typeface="+mn-ea"/>
                <a:cs typeface="+mn-cs"/>
              </a:defRPr>
            </a:lvl4pPr>
            <a:lvl5pPr marL="2194538" eaLnBrk="1" hangingPunct="1">
              <a:defRPr>
                <a:latin typeface="+mn-lt"/>
                <a:ea typeface="+mn-ea"/>
                <a:cs typeface="+mn-cs"/>
              </a:defRPr>
            </a:lvl5pPr>
            <a:lvl6pPr marL="2743174" eaLnBrk="1" hangingPunct="1">
              <a:defRPr>
                <a:latin typeface="+mn-lt"/>
                <a:ea typeface="+mn-ea"/>
                <a:cs typeface="+mn-cs"/>
              </a:defRPr>
            </a:lvl6pPr>
            <a:lvl7pPr marL="3291808" eaLnBrk="1" hangingPunct="1">
              <a:defRPr>
                <a:latin typeface="+mn-lt"/>
                <a:ea typeface="+mn-ea"/>
                <a:cs typeface="+mn-cs"/>
              </a:defRPr>
            </a:lvl7pPr>
            <a:lvl8pPr marL="3840442" eaLnBrk="1" hangingPunct="1">
              <a:defRPr>
                <a:latin typeface="+mn-lt"/>
                <a:ea typeface="+mn-ea"/>
                <a:cs typeface="+mn-cs"/>
              </a:defRPr>
            </a:lvl8pPr>
            <a:lvl9pPr marL="4389076" eaLnBrk="1" hangingPunct="1">
              <a:defRPr>
                <a:latin typeface="+mn-lt"/>
                <a:ea typeface="+mn-ea"/>
                <a:cs typeface="+mn-cs"/>
              </a:defRPr>
            </a:lvl9pPr>
          </a:lstStyle>
          <a:p>
            <a:endParaRPr lang="en-US" kern="0" dirty="0">
              <a:solidFill>
                <a:sysClr val="windowText" lastClr="000000"/>
              </a:solidFill>
            </a:endParaRPr>
          </a:p>
        </p:txBody>
      </p:sp>
      <p:sp>
        <p:nvSpPr>
          <p:cNvPr id="9" name="object 5"/>
          <p:cNvSpPr txBox="1">
            <a:spLocks/>
          </p:cNvSpPr>
          <p:nvPr/>
        </p:nvSpPr>
        <p:spPr>
          <a:xfrm>
            <a:off x="420206" y="283847"/>
            <a:ext cx="9984558" cy="568617"/>
          </a:xfrm>
          <a:prstGeom prst="rect">
            <a:avLst/>
          </a:prstGeom>
        </p:spPr>
        <p:txBody>
          <a:bodyPr vert="horz" wrap="square" lIns="0" tIns="14478" rIns="0" bIns="0" rtlCol="0">
            <a:spAutoFit/>
          </a:bodyPr>
          <a:lstStyle>
            <a:lvl1pPr eaLnBrk="1" hangingPunct="1">
              <a:defRPr sz="3360" b="1" i="0">
                <a:solidFill>
                  <a:srgbClr val="005F85"/>
                </a:solidFill>
                <a:effectLst>
                  <a:outerShdw blurRad="38100" dist="38100" dir="2700000" algn="tl">
                    <a:srgbClr val="000000">
                      <a:alpha val="43137"/>
                    </a:srgbClr>
                  </a:outerShdw>
                </a:effectLst>
                <a:latin typeface="Gill Sans MT"/>
                <a:ea typeface="+mj-ea"/>
                <a:cs typeface="Gill Sans MT"/>
              </a:defRPr>
            </a:lvl1pPr>
          </a:lstStyle>
          <a:p>
            <a:pPr marL="15240">
              <a:spcBef>
                <a:spcPts val="114"/>
              </a:spcBef>
            </a:pPr>
            <a:r>
              <a:rPr lang="en-US" sz="3600" kern="0" spc="-18" dirty="0"/>
              <a:t>Problem Formulation</a:t>
            </a:r>
            <a:endParaRPr lang="en-US" sz="3600" kern="0" spc="-6" dirty="0"/>
          </a:p>
        </p:txBody>
      </p:sp>
      <p:pic>
        <p:nvPicPr>
          <p:cNvPr id="11" name="Picture 10"/>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028749" y="2265633"/>
            <a:ext cx="10233964" cy="1839773"/>
          </a:xfrm>
          <a:prstGeom prst="rect">
            <a:avLst/>
          </a:prstGeom>
        </p:spPr>
      </p:pic>
      <p:pic>
        <p:nvPicPr>
          <p:cNvPr id="10" name="Picture 9"/>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653284" y="4996920"/>
            <a:ext cx="8984894" cy="1373429"/>
          </a:xfrm>
          <a:prstGeom prst="rect">
            <a:avLst/>
          </a:prstGeom>
        </p:spPr>
      </p:pic>
      <p:sp>
        <p:nvSpPr>
          <p:cNvPr id="4" name="TextBox 3"/>
          <p:cNvSpPr txBox="1"/>
          <p:nvPr/>
        </p:nvSpPr>
        <p:spPr>
          <a:xfrm>
            <a:off x="8899390" y="3732966"/>
            <a:ext cx="2923309" cy="923330"/>
          </a:xfrm>
          <a:prstGeom prst="rect">
            <a:avLst/>
          </a:prstGeom>
          <a:noFill/>
        </p:spPr>
        <p:txBody>
          <a:bodyPr wrap="square" rtlCol="0">
            <a:spAutoFit/>
          </a:bodyPr>
          <a:lstStyle/>
          <a:p>
            <a:r>
              <a:rPr lang="en-US" b="1" dirty="0">
                <a:solidFill>
                  <a:schemeClr val="accent1">
                    <a:lumMod val="50000"/>
                  </a:schemeClr>
                </a:solidFill>
                <a:latin typeface="Gill Sans MT" panose="020B0502020104020203" pitchFamily="34" charset="0"/>
                <a:sym typeface="Symbol" panose="05050102010706020507" pitchFamily="18" charset="2"/>
              </a:rPr>
              <a:t> expressed i</a:t>
            </a:r>
            <a:r>
              <a:rPr lang="en-US" b="1" dirty="0">
                <a:solidFill>
                  <a:schemeClr val="accent1">
                    <a:lumMod val="50000"/>
                  </a:schemeClr>
                </a:solidFill>
                <a:latin typeface="Gill Sans MT" panose="020B0502020104020203" pitchFamily="34" charset="0"/>
              </a:rPr>
              <a:t>n terms of mean field and difference to mean field </a:t>
            </a:r>
          </a:p>
        </p:txBody>
      </p:sp>
      <p:pic>
        <p:nvPicPr>
          <p:cNvPr id="5" name="Picture 4"/>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8289635" y="1316296"/>
            <a:ext cx="177089" cy="209093"/>
          </a:xfrm>
          <a:prstGeom prst="rect">
            <a:avLst/>
          </a:prstGeom>
        </p:spPr>
      </p:pic>
      <p:pic>
        <p:nvPicPr>
          <p:cNvPr id="6" name="Picture 5"/>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9162468" y="1317788"/>
            <a:ext cx="281636" cy="262433"/>
          </a:xfrm>
          <a:prstGeom prst="rect">
            <a:avLst/>
          </a:prstGeom>
        </p:spPr>
      </p:pic>
      <p:sp>
        <p:nvSpPr>
          <p:cNvPr id="14" name="TextBox 13"/>
          <p:cNvSpPr txBox="1"/>
          <p:nvPr/>
        </p:nvSpPr>
        <p:spPr>
          <a:xfrm>
            <a:off x="8899390" y="2759096"/>
            <a:ext cx="2923309" cy="923330"/>
          </a:xfrm>
          <a:prstGeom prst="rect">
            <a:avLst/>
          </a:prstGeom>
          <a:noFill/>
        </p:spPr>
        <p:txBody>
          <a:bodyPr wrap="square" rtlCol="0">
            <a:spAutoFit/>
          </a:bodyPr>
          <a:lstStyle/>
          <a:p>
            <a:r>
              <a:rPr lang="en-US" b="1" dirty="0">
                <a:solidFill>
                  <a:schemeClr val="accent1">
                    <a:lumMod val="50000"/>
                  </a:schemeClr>
                </a:solidFill>
                <a:latin typeface="Gill Sans MT" panose="020B0502020104020203" pitchFamily="34" charset="0"/>
                <a:sym typeface="Symbol" panose="05050102010706020507" pitchFamily="18" charset="2"/>
              </a:rPr>
              <a:t> sum of costs due to energy, time, number of tasks</a:t>
            </a:r>
            <a:endParaRPr lang="en-US" b="1" dirty="0">
              <a:solidFill>
                <a:schemeClr val="accent1">
                  <a:lumMod val="50000"/>
                </a:schemeClr>
              </a:solidFill>
              <a:latin typeface="Gill Sans MT" panose="020B0502020104020203" pitchFamily="34" charset="0"/>
            </a:endParaRPr>
          </a:p>
        </p:txBody>
      </p:sp>
      <p:sp>
        <p:nvSpPr>
          <p:cNvPr id="15" name="TextBox 14"/>
          <p:cNvSpPr txBox="1"/>
          <p:nvPr/>
        </p:nvSpPr>
        <p:spPr>
          <a:xfrm>
            <a:off x="8899390" y="4706837"/>
            <a:ext cx="2923309" cy="923330"/>
          </a:xfrm>
          <a:prstGeom prst="rect">
            <a:avLst/>
          </a:prstGeom>
          <a:noFill/>
        </p:spPr>
        <p:txBody>
          <a:bodyPr wrap="square" rtlCol="0">
            <a:spAutoFit/>
          </a:bodyPr>
          <a:lstStyle/>
          <a:p>
            <a:r>
              <a:rPr lang="en-US" b="1" dirty="0">
                <a:solidFill>
                  <a:schemeClr val="accent1">
                    <a:lumMod val="50000"/>
                  </a:schemeClr>
                </a:solidFill>
                <a:latin typeface="Gill Sans MT" panose="020B0502020104020203" pitchFamily="34" charset="0"/>
                <a:sym typeface="Symbol" panose="05050102010706020507" pitchFamily="18" charset="2"/>
              </a:rPr>
              <a:t> difference between incoming tasks and outgoing tasks</a:t>
            </a:r>
            <a:endParaRPr lang="en-US" b="1" dirty="0">
              <a:solidFill>
                <a:schemeClr val="accent1">
                  <a:lumMod val="50000"/>
                </a:schemeClr>
              </a:solidFill>
              <a:latin typeface="Gill Sans MT" panose="020B0502020104020203" pitchFamily="34" charset="0"/>
            </a:endParaRPr>
          </a:p>
        </p:txBody>
      </p:sp>
    </p:spTree>
    <p:extLst>
      <p:ext uri="{BB962C8B-B14F-4D97-AF65-F5344CB8AC3E}">
        <p14:creationId xmlns:p14="http://schemas.microsoft.com/office/powerpoint/2010/main" val="236648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36</a:t>
            </a:fld>
            <a:endParaRPr lang="en-US" spc="-6" dirty="0"/>
          </a:p>
        </p:txBody>
      </p:sp>
      <p:sp>
        <p:nvSpPr>
          <p:cNvPr id="24" name="object 13 1">
            <a:extLst>
              <a:ext uri="{FF2B5EF4-FFF2-40B4-BE49-F238E27FC236}">
                <a16:creationId xmlns:a16="http://schemas.microsoft.com/office/drawing/2014/main" id="{85F7B355-81C3-4C2A-9D33-C079BF5BFDF2}"/>
              </a:ext>
            </a:extLst>
          </p:cNvPr>
          <p:cNvSpPr txBox="1"/>
          <p:nvPr/>
        </p:nvSpPr>
        <p:spPr>
          <a:xfrm>
            <a:off x="426720" y="1105078"/>
            <a:ext cx="11349643" cy="5278368"/>
          </a:xfrm>
          <a:prstGeom prst="rect">
            <a:avLst/>
          </a:prstGeom>
        </p:spPr>
        <p:txBody>
          <a:bodyPr vert="horz" wrap="square" lIns="0" tIns="91440" rIns="0" bIns="0" rtlCol="0">
            <a:spAutoFit/>
          </a:bodyPr>
          <a:lstStyle/>
          <a:p>
            <a:pPr marL="426715"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MFTG problem</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Each ECN   tries to solve the following </a:t>
            </a:r>
            <a:r>
              <a:rPr lang="en-US" sz="2400" kern="0" dirty="0">
                <a:solidFill>
                  <a:srgbClr val="339933"/>
                </a:solidFill>
                <a:latin typeface="Gill Sans MT" panose="020B0502020104020203" pitchFamily="34" charset="0"/>
              </a:rPr>
              <a:t>linear-quadratic MFTG problem</a:t>
            </a:r>
            <a:r>
              <a:rPr lang="en-US" sz="2400" kern="0" dirty="0">
                <a:latin typeface="Gill Sans MT" panose="020B0502020104020203" pitchFamily="34" charset="0"/>
              </a:rPr>
              <a:t>:</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latin typeface="Gill Sans MT" panose="020B0502020104020203" pitchFamily="34" charset="0"/>
            </a:endParaRP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latin typeface="Gill Sans MT" panose="020B0502020104020203" pitchFamily="34" charset="0"/>
            </a:endParaRP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latin typeface="Gill Sans MT" panose="020B0502020104020203" pitchFamily="34" charset="0"/>
            </a:endParaRP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latin typeface="Gill Sans MT" panose="020B0502020104020203" pitchFamily="34" charset="0"/>
            </a:endParaRP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A solution      refers to the </a:t>
            </a:r>
            <a:r>
              <a:rPr lang="en-US" sz="2400" kern="0" dirty="0">
                <a:solidFill>
                  <a:srgbClr val="339933"/>
                </a:solidFill>
                <a:latin typeface="Gill Sans MT" panose="020B0502020104020203" pitchFamily="34" charset="0"/>
              </a:rPr>
              <a:t>optimal portion of the aggregate computation </a:t>
            </a:r>
            <a:r>
              <a:rPr lang="en-US" sz="2400" kern="0" dirty="0">
                <a:latin typeface="Gill Sans MT" panose="020B0502020104020203" pitchFamily="34" charset="0"/>
              </a:rPr>
              <a:t>task that ECN   can offload.</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An optimal control      that solves the MFTG problem can be found by using a </a:t>
            </a:r>
            <a:r>
              <a:rPr lang="en-US" sz="2400" kern="0" dirty="0">
                <a:solidFill>
                  <a:srgbClr val="339933"/>
                </a:solidFill>
                <a:latin typeface="Gill Sans MT" panose="020B0502020104020203" pitchFamily="34" charset="0"/>
              </a:rPr>
              <a:t>direct method </a:t>
            </a:r>
            <a:r>
              <a:rPr lang="en-US" sz="2400" kern="0" dirty="0">
                <a:latin typeface="Gill Sans MT" panose="020B0502020104020203" pitchFamily="34" charset="0"/>
              </a:rPr>
              <a:t>proposed in the literature.</a:t>
            </a:r>
          </a:p>
          <a:p>
            <a:pPr marL="1386840" lvl="2"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000" kern="0" dirty="0">
                <a:latin typeface="Gill Sans MT" panose="020B0502020104020203" pitchFamily="34" charset="0"/>
              </a:rPr>
              <a:t>It does not require solving coupled partial differential equation.</a:t>
            </a: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p:txBody>
      </p:sp>
      <p:sp>
        <p:nvSpPr>
          <p:cNvPr id="26" name="object 13 2">
            <a:extLst>
              <a:ext uri="{FF2B5EF4-FFF2-40B4-BE49-F238E27FC236}">
                <a16:creationId xmlns:a16="http://schemas.microsoft.com/office/drawing/2014/main" id="{85F7B355-81C3-4C2A-9D33-C079BF5BFDF2}"/>
              </a:ext>
            </a:extLst>
          </p:cNvPr>
          <p:cNvSpPr txBox="1"/>
          <p:nvPr/>
        </p:nvSpPr>
        <p:spPr>
          <a:xfrm>
            <a:off x="6396564" y="1105078"/>
            <a:ext cx="5379799" cy="907941"/>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endParaRPr lang="en-US" sz="24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400" b="1" kern="0" dirty="0">
              <a:solidFill>
                <a:srgbClr val="C00000"/>
              </a:solidFill>
              <a:latin typeface="Gill Sans MT" panose="020B0502020104020203" pitchFamily="34" charset="0"/>
            </a:endParaRPr>
          </a:p>
        </p:txBody>
      </p:sp>
      <p:sp>
        <p:nvSpPr>
          <p:cNvPr id="7" name="Content Placeholder 2"/>
          <p:cNvSpPr txBox="1">
            <a:spLocks/>
          </p:cNvSpPr>
          <p:nvPr/>
        </p:nvSpPr>
        <p:spPr>
          <a:xfrm>
            <a:off x="790891" y="2505075"/>
            <a:ext cx="5157787" cy="3684588"/>
          </a:xfrm>
          <a:prstGeom prst="rect">
            <a:avLst/>
          </a:prstGeom>
        </p:spPr>
        <p:txBody>
          <a:bodyPr>
            <a:normAutofit/>
          </a:bodyPr>
          <a:lstStyle>
            <a:lvl1pPr marL="0" eaLnBrk="1" hangingPunct="1">
              <a:defRPr>
                <a:latin typeface="+mn-lt"/>
                <a:ea typeface="+mn-ea"/>
                <a:cs typeface="+mn-cs"/>
              </a:defRPr>
            </a:lvl1pPr>
            <a:lvl2pPr marL="548635" eaLnBrk="1" hangingPunct="1">
              <a:defRPr>
                <a:latin typeface="+mn-lt"/>
                <a:ea typeface="+mn-ea"/>
                <a:cs typeface="+mn-cs"/>
              </a:defRPr>
            </a:lvl2pPr>
            <a:lvl3pPr marL="1097269" eaLnBrk="1" hangingPunct="1">
              <a:defRPr>
                <a:latin typeface="+mn-lt"/>
                <a:ea typeface="+mn-ea"/>
                <a:cs typeface="+mn-cs"/>
              </a:defRPr>
            </a:lvl3pPr>
            <a:lvl4pPr marL="1645904" eaLnBrk="1" hangingPunct="1">
              <a:defRPr>
                <a:latin typeface="+mn-lt"/>
                <a:ea typeface="+mn-ea"/>
                <a:cs typeface="+mn-cs"/>
              </a:defRPr>
            </a:lvl4pPr>
            <a:lvl5pPr marL="2194538" eaLnBrk="1" hangingPunct="1">
              <a:defRPr>
                <a:latin typeface="+mn-lt"/>
                <a:ea typeface="+mn-ea"/>
                <a:cs typeface="+mn-cs"/>
              </a:defRPr>
            </a:lvl5pPr>
            <a:lvl6pPr marL="2743174" eaLnBrk="1" hangingPunct="1">
              <a:defRPr>
                <a:latin typeface="+mn-lt"/>
                <a:ea typeface="+mn-ea"/>
                <a:cs typeface="+mn-cs"/>
              </a:defRPr>
            </a:lvl6pPr>
            <a:lvl7pPr marL="3291808" eaLnBrk="1" hangingPunct="1">
              <a:defRPr>
                <a:latin typeface="+mn-lt"/>
                <a:ea typeface="+mn-ea"/>
                <a:cs typeface="+mn-cs"/>
              </a:defRPr>
            </a:lvl7pPr>
            <a:lvl8pPr marL="3840442" eaLnBrk="1" hangingPunct="1">
              <a:defRPr>
                <a:latin typeface="+mn-lt"/>
                <a:ea typeface="+mn-ea"/>
                <a:cs typeface="+mn-cs"/>
              </a:defRPr>
            </a:lvl8pPr>
            <a:lvl9pPr marL="4389076" eaLnBrk="1" hangingPunct="1">
              <a:defRPr>
                <a:latin typeface="+mn-lt"/>
                <a:ea typeface="+mn-ea"/>
                <a:cs typeface="+mn-cs"/>
              </a:defRPr>
            </a:lvl9pPr>
          </a:lstStyle>
          <a:p>
            <a:endParaRPr lang="en-US" kern="0">
              <a:solidFill>
                <a:srgbClr val="C00000"/>
              </a:solidFill>
            </a:endParaRPr>
          </a:p>
          <a:p>
            <a:endParaRPr lang="en-US" kern="0" dirty="0">
              <a:solidFill>
                <a:srgbClr val="C00000"/>
              </a:solidFill>
            </a:endParaRPr>
          </a:p>
        </p:txBody>
      </p:sp>
      <p:sp>
        <p:nvSpPr>
          <p:cNvPr id="8" name="Text Placeholder 9"/>
          <p:cNvSpPr txBox="1">
            <a:spLocks/>
          </p:cNvSpPr>
          <p:nvPr/>
        </p:nvSpPr>
        <p:spPr>
          <a:xfrm>
            <a:off x="6172200" y="1681163"/>
            <a:ext cx="5183188" cy="823912"/>
          </a:xfrm>
          <a:prstGeom prst="rect">
            <a:avLst/>
          </a:prstGeom>
        </p:spPr>
        <p:txBody>
          <a:bodyPr/>
          <a:lstStyle>
            <a:lvl1pPr marL="0" eaLnBrk="1" hangingPunct="1">
              <a:defRPr>
                <a:latin typeface="+mn-lt"/>
                <a:ea typeface="+mn-ea"/>
                <a:cs typeface="+mn-cs"/>
              </a:defRPr>
            </a:lvl1pPr>
            <a:lvl2pPr marL="548635" eaLnBrk="1" hangingPunct="1">
              <a:defRPr>
                <a:latin typeface="+mn-lt"/>
                <a:ea typeface="+mn-ea"/>
                <a:cs typeface="+mn-cs"/>
              </a:defRPr>
            </a:lvl2pPr>
            <a:lvl3pPr marL="1097269" eaLnBrk="1" hangingPunct="1">
              <a:defRPr>
                <a:latin typeface="+mn-lt"/>
                <a:ea typeface="+mn-ea"/>
                <a:cs typeface="+mn-cs"/>
              </a:defRPr>
            </a:lvl3pPr>
            <a:lvl4pPr marL="1645904" eaLnBrk="1" hangingPunct="1">
              <a:defRPr>
                <a:latin typeface="+mn-lt"/>
                <a:ea typeface="+mn-ea"/>
                <a:cs typeface="+mn-cs"/>
              </a:defRPr>
            </a:lvl4pPr>
            <a:lvl5pPr marL="2194538" eaLnBrk="1" hangingPunct="1">
              <a:defRPr>
                <a:latin typeface="+mn-lt"/>
                <a:ea typeface="+mn-ea"/>
                <a:cs typeface="+mn-cs"/>
              </a:defRPr>
            </a:lvl5pPr>
            <a:lvl6pPr marL="2743174" eaLnBrk="1" hangingPunct="1">
              <a:defRPr>
                <a:latin typeface="+mn-lt"/>
                <a:ea typeface="+mn-ea"/>
                <a:cs typeface="+mn-cs"/>
              </a:defRPr>
            </a:lvl6pPr>
            <a:lvl7pPr marL="3291808" eaLnBrk="1" hangingPunct="1">
              <a:defRPr>
                <a:latin typeface="+mn-lt"/>
                <a:ea typeface="+mn-ea"/>
                <a:cs typeface="+mn-cs"/>
              </a:defRPr>
            </a:lvl7pPr>
            <a:lvl8pPr marL="3840442" eaLnBrk="1" hangingPunct="1">
              <a:defRPr>
                <a:latin typeface="+mn-lt"/>
                <a:ea typeface="+mn-ea"/>
                <a:cs typeface="+mn-cs"/>
              </a:defRPr>
            </a:lvl8pPr>
            <a:lvl9pPr marL="4389076" eaLnBrk="1" hangingPunct="1">
              <a:defRPr>
                <a:latin typeface="+mn-lt"/>
                <a:ea typeface="+mn-ea"/>
                <a:cs typeface="+mn-cs"/>
              </a:defRPr>
            </a:lvl9pPr>
          </a:lstStyle>
          <a:p>
            <a:endParaRPr lang="en-US" kern="0" dirty="0">
              <a:solidFill>
                <a:sysClr val="windowText" lastClr="000000"/>
              </a:solidFill>
            </a:endParaRPr>
          </a:p>
        </p:txBody>
      </p:sp>
      <p:sp>
        <p:nvSpPr>
          <p:cNvPr id="9" name="object 5"/>
          <p:cNvSpPr txBox="1">
            <a:spLocks/>
          </p:cNvSpPr>
          <p:nvPr/>
        </p:nvSpPr>
        <p:spPr>
          <a:xfrm>
            <a:off x="420206" y="283847"/>
            <a:ext cx="9984558" cy="568617"/>
          </a:xfrm>
          <a:prstGeom prst="rect">
            <a:avLst/>
          </a:prstGeom>
        </p:spPr>
        <p:txBody>
          <a:bodyPr vert="horz" wrap="square" lIns="0" tIns="14478" rIns="0" bIns="0" rtlCol="0">
            <a:spAutoFit/>
          </a:bodyPr>
          <a:lstStyle>
            <a:lvl1pPr eaLnBrk="1" hangingPunct="1">
              <a:defRPr sz="3360" b="1" i="0">
                <a:solidFill>
                  <a:srgbClr val="005F85"/>
                </a:solidFill>
                <a:effectLst>
                  <a:outerShdw blurRad="38100" dist="38100" dir="2700000" algn="tl">
                    <a:srgbClr val="000000">
                      <a:alpha val="43137"/>
                    </a:srgbClr>
                  </a:outerShdw>
                </a:effectLst>
                <a:latin typeface="Gill Sans MT"/>
                <a:ea typeface="+mj-ea"/>
                <a:cs typeface="Gill Sans MT"/>
              </a:defRPr>
            </a:lvl1pPr>
          </a:lstStyle>
          <a:p>
            <a:pPr marL="15240">
              <a:spcBef>
                <a:spcPts val="114"/>
              </a:spcBef>
            </a:pPr>
            <a:r>
              <a:rPr lang="en-US" sz="3600" kern="0" spc="-18" dirty="0"/>
              <a:t>Problem Formulation</a:t>
            </a:r>
            <a:endParaRPr lang="en-US" sz="3600" kern="0" spc="-6" dirty="0"/>
          </a:p>
        </p:txBody>
      </p:sp>
      <p:pic>
        <p:nvPicPr>
          <p:cNvPr id="4" name="Picture 3"/>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1653351" y="2134684"/>
            <a:ext cx="8886139" cy="1706271"/>
          </a:xfrm>
          <a:prstGeom prst="rect">
            <a:avLst/>
          </a:prstGeom>
        </p:spPr>
      </p:pic>
      <p:pic>
        <p:nvPicPr>
          <p:cNvPr id="3" name="Picture 2"/>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2682392" y="1776189"/>
            <a:ext cx="82296" cy="202997"/>
          </a:xfrm>
          <a:prstGeom prst="rect">
            <a:avLst/>
          </a:prstGeom>
        </p:spPr>
      </p:pic>
      <p:pic>
        <p:nvPicPr>
          <p:cNvPr id="5" name="Picture 4"/>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2744253" y="3964542"/>
            <a:ext cx="272491" cy="301752"/>
          </a:xfrm>
          <a:prstGeom prst="rect">
            <a:avLst/>
          </a:prstGeom>
        </p:spPr>
      </p:pic>
      <p:pic>
        <p:nvPicPr>
          <p:cNvPr id="10" name="Picture 9"/>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2036049" y="4356856"/>
            <a:ext cx="82296" cy="202997"/>
          </a:xfrm>
          <a:prstGeom prst="rect">
            <a:avLst/>
          </a:prstGeom>
        </p:spPr>
      </p:pic>
      <p:pic>
        <p:nvPicPr>
          <p:cNvPr id="6" name="Picture 5"/>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3810371" y="4770579"/>
            <a:ext cx="272491" cy="301752"/>
          </a:xfrm>
          <a:prstGeom prst="rect">
            <a:avLst/>
          </a:prstGeom>
        </p:spPr>
      </p:pic>
    </p:spTree>
    <p:extLst>
      <p:ext uri="{BB962C8B-B14F-4D97-AF65-F5344CB8AC3E}">
        <p14:creationId xmlns:p14="http://schemas.microsoft.com/office/powerpoint/2010/main" val="372007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37</a:t>
            </a:fld>
            <a:endParaRPr lang="en-US" spc="-6" dirty="0"/>
          </a:p>
        </p:txBody>
      </p:sp>
      <p:sp>
        <p:nvSpPr>
          <p:cNvPr id="24" name="object 13 1">
            <a:extLst>
              <a:ext uri="{FF2B5EF4-FFF2-40B4-BE49-F238E27FC236}">
                <a16:creationId xmlns:a16="http://schemas.microsoft.com/office/drawing/2014/main" id="{85F7B355-81C3-4C2A-9D33-C079BF5BFDF2}"/>
              </a:ext>
            </a:extLst>
          </p:cNvPr>
          <p:cNvSpPr txBox="1"/>
          <p:nvPr/>
        </p:nvSpPr>
        <p:spPr>
          <a:xfrm>
            <a:off x="426721" y="1105078"/>
            <a:ext cx="11349642" cy="4216539"/>
          </a:xfrm>
          <a:prstGeom prst="rect">
            <a:avLst/>
          </a:prstGeom>
        </p:spPr>
        <p:txBody>
          <a:bodyPr vert="horz" wrap="square" lIns="0" tIns="91440" rIns="0" bIns="0" rtlCol="0">
            <a:spAutoFit/>
          </a:bodyPr>
          <a:lstStyle/>
          <a:p>
            <a:pPr marL="426715" indent="-411475" defTabSz="1097280">
              <a:spcAft>
                <a:spcPts val="600"/>
              </a:spcAft>
              <a:buClr>
                <a:srgbClr val="005F85"/>
              </a:buClr>
              <a:buSzPct val="80000"/>
              <a:buFont typeface="Wingdings"/>
              <a:buChar char=""/>
              <a:tabLst>
                <a:tab pos="425450" algn="l"/>
                <a:tab pos="425450" algn="l"/>
              </a:tabLst>
            </a:pPr>
            <a:r>
              <a:rPr lang="en-US" sz="2800" kern="0" dirty="0">
                <a:latin typeface="Gill Sans MT" panose="020B0502020104020203" pitchFamily="34" charset="0"/>
              </a:rPr>
              <a:t>The ECNs optimize their own cost.</a:t>
            </a:r>
          </a:p>
          <a:p>
            <a:pPr marL="426715"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Problem</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Using a direct method, the LQ-MFTG problem can be rewritten as</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latin typeface="Gill Sans MT" panose="020B0502020104020203" pitchFamily="34" charset="0"/>
            </a:endParaRP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latin typeface="Gill Sans MT" panose="020B0502020104020203" pitchFamily="34" charset="0"/>
            </a:endParaRP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latin typeface="Gill Sans MT" panose="020B0502020104020203" pitchFamily="34" charset="0"/>
            </a:endParaRP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latin typeface="Gill Sans MT" panose="020B0502020104020203" pitchFamily="34" charset="0"/>
            </a:endParaRPr>
          </a:p>
          <a:p>
            <a:pPr marL="426715"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Solution</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A function of the mean field     and the difference </a:t>
            </a:r>
          </a:p>
        </p:txBody>
      </p:sp>
      <p:sp>
        <p:nvSpPr>
          <p:cNvPr id="26" name="object 13 2">
            <a:extLst>
              <a:ext uri="{FF2B5EF4-FFF2-40B4-BE49-F238E27FC236}">
                <a16:creationId xmlns:a16="http://schemas.microsoft.com/office/drawing/2014/main" id="{85F7B355-81C3-4C2A-9D33-C079BF5BFDF2}"/>
              </a:ext>
            </a:extLst>
          </p:cNvPr>
          <p:cNvSpPr txBox="1"/>
          <p:nvPr/>
        </p:nvSpPr>
        <p:spPr>
          <a:xfrm>
            <a:off x="6396564" y="1105078"/>
            <a:ext cx="5379799" cy="907941"/>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endParaRPr lang="en-US" sz="24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400" b="1" kern="0" dirty="0">
              <a:solidFill>
                <a:srgbClr val="C00000"/>
              </a:solidFill>
              <a:latin typeface="Gill Sans MT" panose="020B0502020104020203" pitchFamily="34" charset="0"/>
            </a:endParaRPr>
          </a:p>
        </p:txBody>
      </p:sp>
      <p:sp>
        <p:nvSpPr>
          <p:cNvPr id="7" name="Content Placeholder 2"/>
          <p:cNvSpPr txBox="1">
            <a:spLocks/>
          </p:cNvSpPr>
          <p:nvPr/>
        </p:nvSpPr>
        <p:spPr>
          <a:xfrm>
            <a:off x="790891" y="2505075"/>
            <a:ext cx="5157787" cy="3684588"/>
          </a:xfrm>
          <a:prstGeom prst="rect">
            <a:avLst/>
          </a:prstGeom>
        </p:spPr>
        <p:txBody>
          <a:bodyPr>
            <a:normAutofit/>
          </a:bodyPr>
          <a:lstStyle>
            <a:lvl1pPr marL="0" eaLnBrk="1" hangingPunct="1">
              <a:defRPr>
                <a:latin typeface="+mn-lt"/>
                <a:ea typeface="+mn-ea"/>
                <a:cs typeface="+mn-cs"/>
              </a:defRPr>
            </a:lvl1pPr>
            <a:lvl2pPr marL="548635" eaLnBrk="1" hangingPunct="1">
              <a:defRPr>
                <a:latin typeface="+mn-lt"/>
                <a:ea typeface="+mn-ea"/>
                <a:cs typeface="+mn-cs"/>
              </a:defRPr>
            </a:lvl2pPr>
            <a:lvl3pPr marL="1097269" eaLnBrk="1" hangingPunct="1">
              <a:defRPr>
                <a:latin typeface="+mn-lt"/>
                <a:ea typeface="+mn-ea"/>
                <a:cs typeface="+mn-cs"/>
              </a:defRPr>
            </a:lvl3pPr>
            <a:lvl4pPr marL="1645904" eaLnBrk="1" hangingPunct="1">
              <a:defRPr>
                <a:latin typeface="+mn-lt"/>
                <a:ea typeface="+mn-ea"/>
                <a:cs typeface="+mn-cs"/>
              </a:defRPr>
            </a:lvl4pPr>
            <a:lvl5pPr marL="2194538" eaLnBrk="1" hangingPunct="1">
              <a:defRPr>
                <a:latin typeface="+mn-lt"/>
                <a:ea typeface="+mn-ea"/>
                <a:cs typeface="+mn-cs"/>
              </a:defRPr>
            </a:lvl5pPr>
            <a:lvl6pPr marL="2743174" eaLnBrk="1" hangingPunct="1">
              <a:defRPr>
                <a:latin typeface="+mn-lt"/>
                <a:ea typeface="+mn-ea"/>
                <a:cs typeface="+mn-cs"/>
              </a:defRPr>
            </a:lvl6pPr>
            <a:lvl7pPr marL="3291808" eaLnBrk="1" hangingPunct="1">
              <a:defRPr>
                <a:latin typeface="+mn-lt"/>
                <a:ea typeface="+mn-ea"/>
                <a:cs typeface="+mn-cs"/>
              </a:defRPr>
            </a:lvl7pPr>
            <a:lvl8pPr marL="3840442" eaLnBrk="1" hangingPunct="1">
              <a:defRPr>
                <a:latin typeface="+mn-lt"/>
                <a:ea typeface="+mn-ea"/>
                <a:cs typeface="+mn-cs"/>
              </a:defRPr>
            </a:lvl8pPr>
            <a:lvl9pPr marL="4389076" eaLnBrk="1" hangingPunct="1">
              <a:defRPr>
                <a:latin typeface="+mn-lt"/>
                <a:ea typeface="+mn-ea"/>
                <a:cs typeface="+mn-cs"/>
              </a:defRPr>
            </a:lvl9pPr>
          </a:lstStyle>
          <a:p>
            <a:endParaRPr lang="en-US" kern="0">
              <a:solidFill>
                <a:srgbClr val="C00000"/>
              </a:solidFill>
            </a:endParaRPr>
          </a:p>
          <a:p>
            <a:endParaRPr lang="en-US" kern="0" dirty="0">
              <a:solidFill>
                <a:srgbClr val="C00000"/>
              </a:solidFill>
            </a:endParaRPr>
          </a:p>
        </p:txBody>
      </p:sp>
      <p:sp>
        <p:nvSpPr>
          <p:cNvPr id="8" name="Text Placeholder 9"/>
          <p:cNvSpPr txBox="1">
            <a:spLocks/>
          </p:cNvSpPr>
          <p:nvPr/>
        </p:nvSpPr>
        <p:spPr>
          <a:xfrm>
            <a:off x="6172200" y="1681163"/>
            <a:ext cx="5183188" cy="823912"/>
          </a:xfrm>
          <a:prstGeom prst="rect">
            <a:avLst/>
          </a:prstGeom>
        </p:spPr>
        <p:txBody>
          <a:bodyPr/>
          <a:lstStyle>
            <a:lvl1pPr marL="0" eaLnBrk="1" hangingPunct="1">
              <a:defRPr>
                <a:latin typeface="+mn-lt"/>
                <a:ea typeface="+mn-ea"/>
                <a:cs typeface="+mn-cs"/>
              </a:defRPr>
            </a:lvl1pPr>
            <a:lvl2pPr marL="548635" eaLnBrk="1" hangingPunct="1">
              <a:defRPr>
                <a:latin typeface="+mn-lt"/>
                <a:ea typeface="+mn-ea"/>
                <a:cs typeface="+mn-cs"/>
              </a:defRPr>
            </a:lvl2pPr>
            <a:lvl3pPr marL="1097269" eaLnBrk="1" hangingPunct="1">
              <a:defRPr>
                <a:latin typeface="+mn-lt"/>
                <a:ea typeface="+mn-ea"/>
                <a:cs typeface="+mn-cs"/>
              </a:defRPr>
            </a:lvl3pPr>
            <a:lvl4pPr marL="1645904" eaLnBrk="1" hangingPunct="1">
              <a:defRPr>
                <a:latin typeface="+mn-lt"/>
                <a:ea typeface="+mn-ea"/>
                <a:cs typeface="+mn-cs"/>
              </a:defRPr>
            </a:lvl4pPr>
            <a:lvl5pPr marL="2194538" eaLnBrk="1" hangingPunct="1">
              <a:defRPr>
                <a:latin typeface="+mn-lt"/>
                <a:ea typeface="+mn-ea"/>
                <a:cs typeface="+mn-cs"/>
              </a:defRPr>
            </a:lvl5pPr>
            <a:lvl6pPr marL="2743174" eaLnBrk="1" hangingPunct="1">
              <a:defRPr>
                <a:latin typeface="+mn-lt"/>
                <a:ea typeface="+mn-ea"/>
                <a:cs typeface="+mn-cs"/>
              </a:defRPr>
            </a:lvl6pPr>
            <a:lvl7pPr marL="3291808" eaLnBrk="1" hangingPunct="1">
              <a:defRPr>
                <a:latin typeface="+mn-lt"/>
                <a:ea typeface="+mn-ea"/>
                <a:cs typeface="+mn-cs"/>
              </a:defRPr>
            </a:lvl7pPr>
            <a:lvl8pPr marL="3840442" eaLnBrk="1" hangingPunct="1">
              <a:defRPr>
                <a:latin typeface="+mn-lt"/>
                <a:ea typeface="+mn-ea"/>
                <a:cs typeface="+mn-cs"/>
              </a:defRPr>
            </a:lvl8pPr>
            <a:lvl9pPr marL="4389076" eaLnBrk="1" hangingPunct="1">
              <a:defRPr>
                <a:latin typeface="+mn-lt"/>
                <a:ea typeface="+mn-ea"/>
                <a:cs typeface="+mn-cs"/>
              </a:defRPr>
            </a:lvl9pPr>
          </a:lstStyle>
          <a:p>
            <a:endParaRPr lang="en-US" kern="0" dirty="0">
              <a:solidFill>
                <a:sysClr val="windowText" lastClr="000000"/>
              </a:solidFill>
            </a:endParaRPr>
          </a:p>
        </p:txBody>
      </p:sp>
      <p:sp>
        <p:nvSpPr>
          <p:cNvPr id="9" name="object 5"/>
          <p:cNvSpPr txBox="1">
            <a:spLocks/>
          </p:cNvSpPr>
          <p:nvPr/>
        </p:nvSpPr>
        <p:spPr>
          <a:xfrm>
            <a:off x="420206" y="283847"/>
            <a:ext cx="9984558" cy="568617"/>
          </a:xfrm>
          <a:prstGeom prst="rect">
            <a:avLst/>
          </a:prstGeom>
        </p:spPr>
        <p:txBody>
          <a:bodyPr vert="horz" wrap="square" lIns="0" tIns="14478" rIns="0" bIns="0" rtlCol="0">
            <a:spAutoFit/>
          </a:bodyPr>
          <a:lstStyle>
            <a:lvl1pPr eaLnBrk="1" hangingPunct="1">
              <a:defRPr sz="3360" b="1" i="0">
                <a:solidFill>
                  <a:srgbClr val="005F85"/>
                </a:solidFill>
                <a:effectLst>
                  <a:outerShdw blurRad="38100" dist="38100" dir="2700000" algn="tl">
                    <a:srgbClr val="000000">
                      <a:alpha val="43137"/>
                    </a:srgbClr>
                  </a:outerShdw>
                </a:effectLst>
                <a:latin typeface="Gill Sans MT"/>
                <a:ea typeface="+mj-ea"/>
                <a:cs typeface="Gill Sans MT"/>
              </a:defRPr>
            </a:lvl1pPr>
          </a:lstStyle>
          <a:p>
            <a:pPr marL="15240">
              <a:spcBef>
                <a:spcPts val="114"/>
              </a:spcBef>
            </a:pPr>
            <a:r>
              <a:rPr lang="en-US" sz="3600" kern="0" spc="-18" dirty="0"/>
              <a:t>Non-Cooperative Scenario</a:t>
            </a:r>
            <a:endParaRPr lang="en-US" sz="3600" kern="0" spc="-6" dirty="0"/>
          </a:p>
        </p:txBody>
      </p:sp>
      <p:pic>
        <p:nvPicPr>
          <p:cNvPr id="13" name="Picture 12"/>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445666" y="2683501"/>
            <a:ext cx="9453067" cy="1695298"/>
          </a:xfrm>
          <a:prstGeom prst="rect">
            <a:avLst/>
          </a:prstGeom>
        </p:spPr>
      </p:pic>
      <p:pic>
        <p:nvPicPr>
          <p:cNvPr id="5" name="Picture 4"/>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012150" y="5500043"/>
            <a:ext cx="6168542" cy="638251"/>
          </a:xfrm>
          <a:prstGeom prst="rect">
            <a:avLst/>
          </a:prstGeom>
        </p:spPr>
      </p:pic>
      <p:pic>
        <p:nvPicPr>
          <p:cNvPr id="10" name="Picture 9"/>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4950692" y="5021332"/>
            <a:ext cx="151790" cy="179222"/>
          </a:xfrm>
          <a:prstGeom prst="rect">
            <a:avLst/>
          </a:prstGeom>
        </p:spPr>
      </p:pic>
      <p:pic>
        <p:nvPicPr>
          <p:cNvPr id="6" name="Picture 5"/>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7569196" y="5021332"/>
            <a:ext cx="696773" cy="179222"/>
          </a:xfrm>
          <a:prstGeom prst="rect">
            <a:avLst/>
          </a:prstGeom>
        </p:spPr>
      </p:pic>
    </p:spTree>
    <p:extLst>
      <p:ext uri="{BB962C8B-B14F-4D97-AF65-F5344CB8AC3E}">
        <p14:creationId xmlns:p14="http://schemas.microsoft.com/office/powerpoint/2010/main" val="183249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38</a:t>
            </a:fld>
            <a:endParaRPr lang="en-US" spc="-6" dirty="0"/>
          </a:p>
        </p:txBody>
      </p:sp>
      <p:sp>
        <p:nvSpPr>
          <p:cNvPr id="24" name="object 13 1">
            <a:extLst>
              <a:ext uri="{FF2B5EF4-FFF2-40B4-BE49-F238E27FC236}">
                <a16:creationId xmlns:a16="http://schemas.microsoft.com/office/drawing/2014/main" id="{85F7B355-81C3-4C2A-9D33-C079BF5BFDF2}"/>
              </a:ext>
            </a:extLst>
          </p:cNvPr>
          <p:cNvSpPr txBox="1"/>
          <p:nvPr/>
        </p:nvSpPr>
        <p:spPr>
          <a:xfrm>
            <a:off x="426720" y="1105078"/>
            <a:ext cx="11349643" cy="5170646"/>
          </a:xfrm>
          <a:prstGeom prst="rect">
            <a:avLst/>
          </a:prstGeom>
        </p:spPr>
        <p:txBody>
          <a:bodyPr vert="horz" wrap="square" lIns="0" tIns="91440" rIns="0" bIns="0" rtlCol="0">
            <a:spAutoFit/>
          </a:bodyPr>
          <a:lstStyle/>
          <a:p>
            <a:pPr marL="426715" indent="-411475" defTabSz="1097280">
              <a:spcAft>
                <a:spcPts val="600"/>
              </a:spcAft>
              <a:buClr>
                <a:srgbClr val="005F85"/>
              </a:buClr>
              <a:buSzPct val="80000"/>
              <a:buFont typeface="Wingdings"/>
              <a:buChar char=""/>
              <a:tabLst>
                <a:tab pos="425450" algn="l"/>
                <a:tab pos="425450" algn="l"/>
              </a:tabLst>
            </a:pPr>
            <a:r>
              <a:rPr lang="en-US" sz="2800" kern="0" dirty="0">
                <a:latin typeface="Gill Sans MT" panose="020B0502020104020203" pitchFamily="34" charset="0"/>
              </a:rPr>
              <a:t>The ECNs optimize a global cost.</a:t>
            </a:r>
          </a:p>
          <a:p>
            <a:pPr marL="426715"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Problem</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Using a direct method, the LQ-MFTG problem can be rewritten as</a:t>
            </a:r>
          </a:p>
          <a:p>
            <a:pPr marL="426715" indent="-411475" defTabSz="1097280">
              <a:spcAft>
                <a:spcPts val="600"/>
              </a:spcAft>
              <a:buClr>
                <a:srgbClr val="005F85"/>
              </a:buClr>
              <a:buSzPct val="80000"/>
              <a:buFont typeface="Wingdings"/>
              <a:buChar char=""/>
              <a:tabLst>
                <a:tab pos="425450" algn="l"/>
                <a:tab pos="425450" algn="l"/>
              </a:tabLst>
            </a:pPr>
            <a:endParaRPr lang="en-US" sz="2400" b="1" kern="0" dirty="0">
              <a:solidFill>
                <a:srgbClr val="C00000"/>
              </a:solidFill>
              <a:latin typeface="Gill Sans MT" panose="020B0502020104020203" pitchFamily="34" charset="0"/>
            </a:endParaRPr>
          </a:p>
          <a:p>
            <a:pPr marL="426715" indent="-411475" defTabSz="1097280">
              <a:spcAft>
                <a:spcPts val="600"/>
              </a:spcAft>
              <a:buClr>
                <a:srgbClr val="005F85"/>
              </a:buClr>
              <a:buSzPct val="80000"/>
              <a:buFont typeface="Wingdings"/>
              <a:buChar char=""/>
              <a:tabLst>
                <a:tab pos="425450" algn="l"/>
                <a:tab pos="425450" algn="l"/>
              </a:tabLst>
            </a:pPr>
            <a:endParaRPr lang="en-US" sz="2400" b="1" kern="0" dirty="0">
              <a:solidFill>
                <a:srgbClr val="C00000"/>
              </a:solidFill>
              <a:latin typeface="Gill Sans MT" panose="020B0502020104020203" pitchFamily="34" charset="0"/>
            </a:endParaRPr>
          </a:p>
          <a:p>
            <a:pPr marL="426715" indent="-411475" defTabSz="1097280">
              <a:spcAft>
                <a:spcPts val="600"/>
              </a:spcAft>
              <a:buClr>
                <a:srgbClr val="005F85"/>
              </a:buClr>
              <a:buSzPct val="80000"/>
              <a:buFont typeface="Wingdings"/>
              <a:buChar char=""/>
              <a:tabLst>
                <a:tab pos="425450" algn="l"/>
                <a:tab pos="425450" algn="l"/>
              </a:tabLst>
            </a:pPr>
            <a:endParaRPr lang="en-US" sz="2400" b="1" kern="0" dirty="0">
              <a:solidFill>
                <a:srgbClr val="C00000"/>
              </a:solidFill>
              <a:latin typeface="Gill Sans MT" panose="020B0502020104020203" pitchFamily="34" charset="0"/>
            </a:endParaRPr>
          </a:p>
          <a:p>
            <a:pPr marL="426715" indent="-411475" defTabSz="1097280">
              <a:spcAft>
                <a:spcPts val="600"/>
              </a:spcAft>
              <a:buClr>
                <a:srgbClr val="005F85"/>
              </a:buClr>
              <a:buSzPct val="80000"/>
              <a:buFont typeface="Wingdings"/>
              <a:buChar char=""/>
              <a:tabLst>
                <a:tab pos="425450" algn="l"/>
                <a:tab pos="425450" algn="l"/>
              </a:tabLst>
            </a:pPr>
            <a:endParaRPr lang="en-US" sz="2400" b="1" kern="0" dirty="0">
              <a:solidFill>
                <a:srgbClr val="C00000"/>
              </a:solidFill>
              <a:latin typeface="Gill Sans MT" panose="020B0502020104020203" pitchFamily="34" charset="0"/>
            </a:endParaRPr>
          </a:p>
          <a:p>
            <a:pPr marL="426715"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Solution</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A function of the mean field     and the difference </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endParaRPr lang="en-US" sz="24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p:txBody>
      </p:sp>
      <p:sp>
        <p:nvSpPr>
          <p:cNvPr id="26" name="object 13 2">
            <a:extLst>
              <a:ext uri="{FF2B5EF4-FFF2-40B4-BE49-F238E27FC236}">
                <a16:creationId xmlns:a16="http://schemas.microsoft.com/office/drawing/2014/main" id="{85F7B355-81C3-4C2A-9D33-C079BF5BFDF2}"/>
              </a:ext>
            </a:extLst>
          </p:cNvPr>
          <p:cNvSpPr txBox="1"/>
          <p:nvPr/>
        </p:nvSpPr>
        <p:spPr>
          <a:xfrm>
            <a:off x="6396564" y="1105078"/>
            <a:ext cx="5379799" cy="907941"/>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endParaRPr lang="en-US" sz="24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400" b="1" kern="0" dirty="0">
              <a:solidFill>
                <a:srgbClr val="C00000"/>
              </a:solidFill>
              <a:latin typeface="Gill Sans MT" panose="020B0502020104020203" pitchFamily="34" charset="0"/>
            </a:endParaRPr>
          </a:p>
        </p:txBody>
      </p:sp>
      <p:sp>
        <p:nvSpPr>
          <p:cNvPr id="7" name="Content Placeholder 2"/>
          <p:cNvSpPr txBox="1">
            <a:spLocks/>
          </p:cNvSpPr>
          <p:nvPr/>
        </p:nvSpPr>
        <p:spPr>
          <a:xfrm>
            <a:off x="790891" y="2505075"/>
            <a:ext cx="5157787" cy="3684588"/>
          </a:xfrm>
          <a:prstGeom prst="rect">
            <a:avLst/>
          </a:prstGeom>
        </p:spPr>
        <p:txBody>
          <a:bodyPr>
            <a:normAutofit/>
          </a:bodyPr>
          <a:lstStyle>
            <a:lvl1pPr marL="0" eaLnBrk="1" hangingPunct="1">
              <a:defRPr>
                <a:latin typeface="+mn-lt"/>
                <a:ea typeface="+mn-ea"/>
                <a:cs typeface="+mn-cs"/>
              </a:defRPr>
            </a:lvl1pPr>
            <a:lvl2pPr marL="548635" eaLnBrk="1" hangingPunct="1">
              <a:defRPr>
                <a:latin typeface="+mn-lt"/>
                <a:ea typeface="+mn-ea"/>
                <a:cs typeface="+mn-cs"/>
              </a:defRPr>
            </a:lvl2pPr>
            <a:lvl3pPr marL="1097269" eaLnBrk="1" hangingPunct="1">
              <a:defRPr>
                <a:latin typeface="+mn-lt"/>
                <a:ea typeface="+mn-ea"/>
                <a:cs typeface="+mn-cs"/>
              </a:defRPr>
            </a:lvl3pPr>
            <a:lvl4pPr marL="1645904" eaLnBrk="1" hangingPunct="1">
              <a:defRPr>
                <a:latin typeface="+mn-lt"/>
                <a:ea typeface="+mn-ea"/>
                <a:cs typeface="+mn-cs"/>
              </a:defRPr>
            </a:lvl4pPr>
            <a:lvl5pPr marL="2194538" eaLnBrk="1" hangingPunct="1">
              <a:defRPr>
                <a:latin typeface="+mn-lt"/>
                <a:ea typeface="+mn-ea"/>
                <a:cs typeface="+mn-cs"/>
              </a:defRPr>
            </a:lvl5pPr>
            <a:lvl6pPr marL="2743174" eaLnBrk="1" hangingPunct="1">
              <a:defRPr>
                <a:latin typeface="+mn-lt"/>
                <a:ea typeface="+mn-ea"/>
                <a:cs typeface="+mn-cs"/>
              </a:defRPr>
            </a:lvl6pPr>
            <a:lvl7pPr marL="3291808" eaLnBrk="1" hangingPunct="1">
              <a:defRPr>
                <a:latin typeface="+mn-lt"/>
                <a:ea typeface="+mn-ea"/>
                <a:cs typeface="+mn-cs"/>
              </a:defRPr>
            </a:lvl7pPr>
            <a:lvl8pPr marL="3840442" eaLnBrk="1" hangingPunct="1">
              <a:defRPr>
                <a:latin typeface="+mn-lt"/>
                <a:ea typeface="+mn-ea"/>
                <a:cs typeface="+mn-cs"/>
              </a:defRPr>
            </a:lvl8pPr>
            <a:lvl9pPr marL="4389076" eaLnBrk="1" hangingPunct="1">
              <a:defRPr>
                <a:latin typeface="+mn-lt"/>
                <a:ea typeface="+mn-ea"/>
                <a:cs typeface="+mn-cs"/>
              </a:defRPr>
            </a:lvl9pPr>
          </a:lstStyle>
          <a:p>
            <a:endParaRPr lang="en-US" kern="0">
              <a:solidFill>
                <a:srgbClr val="C00000"/>
              </a:solidFill>
            </a:endParaRPr>
          </a:p>
          <a:p>
            <a:endParaRPr lang="en-US" kern="0" dirty="0">
              <a:solidFill>
                <a:srgbClr val="C00000"/>
              </a:solidFill>
            </a:endParaRPr>
          </a:p>
        </p:txBody>
      </p:sp>
      <p:sp>
        <p:nvSpPr>
          <p:cNvPr id="8" name="Text Placeholder 9"/>
          <p:cNvSpPr txBox="1">
            <a:spLocks/>
          </p:cNvSpPr>
          <p:nvPr/>
        </p:nvSpPr>
        <p:spPr>
          <a:xfrm>
            <a:off x="6172200" y="1681163"/>
            <a:ext cx="5183188" cy="823912"/>
          </a:xfrm>
          <a:prstGeom prst="rect">
            <a:avLst/>
          </a:prstGeom>
        </p:spPr>
        <p:txBody>
          <a:bodyPr/>
          <a:lstStyle>
            <a:lvl1pPr marL="0" eaLnBrk="1" hangingPunct="1">
              <a:defRPr>
                <a:latin typeface="+mn-lt"/>
                <a:ea typeface="+mn-ea"/>
                <a:cs typeface="+mn-cs"/>
              </a:defRPr>
            </a:lvl1pPr>
            <a:lvl2pPr marL="548635" eaLnBrk="1" hangingPunct="1">
              <a:defRPr>
                <a:latin typeface="+mn-lt"/>
                <a:ea typeface="+mn-ea"/>
                <a:cs typeface="+mn-cs"/>
              </a:defRPr>
            </a:lvl2pPr>
            <a:lvl3pPr marL="1097269" eaLnBrk="1" hangingPunct="1">
              <a:defRPr>
                <a:latin typeface="+mn-lt"/>
                <a:ea typeface="+mn-ea"/>
                <a:cs typeface="+mn-cs"/>
              </a:defRPr>
            </a:lvl3pPr>
            <a:lvl4pPr marL="1645904" eaLnBrk="1" hangingPunct="1">
              <a:defRPr>
                <a:latin typeface="+mn-lt"/>
                <a:ea typeface="+mn-ea"/>
                <a:cs typeface="+mn-cs"/>
              </a:defRPr>
            </a:lvl4pPr>
            <a:lvl5pPr marL="2194538" eaLnBrk="1" hangingPunct="1">
              <a:defRPr>
                <a:latin typeface="+mn-lt"/>
                <a:ea typeface="+mn-ea"/>
                <a:cs typeface="+mn-cs"/>
              </a:defRPr>
            </a:lvl5pPr>
            <a:lvl6pPr marL="2743174" eaLnBrk="1" hangingPunct="1">
              <a:defRPr>
                <a:latin typeface="+mn-lt"/>
                <a:ea typeface="+mn-ea"/>
                <a:cs typeface="+mn-cs"/>
              </a:defRPr>
            </a:lvl6pPr>
            <a:lvl7pPr marL="3291808" eaLnBrk="1" hangingPunct="1">
              <a:defRPr>
                <a:latin typeface="+mn-lt"/>
                <a:ea typeface="+mn-ea"/>
                <a:cs typeface="+mn-cs"/>
              </a:defRPr>
            </a:lvl7pPr>
            <a:lvl8pPr marL="3840442" eaLnBrk="1" hangingPunct="1">
              <a:defRPr>
                <a:latin typeface="+mn-lt"/>
                <a:ea typeface="+mn-ea"/>
                <a:cs typeface="+mn-cs"/>
              </a:defRPr>
            </a:lvl8pPr>
            <a:lvl9pPr marL="4389076" eaLnBrk="1" hangingPunct="1">
              <a:defRPr>
                <a:latin typeface="+mn-lt"/>
                <a:ea typeface="+mn-ea"/>
                <a:cs typeface="+mn-cs"/>
              </a:defRPr>
            </a:lvl9pPr>
          </a:lstStyle>
          <a:p>
            <a:endParaRPr lang="en-US" kern="0" dirty="0">
              <a:solidFill>
                <a:sysClr val="windowText" lastClr="000000"/>
              </a:solidFill>
            </a:endParaRPr>
          </a:p>
        </p:txBody>
      </p:sp>
      <p:sp>
        <p:nvSpPr>
          <p:cNvPr id="9" name="object 5"/>
          <p:cNvSpPr txBox="1">
            <a:spLocks/>
          </p:cNvSpPr>
          <p:nvPr/>
        </p:nvSpPr>
        <p:spPr>
          <a:xfrm>
            <a:off x="420206" y="283847"/>
            <a:ext cx="9984558" cy="568617"/>
          </a:xfrm>
          <a:prstGeom prst="rect">
            <a:avLst/>
          </a:prstGeom>
        </p:spPr>
        <p:txBody>
          <a:bodyPr vert="horz" wrap="square" lIns="0" tIns="14478" rIns="0" bIns="0" rtlCol="0">
            <a:spAutoFit/>
          </a:bodyPr>
          <a:lstStyle>
            <a:lvl1pPr eaLnBrk="1" hangingPunct="1">
              <a:defRPr sz="3360" b="1" i="0">
                <a:solidFill>
                  <a:srgbClr val="005F85"/>
                </a:solidFill>
                <a:effectLst>
                  <a:outerShdw blurRad="38100" dist="38100" dir="2700000" algn="tl">
                    <a:srgbClr val="000000">
                      <a:alpha val="43137"/>
                    </a:srgbClr>
                  </a:outerShdw>
                </a:effectLst>
                <a:latin typeface="Gill Sans MT"/>
                <a:ea typeface="+mj-ea"/>
                <a:cs typeface="Gill Sans MT"/>
              </a:defRPr>
            </a:lvl1pPr>
          </a:lstStyle>
          <a:p>
            <a:pPr marL="15240">
              <a:spcBef>
                <a:spcPts val="114"/>
              </a:spcBef>
            </a:pPr>
            <a:r>
              <a:rPr lang="en-US" sz="3600" kern="0" spc="-18" dirty="0"/>
              <a:t>Cooperative Scenario</a:t>
            </a:r>
            <a:endParaRPr lang="en-US" sz="3600" kern="0" spc="-6" dirty="0"/>
          </a:p>
        </p:txBody>
      </p:sp>
      <p:pic>
        <p:nvPicPr>
          <p:cNvPr id="11" name="Picture 10"/>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658789" y="2693882"/>
            <a:ext cx="10869778" cy="1696517"/>
          </a:xfrm>
          <a:prstGeom prst="rect">
            <a:avLst/>
          </a:prstGeom>
        </p:spPr>
      </p:pic>
      <p:pic>
        <p:nvPicPr>
          <p:cNvPr id="4" name="Picture 3"/>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2981608" y="5467023"/>
            <a:ext cx="6239866" cy="638251"/>
          </a:xfrm>
          <a:prstGeom prst="rect">
            <a:avLst/>
          </a:prstGeom>
        </p:spPr>
      </p:pic>
      <p:pic>
        <p:nvPicPr>
          <p:cNvPr id="10" name="Picture 9"/>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4950692" y="5021332"/>
            <a:ext cx="151790" cy="179222"/>
          </a:xfrm>
          <a:prstGeom prst="rect">
            <a:avLst/>
          </a:prstGeom>
        </p:spPr>
      </p:pic>
      <p:pic>
        <p:nvPicPr>
          <p:cNvPr id="12" name="Picture 11"/>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7569196" y="5021332"/>
            <a:ext cx="696773" cy="179222"/>
          </a:xfrm>
          <a:prstGeom prst="rect">
            <a:avLst/>
          </a:prstGeom>
        </p:spPr>
      </p:pic>
    </p:spTree>
    <p:extLst>
      <p:ext uri="{BB962C8B-B14F-4D97-AF65-F5344CB8AC3E}">
        <p14:creationId xmlns:p14="http://schemas.microsoft.com/office/powerpoint/2010/main" val="167167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9984558" cy="568617"/>
          </a:xfrm>
          <a:prstGeom prst="rect">
            <a:avLst/>
          </a:prstGeom>
        </p:spPr>
        <p:txBody>
          <a:bodyPr vert="horz" wrap="square" lIns="0" tIns="14478" rIns="0" bIns="0" rtlCol="0">
            <a:spAutoFit/>
          </a:bodyPr>
          <a:lstStyle/>
          <a:p>
            <a:pPr marL="15240">
              <a:spcBef>
                <a:spcPts val="114"/>
              </a:spcBef>
            </a:pPr>
            <a:r>
              <a:rPr lang="en-US" sz="3600" spc="-18" dirty="0"/>
              <a:t>Simulations</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39</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20" y="1105077"/>
            <a:ext cx="5521958" cy="3570208"/>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Setup</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          randomly placed in a 150 m by 150 m cell</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 </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 </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 </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 </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 </a:t>
            </a:r>
          </a:p>
        </p:txBody>
      </p:sp>
      <p:pic>
        <p:nvPicPr>
          <p:cNvPr id="6" name="Picture 5"/>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246211" y="3019616"/>
            <a:ext cx="3460090" cy="305410"/>
          </a:xfrm>
          <a:prstGeom prst="rect">
            <a:avLst/>
          </a:prstGeom>
        </p:spPr>
      </p:pic>
      <p:pic>
        <p:nvPicPr>
          <p:cNvPr id="7" name="Picture 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246211" y="1761600"/>
            <a:ext cx="808330" cy="213970"/>
          </a:xfrm>
          <a:prstGeom prst="rect">
            <a:avLst/>
          </a:prstGeom>
        </p:spPr>
      </p:pic>
      <p:pic>
        <p:nvPicPr>
          <p:cNvPr id="8" name="Picture 7"/>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246211" y="3496604"/>
            <a:ext cx="2196389" cy="288950"/>
          </a:xfrm>
          <a:prstGeom prst="rect">
            <a:avLst/>
          </a:prstGeom>
        </p:spPr>
      </p:pic>
      <p:pic>
        <p:nvPicPr>
          <p:cNvPr id="9" name="Picture 8"/>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246212" y="4330494"/>
            <a:ext cx="4531766" cy="351129"/>
          </a:xfrm>
          <a:prstGeom prst="rect">
            <a:avLst/>
          </a:prstGeom>
        </p:spPr>
      </p:pic>
      <p:pic>
        <p:nvPicPr>
          <p:cNvPr id="10" name="Picture 9"/>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246213" y="2591427"/>
            <a:ext cx="5204765" cy="272491"/>
          </a:xfrm>
          <a:prstGeom prst="rect">
            <a:avLst/>
          </a:prstGeom>
        </p:spPr>
      </p:pic>
      <p:pic>
        <p:nvPicPr>
          <p:cNvPr id="11" name="Picture 10"/>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246211" y="3897740"/>
            <a:ext cx="3635654" cy="268834"/>
          </a:xfrm>
          <a:prstGeom prst="rect">
            <a:avLst/>
          </a:prstGeom>
        </p:spPr>
      </p:pic>
      <p:sp>
        <p:nvSpPr>
          <p:cNvPr id="3" name="Rectangle 2"/>
          <p:cNvSpPr/>
          <p:nvPr/>
        </p:nvSpPr>
        <p:spPr>
          <a:xfrm>
            <a:off x="485234" y="4927898"/>
            <a:ext cx="5521958" cy="1200329"/>
          </a:xfrm>
          <a:prstGeom prst="rect">
            <a:avLst/>
          </a:prstGeom>
        </p:spPr>
        <p:txBody>
          <a:bodyPr wrap="square">
            <a:spAutoFit/>
          </a:bodyPr>
          <a:lstStyle/>
          <a:p>
            <a:pPr marL="472440" lvl="1" defTabSz="1097280">
              <a:spcAft>
                <a:spcPts val="600"/>
              </a:spcAft>
              <a:buClr>
                <a:srgbClr val="005F85"/>
              </a:buClr>
              <a:buSzPct val="80000"/>
              <a:tabLst>
                <a:tab pos="425450" algn="l"/>
                <a:tab pos="425450" algn="l"/>
              </a:tabLst>
            </a:pPr>
            <a:r>
              <a:rPr lang="en-US" sz="2400" kern="0" dirty="0">
                <a:latin typeface="Gill Sans MT" panose="020B0502020104020203" pitchFamily="34" charset="0"/>
              </a:rPr>
              <a:t>Non-cooperative algorithm has more balanced distribution of tasks than cooperative algorithm.</a:t>
            </a:r>
          </a:p>
        </p:txBody>
      </p:sp>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97470" y="2224929"/>
            <a:ext cx="5333333" cy="4000000"/>
          </a:xfrm>
          <a:prstGeom prst="rect">
            <a:avLst/>
          </a:prstGeom>
        </p:spPr>
      </p:pic>
      <p:sp>
        <p:nvSpPr>
          <p:cNvPr id="17" name="object 13">
            <a:extLst>
              <a:ext uri="{FF2B5EF4-FFF2-40B4-BE49-F238E27FC236}">
                <a16:creationId xmlns:a16="http://schemas.microsoft.com/office/drawing/2014/main" id="{85F7B355-81C3-4C2A-9D33-C079BF5BFDF2}"/>
              </a:ext>
            </a:extLst>
          </p:cNvPr>
          <p:cNvSpPr txBox="1"/>
          <p:nvPr/>
        </p:nvSpPr>
        <p:spPr>
          <a:xfrm>
            <a:off x="6244164" y="1105077"/>
            <a:ext cx="5521958" cy="954107"/>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Non-cooperative vs cooperative </a:t>
            </a:r>
            <a:endParaRPr lang="en-US" sz="2400" kern="0" dirty="0">
              <a:latin typeface="Gill Sans MT" panose="020B0502020104020203" pitchFamily="34" charset="0"/>
            </a:endParaRPr>
          </a:p>
        </p:txBody>
      </p:sp>
    </p:spTree>
    <p:extLst>
      <p:ext uri="{BB962C8B-B14F-4D97-AF65-F5344CB8AC3E}">
        <p14:creationId xmlns:p14="http://schemas.microsoft.com/office/powerpoint/2010/main" val="380692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5" y="283847"/>
            <a:ext cx="7975649" cy="568617"/>
          </a:xfrm>
          <a:prstGeom prst="rect">
            <a:avLst/>
          </a:prstGeom>
        </p:spPr>
        <p:txBody>
          <a:bodyPr vert="horz" wrap="square" lIns="0" tIns="14478" rIns="0" bIns="0" rtlCol="0">
            <a:spAutoFit/>
          </a:bodyPr>
          <a:lstStyle/>
          <a:p>
            <a:pPr marL="15240">
              <a:spcBef>
                <a:spcPts val="114"/>
              </a:spcBef>
            </a:pPr>
            <a:r>
              <a:rPr lang="en-US" sz="3600" spc="-18" dirty="0"/>
              <a:t>Motivation for Future Networks</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4</a:t>
            </a:fld>
            <a:endParaRPr lang="en-US" spc="-6" dirty="0"/>
          </a:p>
        </p:txBody>
      </p:sp>
      <p:sp>
        <p:nvSpPr>
          <p:cNvPr id="9" name="Content Placeholder 2"/>
          <p:cNvSpPr txBox="1">
            <a:spLocks/>
          </p:cNvSpPr>
          <p:nvPr/>
        </p:nvSpPr>
        <p:spPr>
          <a:xfrm>
            <a:off x="838200" y="1257586"/>
            <a:ext cx="5181600" cy="4351338"/>
          </a:xfrm>
          <a:prstGeom prst="rect">
            <a:avLst/>
          </a:prstGeom>
        </p:spPr>
        <p:txBody>
          <a:bodyPr wrap="square" lIns="0" tIns="0" rIns="0" bIns="0">
            <a:normAutofit/>
          </a:bodyPr>
          <a:lstStyle>
            <a:lvl1pPr marL="0" eaLnBrk="1" hangingPunct="1">
              <a:defRPr b="0" i="0">
                <a:solidFill>
                  <a:schemeClr val="tx1"/>
                </a:solidFill>
                <a:latin typeface="+mn-lt"/>
                <a:ea typeface="+mn-ea"/>
                <a:cs typeface="+mn-cs"/>
              </a:defRPr>
            </a:lvl1pPr>
            <a:lvl2pPr marL="548635" eaLnBrk="1" hangingPunct="1">
              <a:defRPr>
                <a:latin typeface="+mn-lt"/>
                <a:ea typeface="+mn-ea"/>
                <a:cs typeface="+mn-cs"/>
              </a:defRPr>
            </a:lvl2pPr>
            <a:lvl3pPr marL="1097269" eaLnBrk="1" hangingPunct="1">
              <a:defRPr>
                <a:latin typeface="+mn-lt"/>
                <a:ea typeface="+mn-ea"/>
                <a:cs typeface="+mn-cs"/>
              </a:defRPr>
            </a:lvl3pPr>
            <a:lvl4pPr marL="1645904" eaLnBrk="1" hangingPunct="1">
              <a:defRPr>
                <a:latin typeface="+mn-lt"/>
                <a:ea typeface="+mn-ea"/>
                <a:cs typeface="+mn-cs"/>
              </a:defRPr>
            </a:lvl4pPr>
            <a:lvl5pPr marL="2194538" eaLnBrk="1" hangingPunct="1">
              <a:defRPr>
                <a:latin typeface="+mn-lt"/>
                <a:ea typeface="+mn-ea"/>
                <a:cs typeface="+mn-cs"/>
              </a:defRPr>
            </a:lvl5pPr>
            <a:lvl6pPr marL="2743174" eaLnBrk="1" hangingPunct="1">
              <a:defRPr>
                <a:latin typeface="+mn-lt"/>
                <a:ea typeface="+mn-ea"/>
                <a:cs typeface="+mn-cs"/>
              </a:defRPr>
            </a:lvl6pPr>
            <a:lvl7pPr marL="3291808" eaLnBrk="1" hangingPunct="1">
              <a:defRPr>
                <a:latin typeface="+mn-lt"/>
                <a:ea typeface="+mn-ea"/>
                <a:cs typeface="+mn-cs"/>
              </a:defRPr>
            </a:lvl7pPr>
            <a:lvl8pPr marL="3840442" eaLnBrk="1" hangingPunct="1">
              <a:defRPr>
                <a:latin typeface="+mn-lt"/>
                <a:ea typeface="+mn-ea"/>
                <a:cs typeface="+mn-cs"/>
              </a:defRPr>
            </a:lvl8pPr>
            <a:lvl9pPr marL="4389076" eaLnBrk="1" hangingPunct="1">
              <a:defRPr>
                <a:latin typeface="+mn-lt"/>
                <a:ea typeface="+mn-ea"/>
                <a:cs typeface="+mn-cs"/>
              </a:defRPr>
            </a:lvl9pPr>
          </a:lstStyle>
          <a:p>
            <a:endParaRPr lang="en-US" kern="0"/>
          </a:p>
          <a:p>
            <a:endParaRPr lang="en-US" kern="0"/>
          </a:p>
          <a:p>
            <a:endParaRPr lang="en-US" kern="0"/>
          </a:p>
          <a:p>
            <a:endParaRPr lang="en-US" kern="0"/>
          </a:p>
          <a:p>
            <a:endParaRPr lang="en-US" kern="0"/>
          </a:p>
          <a:p>
            <a:pPr marL="50800"/>
            <a:endParaRPr lang="en-US" sz="3200" kern="0"/>
          </a:p>
          <a:p>
            <a:endParaRPr lang="en-US" sz="3200" kern="0"/>
          </a:p>
          <a:p>
            <a:endParaRPr lang="en-US" sz="3200" kern="0" dirty="0"/>
          </a:p>
        </p:txBody>
      </p:sp>
      <p:pic>
        <p:nvPicPr>
          <p:cNvPr id="11" name="Picture 2" descr="C11-738429-00_figure02.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647560" y="1288897"/>
            <a:ext cx="5029200" cy="22479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11-738429-00_figure13.jpg"/>
          <p:cNvPicPr>
            <a:picLocks noChangeAspect="1" noChangeArrowheads="1"/>
          </p:cNvPicPr>
          <p:nvPr/>
        </p:nvPicPr>
        <p:blipFill rotWithShape="1">
          <a:blip r:embed="rId4">
            <a:extLst>
              <a:ext uri="{28A0092B-C50C-407E-A947-70E740481C1C}">
                <a14:useLocalDpi xmlns:a14="http://schemas.microsoft.com/office/drawing/2010/main" val="0"/>
              </a:ext>
            </a:extLst>
          </a:blip>
          <a:srcRect t="8324" b="6569"/>
          <a:stretch/>
        </p:blipFill>
        <p:spPr bwMode="auto">
          <a:xfrm>
            <a:off x="609600" y="1625720"/>
            <a:ext cx="5029200" cy="18725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11-738429-00_figure07.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647560" y="3826586"/>
            <a:ext cx="50292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11-738429-00_figure15.jpg"/>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t="8234" b="8309"/>
          <a:stretch/>
        </p:blipFill>
        <p:spPr bwMode="auto">
          <a:xfrm>
            <a:off x="609600" y="4011024"/>
            <a:ext cx="5029200" cy="193963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558088" y="5949512"/>
            <a:ext cx="9076665" cy="523220"/>
          </a:xfrm>
          <a:prstGeom prst="rect">
            <a:avLst/>
          </a:prstGeom>
          <a:noFill/>
        </p:spPr>
        <p:txBody>
          <a:bodyPr wrap="square" rtlCol="0">
            <a:spAutoFit/>
          </a:bodyPr>
          <a:lstStyle/>
          <a:p>
            <a:pPr algn="ctr"/>
            <a:r>
              <a:rPr lang="en-US" sz="2800" dirty="0">
                <a:latin typeface="Gill Sans MT" panose="020B0502020104020203" pitchFamily="34" charset="0"/>
              </a:rPr>
              <a:t>Need for new design and architecture of networks</a:t>
            </a:r>
          </a:p>
        </p:txBody>
      </p:sp>
      <p:sp>
        <p:nvSpPr>
          <p:cNvPr id="20" name="object 13">
            <a:extLst>
              <a:ext uri="{FF2B5EF4-FFF2-40B4-BE49-F238E27FC236}">
                <a16:creationId xmlns:a16="http://schemas.microsoft.com/office/drawing/2014/main" id="{85F7B355-81C3-4C2A-9D33-C079BF5BFDF2}"/>
              </a:ext>
            </a:extLst>
          </p:cNvPr>
          <p:cNvSpPr txBox="1"/>
          <p:nvPr/>
        </p:nvSpPr>
        <p:spPr>
          <a:xfrm>
            <a:off x="426720" y="1105078"/>
            <a:ext cx="5521958" cy="2816156"/>
          </a:xfrm>
          <a:prstGeom prst="rect">
            <a:avLst/>
          </a:prstGeom>
        </p:spPr>
        <p:txBody>
          <a:bodyPr vert="horz" wrap="square" lIns="0" tIns="91440" rIns="0" bIns="0" rtlCol="0">
            <a:spAutoFit/>
          </a:bodyPr>
          <a:lstStyle/>
          <a:p>
            <a:pPr marL="426715"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a:cs typeface="Gill Sans MT"/>
              </a:rPr>
              <a:t>Maturity</a:t>
            </a:r>
            <a:r>
              <a:rPr lang="en-US" sz="2800" kern="0" dirty="0">
                <a:latin typeface="Gill Sans MT"/>
                <a:cs typeface="Gill Sans MT"/>
              </a:rPr>
              <a:t> – reaching the limit</a:t>
            </a:r>
          </a:p>
          <a:p>
            <a:pPr marL="426715" indent="-411475" defTabSz="1097280">
              <a:spcAft>
                <a:spcPts val="600"/>
              </a:spcAft>
              <a:buClr>
                <a:srgbClr val="005F85"/>
              </a:buClr>
              <a:buSzPct val="80000"/>
              <a:buFont typeface="Wingdings"/>
              <a:buChar char=""/>
              <a:tabLst>
                <a:tab pos="425450" algn="l"/>
                <a:tab pos="425450" algn="l"/>
              </a:tabLst>
            </a:pPr>
            <a:endParaRPr lang="en-US" sz="2400" b="1" kern="0" dirty="0">
              <a:solidFill>
                <a:srgbClr val="C00000"/>
              </a:solidFill>
              <a:latin typeface="Gill Sans MT"/>
              <a:cs typeface="Gill Sans MT"/>
            </a:endParaRPr>
          </a:p>
          <a:p>
            <a:pPr marL="426715" indent="-411475" defTabSz="1097280">
              <a:spcAft>
                <a:spcPts val="600"/>
              </a:spcAft>
              <a:buClr>
                <a:srgbClr val="005F85"/>
              </a:buClr>
              <a:buSzPct val="80000"/>
              <a:buFont typeface="Wingdings"/>
              <a:buChar char=""/>
              <a:tabLst>
                <a:tab pos="425450" algn="l"/>
                <a:tab pos="425450" algn="l"/>
              </a:tabLst>
            </a:pPr>
            <a:endParaRPr lang="en-US" sz="2400" b="1" kern="0" dirty="0">
              <a:solidFill>
                <a:srgbClr val="C00000"/>
              </a:solidFill>
              <a:latin typeface="Gill Sans MT"/>
              <a:cs typeface="Gill Sans MT"/>
            </a:endParaRPr>
          </a:p>
          <a:p>
            <a:pPr marL="426715" indent="-411475" defTabSz="1097280">
              <a:spcAft>
                <a:spcPts val="600"/>
              </a:spcAft>
              <a:buClr>
                <a:srgbClr val="005F85"/>
              </a:buClr>
              <a:buSzPct val="80000"/>
              <a:buFont typeface="Wingdings"/>
              <a:buChar char=""/>
              <a:tabLst>
                <a:tab pos="425450" algn="l"/>
                <a:tab pos="425450" algn="l"/>
              </a:tabLst>
            </a:pPr>
            <a:endParaRPr lang="en-US" sz="2400" b="1" kern="0" dirty="0">
              <a:solidFill>
                <a:srgbClr val="C00000"/>
              </a:solidFill>
              <a:latin typeface="Gill Sans MT"/>
              <a:cs typeface="Gill Sans MT"/>
            </a:endParaRPr>
          </a:p>
          <a:p>
            <a:pPr marL="426715" indent="-411475" defTabSz="1097280">
              <a:spcAft>
                <a:spcPts val="600"/>
              </a:spcAft>
              <a:buClr>
                <a:srgbClr val="005F85"/>
              </a:buClr>
              <a:buSzPct val="80000"/>
              <a:buFont typeface="Wingdings"/>
              <a:buChar char=""/>
              <a:tabLst>
                <a:tab pos="425450" algn="l"/>
                <a:tab pos="425450" algn="l"/>
              </a:tabLst>
            </a:pPr>
            <a:endParaRPr lang="en-US" sz="2400" b="1" kern="0" dirty="0">
              <a:solidFill>
                <a:srgbClr val="C00000"/>
              </a:solidFill>
              <a:latin typeface="Gill Sans MT"/>
              <a:cs typeface="Gill Sans MT"/>
            </a:endParaRP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rgbClr val="339933"/>
                </a:solidFill>
                <a:latin typeface="Gill Sans MT"/>
                <a:cs typeface="Gill Sans MT"/>
              </a:rPr>
              <a:t>More frequent </a:t>
            </a:r>
            <a:r>
              <a:rPr lang="en-US" sz="2800" kern="0" dirty="0">
                <a:latin typeface="Gill Sans MT"/>
                <a:cs typeface="Gill Sans MT"/>
              </a:rPr>
              <a:t>usage</a:t>
            </a:r>
          </a:p>
        </p:txBody>
      </p:sp>
      <p:sp>
        <p:nvSpPr>
          <p:cNvPr id="21" name="object 13">
            <a:extLst>
              <a:ext uri="{FF2B5EF4-FFF2-40B4-BE49-F238E27FC236}">
                <a16:creationId xmlns:a16="http://schemas.microsoft.com/office/drawing/2014/main" id="{85F7B355-81C3-4C2A-9D33-C079BF5BFDF2}"/>
              </a:ext>
            </a:extLst>
          </p:cNvPr>
          <p:cNvSpPr txBox="1"/>
          <p:nvPr/>
        </p:nvSpPr>
        <p:spPr>
          <a:xfrm>
            <a:off x="6244164" y="1105078"/>
            <a:ext cx="5521958" cy="2816156"/>
          </a:xfrm>
          <a:prstGeom prst="rect">
            <a:avLst/>
          </a:prstGeom>
        </p:spPr>
        <p:txBody>
          <a:bodyPr vert="horz" wrap="square" lIns="0" tIns="91440" rIns="0" bIns="0" rtlCol="0">
            <a:spAutoFit/>
          </a:bodyPr>
          <a:lstStyle/>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rgbClr val="339933"/>
                </a:solidFill>
                <a:latin typeface="Gill Sans MT"/>
                <a:cs typeface="Gill Sans MT"/>
              </a:rPr>
              <a:t>Increase</a:t>
            </a:r>
            <a:r>
              <a:rPr lang="en-US" sz="2800" kern="0" dirty="0">
                <a:latin typeface="Gill Sans MT"/>
                <a:cs typeface="Gill Sans MT"/>
              </a:rPr>
              <a:t> data traffic</a:t>
            </a:r>
          </a:p>
          <a:p>
            <a:pPr marL="426715" indent="-411475" defTabSz="1097280">
              <a:spcAft>
                <a:spcPts val="600"/>
              </a:spcAft>
              <a:buClr>
                <a:srgbClr val="005F85"/>
              </a:buClr>
              <a:buSzPct val="80000"/>
              <a:buFont typeface="Wingdings"/>
              <a:buChar char=""/>
              <a:tabLst>
                <a:tab pos="425450" algn="l"/>
                <a:tab pos="425450" algn="l"/>
              </a:tabLst>
            </a:pPr>
            <a:endParaRPr lang="en-US" sz="2400" kern="0" dirty="0">
              <a:latin typeface="Gill Sans MT"/>
              <a:cs typeface="Gill Sans MT"/>
            </a:endParaRPr>
          </a:p>
          <a:p>
            <a:pPr marL="426715" indent="-411475" defTabSz="1097280">
              <a:spcAft>
                <a:spcPts val="600"/>
              </a:spcAft>
              <a:buClr>
                <a:srgbClr val="005F85"/>
              </a:buClr>
              <a:buSzPct val="80000"/>
              <a:buFont typeface="Wingdings"/>
              <a:buChar char=""/>
              <a:tabLst>
                <a:tab pos="425450" algn="l"/>
                <a:tab pos="425450" algn="l"/>
              </a:tabLst>
            </a:pPr>
            <a:endParaRPr lang="en-US" sz="2400" kern="0" dirty="0">
              <a:latin typeface="Gill Sans MT"/>
              <a:cs typeface="Gill Sans MT"/>
            </a:endParaRPr>
          </a:p>
          <a:p>
            <a:pPr marL="426715" indent="-411475" defTabSz="1097280">
              <a:spcAft>
                <a:spcPts val="600"/>
              </a:spcAft>
              <a:buClr>
                <a:srgbClr val="005F85"/>
              </a:buClr>
              <a:buSzPct val="80000"/>
              <a:buFont typeface="Wingdings"/>
              <a:buChar char=""/>
              <a:tabLst>
                <a:tab pos="425450" algn="l"/>
                <a:tab pos="425450" algn="l"/>
              </a:tabLst>
            </a:pPr>
            <a:endParaRPr lang="en-US" sz="2400" kern="0" dirty="0">
              <a:latin typeface="Gill Sans MT"/>
              <a:cs typeface="Gill Sans MT"/>
            </a:endParaRPr>
          </a:p>
          <a:p>
            <a:pPr marL="426715" indent="-411475" defTabSz="1097280">
              <a:spcAft>
                <a:spcPts val="600"/>
              </a:spcAft>
              <a:buClr>
                <a:srgbClr val="005F85"/>
              </a:buClr>
              <a:buSzPct val="80000"/>
              <a:buFont typeface="Wingdings"/>
              <a:buChar char=""/>
              <a:tabLst>
                <a:tab pos="425450" algn="l"/>
                <a:tab pos="425450" algn="l"/>
              </a:tabLst>
            </a:pPr>
            <a:endParaRPr lang="en-US" sz="2400" kern="0" dirty="0">
              <a:latin typeface="Gill Sans MT"/>
              <a:cs typeface="Gill Sans MT"/>
            </a:endParaRP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rgbClr val="339933"/>
                </a:solidFill>
                <a:latin typeface="Gill Sans MT"/>
                <a:cs typeface="Gill Sans MT"/>
              </a:rPr>
              <a:t>Growing</a:t>
            </a:r>
            <a:r>
              <a:rPr lang="en-US" sz="2800" kern="0" dirty="0">
                <a:latin typeface="Gill Sans MT"/>
                <a:cs typeface="Gill Sans MT"/>
              </a:rPr>
              <a:t> number of devices</a:t>
            </a:r>
          </a:p>
        </p:txBody>
      </p:sp>
    </p:spTree>
    <p:extLst>
      <p:ext uri="{BB962C8B-B14F-4D97-AF65-F5344CB8AC3E}">
        <p14:creationId xmlns:p14="http://schemas.microsoft.com/office/powerpoint/2010/main" val="215732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9984558" cy="568617"/>
          </a:xfrm>
          <a:prstGeom prst="rect">
            <a:avLst/>
          </a:prstGeom>
        </p:spPr>
        <p:txBody>
          <a:bodyPr vert="horz" wrap="square" lIns="0" tIns="14478" rIns="0" bIns="0" rtlCol="0">
            <a:spAutoFit/>
          </a:bodyPr>
          <a:lstStyle/>
          <a:p>
            <a:pPr marL="15240">
              <a:spcBef>
                <a:spcPts val="114"/>
              </a:spcBef>
            </a:pPr>
            <a:r>
              <a:rPr lang="en-US" sz="3600" spc="-18" dirty="0"/>
              <a:t>Simulations</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40</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20" y="1105077"/>
            <a:ext cx="11349644" cy="523220"/>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Effects of computing capability and cost weights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421" y="1628297"/>
            <a:ext cx="5333333" cy="400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88" y="1628297"/>
            <a:ext cx="5333333" cy="4000000"/>
          </a:xfrm>
          <a:prstGeom prst="rect">
            <a:avLst/>
          </a:prstGeom>
        </p:spPr>
      </p:pic>
      <p:sp>
        <p:nvSpPr>
          <p:cNvPr id="9" name="Rectangle 8"/>
          <p:cNvSpPr/>
          <p:nvPr/>
        </p:nvSpPr>
        <p:spPr>
          <a:xfrm>
            <a:off x="426720" y="5684611"/>
            <a:ext cx="11003034" cy="923330"/>
          </a:xfrm>
          <a:prstGeom prst="rect">
            <a:avLst/>
          </a:prstGeom>
        </p:spPr>
        <p:txBody>
          <a:bodyPr wrap="square">
            <a:spAutoFit/>
          </a:bodyPr>
          <a:lstStyle/>
          <a:p>
            <a:pPr marL="15240" lvl="0" algn="ctr" defTabSz="1097280">
              <a:spcAft>
                <a:spcPts val="600"/>
              </a:spcAft>
              <a:buClr>
                <a:srgbClr val="005F85"/>
              </a:buClr>
              <a:buSzPct val="80000"/>
              <a:tabLst>
                <a:tab pos="425450" algn="l"/>
                <a:tab pos="425450" algn="l"/>
              </a:tabLst>
            </a:pPr>
            <a:r>
              <a:rPr lang="en-US" kern="0" dirty="0">
                <a:latin typeface="Gill Sans MT" panose="020B0502020104020203" pitchFamily="34" charset="0"/>
              </a:rPr>
              <a:t>An ECN with lower computing capability offloads more from the TA if minimizing the energy consumption is more critical. If the priority is to minimize computation time, then an ECN with higher computing capability offloads more from the TA,</a:t>
            </a:r>
          </a:p>
        </p:txBody>
      </p:sp>
    </p:spTree>
    <p:extLst>
      <p:ext uri="{BB962C8B-B14F-4D97-AF65-F5344CB8AC3E}">
        <p14:creationId xmlns:p14="http://schemas.microsoft.com/office/powerpoint/2010/main" val="3463080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9984558" cy="568617"/>
          </a:xfrm>
          <a:prstGeom prst="rect">
            <a:avLst/>
          </a:prstGeom>
        </p:spPr>
        <p:txBody>
          <a:bodyPr vert="horz" wrap="square" lIns="0" tIns="14478" rIns="0" bIns="0" rtlCol="0">
            <a:spAutoFit/>
          </a:bodyPr>
          <a:lstStyle/>
          <a:p>
            <a:pPr marL="15240">
              <a:spcBef>
                <a:spcPts val="114"/>
              </a:spcBef>
            </a:pPr>
            <a:r>
              <a:rPr lang="en-US" sz="3600" spc="-18" dirty="0"/>
              <a:t>Simulations</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41</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20" y="1105077"/>
            <a:ext cx="5521958" cy="1031051"/>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Comparison with baseline</a:t>
            </a: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421" y="1620602"/>
            <a:ext cx="5333333" cy="400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88" y="1620602"/>
            <a:ext cx="5333333" cy="4000000"/>
          </a:xfrm>
          <a:prstGeom prst="rect">
            <a:avLst/>
          </a:prstGeom>
        </p:spPr>
      </p:pic>
      <p:sp>
        <p:nvSpPr>
          <p:cNvPr id="9" name="Rectangle 8"/>
          <p:cNvSpPr/>
          <p:nvPr/>
        </p:nvSpPr>
        <p:spPr>
          <a:xfrm>
            <a:off x="426720" y="5684611"/>
            <a:ext cx="11003034" cy="830997"/>
          </a:xfrm>
          <a:prstGeom prst="rect">
            <a:avLst/>
          </a:prstGeom>
        </p:spPr>
        <p:txBody>
          <a:bodyPr wrap="square">
            <a:spAutoFit/>
          </a:bodyPr>
          <a:lstStyle/>
          <a:p>
            <a:pPr marL="15240" lvl="0" algn="ctr" defTabSz="1097280">
              <a:spcAft>
                <a:spcPts val="600"/>
              </a:spcAft>
              <a:buClr>
                <a:srgbClr val="005F85"/>
              </a:buClr>
              <a:buSzPct val="80000"/>
              <a:tabLst>
                <a:tab pos="425450" algn="l"/>
                <a:tab pos="425450" algn="l"/>
              </a:tabLst>
            </a:pPr>
            <a:r>
              <a:rPr lang="en-US" sz="2400" kern="0" dirty="0">
                <a:latin typeface="Gill Sans MT" panose="020B0502020104020203" pitchFamily="34" charset="0"/>
              </a:rPr>
              <a:t>The proposed MFTG-based algorithms is more efficient than local and dynamic greedy algorithms.  </a:t>
            </a:r>
          </a:p>
        </p:txBody>
      </p:sp>
    </p:spTree>
    <p:extLst>
      <p:ext uri="{BB962C8B-B14F-4D97-AF65-F5344CB8AC3E}">
        <p14:creationId xmlns:p14="http://schemas.microsoft.com/office/powerpoint/2010/main" val="1802612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5821680" cy="568617"/>
          </a:xfrm>
          <a:prstGeom prst="rect">
            <a:avLst/>
          </a:prstGeom>
        </p:spPr>
        <p:txBody>
          <a:bodyPr vert="horz" wrap="square" lIns="0" tIns="14478" rIns="0" bIns="0" rtlCol="0">
            <a:spAutoFit/>
          </a:bodyPr>
          <a:lstStyle/>
          <a:p>
            <a:pPr marL="15240">
              <a:spcBef>
                <a:spcPts val="114"/>
              </a:spcBef>
            </a:pPr>
            <a:r>
              <a:rPr lang="en-US" sz="3600" spc="-18" dirty="0"/>
              <a:t>Outline</a:t>
            </a:r>
            <a:endParaRPr sz="3600" spc="-6" dirty="0"/>
          </a:p>
        </p:txBody>
      </p:sp>
      <p:sp>
        <p:nvSpPr>
          <p:cNvPr id="10" name="object 13">
            <a:extLst>
              <a:ext uri="{FF2B5EF4-FFF2-40B4-BE49-F238E27FC236}">
                <a16:creationId xmlns:a16="http://schemas.microsoft.com/office/drawing/2014/main" id="{85F7B355-81C3-4C2A-9D33-C079BF5BFDF2}"/>
              </a:ext>
            </a:extLst>
          </p:cNvPr>
          <p:cNvSpPr txBox="1"/>
          <p:nvPr/>
        </p:nvSpPr>
        <p:spPr>
          <a:xfrm>
            <a:off x="426720" y="1105078"/>
            <a:ext cx="11349644" cy="5209118"/>
          </a:xfrm>
          <a:prstGeom prst="rect">
            <a:avLst/>
          </a:prstGeom>
        </p:spPr>
        <p:txBody>
          <a:bodyPr vert="horz" wrap="square" lIns="0" tIns="91440" rIns="0" bIns="0" rtlCol="0">
            <a:spAutoFit/>
          </a:bodyPr>
          <a:lstStyle/>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Introduction</a:t>
            </a: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Mean Field Game Theory</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800" kern="0" dirty="0">
                <a:solidFill>
                  <a:schemeClr val="bg1">
                    <a:lumMod val="50000"/>
                  </a:schemeClr>
                </a:solidFill>
                <a:latin typeface="Gill Sans MT"/>
                <a:cs typeface="Gill Sans MT"/>
              </a:rPr>
              <a:t>Background</a:t>
            </a: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Mean Field Game with Several Populations</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800" kern="0" dirty="0">
                <a:solidFill>
                  <a:schemeClr val="bg1">
                    <a:lumMod val="50000"/>
                  </a:schemeClr>
                </a:solidFill>
                <a:latin typeface="Gill Sans MT"/>
                <a:cs typeface="Gill Sans MT"/>
              </a:rPr>
              <a:t>Belief and Opinion Evolution in Social Networks</a:t>
            </a: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Mean-Field-Type Game</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800" kern="0" dirty="0">
                <a:solidFill>
                  <a:schemeClr val="bg1">
                    <a:lumMod val="50000"/>
                  </a:schemeClr>
                </a:solidFill>
                <a:latin typeface="Gill Sans MT"/>
                <a:cs typeface="Gill Sans MT"/>
              </a:rPr>
              <a:t>Computation Offloading in Mobile Edge Computing Networks</a:t>
            </a:r>
          </a:p>
          <a:p>
            <a:pPr marL="426715" indent="-411475" defTabSz="1097280">
              <a:spcAft>
                <a:spcPts val="600"/>
              </a:spcAft>
              <a:buClr>
                <a:srgbClr val="005F85"/>
              </a:buClr>
              <a:buSzPct val="80000"/>
              <a:buFont typeface="Wingdings"/>
              <a:buChar char=""/>
              <a:tabLst>
                <a:tab pos="425450" algn="l"/>
                <a:tab pos="425450" algn="l"/>
              </a:tabLst>
            </a:pPr>
            <a:r>
              <a:rPr lang="en-US" sz="2800" b="1" kern="0" dirty="0">
                <a:latin typeface="Gill Sans MT"/>
                <a:cs typeface="Gill Sans MT"/>
              </a:rPr>
              <a:t>Future Works</a:t>
            </a:r>
          </a:p>
          <a:p>
            <a:pPr marL="426715" indent="-411475" defTabSz="1097280">
              <a:spcAft>
                <a:spcPts val="600"/>
              </a:spcAft>
              <a:buClr>
                <a:srgbClr val="005F85"/>
              </a:buClr>
              <a:buSzPct val="80000"/>
              <a:buFont typeface="Wingdings"/>
              <a:buChar char=""/>
              <a:tabLst>
                <a:tab pos="425450" algn="l"/>
                <a:tab pos="425450" algn="l"/>
              </a:tabLst>
            </a:pPr>
            <a:r>
              <a:rPr lang="en-US" sz="2800" b="1" kern="0" dirty="0">
                <a:latin typeface="Gill Sans MT"/>
                <a:cs typeface="Gill Sans MT"/>
              </a:rPr>
              <a:t>Publications</a:t>
            </a:r>
          </a:p>
          <a:p>
            <a:pPr marL="426715" indent="-411475" defTabSz="1097280">
              <a:spcAft>
                <a:spcPts val="600"/>
              </a:spcAft>
              <a:buClr>
                <a:srgbClr val="005F85"/>
              </a:buClr>
              <a:buSzPct val="80000"/>
              <a:buFont typeface="Wingdings"/>
              <a:buChar char=""/>
              <a:tabLst>
                <a:tab pos="425450" algn="l"/>
                <a:tab pos="425450" algn="l"/>
              </a:tabLst>
            </a:pPr>
            <a:r>
              <a:rPr lang="en-US" sz="2800" b="1" kern="0" dirty="0">
                <a:latin typeface="Gill Sans MT"/>
                <a:cs typeface="Gill Sans MT"/>
              </a:rPr>
              <a:t>Conclusion</a:t>
            </a:r>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42</a:t>
            </a:fld>
            <a:endParaRPr lang="en-US" spc="-6" dirty="0"/>
          </a:p>
        </p:txBody>
      </p:sp>
    </p:spTree>
    <p:extLst>
      <p:ext uri="{BB962C8B-B14F-4D97-AF65-F5344CB8AC3E}">
        <p14:creationId xmlns:p14="http://schemas.microsoft.com/office/powerpoint/2010/main" val="1349113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9984558" cy="568617"/>
          </a:xfrm>
          <a:prstGeom prst="rect">
            <a:avLst/>
          </a:prstGeom>
        </p:spPr>
        <p:txBody>
          <a:bodyPr vert="horz" wrap="square" lIns="0" tIns="14478" rIns="0" bIns="0" rtlCol="0">
            <a:spAutoFit/>
          </a:bodyPr>
          <a:lstStyle/>
          <a:p>
            <a:pPr marL="15240">
              <a:spcBef>
                <a:spcPts val="114"/>
              </a:spcBef>
            </a:pPr>
            <a:r>
              <a:rPr lang="en-US" sz="3600" spc="-18" dirty="0"/>
              <a:t>Future Works</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43</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20" y="1105076"/>
            <a:ext cx="5521958" cy="5539978"/>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Mean Field </a:t>
            </a:r>
            <a:r>
              <a:rPr lang="en-US" sz="2800" b="1" kern="0" dirty="0" err="1">
                <a:solidFill>
                  <a:srgbClr val="C00000"/>
                </a:solidFill>
                <a:latin typeface="Gill Sans MT" panose="020B0502020104020203" pitchFamily="34" charset="0"/>
              </a:rPr>
              <a:t>Stackelberg</a:t>
            </a:r>
            <a:r>
              <a:rPr lang="en-US" sz="2800" b="1" kern="0" dirty="0">
                <a:solidFill>
                  <a:srgbClr val="C00000"/>
                </a:solidFill>
                <a:latin typeface="Gill Sans MT" panose="020B0502020104020203" pitchFamily="34" charset="0"/>
              </a:rPr>
              <a:t> Game (MFSG)</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MFG with </a:t>
            </a:r>
            <a:r>
              <a:rPr lang="en-US" sz="2400" kern="0" dirty="0" err="1">
                <a:solidFill>
                  <a:srgbClr val="339933"/>
                </a:solidFill>
                <a:latin typeface="Gill Sans MT" panose="020B0502020104020203" pitchFamily="34" charset="0"/>
              </a:rPr>
              <a:t>Stackelberg</a:t>
            </a:r>
            <a:r>
              <a:rPr lang="en-US" sz="2400" kern="0" dirty="0">
                <a:solidFill>
                  <a:srgbClr val="339933"/>
                </a:solidFill>
                <a:latin typeface="Gill Sans MT" panose="020B0502020104020203" pitchFamily="34" charset="0"/>
              </a:rPr>
              <a:t> mode </a:t>
            </a:r>
            <a:r>
              <a:rPr lang="en-US" sz="2400" kern="0" dirty="0">
                <a:latin typeface="Gill Sans MT" panose="020B0502020104020203" pitchFamily="34" charset="0"/>
              </a:rPr>
              <a:t>between one leader and N uniform followers.</a:t>
            </a:r>
          </a:p>
          <a:p>
            <a:pPr marL="1341115" lvl="2"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leader announces its strategy</a:t>
            </a:r>
          </a:p>
          <a:p>
            <a:pPr marL="1341115" lvl="2"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the follower determine their strategy </a:t>
            </a:r>
          </a:p>
          <a:p>
            <a:pPr marL="1341115" lvl="2"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the leader takes into account the follower optimal response.</a:t>
            </a:r>
          </a:p>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Application: </a:t>
            </a:r>
            <a:r>
              <a:rPr lang="en-US" sz="2400" kern="0" dirty="0">
                <a:solidFill>
                  <a:srgbClr val="339933"/>
                </a:solidFill>
                <a:latin typeface="Gill Sans MT" panose="020B0502020104020203" pitchFamily="34" charset="0"/>
              </a:rPr>
              <a:t>pursuit and evasion </a:t>
            </a:r>
            <a:r>
              <a:rPr lang="en-US" sz="2400" kern="0" dirty="0">
                <a:latin typeface="Gill Sans MT" panose="020B0502020104020203" pitchFamily="34" charset="0"/>
              </a:rPr>
              <a:t>in multiple unmanned aerial vehicle (UAV) networks</a:t>
            </a:r>
            <a:endParaRPr lang="en-US" sz="2800" kern="0" dirty="0">
              <a:latin typeface="Gill Sans MT" panose="020B0502020104020203" pitchFamily="34" charset="0"/>
            </a:endParaRPr>
          </a:p>
        </p:txBody>
      </p:sp>
      <p:cxnSp>
        <p:nvCxnSpPr>
          <p:cNvPr id="6" name="Straight Arrow Connector 5"/>
          <p:cNvCxnSpPr/>
          <p:nvPr/>
        </p:nvCxnSpPr>
        <p:spPr>
          <a:xfrm flipH="1">
            <a:off x="6939201" y="3177915"/>
            <a:ext cx="0" cy="1289154"/>
          </a:xfrm>
          <a:prstGeom prst="straightConnector1">
            <a:avLst/>
          </a:prstGeom>
          <a:ln w="76200">
            <a:solidFill>
              <a:schemeClr val="accent5">
                <a:lumMod val="75000"/>
              </a:schemeClr>
            </a:solidFill>
            <a:tailEnd type="triangle"/>
          </a:ln>
        </p:spPr>
        <p:style>
          <a:lnRef idx="3">
            <a:schemeClr val="accent5"/>
          </a:lnRef>
          <a:fillRef idx="0">
            <a:schemeClr val="accent5"/>
          </a:fillRef>
          <a:effectRef idx="2">
            <a:schemeClr val="accent5"/>
          </a:effectRef>
          <a:fontRef idx="minor">
            <a:schemeClr val="tx1"/>
          </a:fontRef>
        </p:style>
      </p:cxnSp>
      <p:pic>
        <p:nvPicPr>
          <p:cNvPr id="7" name="Picture 6"/>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6154187" y="3715812"/>
            <a:ext cx="324307" cy="213360"/>
          </a:xfrm>
          <a:prstGeom prst="rect">
            <a:avLst/>
          </a:prstGeom>
        </p:spPr>
      </p:pic>
      <p:pic>
        <p:nvPicPr>
          <p:cNvPr id="8" name="Picture 7"/>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8677194" y="4991401"/>
            <a:ext cx="2938881" cy="305410"/>
          </a:xfrm>
          <a:prstGeom prst="rect">
            <a:avLst/>
          </a:prstGeom>
        </p:spPr>
      </p:pic>
      <p:cxnSp>
        <p:nvCxnSpPr>
          <p:cNvPr id="9" name="Straight Arrow Connector 8"/>
          <p:cNvCxnSpPr/>
          <p:nvPr/>
        </p:nvCxnSpPr>
        <p:spPr>
          <a:xfrm flipH="1" flipV="1">
            <a:off x="8050972" y="3177915"/>
            <a:ext cx="0" cy="1289154"/>
          </a:xfrm>
          <a:prstGeom prst="straightConnector1">
            <a:avLst/>
          </a:prstGeom>
          <a:ln w="76200">
            <a:solidFill>
              <a:schemeClr val="accent5">
                <a:lumMod val="75000"/>
              </a:schemeClr>
            </a:solidFill>
            <a:tailEnd type="triangle"/>
          </a:ln>
        </p:spPr>
        <p:style>
          <a:lnRef idx="3">
            <a:schemeClr val="accent5"/>
          </a:lnRef>
          <a:fillRef idx="0">
            <a:schemeClr val="accent5"/>
          </a:fillRef>
          <a:effectRef idx="2">
            <a:schemeClr val="accent5"/>
          </a:effectRef>
          <a:fontRef idx="minor">
            <a:schemeClr val="tx1"/>
          </a:fontRef>
        </p:style>
      </p:cxnSp>
      <p:pic>
        <p:nvPicPr>
          <p:cNvPr id="10" name="Picture 9"/>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8505366" y="3644983"/>
            <a:ext cx="672084" cy="356311"/>
          </a:xfrm>
          <a:prstGeom prst="rect">
            <a:avLst/>
          </a:prstGeom>
        </p:spPr>
      </p:pic>
      <p:pic>
        <p:nvPicPr>
          <p:cNvPr id="11" name="Picture 10"/>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8677194" y="2502654"/>
            <a:ext cx="2968142" cy="307238"/>
          </a:xfrm>
          <a:prstGeom prst="rect">
            <a:avLst/>
          </a:prstGeom>
        </p:spPr>
      </p:pic>
      <p:sp>
        <p:nvSpPr>
          <p:cNvPr id="12" name="Rounded Rectangle 11"/>
          <p:cNvSpPr/>
          <p:nvPr/>
        </p:nvSpPr>
        <p:spPr>
          <a:xfrm>
            <a:off x="6478494" y="4722950"/>
            <a:ext cx="2026872" cy="865050"/>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3" name="Picture 4" descr="Image result for plane cartoon"/>
          <p:cNvPicPr>
            <a:picLocks noChangeAspect="1" noChangeArrowheads="1"/>
          </p:cNvPicPr>
          <p:nvPr/>
        </p:nvPicPr>
        <p:blipFill rotWithShape="1">
          <a:blip r:embed="rId10">
            <a:extLst>
              <a:ext uri="{28A0092B-C50C-407E-A947-70E740481C1C}">
                <a14:useLocalDpi xmlns:a14="http://schemas.microsoft.com/office/drawing/2010/main" val="0"/>
              </a:ext>
            </a:extLst>
          </a:blip>
          <a:srcRect l="48552" t="24377" b="31406"/>
          <a:stretch/>
        </p:blipFill>
        <p:spPr bwMode="auto">
          <a:xfrm>
            <a:off x="6709411" y="2235051"/>
            <a:ext cx="1305851" cy="8753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plane cartoon"/>
          <p:cNvPicPr>
            <a:picLocks noChangeAspect="1" noChangeArrowheads="1"/>
          </p:cNvPicPr>
          <p:nvPr/>
        </p:nvPicPr>
        <p:blipFill rotWithShape="1">
          <a:blip r:embed="rId10">
            <a:extLst>
              <a:ext uri="{28A0092B-C50C-407E-A947-70E740481C1C}">
                <a14:useLocalDpi xmlns:a14="http://schemas.microsoft.com/office/drawing/2010/main" val="0"/>
              </a:ext>
            </a:extLst>
          </a:blip>
          <a:srcRect t="22446" r="53152" b="39860"/>
          <a:stretch/>
        </p:blipFill>
        <p:spPr bwMode="auto">
          <a:xfrm>
            <a:off x="6829898" y="4811386"/>
            <a:ext cx="620827" cy="3896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plane cartoon"/>
          <p:cNvPicPr>
            <a:picLocks noChangeAspect="1" noChangeArrowheads="1"/>
          </p:cNvPicPr>
          <p:nvPr/>
        </p:nvPicPr>
        <p:blipFill rotWithShape="1">
          <a:blip r:embed="rId10">
            <a:extLst>
              <a:ext uri="{28A0092B-C50C-407E-A947-70E740481C1C}">
                <a14:useLocalDpi xmlns:a14="http://schemas.microsoft.com/office/drawing/2010/main" val="0"/>
              </a:ext>
            </a:extLst>
          </a:blip>
          <a:srcRect t="22446" r="53152" b="39860"/>
          <a:stretch/>
        </p:blipFill>
        <p:spPr bwMode="auto">
          <a:xfrm>
            <a:off x="7459732" y="4783616"/>
            <a:ext cx="620827" cy="3896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plane cartoon"/>
          <p:cNvPicPr>
            <a:picLocks noChangeAspect="1" noChangeArrowheads="1"/>
          </p:cNvPicPr>
          <p:nvPr/>
        </p:nvPicPr>
        <p:blipFill rotWithShape="1">
          <a:blip r:embed="rId10">
            <a:extLst>
              <a:ext uri="{28A0092B-C50C-407E-A947-70E740481C1C}">
                <a14:useLocalDpi xmlns:a14="http://schemas.microsoft.com/office/drawing/2010/main" val="0"/>
              </a:ext>
            </a:extLst>
          </a:blip>
          <a:srcRect t="22446" r="53152" b="39860"/>
          <a:stretch/>
        </p:blipFill>
        <p:spPr bwMode="auto">
          <a:xfrm>
            <a:off x="7764831" y="5081095"/>
            <a:ext cx="620827" cy="3896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plane cartoon"/>
          <p:cNvPicPr>
            <a:picLocks noChangeAspect="1" noChangeArrowheads="1"/>
          </p:cNvPicPr>
          <p:nvPr/>
        </p:nvPicPr>
        <p:blipFill rotWithShape="1">
          <a:blip r:embed="rId10">
            <a:extLst>
              <a:ext uri="{28A0092B-C50C-407E-A947-70E740481C1C}">
                <a14:useLocalDpi xmlns:a14="http://schemas.microsoft.com/office/drawing/2010/main" val="0"/>
              </a:ext>
            </a:extLst>
          </a:blip>
          <a:srcRect t="22446" r="53152" b="39860"/>
          <a:stretch/>
        </p:blipFill>
        <p:spPr bwMode="auto">
          <a:xfrm>
            <a:off x="7162881" y="5144106"/>
            <a:ext cx="620827" cy="38962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plane cartoon"/>
          <p:cNvPicPr>
            <a:picLocks noChangeAspect="1" noChangeArrowheads="1"/>
          </p:cNvPicPr>
          <p:nvPr/>
        </p:nvPicPr>
        <p:blipFill rotWithShape="1">
          <a:blip r:embed="rId10">
            <a:extLst>
              <a:ext uri="{28A0092B-C50C-407E-A947-70E740481C1C}">
                <a14:useLocalDpi xmlns:a14="http://schemas.microsoft.com/office/drawing/2010/main" val="0"/>
              </a:ext>
            </a:extLst>
          </a:blip>
          <a:srcRect t="22446" r="53152" b="39860"/>
          <a:stretch/>
        </p:blipFill>
        <p:spPr bwMode="auto">
          <a:xfrm>
            <a:off x="6596992" y="5155475"/>
            <a:ext cx="620827" cy="389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64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9984558" cy="568617"/>
          </a:xfrm>
          <a:prstGeom prst="rect">
            <a:avLst/>
          </a:prstGeom>
        </p:spPr>
        <p:txBody>
          <a:bodyPr vert="horz" wrap="square" lIns="0" tIns="14478" rIns="0" bIns="0" rtlCol="0">
            <a:spAutoFit/>
          </a:bodyPr>
          <a:lstStyle/>
          <a:p>
            <a:pPr marL="15240">
              <a:spcBef>
                <a:spcPts val="114"/>
              </a:spcBef>
            </a:pPr>
            <a:r>
              <a:rPr lang="en-US" sz="3600" spc="-18" dirty="0"/>
              <a:t>Future Works</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44</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20" y="1105076"/>
            <a:ext cx="5521958" cy="5309146"/>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Mean Field Game with Major and Minor Agents</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MFG when players are non-identical </a:t>
            </a:r>
          </a:p>
          <a:p>
            <a:pPr marL="1341115" lvl="2"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major agent/s – non-negligible</a:t>
            </a:r>
          </a:p>
          <a:p>
            <a:pPr marL="1341115" lvl="2"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minor agents – negligible effect </a:t>
            </a: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Application: </a:t>
            </a:r>
            <a:r>
              <a:rPr lang="en-US" sz="2800" kern="0" dirty="0">
                <a:latin typeface="Gill Sans MT" panose="020B0502020104020203" pitchFamily="34" charset="0"/>
              </a:rPr>
              <a:t>resource allocation in network virtualization</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multiple virtual networks can reside in a physical network</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hierarchy in represents levels of differing effect</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determine portion to be allocated</a:t>
            </a:r>
            <a:endParaRPr lang="en-US" sz="2800" kern="0" dirty="0">
              <a:latin typeface="Gill Sans MT" panose="020B0502020104020203" pitchFamily="34" charset="0"/>
            </a:endParaRPr>
          </a:p>
        </p:txBody>
      </p:sp>
      <p:sp>
        <p:nvSpPr>
          <p:cNvPr id="48" name="Rounded Rectangle 47"/>
          <p:cNvSpPr/>
          <p:nvPr/>
        </p:nvSpPr>
        <p:spPr>
          <a:xfrm>
            <a:off x="7295794" y="1290074"/>
            <a:ext cx="4294909" cy="13118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7295794" y="4073663"/>
            <a:ext cx="4294909" cy="9787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7295795" y="2856069"/>
            <a:ext cx="4294909" cy="9787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gnetic Disk 50"/>
          <p:cNvSpPr/>
          <p:nvPr/>
        </p:nvSpPr>
        <p:spPr>
          <a:xfrm>
            <a:off x="7636270" y="1416781"/>
            <a:ext cx="537823" cy="281088"/>
          </a:xfrm>
          <a:prstGeom prst="flowChartMagneticDisk">
            <a:avLst/>
          </a:prstGeom>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Summing Junction 51"/>
          <p:cNvSpPr/>
          <p:nvPr/>
        </p:nvSpPr>
        <p:spPr>
          <a:xfrm>
            <a:off x="7615203" y="2962982"/>
            <a:ext cx="579956" cy="249359"/>
          </a:xfrm>
          <a:prstGeom prst="flowChartSummingJunction">
            <a:avLst/>
          </a:prstGeom>
          <a:ln w="381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53" name="Flowchart: Magnetic Disk 52"/>
          <p:cNvSpPr/>
          <p:nvPr/>
        </p:nvSpPr>
        <p:spPr>
          <a:xfrm>
            <a:off x="8309427" y="1770497"/>
            <a:ext cx="537823" cy="281088"/>
          </a:xfrm>
          <a:prstGeom prst="flowChartMagneticDisk">
            <a:avLst/>
          </a:prstGeom>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Magnetic Disk 53"/>
          <p:cNvSpPr/>
          <p:nvPr/>
        </p:nvSpPr>
        <p:spPr>
          <a:xfrm>
            <a:off x="9111129" y="1777723"/>
            <a:ext cx="537823" cy="281088"/>
          </a:xfrm>
          <a:prstGeom prst="flowChartMagneticDisk">
            <a:avLst/>
          </a:prstGeom>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Magnetic Disk 54"/>
          <p:cNvSpPr/>
          <p:nvPr/>
        </p:nvSpPr>
        <p:spPr>
          <a:xfrm>
            <a:off x="9839138" y="2096437"/>
            <a:ext cx="537823" cy="281088"/>
          </a:xfrm>
          <a:prstGeom prst="flowChartMagneticDisk">
            <a:avLst/>
          </a:prstGeom>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lowchart: Magnetic Disk 55"/>
          <p:cNvSpPr/>
          <p:nvPr/>
        </p:nvSpPr>
        <p:spPr>
          <a:xfrm>
            <a:off x="10233885" y="1398755"/>
            <a:ext cx="537823" cy="281088"/>
          </a:xfrm>
          <a:prstGeom prst="flowChartMagneticDisk">
            <a:avLst/>
          </a:prstGeom>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agnetic Disk 56"/>
          <p:cNvSpPr/>
          <p:nvPr/>
        </p:nvSpPr>
        <p:spPr>
          <a:xfrm>
            <a:off x="7707009" y="2178781"/>
            <a:ext cx="537823" cy="281088"/>
          </a:xfrm>
          <a:prstGeom prst="flowChartMagneticDisk">
            <a:avLst/>
          </a:prstGeom>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Magnetic Disk 57"/>
          <p:cNvSpPr/>
          <p:nvPr/>
        </p:nvSpPr>
        <p:spPr>
          <a:xfrm>
            <a:off x="10617250" y="2100421"/>
            <a:ext cx="537823" cy="281088"/>
          </a:xfrm>
          <a:prstGeom prst="flowChartMagneticDisk">
            <a:avLst/>
          </a:prstGeom>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Summing Junction 58"/>
          <p:cNvSpPr/>
          <p:nvPr/>
        </p:nvSpPr>
        <p:spPr>
          <a:xfrm>
            <a:off x="8267294" y="3292386"/>
            <a:ext cx="579956" cy="249359"/>
          </a:xfrm>
          <a:prstGeom prst="flowChartSummingJunction">
            <a:avLst/>
          </a:prstGeom>
          <a:ln w="381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0" name="Flowchart: Summing Junction 59"/>
          <p:cNvSpPr/>
          <p:nvPr/>
        </p:nvSpPr>
        <p:spPr>
          <a:xfrm>
            <a:off x="9068996" y="3286237"/>
            <a:ext cx="579956" cy="249359"/>
          </a:xfrm>
          <a:prstGeom prst="flowChartSummingJunction">
            <a:avLst/>
          </a:prstGeom>
          <a:ln w="381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1" name="Flowchart: Summing Junction 60"/>
          <p:cNvSpPr/>
          <p:nvPr/>
        </p:nvSpPr>
        <p:spPr>
          <a:xfrm>
            <a:off x="10191752" y="3016333"/>
            <a:ext cx="579956" cy="249359"/>
          </a:xfrm>
          <a:prstGeom prst="flowChartSummingJunction">
            <a:avLst/>
          </a:prstGeom>
          <a:ln w="381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2" name="Flowchart: Summing Junction 61"/>
          <p:cNvSpPr/>
          <p:nvPr/>
        </p:nvSpPr>
        <p:spPr>
          <a:xfrm>
            <a:off x="10575117" y="3446374"/>
            <a:ext cx="579956" cy="249359"/>
          </a:xfrm>
          <a:prstGeom prst="flowChartSummingJunction">
            <a:avLst/>
          </a:prstGeom>
          <a:ln w="381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63" name="Straight Connector 62"/>
          <p:cNvCxnSpPr>
            <a:stCxn id="51" idx="3"/>
            <a:endCxn id="53" idx="1"/>
          </p:cNvCxnSpPr>
          <p:nvPr/>
        </p:nvCxnSpPr>
        <p:spPr>
          <a:xfrm>
            <a:off x="7905182" y="1697869"/>
            <a:ext cx="673157" cy="726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7" idx="4"/>
            <a:endCxn id="53" idx="3"/>
          </p:cNvCxnSpPr>
          <p:nvPr/>
        </p:nvCxnSpPr>
        <p:spPr>
          <a:xfrm flipV="1">
            <a:off x="8244832" y="2051585"/>
            <a:ext cx="333507" cy="26774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3" idx="4"/>
            <a:endCxn id="54" idx="2"/>
          </p:cNvCxnSpPr>
          <p:nvPr/>
        </p:nvCxnSpPr>
        <p:spPr>
          <a:xfrm>
            <a:off x="8847250" y="1911041"/>
            <a:ext cx="263879" cy="72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4" idx="3"/>
            <a:endCxn id="55" idx="1"/>
          </p:cNvCxnSpPr>
          <p:nvPr/>
        </p:nvCxnSpPr>
        <p:spPr>
          <a:xfrm>
            <a:off x="9380041" y="2058811"/>
            <a:ext cx="728009" cy="376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5" idx="1"/>
            <a:endCxn id="56" idx="3"/>
          </p:cNvCxnSpPr>
          <p:nvPr/>
        </p:nvCxnSpPr>
        <p:spPr>
          <a:xfrm flipV="1">
            <a:off x="10108050" y="1679843"/>
            <a:ext cx="394747" cy="41659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55" idx="4"/>
            <a:endCxn id="58" idx="2"/>
          </p:cNvCxnSpPr>
          <p:nvPr/>
        </p:nvCxnSpPr>
        <p:spPr>
          <a:xfrm>
            <a:off x="10376961" y="2236981"/>
            <a:ext cx="240289" cy="398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52" idx="4"/>
            <a:endCxn id="59" idx="0"/>
          </p:cNvCxnSpPr>
          <p:nvPr/>
        </p:nvCxnSpPr>
        <p:spPr>
          <a:xfrm>
            <a:off x="7905181" y="3212341"/>
            <a:ext cx="652091" cy="8004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59" idx="6"/>
            <a:endCxn id="60" idx="2"/>
          </p:cNvCxnSpPr>
          <p:nvPr/>
        </p:nvCxnSpPr>
        <p:spPr>
          <a:xfrm flipV="1">
            <a:off x="8847250" y="3410917"/>
            <a:ext cx="221746" cy="614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0" idx="6"/>
            <a:endCxn id="61" idx="3"/>
          </p:cNvCxnSpPr>
          <p:nvPr/>
        </p:nvCxnSpPr>
        <p:spPr>
          <a:xfrm flipV="1">
            <a:off x="9648952" y="3229174"/>
            <a:ext cx="627733" cy="181743"/>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1" idx="4"/>
            <a:endCxn id="62" idx="0"/>
          </p:cNvCxnSpPr>
          <p:nvPr/>
        </p:nvCxnSpPr>
        <p:spPr>
          <a:xfrm>
            <a:off x="10481730" y="3265692"/>
            <a:ext cx="383365" cy="18068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2" idx="0"/>
            <a:endCxn id="51" idx="3"/>
          </p:cNvCxnSpPr>
          <p:nvPr/>
        </p:nvCxnSpPr>
        <p:spPr>
          <a:xfrm flipV="1">
            <a:off x="7905181" y="1697869"/>
            <a:ext cx="1" cy="1265113"/>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53" idx="3"/>
            <a:endCxn id="59" idx="0"/>
          </p:cNvCxnSpPr>
          <p:nvPr/>
        </p:nvCxnSpPr>
        <p:spPr>
          <a:xfrm flipH="1">
            <a:off x="8557272" y="2051585"/>
            <a:ext cx="21067" cy="1240801"/>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54" idx="3"/>
            <a:endCxn id="60" idx="0"/>
          </p:cNvCxnSpPr>
          <p:nvPr/>
        </p:nvCxnSpPr>
        <p:spPr>
          <a:xfrm flipH="1">
            <a:off x="9358974" y="2058811"/>
            <a:ext cx="21067" cy="1227426"/>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56" idx="3"/>
            <a:endCxn id="61" idx="0"/>
          </p:cNvCxnSpPr>
          <p:nvPr/>
        </p:nvCxnSpPr>
        <p:spPr>
          <a:xfrm flipH="1">
            <a:off x="10481730" y="1679843"/>
            <a:ext cx="21067" cy="133649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58" idx="3"/>
            <a:endCxn id="62" idx="0"/>
          </p:cNvCxnSpPr>
          <p:nvPr/>
        </p:nvCxnSpPr>
        <p:spPr>
          <a:xfrm flipH="1">
            <a:off x="10865095" y="2381509"/>
            <a:ext cx="21067" cy="1064865"/>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78" name="Flowchart: Summing Junction 77"/>
          <p:cNvSpPr/>
          <p:nvPr/>
        </p:nvSpPr>
        <p:spPr>
          <a:xfrm>
            <a:off x="9786075" y="4513280"/>
            <a:ext cx="579956" cy="249359"/>
          </a:xfrm>
          <a:prstGeom prst="flowChartSummingJunction">
            <a:avLst/>
          </a:prstGeom>
          <a:solidFill>
            <a:schemeClr val="accent3">
              <a:lumMod val="60000"/>
              <a:lumOff val="40000"/>
            </a:schemeClr>
          </a:solidFill>
          <a:ln w="38100">
            <a:solidFill>
              <a:schemeClr val="accent3">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9" name="Flowchart: Summing Junction 78"/>
          <p:cNvSpPr/>
          <p:nvPr/>
        </p:nvSpPr>
        <p:spPr>
          <a:xfrm>
            <a:off x="10556009" y="4513280"/>
            <a:ext cx="579956" cy="249359"/>
          </a:xfrm>
          <a:prstGeom prst="flowChartSummingJunction">
            <a:avLst/>
          </a:prstGeom>
          <a:solidFill>
            <a:schemeClr val="accent3">
              <a:lumMod val="60000"/>
              <a:lumOff val="40000"/>
            </a:schemeClr>
          </a:solidFill>
          <a:ln w="38100">
            <a:solidFill>
              <a:schemeClr val="accent3">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Flowchart: Summing Junction 79"/>
          <p:cNvSpPr/>
          <p:nvPr/>
        </p:nvSpPr>
        <p:spPr>
          <a:xfrm>
            <a:off x="9065654" y="4237745"/>
            <a:ext cx="579956" cy="249359"/>
          </a:xfrm>
          <a:prstGeom prst="flowChartSummingJunction">
            <a:avLst/>
          </a:prstGeom>
          <a:solidFill>
            <a:schemeClr val="accent3">
              <a:lumMod val="60000"/>
              <a:lumOff val="40000"/>
            </a:schemeClr>
          </a:solidFill>
          <a:ln w="38100">
            <a:solidFill>
              <a:schemeClr val="accent3">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Flowchart: Summing Junction 80"/>
          <p:cNvSpPr/>
          <p:nvPr/>
        </p:nvSpPr>
        <p:spPr>
          <a:xfrm>
            <a:off x="7663980" y="4602850"/>
            <a:ext cx="579956" cy="249359"/>
          </a:xfrm>
          <a:prstGeom prst="flowChartSummingJunction">
            <a:avLst/>
          </a:prstGeom>
          <a:solidFill>
            <a:schemeClr val="accent3">
              <a:lumMod val="60000"/>
              <a:lumOff val="40000"/>
            </a:schemeClr>
          </a:solidFill>
          <a:ln w="38100">
            <a:solidFill>
              <a:schemeClr val="accent3">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82" name="Straight Connector 81"/>
          <p:cNvCxnSpPr>
            <a:stCxn id="81" idx="6"/>
            <a:endCxn id="80" idx="3"/>
          </p:cNvCxnSpPr>
          <p:nvPr/>
        </p:nvCxnSpPr>
        <p:spPr>
          <a:xfrm flipV="1">
            <a:off x="8243936" y="4450586"/>
            <a:ext cx="906651" cy="27694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78" idx="2"/>
            <a:endCxn id="80" idx="5"/>
          </p:cNvCxnSpPr>
          <p:nvPr/>
        </p:nvCxnSpPr>
        <p:spPr>
          <a:xfrm flipH="1" flipV="1">
            <a:off x="9560677" y="4450586"/>
            <a:ext cx="225398" cy="18737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79" idx="2"/>
            <a:endCxn id="78" idx="6"/>
          </p:cNvCxnSpPr>
          <p:nvPr/>
        </p:nvCxnSpPr>
        <p:spPr>
          <a:xfrm flipH="1">
            <a:off x="10366031" y="4637960"/>
            <a:ext cx="189978"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81" idx="0"/>
            <a:endCxn id="57" idx="3"/>
          </p:cNvCxnSpPr>
          <p:nvPr/>
        </p:nvCxnSpPr>
        <p:spPr>
          <a:xfrm flipV="1">
            <a:off x="7953958" y="2459869"/>
            <a:ext cx="21963" cy="2142981"/>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endCxn id="80" idx="0"/>
          </p:cNvCxnSpPr>
          <p:nvPr/>
        </p:nvCxnSpPr>
        <p:spPr>
          <a:xfrm flipH="1">
            <a:off x="9355632" y="2077624"/>
            <a:ext cx="23270" cy="2160121"/>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55" idx="3"/>
            <a:endCxn id="78" idx="0"/>
          </p:cNvCxnSpPr>
          <p:nvPr/>
        </p:nvCxnSpPr>
        <p:spPr>
          <a:xfrm flipH="1">
            <a:off x="10076053" y="2377525"/>
            <a:ext cx="31997" cy="2135755"/>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58" idx="3"/>
            <a:endCxn id="79" idx="0"/>
          </p:cNvCxnSpPr>
          <p:nvPr/>
        </p:nvCxnSpPr>
        <p:spPr>
          <a:xfrm flipH="1">
            <a:off x="10845987" y="2381509"/>
            <a:ext cx="40175" cy="2131771"/>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9096682" y="1345617"/>
            <a:ext cx="643969" cy="369332"/>
          </a:xfrm>
          <a:prstGeom prst="rect">
            <a:avLst/>
          </a:prstGeom>
          <a:noFill/>
        </p:spPr>
        <p:txBody>
          <a:bodyPr wrap="square" rtlCol="0">
            <a:spAutoFit/>
          </a:bodyPr>
          <a:lstStyle/>
          <a:p>
            <a:pPr algn="ctr"/>
            <a:r>
              <a:rPr lang="en-US" dirty="0"/>
              <a:t>PN</a:t>
            </a:r>
          </a:p>
        </p:txBody>
      </p:sp>
      <p:sp>
        <p:nvSpPr>
          <p:cNvPr id="90" name="TextBox 89"/>
          <p:cNvSpPr txBox="1"/>
          <p:nvPr/>
        </p:nvSpPr>
        <p:spPr>
          <a:xfrm>
            <a:off x="9070495" y="2881841"/>
            <a:ext cx="643969" cy="369332"/>
          </a:xfrm>
          <a:prstGeom prst="rect">
            <a:avLst/>
          </a:prstGeom>
          <a:noFill/>
        </p:spPr>
        <p:txBody>
          <a:bodyPr wrap="square" rtlCol="0">
            <a:spAutoFit/>
          </a:bodyPr>
          <a:lstStyle/>
          <a:p>
            <a:pPr algn="ctr"/>
            <a:r>
              <a:rPr lang="en-US" dirty="0"/>
              <a:t>VN</a:t>
            </a:r>
            <a:r>
              <a:rPr lang="en-US" baseline="-25000" dirty="0"/>
              <a:t>1</a:t>
            </a:r>
          </a:p>
        </p:txBody>
      </p:sp>
      <p:sp>
        <p:nvSpPr>
          <p:cNvPr id="91" name="TextBox 90"/>
          <p:cNvSpPr txBox="1"/>
          <p:nvPr/>
        </p:nvSpPr>
        <p:spPr>
          <a:xfrm>
            <a:off x="9045282" y="4667913"/>
            <a:ext cx="643969" cy="369332"/>
          </a:xfrm>
          <a:prstGeom prst="rect">
            <a:avLst/>
          </a:prstGeom>
          <a:noFill/>
        </p:spPr>
        <p:txBody>
          <a:bodyPr wrap="square" rtlCol="0">
            <a:spAutoFit/>
          </a:bodyPr>
          <a:lstStyle/>
          <a:p>
            <a:pPr algn="ctr"/>
            <a:r>
              <a:rPr lang="en-US" dirty="0"/>
              <a:t>VN</a:t>
            </a:r>
            <a:r>
              <a:rPr lang="en-US" baseline="-25000" dirty="0"/>
              <a:t>2</a:t>
            </a:r>
          </a:p>
        </p:txBody>
      </p:sp>
      <p:sp>
        <p:nvSpPr>
          <p:cNvPr id="92" name="Rounded Rectangle 91"/>
          <p:cNvSpPr/>
          <p:nvPr/>
        </p:nvSpPr>
        <p:spPr>
          <a:xfrm>
            <a:off x="7295794" y="5306564"/>
            <a:ext cx="4294909" cy="9787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4 1" descr="https://documents.lucidchart.com/documents/6f872b4a-7dba-4f7e-a419-d25ddabf2887/pages/0_0?a=96&amp;x=176&amp;y=152&amp;w=88&amp;h=176&amp;store=1&amp;accept=image%2F*&amp;auth=LCA%204adde73b3b7790688286ce2ee9c150c2d55eab20-ts%3D1527633009"/>
          <p:cNvPicPr>
            <a:picLocks noChangeAspect="1" noChangeArrowheads="1"/>
          </p:cNvPicPr>
          <p:nvPr/>
        </p:nvPicPr>
        <p:blipFill rotWithShape="1">
          <a:blip r:embed="rId2">
            <a:extLst>
              <a:ext uri="{28A0092B-C50C-407E-A947-70E740481C1C}">
                <a14:useLocalDpi xmlns:a14="http://schemas.microsoft.com/office/drawing/2010/main" val="0"/>
              </a:ext>
            </a:extLst>
          </a:blip>
          <a:srcRect l="25225" t="15071" r="24896" b="13006"/>
          <a:stretch/>
        </p:blipFill>
        <p:spPr bwMode="auto">
          <a:xfrm>
            <a:off x="8057183" y="5666868"/>
            <a:ext cx="138823" cy="39833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2" descr="https://documents.lucidchart.com/documents/6f872b4a-7dba-4f7e-a419-d25ddabf2887/pages/0_0?a=96&amp;x=176&amp;y=152&amp;w=88&amp;h=176&amp;store=1&amp;accept=image%2F*&amp;auth=LCA%204adde73b3b7790688286ce2ee9c150c2d55eab20-ts%3D1527633009"/>
          <p:cNvPicPr>
            <a:picLocks noChangeAspect="1" noChangeArrowheads="1"/>
          </p:cNvPicPr>
          <p:nvPr/>
        </p:nvPicPr>
        <p:blipFill rotWithShape="1">
          <a:blip r:embed="rId2">
            <a:extLst>
              <a:ext uri="{28A0092B-C50C-407E-A947-70E740481C1C}">
                <a14:useLocalDpi xmlns:a14="http://schemas.microsoft.com/office/drawing/2010/main" val="0"/>
              </a:ext>
            </a:extLst>
          </a:blip>
          <a:srcRect l="25225" t="15071" r="24896" b="13006"/>
          <a:stretch/>
        </p:blipFill>
        <p:spPr bwMode="auto">
          <a:xfrm>
            <a:off x="8736094" y="5734318"/>
            <a:ext cx="138823" cy="398335"/>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3" descr="https://documents.lucidchart.com/documents/6f872b4a-7dba-4f7e-a419-d25ddabf2887/pages/0_0?a=96&amp;x=176&amp;y=152&amp;w=88&amp;h=176&amp;store=1&amp;accept=image%2F*&amp;auth=LCA%204adde73b3b7790688286ce2ee9c150c2d55eab20-ts%3D1527633009"/>
          <p:cNvPicPr>
            <a:picLocks noChangeAspect="1" noChangeArrowheads="1"/>
          </p:cNvPicPr>
          <p:nvPr/>
        </p:nvPicPr>
        <p:blipFill rotWithShape="1">
          <a:blip r:embed="rId2">
            <a:extLst>
              <a:ext uri="{28A0092B-C50C-407E-A947-70E740481C1C}">
                <a14:useLocalDpi xmlns:a14="http://schemas.microsoft.com/office/drawing/2010/main" val="0"/>
              </a:ext>
            </a:extLst>
          </a:blip>
          <a:srcRect l="25225" t="15071" r="24896" b="13006"/>
          <a:stretch/>
        </p:blipFill>
        <p:spPr bwMode="auto">
          <a:xfrm>
            <a:off x="9426685" y="5467701"/>
            <a:ext cx="138823" cy="398335"/>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4" descr="https://documents.lucidchart.com/documents/6f872b4a-7dba-4f7e-a419-d25ddabf2887/pages/0_0?a=96&amp;x=176&amp;y=152&amp;w=88&amp;h=176&amp;store=1&amp;accept=image%2F*&amp;auth=LCA%204adde73b3b7790688286ce2ee9c150c2d55eab20-ts%3D1527633009"/>
          <p:cNvPicPr>
            <a:picLocks noChangeAspect="1" noChangeArrowheads="1"/>
          </p:cNvPicPr>
          <p:nvPr/>
        </p:nvPicPr>
        <p:blipFill rotWithShape="1">
          <a:blip r:embed="rId2">
            <a:extLst>
              <a:ext uri="{28A0092B-C50C-407E-A947-70E740481C1C}">
                <a14:useLocalDpi xmlns:a14="http://schemas.microsoft.com/office/drawing/2010/main" val="0"/>
              </a:ext>
            </a:extLst>
          </a:blip>
          <a:srcRect l="25225" t="15071" r="24896" b="13006"/>
          <a:stretch/>
        </p:blipFill>
        <p:spPr bwMode="auto">
          <a:xfrm>
            <a:off x="9798084" y="5778628"/>
            <a:ext cx="138823" cy="39833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5" descr="https://documents.lucidchart.com/documents/6f872b4a-7dba-4f7e-a419-d25ddabf2887/pages/0_0?a=96&amp;x=176&amp;y=152&amp;w=88&amp;h=176&amp;store=1&amp;accept=image%2F*&amp;auth=LCA%204adde73b3b7790688286ce2ee9c150c2d55eab20-ts%3D1527633009"/>
          <p:cNvPicPr>
            <a:picLocks noChangeAspect="1" noChangeArrowheads="1"/>
          </p:cNvPicPr>
          <p:nvPr/>
        </p:nvPicPr>
        <p:blipFill rotWithShape="1">
          <a:blip r:embed="rId2">
            <a:extLst>
              <a:ext uri="{28A0092B-C50C-407E-A947-70E740481C1C}">
                <a14:useLocalDpi xmlns:a14="http://schemas.microsoft.com/office/drawing/2010/main" val="0"/>
              </a:ext>
            </a:extLst>
          </a:blip>
          <a:srcRect l="25225" t="15071" r="24896" b="13006"/>
          <a:stretch/>
        </p:blipFill>
        <p:spPr bwMode="auto">
          <a:xfrm>
            <a:off x="10756365" y="5816771"/>
            <a:ext cx="138823" cy="398335"/>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6" descr="https://documents.lucidchart.com/documents/6f872b4a-7dba-4f7e-a419-d25ddabf2887/pages/0_0?a=96&amp;x=176&amp;y=152&amp;w=88&amp;h=176&amp;store=1&amp;accept=image%2F*&amp;auth=LCA%204adde73b3b7790688286ce2ee9c150c2d55eab20-ts%3D1527633009"/>
          <p:cNvPicPr>
            <a:picLocks noChangeAspect="1" noChangeArrowheads="1"/>
          </p:cNvPicPr>
          <p:nvPr/>
        </p:nvPicPr>
        <p:blipFill rotWithShape="1">
          <a:blip r:embed="rId2">
            <a:extLst>
              <a:ext uri="{28A0092B-C50C-407E-A947-70E740481C1C}">
                <a14:useLocalDpi xmlns:a14="http://schemas.microsoft.com/office/drawing/2010/main" val="0"/>
              </a:ext>
            </a:extLst>
          </a:blip>
          <a:srcRect l="25225" t="15071" r="24896" b="13006"/>
          <a:stretch/>
        </p:blipFill>
        <p:spPr bwMode="auto">
          <a:xfrm>
            <a:off x="10367645" y="5418436"/>
            <a:ext cx="138823" cy="398335"/>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p:cNvSpPr txBox="1"/>
          <p:nvPr/>
        </p:nvSpPr>
        <p:spPr>
          <a:xfrm>
            <a:off x="9082451" y="5933485"/>
            <a:ext cx="643969" cy="369332"/>
          </a:xfrm>
          <a:prstGeom prst="rect">
            <a:avLst/>
          </a:prstGeom>
          <a:noFill/>
        </p:spPr>
        <p:txBody>
          <a:bodyPr wrap="square" rtlCol="0">
            <a:spAutoFit/>
          </a:bodyPr>
          <a:lstStyle/>
          <a:p>
            <a:pPr algn="ctr"/>
            <a:r>
              <a:rPr lang="en-US" dirty="0"/>
              <a:t>EUs</a:t>
            </a:r>
          </a:p>
        </p:txBody>
      </p:sp>
    </p:spTree>
    <p:extLst>
      <p:ext uri="{BB962C8B-B14F-4D97-AF65-F5344CB8AC3E}">
        <p14:creationId xmlns:p14="http://schemas.microsoft.com/office/powerpoint/2010/main" val="40637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8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8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8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8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9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9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95"/>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96"/>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9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9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99"/>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24">
                                            <p:txEl>
                                              <p:pRg st="5" end="5"/>
                                            </p:txEl>
                                          </p:spTgt>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24">
                                            <p:txEl>
                                              <p:pRg st="6" end="6"/>
                                            </p:txEl>
                                          </p:spTgt>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78" grpId="0" animBg="1"/>
      <p:bldP spid="79" grpId="0" animBg="1"/>
      <p:bldP spid="80" grpId="0" animBg="1"/>
      <p:bldP spid="81" grpId="0" animBg="1"/>
      <p:bldP spid="89" grpId="0"/>
      <p:bldP spid="90" grpId="0"/>
      <p:bldP spid="91" grpId="0"/>
      <p:bldP spid="92" grpId="0" animBg="1"/>
      <p:bldP spid="9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9984558" cy="568617"/>
          </a:xfrm>
          <a:prstGeom prst="rect">
            <a:avLst/>
          </a:prstGeom>
        </p:spPr>
        <p:txBody>
          <a:bodyPr vert="horz" wrap="square" lIns="0" tIns="14478" rIns="0" bIns="0" rtlCol="0">
            <a:spAutoFit/>
          </a:bodyPr>
          <a:lstStyle/>
          <a:p>
            <a:pPr marL="15240">
              <a:spcBef>
                <a:spcPts val="114"/>
              </a:spcBef>
            </a:pPr>
            <a:r>
              <a:rPr lang="en-US" sz="3600" spc="-18" dirty="0"/>
              <a:t>Publications</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45</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20" y="1105076"/>
            <a:ext cx="11321935" cy="5555367"/>
          </a:xfrm>
          <a:prstGeom prst="rect">
            <a:avLst/>
          </a:prstGeom>
        </p:spPr>
        <p:txBody>
          <a:bodyPr vert="horz" wrap="square" lIns="0" tIns="91440" rIns="0" bIns="0" rtlCol="0">
            <a:spAutoFit/>
          </a:bodyPr>
          <a:lstStyle/>
          <a:p>
            <a:pPr marL="426715" indent="-411475" defTabSz="1097280">
              <a:spcAft>
                <a:spcPts val="600"/>
              </a:spcAft>
              <a:buClr>
                <a:srgbClr val="005F85"/>
              </a:buClr>
              <a:buSzPct val="80000"/>
              <a:buFont typeface="Wingdings"/>
              <a:buChar char=""/>
              <a:tabLst>
                <a:tab pos="425450" algn="l"/>
                <a:tab pos="425450" algn="l"/>
              </a:tabLst>
            </a:pPr>
            <a:r>
              <a:rPr lang="en-US" sz="1700" b="1" kern="0" dirty="0">
                <a:solidFill>
                  <a:srgbClr val="C00000"/>
                </a:solidFill>
                <a:latin typeface="Gill Sans MT" panose="020B0502020104020203" pitchFamily="34" charset="0"/>
              </a:rPr>
              <a:t>Book</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1700" kern="0" dirty="0">
                <a:latin typeface="Gill Sans MT" panose="020B0502020104020203" pitchFamily="34" charset="0"/>
              </a:rPr>
              <a:t>R. A. Banez, L. Li, C. Yang, and Z. Han, </a:t>
            </a:r>
            <a:r>
              <a:rPr lang="en-US" sz="1700" i="1" kern="0" dirty="0">
                <a:latin typeface="Gill Sans MT" panose="020B0502020104020203" pitchFamily="34" charset="0"/>
              </a:rPr>
              <a:t>Mean Field Game and its Applications in Wireless Networks</a:t>
            </a:r>
            <a:r>
              <a:rPr lang="en-US" sz="1700" kern="0" dirty="0">
                <a:latin typeface="Gill Sans MT" panose="020B0502020104020203" pitchFamily="34" charset="0"/>
              </a:rPr>
              <a:t>, in preparation, Springer Science + Business Media, LLC.</a:t>
            </a:r>
          </a:p>
          <a:p>
            <a:pPr marL="426715" lvl="0" indent="-411475" defTabSz="1097280">
              <a:spcAft>
                <a:spcPts val="600"/>
              </a:spcAft>
              <a:buClr>
                <a:srgbClr val="005F85"/>
              </a:buClr>
              <a:buSzPct val="80000"/>
              <a:buFont typeface="Wingdings"/>
              <a:buChar char=""/>
              <a:tabLst>
                <a:tab pos="425450" algn="l"/>
                <a:tab pos="425450" algn="l"/>
              </a:tabLst>
            </a:pPr>
            <a:r>
              <a:rPr lang="en-US" sz="1700" b="1" kern="0" dirty="0">
                <a:solidFill>
                  <a:srgbClr val="C00000"/>
                </a:solidFill>
                <a:latin typeface="Gill Sans MT" panose="020B0502020104020203" pitchFamily="34" charset="0"/>
              </a:rPr>
              <a:t>Journal</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1700" kern="0" dirty="0">
                <a:latin typeface="Gill Sans MT" panose="020B0502020104020203" pitchFamily="34" charset="0"/>
              </a:rPr>
              <a:t>R. A. Banez, H. Gao, L. Li, C. Yang, Z. Han, and H. V. Poor, “Multiple-Population Mean Field Belief and Opinion Evolution in Social Networks,” ready to submit to IEEE journal.</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1700" kern="0" dirty="0">
                <a:latin typeface="Gill Sans MT" panose="020B0502020104020203" pitchFamily="34" charset="0"/>
              </a:rPr>
              <a:t>R. A. Banez, H. </a:t>
            </a:r>
            <a:r>
              <a:rPr lang="en-US" sz="1700" kern="0" dirty="0" err="1">
                <a:latin typeface="Gill Sans MT" panose="020B0502020104020203" pitchFamily="34" charset="0"/>
              </a:rPr>
              <a:t>Tembine</a:t>
            </a:r>
            <a:r>
              <a:rPr lang="en-US" sz="1700" kern="0" dirty="0">
                <a:latin typeface="Gill Sans MT" panose="020B0502020104020203" pitchFamily="34" charset="0"/>
              </a:rPr>
              <a:t>, L. Li, C. Yang, L. Song, Z. Han, and H. V. Poor, “Mean-Field-Type Game Based Computation Offloading in Mobile Edge Computing Networks,” minor revision</a:t>
            </a:r>
            <a:r>
              <a:rPr lang="en-US" sz="1700" i="1" kern="0" dirty="0">
                <a:latin typeface="Gill Sans MT" panose="020B0502020104020203" pitchFamily="34" charset="0"/>
              </a:rPr>
              <a:t>, s</a:t>
            </a:r>
            <a:r>
              <a:rPr lang="en-US" sz="1700" kern="0" dirty="0">
                <a:latin typeface="Gill Sans MT" panose="020B0502020104020203" pitchFamily="34" charset="0"/>
              </a:rPr>
              <a:t>ubmitted to </a:t>
            </a:r>
            <a:r>
              <a:rPr lang="en-US" sz="1700" i="1" kern="0" dirty="0">
                <a:latin typeface="Gill Sans MT" panose="020B0502020104020203" pitchFamily="34" charset="0"/>
              </a:rPr>
              <a:t>IEEE Transactions on Wireless Communications.</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1700" kern="0" dirty="0">
                <a:latin typeface="Gill Sans MT" panose="020B0502020104020203" pitchFamily="34" charset="0"/>
              </a:rPr>
              <a:t>R. A. Banez, H. Xu, N. H. Tran, J. B. Song, C. S. Hong, and Z. Han, “Network Virtualization Resource Allocation and Economics Based on Prey–Predator Food Chain Model,” </a:t>
            </a:r>
            <a:r>
              <a:rPr lang="en-US" sz="1700" i="1" kern="0" dirty="0">
                <a:latin typeface="Gill Sans MT" panose="020B0502020104020203" pitchFamily="34" charset="0"/>
              </a:rPr>
              <a:t>IEEE Transactions on Communications, </a:t>
            </a:r>
            <a:r>
              <a:rPr lang="en-US" sz="1700" kern="0" dirty="0">
                <a:latin typeface="Gill Sans MT" panose="020B0502020104020203" pitchFamily="34" charset="0"/>
              </a:rPr>
              <a:t>vol. 66, no. 10, pp. 4738-4752, Oct. 2018</a:t>
            </a:r>
            <a:r>
              <a:rPr lang="en-US" sz="1700" i="1" kern="0" dirty="0">
                <a:latin typeface="Gill Sans MT" panose="020B0502020104020203" pitchFamily="34" charset="0"/>
              </a:rPr>
              <a:t>.</a:t>
            </a:r>
            <a:endParaRPr lang="en-US" sz="17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r>
              <a:rPr lang="en-US" sz="1700" b="1" kern="0" dirty="0">
                <a:solidFill>
                  <a:srgbClr val="C00000"/>
                </a:solidFill>
                <a:latin typeface="Gill Sans MT" panose="020B0502020104020203" pitchFamily="34" charset="0"/>
              </a:rPr>
              <a:t>Conference</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1700" kern="0" dirty="0">
                <a:latin typeface="Gill Sans MT" panose="020B0502020104020203" pitchFamily="34" charset="0"/>
              </a:rPr>
              <a:t>R. A. Banez, H. Gao, L. Li, C. Yang, Z. Han, and H. V. Poor, “Belief and Opinion Evolution in Social Networks Based on a Multi-Population Mean Field Game Approach,” </a:t>
            </a:r>
            <a:r>
              <a:rPr lang="en-US" sz="1700" i="1" kern="0" dirty="0">
                <a:latin typeface="Gill Sans MT" panose="020B0502020104020203" pitchFamily="34" charset="0"/>
              </a:rPr>
              <a:t>IEEE International Conference on Communications, </a:t>
            </a:r>
            <a:r>
              <a:rPr lang="en-US" sz="1700" kern="0" dirty="0">
                <a:latin typeface="Gill Sans MT" panose="020B0502020104020203" pitchFamily="34" charset="0"/>
              </a:rPr>
              <a:t>Dublin, Ireland, Jun. 2020.</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1700" kern="0" dirty="0">
                <a:latin typeface="Gill Sans MT" panose="020B0502020104020203" pitchFamily="34" charset="0"/>
              </a:rPr>
              <a:t>R. A. Banez, L. Li, C. Yang, L. Song, and Z. Han, “A Mean-Field-Type Game Approach to Computation Offloading in Mobile Edge Computing Networks,” </a:t>
            </a:r>
            <a:r>
              <a:rPr lang="en-US" sz="1700" i="1" kern="0" dirty="0">
                <a:latin typeface="Gill Sans MT" panose="020B0502020104020203" pitchFamily="34" charset="0"/>
              </a:rPr>
              <a:t>IEEE International Conference on Communications, </a:t>
            </a:r>
            <a:r>
              <a:rPr lang="en-US" sz="1700" kern="0" dirty="0">
                <a:latin typeface="Gill Sans MT" panose="020B0502020104020203" pitchFamily="34" charset="0"/>
              </a:rPr>
              <a:t>Shanghai, China, May 2019.</a:t>
            </a:r>
          </a:p>
        </p:txBody>
      </p:sp>
    </p:spTree>
    <p:extLst>
      <p:ext uri="{BB962C8B-B14F-4D97-AF65-F5344CB8AC3E}">
        <p14:creationId xmlns:p14="http://schemas.microsoft.com/office/powerpoint/2010/main" val="16804319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9984558" cy="568617"/>
          </a:xfrm>
          <a:prstGeom prst="rect">
            <a:avLst/>
          </a:prstGeom>
        </p:spPr>
        <p:txBody>
          <a:bodyPr vert="horz" wrap="square" lIns="0" tIns="14478" rIns="0" bIns="0" rtlCol="0">
            <a:spAutoFit/>
          </a:bodyPr>
          <a:lstStyle/>
          <a:p>
            <a:pPr marL="15240">
              <a:spcBef>
                <a:spcPts val="114"/>
              </a:spcBef>
            </a:pPr>
            <a:r>
              <a:rPr lang="en-US" sz="3600" spc="-18" dirty="0"/>
              <a:t>Contributions and Conclusions</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46</a:t>
            </a:fld>
            <a:endParaRPr lang="en-US" spc="-6" dirty="0"/>
          </a:p>
        </p:txBody>
      </p:sp>
      <p:sp>
        <p:nvSpPr>
          <p:cNvPr id="6" name="Content Placeholder 2"/>
          <p:cNvSpPr txBox="1">
            <a:spLocks/>
          </p:cNvSpPr>
          <p:nvPr/>
        </p:nvSpPr>
        <p:spPr>
          <a:xfrm>
            <a:off x="838200" y="1767568"/>
            <a:ext cx="10515600" cy="4530725"/>
          </a:xfrm>
          <a:prstGeom prst="rect">
            <a:avLst/>
          </a:prstGeom>
        </p:spPr>
        <p:txBody>
          <a:bodyPr wrap="square" lIns="0" tIns="0" rIns="0" bIns="0">
            <a:normAutofit/>
          </a:bodyPr>
          <a:lstStyle>
            <a:lvl1pPr marL="0" eaLnBrk="1" hangingPunct="1">
              <a:defRPr b="0" i="0">
                <a:solidFill>
                  <a:schemeClr val="tx1"/>
                </a:solidFill>
                <a:latin typeface="+mn-lt"/>
                <a:ea typeface="+mn-ea"/>
                <a:cs typeface="+mn-cs"/>
              </a:defRPr>
            </a:lvl1pPr>
            <a:lvl2pPr marL="548635" eaLnBrk="1" hangingPunct="1">
              <a:defRPr>
                <a:latin typeface="+mn-lt"/>
                <a:ea typeface="+mn-ea"/>
                <a:cs typeface="+mn-cs"/>
              </a:defRPr>
            </a:lvl2pPr>
            <a:lvl3pPr marL="1097269" eaLnBrk="1" hangingPunct="1">
              <a:defRPr>
                <a:latin typeface="+mn-lt"/>
                <a:ea typeface="+mn-ea"/>
                <a:cs typeface="+mn-cs"/>
              </a:defRPr>
            </a:lvl3pPr>
            <a:lvl4pPr marL="1645904" eaLnBrk="1" hangingPunct="1">
              <a:defRPr>
                <a:latin typeface="+mn-lt"/>
                <a:ea typeface="+mn-ea"/>
                <a:cs typeface="+mn-cs"/>
              </a:defRPr>
            </a:lvl4pPr>
            <a:lvl5pPr marL="2194538" eaLnBrk="1" hangingPunct="1">
              <a:defRPr>
                <a:latin typeface="+mn-lt"/>
                <a:ea typeface="+mn-ea"/>
                <a:cs typeface="+mn-cs"/>
              </a:defRPr>
            </a:lvl5pPr>
            <a:lvl6pPr marL="2743174" eaLnBrk="1" hangingPunct="1">
              <a:defRPr>
                <a:latin typeface="+mn-lt"/>
                <a:ea typeface="+mn-ea"/>
                <a:cs typeface="+mn-cs"/>
              </a:defRPr>
            </a:lvl6pPr>
            <a:lvl7pPr marL="3291808" eaLnBrk="1" hangingPunct="1">
              <a:defRPr>
                <a:latin typeface="+mn-lt"/>
                <a:ea typeface="+mn-ea"/>
                <a:cs typeface="+mn-cs"/>
              </a:defRPr>
            </a:lvl7pPr>
            <a:lvl8pPr marL="3840442" eaLnBrk="1" hangingPunct="1">
              <a:defRPr>
                <a:latin typeface="+mn-lt"/>
                <a:ea typeface="+mn-ea"/>
                <a:cs typeface="+mn-cs"/>
              </a:defRPr>
            </a:lvl8pPr>
            <a:lvl9pPr marL="4389076" eaLnBrk="1" hangingPunct="1">
              <a:defRPr>
                <a:latin typeface="+mn-lt"/>
                <a:ea typeface="+mn-ea"/>
                <a:cs typeface="+mn-cs"/>
              </a:defRPr>
            </a:lvl9pPr>
          </a:lstStyle>
          <a:p>
            <a:endParaRPr lang="en-US" kern="0"/>
          </a:p>
          <a:p>
            <a:endParaRPr lang="en-US" sz="2400" kern="0" dirty="0"/>
          </a:p>
        </p:txBody>
      </p:sp>
      <p:pic>
        <p:nvPicPr>
          <p:cNvPr id="9" name="Picture 2" descr="Image result for network virtualization"/>
          <p:cNvPicPr>
            <a:picLocks noChangeAspect="1" noChangeArrowheads="1"/>
          </p:cNvPicPr>
          <p:nvPr/>
        </p:nvPicPr>
        <p:blipFill rotWithShape="1">
          <a:blip r:embed="rId2">
            <a:extLst>
              <a:ext uri="{28A0092B-C50C-407E-A947-70E740481C1C}">
                <a14:useLocalDpi xmlns:a14="http://schemas.microsoft.com/office/drawing/2010/main" val="0"/>
              </a:ext>
            </a:extLst>
          </a:blip>
          <a:srcRect l="1398" t="1049" r="691" b="2935"/>
          <a:stretch/>
        </p:blipFill>
        <p:spPr bwMode="auto">
          <a:xfrm>
            <a:off x="9371329" y="4999660"/>
            <a:ext cx="2298856" cy="12986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10935" y="3303824"/>
            <a:ext cx="2743200" cy="1200329"/>
          </a:xfrm>
          <a:prstGeom prst="rect">
            <a:avLst/>
          </a:prstGeom>
          <a:noFill/>
        </p:spPr>
        <p:txBody>
          <a:bodyPr wrap="square" rtlCol="0">
            <a:spAutoFit/>
          </a:bodyPr>
          <a:lstStyle/>
          <a:p>
            <a:pPr algn="ctr"/>
            <a:r>
              <a:rPr lang="en-US" sz="2400" dirty="0">
                <a:solidFill>
                  <a:srgbClr val="339933"/>
                </a:solidFill>
                <a:latin typeface="Gill Sans MT" panose="020B0502020104020203" pitchFamily="34" charset="0"/>
              </a:rPr>
              <a:t>Belief and Opinion Evolution in Social Network Behavior </a:t>
            </a:r>
          </a:p>
        </p:txBody>
      </p:sp>
      <p:sp>
        <p:nvSpPr>
          <p:cNvPr id="11" name="TextBox 10"/>
          <p:cNvSpPr txBox="1"/>
          <p:nvPr/>
        </p:nvSpPr>
        <p:spPr>
          <a:xfrm>
            <a:off x="3248521" y="3097865"/>
            <a:ext cx="2743200" cy="1569660"/>
          </a:xfrm>
          <a:prstGeom prst="rect">
            <a:avLst/>
          </a:prstGeom>
          <a:noFill/>
        </p:spPr>
        <p:txBody>
          <a:bodyPr wrap="square" rtlCol="0">
            <a:spAutoFit/>
          </a:bodyPr>
          <a:lstStyle/>
          <a:p>
            <a:pPr algn="ctr"/>
            <a:r>
              <a:rPr lang="en-US" sz="2400" dirty="0">
                <a:solidFill>
                  <a:srgbClr val="339933"/>
                </a:solidFill>
                <a:latin typeface="Gill Sans MT" panose="020B0502020104020203" pitchFamily="34" charset="0"/>
              </a:rPr>
              <a:t>Computation Offloading in Mobile Edge Computing Networks</a:t>
            </a:r>
          </a:p>
        </p:txBody>
      </p:sp>
      <p:sp>
        <p:nvSpPr>
          <p:cNvPr id="12" name="TextBox 11"/>
          <p:cNvSpPr txBox="1"/>
          <p:nvPr/>
        </p:nvSpPr>
        <p:spPr>
          <a:xfrm>
            <a:off x="296421" y="1852110"/>
            <a:ext cx="2743200" cy="1194782"/>
          </a:xfrm>
          <a:prstGeom prst="rect">
            <a:avLst/>
          </a:prstGeom>
          <a:noFill/>
        </p:spPr>
        <p:txBody>
          <a:bodyPr wrap="square" rtlCol="0">
            <a:spAutoFit/>
          </a:bodyPr>
          <a:lstStyle/>
          <a:p>
            <a:pPr algn="r"/>
            <a:r>
              <a:rPr lang="en-US" sz="2400" b="1" dirty="0">
                <a:solidFill>
                  <a:schemeClr val="tx2">
                    <a:lumMod val="50000"/>
                  </a:schemeClr>
                </a:solidFill>
                <a:latin typeface="Gill Sans MT" panose="020B0502020104020203" pitchFamily="34" charset="0"/>
              </a:rPr>
              <a:t>Mean Field Game</a:t>
            </a:r>
          </a:p>
          <a:p>
            <a:pPr algn="ctr"/>
            <a:r>
              <a:rPr lang="en-US" sz="2400" b="1" dirty="0">
                <a:solidFill>
                  <a:schemeClr val="tx2">
                    <a:lumMod val="50000"/>
                  </a:schemeClr>
                </a:solidFill>
                <a:latin typeface="Gill Sans MT" panose="020B0502020104020203" pitchFamily="34" charset="0"/>
              </a:rPr>
              <a:t>Several Populations</a:t>
            </a:r>
          </a:p>
        </p:txBody>
      </p:sp>
      <p:sp>
        <p:nvSpPr>
          <p:cNvPr id="13" name="TextBox 12"/>
          <p:cNvSpPr txBox="1"/>
          <p:nvPr/>
        </p:nvSpPr>
        <p:spPr>
          <a:xfrm>
            <a:off x="3234007" y="2081141"/>
            <a:ext cx="2743200" cy="830997"/>
          </a:xfrm>
          <a:prstGeom prst="rect">
            <a:avLst/>
          </a:prstGeom>
          <a:noFill/>
        </p:spPr>
        <p:txBody>
          <a:bodyPr wrap="square" rtlCol="0">
            <a:spAutoFit/>
          </a:bodyPr>
          <a:lstStyle/>
          <a:p>
            <a:pPr algn="ctr"/>
            <a:r>
              <a:rPr lang="en-US" sz="2400" b="1" dirty="0">
                <a:solidFill>
                  <a:schemeClr val="tx2">
                    <a:lumMod val="50000"/>
                  </a:schemeClr>
                </a:solidFill>
                <a:latin typeface="Gill Sans MT" panose="020B0502020104020203" pitchFamily="34" charset="0"/>
              </a:rPr>
              <a:t>Mean-Field-Type Game</a:t>
            </a:r>
          </a:p>
        </p:txBody>
      </p:sp>
      <p:pic>
        <p:nvPicPr>
          <p:cNvPr id="14" name="Picture 13"/>
          <p:cNvPicPr>
            <a:picLocks noChangeAspect="1"/>
          </p:cNvPicPr>
          <p:nvPr/>
        </p:nvPicPr>
        <p:blipFill rotWithShape="1">
          <a:blip r:embed="rId3"/>
          <a:srcRect r="48654"/>
          <a:stretch/>
        </p:blipFill>
        <p:spPr>
          <a:xfrm>
            <a:off x="6459746" y="4711070"/>
            <a:ext cx="2400638" cy="1599003"/>
          </a:xfrm>
          <a:prstGeom prst="rect">
            <a:avLst/>
          </a:prstGeom>
        </p:spPr>
      </p:pic>
      <p:sp>
        <p:nvSpPr>
          <p:cNvPr id="16" name="TextBox 15"/>
          <p:cNvSpPr txBox="1"/>
          <p:nvPr/>
        </p:nvSpPr>
        <p:spPr>
          <a:xfrm>
            <a:off x="6186108" y="3297903"/>
            <a:ext cx="2743200" cy="1200329"/>
          </a:xfrm>
          <a:prstGeom prst="rect">
            <a:avLst/>
          </a:prstGeom>
          <a:noFill/>
        </p:spPr>
        <p:txBody>
          <a:bodyPr wrap="square" rtlCol="0">
            <a:spAutoFit/>
          </a:bodyPr>
          <a:lstStyle/>
          <a:p>
            <a:pPr algn="ctr"/>
            <a:r>
              <a:rPr lang="en-US" sz="2400" dirty="0">
                <a:solidFill>
                  <a:srgbClr val="339933"/>
                </a:solidFill>
                <a:latin typeface="Gill Sans MT" panose="020B0502020104020203" pitchFamily="34" charset="0"/>
              </a:rPr>
              <a:t>Pursuit and Evasion with Unmanned Aerial Vehicles</a:t>
            </a:r>
          </a:p>
        </p:txBody>
      </p:sp>
      <p:sp>
        <p:nvSpPr>
          <p:cNvPr id="17" name="TextBox 16"/>
          <p:cNvSpPr txBox="1"/>
          <p:nvPr/>
        </p:nvSpPr>
        <p:spPr>
          <a:xfrm>
            <a:off x="9121545" y="3297903"/>
            <a:ext cx="2743200" cy="1200329"/>
          </a:xfrm>
          <a:prstGeom prst="rect">
            <a:avLst/>
          </a:prstGeom>
          <a:noFill/>
        </p:spPr>
        <p:txBody>
          <a:bodyPr wrap="square" rtlCol="0">
            <a:spAutoFit/>
          </a:bodyPr>
          <a:lstStyle/>
          <a:p>
            <a:pPr algn="ctr"/>
            <a:r>
              <a:rPr lang="en-US" sz="2400" dirty="0">
                <a:solidFill>
                  <a:srgbClr val="339933"/>
                </a:solidFill>
                <a:latin typeface="Gill Sans MT" panose="020B0502020104020203" pitchFamily="34" charset="0"/>
              </a:rPr>
              <a:t>Resource Allocation in Network Virtualization</a:t>
            </a:r>
          </a:p>
        </p:txBody>
      </p:sp>
      <p:sp>
        <p:nvSpPr>
          <p:cNvPr id="19" name="TextBox 18"/>
          <p:cNvSpPr txBox="1"/>
          <p:nvPr/>
        </p:nvSpPr>
        <p:spPr>
          <a:xfrm>
            <a:off x="2806155" y="1104260"/>
            <a:ext cx="6579689" cy="584775"/>
          </a:xfrm>
          <a:prstGeom prst="rect">
            <a:avLst/>
          </a:prstGeom>
          <a:noFill/>
        </p:spPr>
        <p:txBody>
          <a:bodyPr wrap="square" rtlCol="0">
            <a:spAutoFit/>
          </a:bodyPr>
          <a:lstStyle/>
          <a:p>
            <a:pPr algn="ctr"/>
            <a:r>
              <a:rPr lang="en-US" sz="3200" b="1" dirty="0">
                <a:solidFill>
                  <a:srgbClr val="C00000"/>
                </a:solidFill>
                <a:latin typeface="Gill Sans MT" panose="020B0502020104020203" pitchFamily="34" charset="0"/>
              </a:rPr>
              <a:t>MEAN FIELD GAME THEORY</a:t>
            </a:r>
          </a:p>
        </p:txBody>
      </p:sp>
      <p:sp>
        <p:nvSpPr>
          <p:cNvPr id="35" name="TextBox 34"/>
          <p:cNvSpPr txBox="1"/>
          <p:nvPr/>
        </p:nvSpPr>
        <p:spPr>
          <a:xfrm>
            <a:off x="6171594" y="1793917"/>
            <a:ext cx="2743200" cy="1200329"/>
          </a:xfrm>
          <a:prstGeom prst="rect">
            <a:avLst/>
          </a:prstGeom>
          <a:noFill/>
        </p:spPr>
        <p:txBody>
          <a:bodyPr wrap="square" rtlCol="0">
            <a:spAutoFit/>
          </a:bodyPr>
          <a:lstStyle/>
          <a:p>
            <a:pPr algn="ctr"/>
            <a:r>
              <a:rPr lang="en-US" sz="2400" b="1" dirty="0">
                <a:solidFill>
                  <a:schemeClr val="tx2">
                    <a:lumMod val="50000"/>
                  </a:schemeClr>
                </a:solidFill>
                <a:latin typeface="Gill Sans MT" panose="020B0502020104020203" pitchFamily="34" charset="0"/>
              </a:rPr>
              <a:t>Mean Field </a:t>
            </a:r>
            <a:r>
              <a:rPr lang="en-US" sz="2400" b="1" dirty="0" err="1">
                <a:solidFill>
                  <a:schemeClr val="tx2">
                    <a:lumMod val="50000"/>
                  </a:schemeClr>
                </a:solidFill>
                <a:latin typeface="Gill Sans MT" panose="020B0502020104020203" pitchFamily="34" charset="0"/>
              </a:rPr>
              <a:t>Stackelberg</a:t>
            </a:r>
            <a:r>
              <a:rPr lang="en-US" sz="2400" b="1" dirty="0">
                <a:solidFill>
                  <a:schemeClr val="tx2">
                    <a:lumMod val="50000"/>
                  </a:schemeClr>
                </a:solidFill>
                <a:latin typeface="Gill Sans MT" panose="020B0502020104020203" pitchFamily="34" charset="0"/>
              </a:rPr>
              <a:t> Game</a:t>
            </a:r>
          </a:p>
        </p:txBody>
      </p:sp>
      <p:sp>
        <p:nvSpPr>
          <p:cNvPr id="36" name="TextBox 35"/>
          <p:cNvSpPr txBox="1"/>
          <p:nvPr/>
        </p:nvSpPr>
        <p:spPr>
          <a:xfrm>
            <a:off x="9109180" y="1767054"/>
            <a:ext cx="2743200" cy="1200329"/>
          </a:xfrm>
          <a:prstGeom prst="rect">
            <a:avLst/>
          </a:prstGeom>
          <a:noFill/>
        </p:spPr>
        <p:txBody>
          <a:bodyPr wrap="square" rtlCol="0">
            <a:spAutoFit/>
          </a:bodyPr>
          <a:lstStyle/>
          <a:p>
            <a:pPr algn="ctr"/>
            <a:r>
              <a:rPr lang="en-US" sz="2400" b="1" dirty="0">
                <a:solidFill>
                  <a:schemeClr val="tx2">
                    <a:lumMod val="50000"/>
                  </a:schemeClr>
                </a:solidFill>
                <a:latin typeface="Gill Sans MT" panose="020B0502020104020203" pitchFamily="34" charset="0"/>
              </a:rPr>
              <a:t>Mean Field Game with Major and Minor Agents</a:t>
            </a:r>
          </a:p>
        </p:txBody>
      </p:sp>
      <p:pic>
        <p:nvPicPr>
          <p:cNvPr id="20" name="Picture 19"/>
          <p:cNvPicPr>
            <a:picLocks noChangeAspect="1"/>
          </p:cNvPicPr>
          <p:nvPr/>
        </p:nvPicPr>
        <p:blipFill rotWithShape="1">
          <a:blip r:embed="rId4"/>
          <a:srcRect l="5849" t="14014" r="6663" b="12319"/>
          <a:stretch/>
        </p:blipFill>
        <p:spPr>
          <a:xfrm>
            <a:off x="284932" y="4897893"/>
            <a:ext cx="2795206" cy="1412180"/>
          </a:xfrm>
          <a:prstGeom prst="rect">
            <a:avLst/>
          </a:prstGeom>
        </p:spPr>
      </p:pic>
      <p:pic>
        <p:nvPicPr>
          <p:cNvPr id="21" name="Picture 20"/>
          <p:cNvPicPr>
            <a:picLocks noChangeAspect="1"/>
          </p:cNvPicPr>
          <p:nvPr/>
        </p:nvPicPr>
        <p:blipFill>
          <a:blip r:embed="rId5"/>
          <a:stretch>
            <a:fillRect/>
          </a:stretch>
        </p:blipFill>
        <p:spPr>
          <a:xfrm>
            <a:off x="3433177" y="4805047"/>
            <a:ext cx="2558544" cy="1505026"/>
          </a:xfrm>
          <a:prstGeom prst="rect">
            <a:avLst/>
          </a:prstGeom>
        </p:spPr>
      </p:pic>
    </p:spTree>
    <p:extLst>
      <p:ext uri="{BB962C8B-B14F-4D97-AF65-F5344CB8AC3E}">
        <p14:creationId xmlns:p14="http://schemas.microsoft.com/office/powerpoint/2010/main" val="172318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6" grpId="0"/>
      <p:bldP spid="17" grpId="0"/>
      <p:bldP spid="35" grpId="0"/>
      <p:bldP spid="3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47</a:t>
            </a:fld>
            <a:endParaRPr lang="en-US" spc="-6" dirty="0"/>
          </a:p>
        </p:txBody>
      </p:sp>
      <p:pic>
        <p:nvPicPr>
          <p:cNvPr id="7" name="Picture 4" descr="Image result for thank you langu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083" y="1041760"/>
            <a:ext cx="9210675"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710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3">
            <a:extLst>
              <a:ext uri="{FF2B5EF4-FFF2-40B4-BE49-F238E27FC236}">
                <a16:creationId xmlns:a16="http://schemas.microsoft.com/office/drawing/2014/main" id="{85F7B355-81C3-4C2A-9D33-C079BF5BFDF2}"/>
              </a:ext>
            </a:extLst>
          </p:cNvPr>
          <p:cNvSpPr txBox="1"/>
          <p:nvPr/>
        </p:nvSpPr>
        <p:spPr>
          <a:xfrm>
            <a:off x="6359236" y="1105078"/>
            <a:ext cx="5417128" cy="3200876"/>
          </a:xfrm>
          <a:prstGeom prst="rect">
            <a:avLst/>
          </a:prstGeom>
          <a:solidFill>
            <a:schemeClr val="bg1"/>
          </a:solidFill>
        </p:spPr>
        <p:txBody>
          <a:bodyPr vert="horz" wrap="square" lIns="0" tIns="91440" rIns="0" bIns="0" rtlCol="0">
            <a:spAutoFit/>
          </a:bodyPr>
          <a:lstStyle/>
          <a:p>
            <a:pPr marL="426715"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a:cs typeface="Gill Sans MT"/>
              </a:rPr>
              <a:t>Enablers</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a:cs typeface="Gill Sans MT"/>
              </a:rPr>
              <a:t>ultra-dense networks </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a:cs typeface="Gill Sans MT"/>
              </a:rPr>
              <a:t>high carrier frequencies</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a:cs typeface="Gill Sans MT"/>
              </a:rPr>
              <a:t>massive bandwidths</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a:cs typeface="Gill Sans MT"/>
              </a:rPr>
              <a:t>edge networks</a:t>
            </a:r>
            <a:endParaRPr lang="en-US" kern="0" dirty="0">
              <a:latin typeface="Gill Sans MT"/>
              <a:cs typeface="Gill Sans MT"/>
            </a:endParaRP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a:cs typeface="Gill Sans MT"/>
              </a:rPr>
              <a:t>energy management</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a:cs typeface="Gill Sans MT"/>
              </a:rPr>
              <a:t>traffic management</a:t>
            </a:r>
            <a:endParaRPr lang="en-US" kern="0" dirty="0">
              <a:latin typeface="Gill Sans MT"/>
              <a:cs typeface="Gill Sans MT"/>
            </a:endParaRPr>
          </a:p>
        </p:txBody>
      </p:sp>
      <p:sp>
        <p:nvSpPr>
          <p:cNvPr id="20" name="object 13">
            <a:extLst>
              <a:ext uri="{FF2B5EF4-FFF2-40B4-BE49-F238E27FC236}">
                <a16:creationId xmlns:a16="http://schemas.microsoft.com/office/drawing/2014/main" id="{85F7B355-81C3-4C2A-9D33-C079BF5BFDF2}"/>
              </a:ext>
            </a:extLst>
          </p:cNvPr>
          <p:cNvSpPr txBox="1"/>
          <p:nvPr/>
        </p:nvSpPr>
        <p:spPr>
          <a:xfrm>
            <a:off x="426720" y="1105078"/>
            <a:ext cx="5521958" cy="3200876"/>
          </a:xfrm>
          <a:prstGeom prst="rect">
            <a:avLst/>
          </a:prstGeom>
          <a:solidFill>
            <a:schemeClr val="bg1"/>
          </a:solidFill>
        </p:spPr>
        <p:txBody>
          <a:bodyPr vert="horz" wrap="square" lIns="0" tIns="91440" rIns="0" bIns="0" rtlCol="0">
            <a:spAutoFit/>
          </a:bodyPr>
          <a:lstStyle/>
          <a:p>
            <a:pPr marL="426715"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a:cs typeface="Gill Sans MT"/>
              </a:rPr>
              <a:t>Challenges</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a:cs typeface="Gill Sans MT"/>
              </a:rPr>
              <a:t>high capacity</a:t>
            </a:r>
            <a:endParaRPr lang="en-US" kern="0" dirty="0">
              <a:latin typeface="Gill Sans MT"/>
              <a:cs typeface="Gill Sans MT"/>
            </a:endParaRP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a:cs typeface="Gill Sans MT"/>
              </a:rPr>
              <a:t>high data rate</a:t>
            </a:r>
            <a:endParaRPr lang="en-US" kern="0" dirty="0">
              <a:latin typeface="Gill Sans MT"/>
              <a:cs typeface="Gill Sans MT"/>
            </a:endParaRP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a:cs typeface="Gill Sans MT"/>
              </a:rPr>
              <a:t>massive connections</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a:cs typeface="Gill Sans MT"/>
              </a:rPr>
              <a:t>low latency</a:t>
            </a:r>
            <a:endParaRPr lang="en-US" kern="0" dirty="0">
              <a:latin typeface="Gill Sans MT"/>
              <a:cs typeface="Gill Sans MT"/>
            </a:endParaRP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a:cs typeface="Gill Sans MT"/>
              </a:rPr>
              <a:t>low cost</a:t>
            </a:r>
            <a:endParaRPr lang="en-US" kern="0" dirty="0">
              <a:latin typeface="Gill Sans MT"/>
              <a:cs typeface="Gill Sans MT"/>
            </a:endParaRP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a:cs typeface="Gill Sans MT"/>
              </a:rPr>
              <a:t>quality of experience</a:t>
            </a:r>
            <a:endParaRPr lang="en-US" sz="2800" b="1" kern="0" dirty="0">
              <a:solidFill>
                <a:srgbClr val="C00000"/>
              </a:solidFill>
              <a:latin typeface="Gill Sans MT"/>
              <a:cs typeface="Gill Sans MT"/>
            </a:endParaRPr>
          </a:p>
        </p:txBody>
      </p:sp>
      <p:pic>
        <p:nvPicPr>
          <p:cNvPr id="1030" name="Picture 6" descr="Research Progress----Institute Of Acoustics Chinese Academy O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9944" y="3837456"/>
            <a:ext cx="4207232" cy="2572001"/>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5"/>
          <p:cNvSpPr txBox="1">
            <a:spLocks noGrp="1"/>
          </p:cNvSpPr>
          <p:nvPr>
            <p:ph type="title"/>
          </p:nvPr>
        </p:nvSpPr>
        <p:spPr>
          <a:xfrm>
            <a:off x="420205" y="283847"/>
            <a:ext cx="9832159" cy="568617"/>
          </a:xfrm>
          <a:prstGeom prst="rect">
            <a:avLst/>
          </a:prstGeom>
        </p:spPr>
        <p:txBody>
          <a:bodyPr vert="horz" wrap="square" lIns="0" tIns="14478" rIns="0" bIns="0" rtlCol="0">
            <a:spAutoFit/>
          </a:bodyPr>
          <a:lstStyle/>
          <a:p>
            <a:pPr marL="15240">
              <a:spcBef>
                <a:spcPts val="114"/>
              </a:spcBef>
            </a:pPr>
            <a:r>
              <a:rPr lang="en-US" sz="3600" spc="-18" dirty="0"/>
              <a:t>Network Challenges and Solution </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5</a:t>
            </a:fld>
            <a:endParaRPr lang="en-US" spc="-6" dirty="0"/>
          </a:p>
        </p:txBody>
      </p:sp>
      <p:pic>
        <p:nvPicPr>
          <p:cNvPr id="1026" name="Picture 2" descr="Graphical illustration of backhaul evolution of 5G small cell ..."/>
          <p:cNvPicPr>
            <a:picLocks noChangeAspect="1" noChangeArrowheads="1"/>
          </p:cNvPicPr>
          <p:nvPr/>
        </p:nvPicPr>
        <p:blipFill rotWithShape="1">
          <a:blip r:embed="rId3">
            <a:extLst>
              <a:ext uri="{28A0092B-C50C-407E-A947-70E740481C1C}">
                <a14:useLocalDpi xmlns:a14="http://schemas.microsoft.com/office/drawing/2010/main" val="0"/>
              </a:ext>
            </a:extLst>
          </a:blip>
          <a:srcRect t="6167"/>
          <a:stretch/>
        </p:blipFill>
        <p:spPr bwMode="auto">
          <a:xfrm>
            <a:off x="4135665" y="4095650"/>
            <a:ext cx="3921511" cy="22700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n the path to opening more spectrum for 5G in the U.S. | Qualco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7593" y="4417992"/>
            <a:ext cx="4717654" cy="21051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Quality of Experience | WAV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6010" y="4250697"/>
            <a:ext cx="3793584" cy="21149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71874" y="4320107"/>
            <a:ext cx="5417128" cy="2139047"/>
          </a:xfrm>
          <a:prstGeom prst="rect">
            <a:avLst/>
          </a:prstGeom>
          <a:solidFill>
            <a:schemeClr val="bg1"/>
          </a:solidFill>
        </p:spPr>
        <p:txBody>
          <a:bodyPr wrap="square">
            <a:spAutoFit/>
          </a:bodyPr>
          <a:lstStyle/>
          <a:p>
            <a:pPr marL="426715"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a:cs typeface="Gill Sans MT"/>
              </a:rPr>
              <a:t>Solution</a:t>
            </a:r>
            <a:r>
              <a:rPr lang="en-US" sz="2800" kern="0" dirty="0">
                <a:solidFill>
                  <a:srgbClr val="C00000"/>
                </a:solidFill>
                <a:latin typeface="Gill Sans MT"/>
                <a:cs typeface="Gill Sans MT"/>
              </a:rPr>
              <a:t>: </a:t>
            </a:r>
            <a:r>
              <a:rPr lang="en-US" sz="2400" dirty="0">
                <a:latin typeface="Gill Sans MT" panose="020B0502020104020203" pitchFamily="34" charset="0"/>
              </a:rPr>
              <a:t>an appropriate mathematical framework that can handle large number of interacting players – </a:t>
            </a:r>
            <a:endParaRPr lang="en-US" sz="2800" dirty="0">
              <a:latin typeface="Gill Sans MT" panose="020B0502020104020203" pitchFamily="34" charset="0"/>
            </a:endParaRPr>
          </a:p>
          <a:p>
            <a:pPr marL="457200" defTabSz="1097280">
              <a:spcAft>
                <a:spcPts val="600"/>
              </a:spcAft>
              <a:buClr>
                <a:srgbClr val="005F85"/>
              </a:buClr>
              <a:buSzPct val="80000"/>
              <a:tabLst>
                <a:tab pos="425450" algn="l"/>
                <a:tab pos="425450" algn="l"/>
              </a:tabLst>
            </a:pPr>
            <a:r>
              <a:rPr lang="en-US" sz="2800" b="1" dirty="0">
                <a:solidFill>
                  <a:srgbClr val="339933"/>
                </a:solidFill>
                <a:latin typeface="Gill Sans MT" panose="020B0502020104020203" pitchFamily="34" charset="0"/>
              </a:rPr>
              <a:t>MEAN FIELD GAMES</a:t>
            </a:r>
            <a:endParaRPr lang="en-US" sz="2800" b="1" kern="0" dirty="0">
              <a:solidFill>
                <a:srgbClr val="339933"/>
              </a:solidFill>
              <a:latin typeface="Gill Sans MT"/>
              <a:cs typeface="Gill Sans MT"/>
            </a:endParaRPr>
          </a:p>
        </p:txBody>
      </p:sp>
      <p:sp>
        <p:nvSpPr>
          <p:cNvPr id="10" name="Rectangle 9"/>
          <p:cNvSpPr/>
          <p:nvPr/>
        </p:nvSpPr>
        <p:spPr>
          <a:xfrm>
            <a:off x="374912" y="4320107"/>
            <a:ext cx="5417128" cy="1862048"/>
          </a:xfrm>
          <a:prstGeom prst="rect">
            <a:avLst/>
          </a:prstGeom>
          <a:solidFill>
            <a:schemeClr val="bg1"/>
          </a:solidFill>
        </p:spPr>
        <p:txBody>
          <a:bodyPr wrap="square">
            <a:spAutoFit/>
          </a:bodyPr>
          <a:lstStyle/>
          <a:p>
            <a:pPr marL="426715"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a:cs typeface="Gill Sans MT"/>
              </a:rPr>
              <a:t>Problem</a:t>
            </a:r>
            <a:r>
              <a:rPr lang="en-US" sz="2800" kern="0" dirty="0">
                <a:solidFill>
                  <a:srgbClr val="C00000"/>
                </a:solidFill>
                <a:latin typeface="Gill Sans MT"/>
                <a:cs typeface="Gill Sans MT"/>
              </a:rPr>
              <a:t>: </a:t>
            </a:r>
            <a:r>
              <a:rPr lang="en-US" sz="2800" dirty="0">
                <a:latin typeface="Gill Sans MT" panose="020B0502020104020203" pitchFamily="34" charset="0"/>
              </a:rPr>
              <a:t>large quantities of </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dirty="0">
                <a:latin typeface="Gill Sans MT" panose="020B0502020104020203" pitchFamily="34" charset="0"/>
              </a:rPr>
              <a:t>cells/base stations</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dirty="0">
                <a:latin typeface="Gill Sans MT" panose="020B0502020104020203" pitchFamily="34" charset="0"/>
              </a:rPr>
              <a:t>users</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dirty="0">
                <a:latin typeface="Gill Sans MT" panose="020B0502020104020203" pitchFamily="34" charset="0"/>
              </a:rPr>
              <a:t>connections</a:t>
            </a:r>
            <a:endParaRPr lang="en-US" sz="2400" b="1" kern="0" dirty="0">
              <a:solidFill>
                <a:srgbClr val="339933"/>
              </a:solidFill>
              <a:latin typeface="Gill Sans MT"/>
              <a:cs typeface="Gill Sans MT"/>
            </a:endParaRPr>
          </a:p>
        </p:txBody>
      </p:sp>
    </p:spTree>
    <p:extLst>
      <p:ext uri="{BB962C8B-B14F-4D97-AF65-F5344CB8AC3E}">
        <p14:creationId xmlns:p14="http://schemas.microsoft.com/office/powerpoint/2010/main" val="32459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0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03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3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103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5821680" cy="568617"/>
          </a:xfrm>
          <a:prstGeom prst="rect">
            <a:avLst/>
          </a:prstGeom>
        </p:spPr>
        <p:txBody>
          <a:bodyPr vert="horz" wrap="square" lIns="0" tIns="14478" rIns="0" bIns="0" rtlCol="0">
            <a:spAutoFit/>
          </a:bodyPr>
          <a:lstStyle/>
          <a:p>
            <a:pPr marL="15240">
              <a:spcBef>
                <a:spcPts val="114"/>
              </a:spcBef>
            </a:pPr>
            <a:r>
              <a:rPr lang="en-US" sz="3600" spc="-18" dirty="0"/>
              <a:t>Outline</a:t>
            </a:r>
            <a:endParaRPr sz="3600" spc="-6" dirty="0"/>
          </a:p>
        </p:txBody>
      </p:sp>
      <p:sp>
        <p:nvSpPr>
          <p:cNvPr id="10" name="object 13">
            <a:extLst>
              <a:ext uri="{FF2B5EF4-FFF2-40B4-BE49-F238E27FC236}">
                <a16:creationId xmlns:a16="http://schemas.microsoft.com/office/drawing/2014/main" id="{85F7B355-81C3-4C2A-9D33-C079BF5BFDF2}"/>
              </a:ext>
            </a:extLst>
          </p:cNvPr>
          <p:cNvSpPr txBox="1"/>
          <p:nvPr/>
        </p:nvSpPr>
        <p:spPr>
          <a:xfrm>
            <a:off x="426720" y="1105078"/>
            <a:ext cx="11349644" cy="5209118"/>
          </a:xfrm>
          <a:prstGeom prst="rect">
            <a:avLst/>
          </a:prstGeom>
        </p:spPr>
        <p:txBody>
          <a:bodyPr vert="horz" wrap="square" lIns="0" tIns="91440" rIns="0" bIns="0" rtlCol="0">
            <a:spAutoFit/>
          </a:bodyPr>
          <a:lstStyle/>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Introduction</a:t>
            </a:r>
          </a:p>
          <a:p>
            <a:pPr marL="426715" indent="-411475" defTabSz="1097280">
              <a:spcAft>
                <a:spcPts val="600"/>
              </a:spcAft>
              <a:buClr>
                <a:srgbClr val="005F85"/>
              </a:buClr>
              <a:buSzPct val="80000"/>
              <a:buFont typeface="Wingdings"/>
              <a:buChar char=""/>
              <a:tabLst>
                <a:tab pos="425450" algn="l"/>
                <a:tab pos="425450" algn="l"/>
              </a:tabLst>
            </a:pPr>
            <a:r>
              <a:rPr lang="en-US" sz="2800" b="1" kern="0" dirty="0">
                <a:latin typeface="Gill Sans MT"/>
                <a:cs typeface="Gill Sans MT"/>
              </a:rPr>
              <a:t>Mean Field Game Theory</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800" kern="0" dirty="0">
                <a:latin typeface="Gill Sans MT"/>
                <a:cs typeface="Gill Sans MT"/>
              </a:rPr>
              <a:t>Background</a:t>
            </a: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Mean Field Game with Several Populations</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800" kern="0" dirty="0">
                <a:solidFill>
                  <a:schemeClr val="bg1">
                    <a:lumMod val="50000"/>
                  </a:schemeClr>
                </a:solidFill>
                <a:latin typeface="Gill Sans MT"/>
                <a:cs typeface="Gill Sans MT"/>
              </a:rPr>
              <a:t>Belief and Opinion Evolution in Social Networks</a:t>
            </a: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Mean-Field-Type Game</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800" kern="0" dirty="0">
                <a:solidFill>
                  <a:schemeClr val="bg1">
                    <a:lumMod val="50000"/>
                  </a:schemeClr>
                </a:solidFill>
                <a:latin typeface="Gill Sans MT"/>
                <a:cs typeface="Gill Sans MT"/>
              </a:rPr>
              <a:t>Computation Offloading in Mobile Edge Computing Networks</a:t>
            </a: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Future Works</a:t>
            </a: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Publications</a:t>
            </a:r>
          </a:p>
          <a:p>
            <a:pPr marL="426715" indent="-411475" defTabSz="1097280">
              <a:spcAft>
                <a:spcPts val="600"/>
              </a:spcAft>
              <a:buClr>
                <a:srgbClr val="005F85"/>
              </a:buClr>
              <a:buSzPct val="80000"/>
              <a:buFont typeface="Wingdings"/>
              <a:buChar char=""/>
              <a:tabLst>
                <a:tab pos="425450" algn="l"/>
                <a:tab pos="425450" algn="l"/>
              </a:tabLst>
            </a:pPr>
            <a:r>
              <a:rPr lang="en-US" sz="2800" kern="0" dirty="0">
                <a:solidFill>
                  <a:schemeClr val="bg1">
                    <a:lumMod val="50000"/>
                  </a:schemeClr>
                </a:solidFill>
                <a:latin typeface="Gill Sans MT"/>
                <a:cs typeface="Gill Sans MT"/>
              </a:rPr>
              <a:t>Conclusion</a:t>
            </a:r>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6</a:t>
            </a:fld>
            <a:endParaRPr lang="en-US" spc="-6" dirty="0"/>
          </a:p>
        </p:txBody>
      </p:sp>
    </p:spTree>
    <p:extLst>
      <p:ext uri="{BB962C8B-B14F-4D97-AF65-F5344CB8AC3E}">
        <p14:creationId xmlns:p14="http://schemas.microsoft.com/office/powerpoint/2010/main" val="2458612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9984558" cy="568617"/>
          </a:xfrm>
          <a:prstGeom prst="rect">
            <a:avLst/>
          </a:prstGeom>
        </p:spPr>
        <p:txBody>
          <a:bodyPr vert="horz" wrap="square" lIns="0" tIns="14478" rIns="0" bIns="0" rtlCol="0">
            <a:spAutoFit/>
          </a:bodyPr>
          <a:lstStyle/>
          <a:p>
            <a:pPr marL="15240">
              <a:spcBef>
                <a:spcPts val="114"/>
              </a:spcBef>
            </a:pPr>
            <a:r>
              <a:rPr lang="en-US" sz="3600" spc="-18" dirty="0"/>
              <a:t>Classical Game Theory vs Mean Field Game</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7</a:t>
            </a:fld>
            <a:endParaRPr lang="en-US" spc="-6" dirty="0"/>
          </a:p>
        </p:txBody>
      </p:sp>
      <p:pic>
        <p:nvPicPr>
          <p:cNvPr id="17" name="Picture 2 1" descr="http://www.science4all.org/wp-content/uploads/2014/02/Mean-Field-Games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5326" y="2904291"/>
            <a:ext cx="5022273" cy="20697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2" descr="http://www.science4all.org/wp-content/uploads/2014/02/Mean-Field-Games3.png"/>
          <p:cNvPicPr>
            <a:picLocks noChangeAspect="1" noChangeArrowheads="1"/>
          </p:cNvPicPr>
          <p:nvPr/>
        </p:nvPicPr>
        <p:blipFill rotWithShape="1">
          <a:blip r:embed="rId5">
            <a:extLst>
              <a:ext uri="{28A0092B-C50C-407E-A947-70E740481C1C}">
                <a14:useLocalDpi xmlns:a14="http://schemas.microsoft.com/office/drawing/2010/main" val="0"/>
              </a:ext>
            </a:extLst>
          </a:blip>
          <a:srcRect l="63637" t="50143" r="5882" b="15470"/>
          <a:stretch/>
        </p:blipFill>
        <p:spPr bwMode="auto">
          <a:xfrm>
            <a:off x="1316066" y="2784252"/>
            <a:ext cx="4135582" cy="1922686"/>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flipH="1">
            <a:off x="2725766" y="3083634"/>
            <a:ext cx="1759527" cy="66196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878167" y="3745595"/>
            <a:ext cx="988867" cy="1524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725766" y="4044977"/>
            <a:ext cx="658091" cy="27171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278958" y="3264924"/>
            <a:ext cx="294408" cy="48067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object 13 1">
            <a:extLst>
              <a:ext uri="{FF2B5EF4-FFF2-40B4-BE49-F238E27FC236}">
                <a16:creationId xmlns:a16="http://schemas.microsoft.com/office/drawing/2014/main" id="{85F7B355-81C3-4C2A-9D33-C079BF5BFDF2}"/>
              </a:ext>
            </a:extLst>
          </p:cNvPr>
          <p:cNvSpPr txBox="1"/>
          <p:nvPr/>
        </p:nvSpPr>
        <p:spPr>
          <a:xfrm>
            <a:off x="426720" y="1105078"/>
            <a:ext cx="5521958" cy="5032147"/>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Classical game theory </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It models the interaction of </a:t>
            </a:r>
            <a:r>
              <a:rPr lang="en-US" sz="2400" kern="0" dirty="0">
                <a:solidFill>
                  <a:srgbClr val="339933"/>
                </a:solidFill>
                <a:latin typeface="Gill Sans MT" panose="020B0502020104020203" pitchFamily="34" charset="0"/>
              </a:rPr>
              <a:t>a player </a:t>
            </a:r>
            <a:r>
              <a:rPr lang="en-US" sz="2400" kern="0" dirty="0">
                <a:latin typeface="Gill Sans MT" panose="020B0502020104020203" pitchFamily="34" charset="0"/>
              </a:rPr>
              <a:t>with </a:t>
            </a:r>
            <a:r>
              <a:rPr lang="en-US" sz="2400" kern="0" dirty="0">
                <a:solidFill>
                  <a:srgbClr val="339933"/>
                </a:solidFill>
                <a:latin typeface="Gill Sans MT" panose="020B0502020104020203" pitchFamily="34" charset="0"/>
              </a:rPr>
              <a:t>each of the other players</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latin typeface="Gill Sans MT" panose="020B0502020104020203" pitchFamily="34" charset="0"/>
            </a:endParaRP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latin typeface="Gill Sans MT" panose="020B0502020104020203" pitchFamily="34" charset="0"/>
            </a:endParaRP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latin typeface="Gill Sans MT" panose="020B0502020104020203" pitchFamily="34" charset="0"/>
            </a:endParaRP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latin typeface="Gill Sans MT" panose="020B0502020104020203" pitchFamily="34" charset="0"/>
            </a:endParaRP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latin typeface="Gill Sans MT" panose="020B0502020104020203" pitchFamily="34" charset="0"/>
            </a:endParaRP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endParaRPr lang="en-US" sz="1600" kern="0" dirty="0">
              <a:latin typeface="Gill Sans MT" panose="020B0502020104020203" pitchFamily="34" charset="0"/>
            </a:endParaRP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For each player  </a:t>
            </a:r>
            <a:r>
              <a:rPr lang="en-US" sz="2800" kern="0" dirty="0">
                <a:latin typeface="Gill Sans MT" panose="020B0502020104020203" pitchFamily="34" charset="0"/>
              </a:rPr>
              <a:t>,</a:t>
            </a:r>
          </a:p>
          <a:p>
            <a:pPr marL="457200" lvl="0" defTabSz="1097280">
              <a:spcAft>
                <a:spcPts val="600"/>
              </a:spcAft>
              <a:buClr>
                <a:srgbClr val="005F85"/>
              </a:buClr>
              <a:buSzPct val="80000"/>
              <a:tabLst>
                <a:tab pos="425450" algn="l"/>
                <a:tab pos="425450" algn="l"/>
              </a:tabLst>
            </a:pPr>
            <a:endParaRPr lang="en-US" sz="2800" kern="0" dirty="0">
              <a:latin typeface="Gill Sans MT" panose="020B0502020104020203" pitchFamily="34" charset="0"/>
            </a:endParaRPr>
          </a:p>
        </p:txBody>
      </p:sp>
      <p:sp>
        <p:nvSpPr>
          <p:cNvPr id="26" name="object 13 2">
            <a:extLst>
              <a:ext uri="{FF2B5EF4-FFF2-40B4-BE49-F238E27FC236}">
                <a16:creationId xmlns:a16="http://schemas.microsoft.com/office/drawing/2014/main" id="{85F7B355-81C3-4C2A-9D33-C079BF5BFDF2}"/>
              </a:ext>
            </a:extLst>
          </p:cNvPr>
          <p:cNvSpPr txBox="1"/>
          <p:nvPr/>
        </p:nvSpPr>
        <p:spPr>
          <a:xfrm>
            <a:off x="6396564" y="1105078"/>
            <a:ext cx="5379799" cy="5278368"/>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Mean field game</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ysClr val="windowText" lastClr="000000"/>
                </a:solidFill>
                <a:latin typeface="Gill Sans MT" panose="020B0502020104020203" pitchFamily="34" charset="0"/>
              </a:rPr>
              <a:t>It models the interaction of </a:t>
            </a:r>
            <a:r>
              <a:rPr lang="en-US" sz="2400" kern="0" dirty="0">
                <a:solidFill>
                  <a:srgbClr val="339933"/>
                </a:solidFill>
                <a:latin typeface="Gill Sans MT" panose="020B0502020104020203" pitchFamily="34" charset="0"/>
              </a:rPr>
              <a:t>a reference player</a:t>
            </a:r>
            <a:r>
              <a:rPr lang="en-US" sz="2400" kern="0" dirty="0">
                <a:solidFill>
                  <a:sysClr val="windowText" lastClr="000000"/>
                </a:solidFill>
                <a:latin typeface="Gill Sans MT" panose="020B0502020104020203" pitchFamily="34" charset="0"/>
              </a:rPr>
              <a:t> with </a:t>
            </a:r>
            <a:r>
              <a:rPr lang="en-US" sz="2400" kern="0" dirty="0">
                <a:solidFill>
                  <a:srgbClr val="339933"/>
                </a:solidFill>
                <a:latin typeface="Gill Sans MT" panose="020B0502020104020203" pitchFamily="34" charset="0"/>
              </a:rPr>
              <a:t>the collective effect</a:t>
            </a:r>
            <a:r>
              <a:rPr lang="en-US" sz="2400" kern="0" dirty="0">
                <a:solidFill>
                  <a:sysClr val="windowText" lastClr="000000"/>
                </a:solidFill>
                <a:latin typeface="Gill Sans MT" panose="020B0502020104020203" pitchFamily="34" charset="0"/>
              </a:rPr>
              <a:t> of the other players</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solidFill>
                <a:sysClr val="windowText" lastClr="000000"/>
              </a:solidFill>
              <a:latin typeface="Gill Sans MT" panose="020B0502020104020203" pitchFamily="34" charset="0"/>
            </a:endParaRP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solidFill>
                <a:sysClr val="windowText" lastClr="000000"/>
              </a:solidFill>
              <a:latin typeface="Gill Sans MT" panose="020B0502020104020203" pitchFamily="34" charset="0"/>
            </a:endParaRP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solidFill>
                <a:sysClr val="windowText" lastClr="000000"/>
              </a:solidFill>
              <a:latin typeface="Gill Sans MT" panose="020B0502020104020203" pitchFamily="34" charset="0"/>
            </a:endParaRP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solidFill>
                <a:sysClr val="windowText" lastClr="000000"/>
              </a:solidFill>
              <a:latin typeface="Gill Sans MT" panose="020B0502020104020203" pitchFamily="34" charset="0"/>
            </a:endParaRP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solidFill>
                <a:sysClr val="windowText" lastClr="000000"/>
              </a:solidFill>
              <a:latin typeface="Gill Sans MT" panose="020B0502020104020203" pitchFamily="34" charset="0"/>
            </a:endParaRP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solidFill>
                  <a:sysClr val="windowText" lastClr="000000"/>
                </a:solidFill>
                <a:latin typeface="Gill Sans MT" panose="020B0502020104020203" pitchFamily="34" charset="0"/>
              </a:rPr>
              <a:t>For any player,</a:t>
            </a: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solidFill>
                <a:sysClr val="windowText" lastClr="000000"/>
              </a:solidFill>
              <a:latin typeface="Gill Sans MT" panose="020B0502020104020203" pitchFamily="34" charset="0"/>
            </a:endParaRPr>
          </a:p>
          <a:p>
            <a:pPr marL="883915" lvl="1" indent="-411475" defTabSz="1097280">
              <a:spcAft>
                <a:spcPts val="600"/>
              </a:spcAft>
              <a:buClr>
                <a:srgbClr val="005F85"/>
              </a:buClr>
              <a:buSzPct val="80000"/>
              <a:buFont typeface="Wingdings" panose="05000000000000000000" pitchFamily="2" charset="2"/>
              <a:buChar char="q"/>
              <a:tabLst>
                <a:tab pos="425450" algn="l"/>
                <a:tab pos="425450" algn="l"/>
              </a:tabLst>
            </a:pPr>
            <a:endParaRPr lang="en-US" sz="2400" kern="0" dirty="0">
              <a:solidFill>
                <a:sysClr val="windowText" lastClr="000000"/>
              </a:solidFill>
              <a:latin typeface="Gill Sans MT" panose="020B0502020104020203" pitchFamily="34" charset="0"/>
            </a:endParaRPr>
          </a:p>
        </p:txBody>
      </p:sp>
      <p:pic>
        <p:nvPicPr>
          <p:cNvPr id="9" name="Picture 8"/>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378149" y="5631533"/>
            <a:ext cx="2152497" cy="457200"/>
          </a:xfrm>
          <a:prstGeom prst="rect">
            <a:avLst/>
          </a:prstGeom>
        </p:spPr>
      </p:pic>
      <p:pic>
        <p:nvPicPr>
          <p:cNvPr id="10" name="Picture 9"/>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343566" y="5186221"/>
            <a:ext cx="82296" cy="202997"/>
          </a:xfrm>
          <a:prstGeom prst="rect">
            <a:avLst/>
          </a:prstGeom>
        </p:spPr>
      </p:pic>
      <p:pic>
        <p:nvPicPr>
          <p:cNvPr id="12" name="Picture 11"/>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8279047" y="5557598"/>
            <a:ext cx="1614830" cy="440741"/>
          </a:xfrm>
          <a:prstGeom prst="rect">
            <a:avLst/>
          </a:prstGeom>
        </p:spPr>
      </p:pic>
    </p:spTree>
    <p:extLst>
      <p:ext uri="{BB962C8B-B14F-4D97-AF65-F5344CB8AC3E}">
        <p14:creationId xmlns:p14="http://schemas.microsoft.com/office/powerpoint/2010/main" val="295703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9984558" cy="568617"/>
          </a:xfrm>
          <a:prstGeom prst="rect">
            <a:avLst/>
          </a:prstGeom>
        </p:spPr>
        <p:txBody>
          <a:bodyPr vert="horz" wrap="square" lIns="0" tIns="14478" rIns="0" bIns="0" rtlCol="0">
            <a:spAutoFit/>
          </a:bodyPr>
          <a:lstStyle/>
          <a:p>
            <a:pPr marL="15240">
              <a:spcBef>
                <a:spcPts val="114"/>
              </a:spcBef>
            </a:pPr>
            <a:r>
              <a:rPr lang="en-US" sz="3600" spc="-18" dirty="0"/>
              <a:t>Mean Field Games (MFG)</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8</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20" y="1105078"/>
            <a:ext cx="5521958" cy="5016758"/>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kern="0" dirty="0">
                <a:latin typeface="Gill Sans MT" panose="020B0502020104020203" pitchFamily="34" charset="0"/>
              </a:rPr>
              <a:t>Involves a large number of players that are </a:t>
            </a:r>
            <a:r>
              <a:rPr lang="en-US" sz="2800" kern="0" dirty="0">
                <a:solidFill>
                  <a:srgbClr val="339933"/>
                </a:solidFill>
                <a:latin typeface="Gill Sans MT" panose="020B0502020104020203" pitchFamily="34" charset="0"/>
              </a:rPr>
              <a:t>indistinguishable</a:t>
            </a:r>
            <a:r>
              <a:rPr lang="en-US" sz="2800" kern="0" dirty="0">
                <a:latin typeface="Gill Sans MT" panose="020B0502020104020203" pitchFamily="34" charset="0"/>
              </a:rPr>
              <a:t>, </a:t>
            </a:r>
            <a:r>
              <a:rPr lang="en-US" sz="2800" kern="0" dirty="0">
                <a:solidFill>
                  <a:srgbClr val="339933"/>
                </a:solidFill>
                <a:latin typeface="Gill Sans MT" panose="020B0502020104020203" pitchFamily="34" charset="0"/>
              </a:rPr>
              <a:t>rational</a:t>
            </a:r>
            <a:r>
              <a:rPr lang="en-US" sz="2800" kern="0" dirty="0">
                <a:latin typeface="Gill Sans MT" panose="020B0502020104020203" pitchFamily="34" charset="0"/>
              </a:rPr>
              <a:t>, </a:t>
            </a:r>
            <a:r>
              <a:rPr lang="en-US" sz="2800" kern="0" dirty="0">
                <a:solidFill>
                  <a:srgbClr val="339933"/>
                </a:solidFill>
                <a:latin typeface="Gill Sans MT" panose="020B0502020104020203" pitchFamily="34" charset="0"/>
              </a:rPr>
              <a:t>heterogeneous</a:t>
            </a:r>
          </a:p>
          <a:p>
            <a:pPr marL="426715" indent="-411475" defTabSz="1097280">
              <a:spcAft>
                <a:spcPts val="600"/>
              </a:spcAft>
              <a:buClr>
                <a:srgbClr val="005F85"/>
              </a:buClr>
              <a:buSzPct val="80000"/>
              <a:buFont typeface="Wingdings"/>
              <a:buChar char=""/>
              <a:tabLst>
                <a:tab pos="425450" algn="l"/>
                <a:tab pos="425450" algn="l"/>
              </a:tabLst>
            </a:pPr>
            <a:r>
              <a:rPr lang="en-US" sz="2800" kern="0" dirty="0">
                <a:latin typeface="Gill Sans MT" panose="020B0502020104020203" pitchFamily="34" charset="0"/>
              </a:rPr>
              <a:t>A player chooses its optimal strategy given the available </a:t>
            </a:r>
            <a:r>
              <a:rPr lang="en-US" sz="2800" kern="0" dirty="0">
                <a:solidFill>
                  <a:srgbClr val="339933"/>
                </a:solidFill>
                <a:latin typeface="Gill Sans MT" panose="020B0502020104020203" pitchFamily="34" charset="0"/>
              </a:rPr>
              <a:t>global information</a:t>
            </a:r>
            <a:r>
              <a:rPr lang="en-US" sz="2800" kern="0" dirty="0">
                <a:latin typeface="Gill Sans MT" panose="020B0502020104020203" pitchFamily="34" charset="0"/>
              </a:rPr>
              <a:t> that results from the actions of all players.</a:t>
            </a:r>
          </a:p>
          <a:p>
            <a:pPr marL="426715" lvl="0" indent="-411475" defTabSz="1097280">
              <a:spcAft>
                <a:spcPts val="600"/>
              </a:spcAft>
              <a:buClr>
                <a:srgbClr val="005F85"/>
              </a:buClr>
              <a:buSzPct val="80000"/>
              <a:buFont typeface="Wingdings"/>
              <a:buChar char=""/>
              <a:tabLst>
                <a:tab pos="425450" algn="l"/>
                <a:tab pos="425450" algn="l"/>
              </a:tabLst>
            </a:pPr>
            <a:r>
              <a:rPr lang="en-US" sz="2800" kern="0" dirty="0">
                <a:latin typeface="Gill Sans MT" panose="020B0502020104020203" pitchFamily="34" charset="0"/>
              </a:rPr>
              <a:t>A standard control problem between:</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a </a:t>
            </a:r>
            <a:r>
              <a:rPr lang="en-US" sz="2400" kern="0" dirty="0">
                <a:solidFill>
                  <a:srgbClr val="339933"/>
                </a:solidFill>
                <a:latin typeface="Gill Sans MT" panose="020B0502020104020203" pitchFamily="34" charset="0"/>
              </a:rPr>
              <a:t>reference player</a:t>
            </a:r>
          </a:p>
          <a:p>
            <a:pPr marL="929640" lvl="1" indent="-457200" defTabSz="1097280">
              <a:spcAft>
                <a:spcPts val="600"/>
              </a:spcAft>
              <a:buClr>
                <a:srgbClr val="005F85"/>
              </a:buClr>
              <a:buSzPct val="80000"/>
              <a:buFont typeface="Wingdings" panose="05000000000000000000" pitchFamily="2" charset="2"/>
              <a:buChar char="q"/>
              <a:tabLst>
                <a:tab pos="425450" algn="l"/>
                <a:tab pos="425450" algn="l"/>
              </a:tabLst>
            </a:pPr>
            <a:r>
              <a:rPr lang="en-US" sz="2400" kern="0" dirty="0">
                <a:latin typeface="Gill Sans MT" panose="020B0502020104020203" pitchFamily="34" charset="0"/>
              </a:rPr>
              <a:t>the </a:t>
            </a:r>
            <a:r>
              <a:rPr lang="en-US" sz="2400" kern="0" dirty="0">
                <a:solidFill>
                  <a:srgbClr val="339933"/>
                </a:solidFill>
                <a:latin typeface="Gill Sans MT" panose="020B0502020104020203" pitchFamily="34" charset="0"/>
              </a:rPr>
              <a:t>aggregate of all the other players </a:t>
            </a:r>
          </a:p>
        </p:txBody>
      </p:sp>
      <p:grpSp>
        <p:nvGrpSpPr>
          <p:cNvPr id="12" name="Group 11"/>
          <p:cNvGrpSpPr/>
          <p:nvPr/>
        </p:nvGrpSpPr>
        <p:grpSpPr>
          <a:xfrm>
            <a:off x="5791200" y="2424547"/>
            <a:ext cx="5929795" cy="2866664"/>
            <a:chOff x="838198" y="1680937"/>
            <a:chExt cx="10661074" cy="4772461"/>
          </a:xfrm>
        </p:grpSpPr>
        <p:sp>
          <p:nvSpPr>
            <p:cNvPr id="13" name="Rectangle 12"/>
            <p:cNvSpPr/>
            <p:nvPr/>
          </p:nvSpPr>
          <p:spPr>
            <a:xfrm>
              <a:off x="838198" y="3019826"/>
              <a:ext cx="5130922" cy="1600200"/>
            </a:xfrm>
            <a:prstGeom prst="rect">
              <a:avLst/>
            </a:prstGeom>
            <a:ln w="38100">
              <a:solidFill>
                <a:srgbClr val="00B050"/>
              </a:solidFill>
            </a:ln>
          </p:spPr>
          <p:style>
            <a:lnRef idx="2">
              <a:schemeClr val="accent2"/>
            </a:lnRef>
            <a:fillRef idx="1">
              <a:schemeClr val="lt1"/>
            </a:fillRef>
            <a:effectRef idx="0">
              <a:schemeClr val="accent2"/>
            </a:effectRef>
            <a:fontRef idx="minor">
              <a:schemeClr val="dk1"/>
            </a:fontRef>
          </p:style>
          <p:txBody>
            <a:bodyPr tIns="182880" rtlCol="0" anchor="ctr"/>
            <a:lstStyle/>
            <a:p>
              <a:pPr algn="ctr"/>
              <a:r>
                <a:rPr lang="en-US" sz="2000" b="1" dirty="0">
                  <a:solidFill>
                    <a:schemeClr val="accent1">
                      <a:lumMod val="50000"/>
                    </a:schemeClr>
                  </a:solidFill>
                </a:rPr>
                <a:t>Optimal Control Problem</a:t>
              </a:r>
            </a:p>
            <a:p>
              <a:pPr algn="ctr"/>
              <a:endParaRPr lang="en-US" sz="2800" b="1" dirty="0">
                <a:solidFill>
                  <a:srgbClr val="7030A0"/>
                </a:solidFill>
              </a:endParaRPr>
            </a:p>
            <a:p>
              <a:pPr algn="ctr"/>
              <a:endParaRPr lang="en-US" sz="2000" b="1" dirty="0">
                <a:solidFill>
                  <a:srgbClr val="7030A0"/>
                </a:solidFill>
              </a:endParaRPr>
            </a:p>
          </p:txBody>
        </p:sp>
        <p:sp>
          <p:nvSpPr>
            <p:cNvPr id="14" name="Rectangle 13"/>
            <p:cNvSpPr/>
            <p:nvPr/>
          </p:nvSpPr>
          <p:spPr>
            <a:xfrm>
              <a:off x="6251908" y="1680937"/>
              <a:ext cx="5247364" cy="1143000"/>
            </a:xfrm>
            <a:prstGeom prst="rect">
              <a:avLst/>
            </a:prstGeom>
            <a:ln w="38100">
              <a:solidFill>
                <a:srgbClr val="00B050"/>
              </a:solidFill>
            </a:ln>
          </p:spPr>
          <p:style>
            <a:lnRef idx="2">
              <a:schemeClr val="accent2"/>
            </a:lnRef>
            <a:fillRef idx="1">
              <a:schemeClr val="lt1"/>
            </a:fillRef>
            <a:effectRef idx="0">
              <a:schemeClr val="accent2"/>
            </a:effectRef>
            <a:fontRef idx="minor">
              <a:schemeClr val="dk1"/>
            </a:fontRef>
          </p:style>
          <p:txBody>
            <a:bodyPr tIns="182880" rtlCol="0" anchor="ctr"/>
            <a:lstStyle/>
            <a:p>
              <a:pPr algn="ctr"/>
              <a:r>
                <a:rPr lang="en-US" sz="2000" b="1" dirty="0">
                  <a:solidFill>
                    <a:schemeClr val="accent1">
                      <a:lumMod val="50000"/>
                    </a:schemeClr>
                  </a:solidFill>
                </a:rPr>
                <a:t>Game Theory</a:t>
              </a:r>
              <a:endParaRPr lang="en-US" sz="2800" b="1" dirty="0">
                <a:solidFill>
                  <a:schemeClr val="accent1">
                    <a:lumMod val="50000"/>
                  </a:schemeClr>
                </a:solidFill>
              </a:endParaRPr>
            </a:p>
            <a:p>
              <a:pPr algn="ctr"/>
              <a:endParaRPr lang="en-US" sz="2800" dirty="0"/>
            </a:p>
          </p:txBody>
        </p:sp>
        <p:sp>
          <p:nvSpPr>
            <p:cNvPr id="15" name="Rectangle 14"/>
            <p:cNvSpPr/>
            <p:nvPr/>
          </p:nvSpPr>
          <p:spPr>
            <a:xfrm>
              <a:off x="838198" y="1680937"/>
              <a:ext cx="5130921" cy="1143000"/>
            </a:xfrm>
            <a:prstGeom prst="rect">
              <a:avLst/>
            </a:prstGeom>
            <a:ln w="38100">
              <a:solidFill>
                <a:srgbClr val="00B050"/>
              </a:solidFill>
            </a:ln>
          </p:spPr>
          <p:style>
            <a:lnRef idx="2">
              <a:schemeClr val="accent2"/>
            </a:lnRef>
            <a:fillRef idx="1">
              <a:schemeClr val="lt1"/>
            </a:fillRef>
            <a:effectRef idx="0">
              <a:schemeClr val="accent2"/>
            </a:effectRef>
            <a:fontRef idx="minor">
              <a:schemeClr val="dk1"/>
            </a:fontRef>
          </p:style>
          <p:txBody>
            <a:bodyPr tIns="182880" rtlCol="0" anchor="ctr"/>
            <a:lstStyle/>
            <a:p>
              <a:pPr algn="ctr"/>
              <a:r>
                <a:rPr lang="en-US" sz="2000" b="1" dirty="0">
                  <a:solidFill>
                    <a:schemeClr val="accent1">
                      <a:lumMod val="50000"/>
                    </a:schemeClr>
                  </a:solidFill>
                </a:rPr>
                <a:t>Optimization Problem</a:t>
              </a:r>
              <a:endParaRPr lang="en-US" sz="2800" b="1" dirty="0">
                <a:solidFill>
                  <a:schemeClr val="accent1">
                    <a:lumMod val="50000"/>
                  </a:schemeClr>
                </a:solidFill>
              </a:endParaRPr>
            </a:p>
            <a:p>
              <a:pPr algn="ctr"/>
              <a:endParaRPr lang="en-US" sz="2800" dirty="0"/>
            </a:p>
          </p:txBody>
        </p:sp>
        <p:pic>
          <p:nvPicPr>
            <p:cNvPr id="16" name="Picture 1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190819" y="2279382"/>
              <a:ext cx="2070202" cy="440741"/>
            </a:xfrm>
            <a:prstGeom prst="rect">
              <a:avLst/>
            </a:prstGeom>
          </p:spPr>
        </p:pic>
        <p:pic>
          <p:nvPicPr>
            <p:cNvPr id="23" name="Picture 22"/>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6447649" y="3840563"/>
              <a:ext cx="2329891" cy="457200"/>
            </a:xfrm>
            <a:prstGeom prst="rect">
              <a:avLst/>
            </a:prstGeom>
          </p:spPr>
        </p:pic>
        <p:pic>
          <p:nvPicPr>
            <p:cNvPr id="25" name="Picture 24"/>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7630197" y="2279382"/>
              <a:ext cx="2862072" cy="457200"/>
            </a:xfrm>
            <a:prstGeom prst="rect">
              <a:avLst/>
            </a:prstGeom>
          </p:spPr>
        </p:pic>
        <p:pic>
          <p:nvPicPr>
            <p:cNvPr id="27" name="Picture 26"/>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584463" y="3607391"/>
              <a:ext cx="3311957" cy="923544"/>
            </a:xfrm>
            <a:prstGeom prst="rect">
              <a:avLst/>
            </a:prstGeom>
          </p:spPr>
        </p:pic>
        <p:sp>
          <p:nvSpPr>
            <p:cNvPr id="28" name="Rectangle 27"/>
            <p:cNvSpPr/>
            <p:nvPr/>
          </p:nvSpPr>
          <p:spPr>
            <a:xfrm>
              <a:off x="6251908" y="3019826"/>
              <a:ext cx="5247364" cy="1600200"/>
            </a:xfrm>
            <a:prstGeom prst="rect">
              <a:avLst/>
            </a:prstGeom>
            <a:ln w="38100">
              <a:solidFill>
                <a:srgbClr val="00B050"/>
              </a:solidFill>
            </a:ln>
          </p:spPr>
          <p:style>
            <a:lnRef idx="2">
              <a:schemeClr val="accent2"/>
            </a:lnRef>
            <a:fillRef idx="1">
              <a:schemeClr val="lt1"/>
            </a:fillRef>
            <a:effectRef idx="0">
              <a:schemeClr val="accent2"/>
            </a:effectRef>
            <a:fontRef idx="minor">
              <a:schemeClr val="dk1"/>
            </a:fontRef>
          </p:style>
          <p:txBody>
            <a:bodyPr tIns="182880" rtlCol="0" anchor="ctr"/>
            <a:lstStyle/>
            <a:p>
              <a:pPr algn="ctr"/>
              <a:r>
                <a:rPr lang="en-US" sz="2000" b="1" dirty="0">
                  <a:solidFill>
                    <a:schemeClr val="accent1">
                      <a:lumMod val="50000"/>
                    </a:schemeClr>
                  </a:solidFill>
                </a:rPr>
                <a:t>Differential Game</a:t>
              </a:r>
              <a:endParaRPr lang="en-US" sz="2800" dirty="0">
                <a:solidFill>
                  <a:schemeClr val="accent1">
                    <a:lumMod val="50000"/>
                  </a:schemeClr>
                </a:solidFill>
              </a:endParaRPr>
            </a:p>
            <a:p>
              <a:pPr algn="ctr"/>
              <a:endParaRPr lang="en-US" sz="2800" b="1" dirty="0">
                <a:solidFill>
                  <a:srgbClr val="7030A0"/>
                </a:solidFill>
              </a:endParaRPr>
            </a:p>
            <a:p>
              <a:pPr algn="ctr"/>
              <a:endParaRPr lang="en-US" sz="2000" b="1" dirty="0">
                <a:solidFill>
                  <a:srgbClr val="7030A0"/>
                </a:solidFill>
              </a:endParaRPr>
            </a:p>
          </p:txBody>
        </p:sp>
        <p:pic>
          <p:nvPicPr>
            <p:cNvPr id="29" name="Picture 28"/>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7048798" y="3607391"/>
              <a:ext cx="4032505" cy="938174"/>
            </a:xfrm>
            <a:prstGeom prst="rect">
              <a:avLst/>
            </a:prstGeom>
          </p:spPr>
        </p:pic>
        <p:sp>
          <p:nvSpPr>
            <p:cNvPr id="30" name="Rectangle 29"/>
            <p:cNvSpPr/>
            <p:nvPr/>
          </p:nvSpPr>
          <p:spPr>
            <a:xfrm>
              <a:off x="3611880" y="4853198"/>
              <a:ext cx="5018679" cy="1600200"/>
            </a:xfrm>
            <a:prstGeom prst="rect">
              <a:avLst/>
            </a:prstGeom>
            <a:ln w="38100">
              <a:solidFill>
                <a:srgbClr val="00B050"/>
              </a:solidFill>
            </a:ln>
          </p:spPr>
          <p:style>
            <a:lnRef idx="2">
              <a:schemeClr val="accent2"/>
            </a:lnRef>
            <a:fillRef idx="1">
              <a:schemeClr val="lt1"/>
            </a:fillRef>
            <a:effectRef idx="0">
              <a:schemeClr val="accent2"/>
            </a:effectRef>
            <a:fontRef idx="minor">
              <a:schemeClr val="dk1"/>
            </a:fontRef>
          </p:style>
          <p:txBody>
            <a:bodyPr tIns="182880" rtlCol="0" anchor="ctr"/>
            <a:lstStyle/>
            <a:p>
              <a:pPr algn="ctr"/>
              <a:r>
                <a:rPr lang="en-US" sz="2000" b="1" dirty="0">
                  <a:solidFill>
                    <a:schemeClr val="accent1">
                      <a:lumMod val="50000"/>
                    </a:schemeClr>
                  </a:solidFill>
                </a:rPr>
                <a:t>Mean Field Game</a:t>
              </a:r>
              <a:endParaRPr lang="en-US" sz="2000" dirty="0">
                <a:solidFill>
                  <a:schemeClr val="accent1">
                    <a:lumMod val="50000"/>
                  </a:schemeClr>
                </a:solidFill>
              </a:endParaRPr>
            </a:p>
            <a:p>
              <a:pPr algn="ctr"/>
              <a:endParaRPr lang="en-US" sz="2800" b="1" dirty="0">
                <a:solidFill>
                  <a:srgbClr val="7030A0"/>
                </a:solidFill>
              </a:endParaRPr>
            </a:p>
            <a:p>
              <a:pPr algn="ctr"/>
              <a:endParaRPr lang="en-US" sz="2000" b="1" dirty="0">
                <a:solidFill>
                  <a:srgbClr val="7030A0"/>
                </a:solidFill>
              </a:endParaRPr>
            </a:p>
          </p:txBody>
        </p:sp>
        <p:pic>
          <p:nvPicPr>
            <p:cNvPr id="31" name="Picture 30"/>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4466804" y="5434000"/>
              <a:ext cx="3311957" cy="923544"/>
            </a:xfrm>
            <a:prstGeom prst="rect">
              <a:avLst/>
            </a:prstGeom>
          </p:spPr>
        </p:pic>
        <p:pic>
          <p:nvPicPr>
            <p:cNvPr id="32" name="Picture 31"/>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9262327" y="5184402"/>
              <a:ext cx="2151657" cy="1035231"/>
            </a:xfrm>
            <a:prstGeom prst="rect">
              <a:avLst/>
            </a:prstGeom>
          </p:spPr>
        </p:pic>
        <p:cxnSp>
          <p:nvCxnSpPr>
            <p:cNvPr id="33" name="Straight Arrow Connector 32"/>
            <p:cNvCxnSpPr>
              <a:stCxn id="15" idx="2"/>
              <a:endCxn id="13" idx="0"/>
            </p:cNvCxnSpPr>
            <p:nvPr/>
          </p:nvCxnSpPr>
          <p:spPr>
            <a:xfrm>
              <a:off x="3403659" y="2823937"/>
              <a:ext cx="0" cy="195889"/>
            </a:xfrm>
            <a:prstGeom prst="straightConnector1">
              <a:avLst/>
            </a:prstGeom>
            <a:ln w="38100">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a:stCxn id="14" idx="2"/>
              <a:endCxn id="28" idx="0"/>
            </p:cNvCxnSpPr>
            <p:nvPr/>
          </p:nvCxnSpPr>
          <p:spPr>
            <a:xfrm>
              <a:off x="8875590" y="2823937"/>
              <a:ext cx="0" cy="195889"/>
            </a:xfrm>
            <a:prstGeom prst="straightConnector1">
              <a:avLst/>
            </a:prstGeom>
            <a:ln w="38100">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35" name="Elbow Connector 34"/>
            <p:cNvCxnSpPr>
              <a:stCxn id="13" idx="2"/>
              <a:endCxn id="30" idx="1"/>
            </p:cNvCxnSpPr>
            <p:nvPr/>
          </p:nvCxnSpPr>
          <p:spPr>
            <a:xfrm rot="16200000" flipH="1">
              <a:off x="2991133" y="5032551"/>
              <a:ext cx="1033272" cy="208221"/>
            </a:xfrm>
            <a:prstGeom prst="bentConnector2">
              <a:avLst/>
            </a:prstGeom>
            <a:ln w="38100">
              <a:solidFill>
                <a:schemeClr val="accent1">
                  <a:lumMod val="50000"/>
                </a:schemeClr>
              </a:solidFill>
              <a:headEnd type="triangle"/>
              <a:tailEnd type="none"/>
            </a:ln>
          </p:spPr>
          <p:style>
            <a:lnRef idx="3">
              <a:schemeClr val="accent2"/>
            </a:lnRef>
            <a:fillRef idx="0">
              <a:schemeClr val="accent2"/>
            </a:fillRef>
            <a:effectRef idx="2">
              <a:schemeClr val="accent2"/>
            </a:effectRef>
            <a:fontRef idx="minor">
              <a:schemeClr val="tx1"/>
            </a:fontRef>
          </p:style>
        </p:cxnSp>
        <p:cxnSp>
          <p:nvCxnSpPr>
            <p:cNvPr id="36" name="Elbow Connector 35"/>
            <p:cNvCxnSpPr>
              <a:stCxn id="28" idx="2"/>
              <a:endCxn id="30" idx="3"/>
            </p:cNvCxnSpPr>
            <p:nvPr/>
          </p:nvCxnSpPr>
          <p:spPr>
            <a:xfrm rot="5400000">
              <a:off x="8236439" y="5014147"/>
              <a:ext cx="1033272" cy="245031"/>
            </a:xfrm>
            <a:prstGeom prst="bentConnector2">
              <a:avLst/>
            </a:prstGeom>
            <a:ln w="38100">
              <a:solidFill>
                <a:schemeClr val="accent1">
                  <a:lumMod val="50000"/>
                </a:schemeClr>
              </a:solidFill>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61319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0206" y="283847"/>
            <a:ext cx="9984558" cy="568617"/>
          </a:xfrm>
          <a:prstGeom prst="rect">
            <a:avLst/>
          </a:prstGeom>
        </p:spPr>
        <p:txBody>
          <a:bodyPr vert="horz" wrap="square" lIns="0" tIns="14478" rIns="0" bIns="0" rtlCol="0">
            <a:spAutoFit/>
          </a:bodyPr>
          <a:lstStyle/>
          <a:p>
            <a:pPr marL="15240">
              <a:spcBef>
                <a:spcPts val="114"/>
              </a:spcBef>
            </a:pPr>
            <a:r>
              <a:rPr lang="en-US" sz="3600" spc="-18" dirty="0"/>
              <a:t>Mean Field Games</a:t>
            </a:r>
            <a:endParaRPr sz="3600" spc="-6" dirty="0"/>
          </a:p>
        </p:txBody>
      </p:sp>
      <p:sp>
        <p:nvSpPr>
          <p:cNvPr id="2" name="Slide Number Placeholder 1"/>
          <p:cNvSpPr>
            <a:spLocks noGrp="1"/>
          </p:cNvSpPr>
          <p:nvPr>
            <p:ph type="sldNum" sz="quarter" idx="7"/>
          </p:nvPr>
        </p:nvSpPr>
        <p:spPr/>
        <p:txBody>
          <a:bodyPr/>
          <a:lstStyle/>
          <a:p>
            <a:pPr marL="30480">
              <a:spcBef>
                <a:spcPts val="30"/>
              </a:spcBef>
            </a:pPr>
            <a:fld id="{81D60167-4931-47E6-BA6A-407CBD079E47}" type="slidenum">
              <a:rPr lang="en-US" spc="-6" smtClean="0"/>
              <a:pPr marL="30480">
                <a:spcBef>
                  <a:spcPts val="30"/>
                </a:spcBef>
              </a:pPr>
              <a:t>9</a:t>
            </a:fld>
            <a:endParaRPr lang="en-US" spc="-6" dirty="0"/>
          </a:p>
        </p:txBody>
      </p:sp>
      <p:sp>
        <p:nvSpPr>
          <p:cNvPr id="24" name="object 13">
            <a:extLst>
              <a:ext uri="{FF2B5EF4-FFF2-40B4-BE49-F238E27FC236}">
                <a16:creationId xmlns:a16="http://schemas.microsoft.com/office/drawing/2014/main" id="{85F7B355-81C3-4C2A-9D33-C079BF5BFDF2}"/>
              </a:ext>
            </a:extLst>
          </p:cNvPr>
          <p:cNvSpPr txBox="1"/>
          <p:nvPr/>
        </p:nvSpPr>
        <p:spPr>
          <a:xfrm>
            <a:off x="426720" y="1105078"/>
            <a:ext cx="11349644" cy="5093702"/>
          </a:xfrm>
          <a:prstGeom prst="rect">
            <a:avLst/>
          </a:prstGeom>
        </p:spPr>
        <p:txBody>
          <a:bodyPr vert="horz" wrap="square" lIns="0" tIns="91440" rIns="0" bIns="0" rtlCol="0">
            <a:spAutoFit/>
          </a:bodyPr>
          <a:lstStyle/>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Problem</a:t>
            </a:r>
            <a:r>
              <a:rPr lang="en-US" sz="2800" kern="0" dirty="0">
                <a:solidFill>
                  <a:srgbClr val="C00000"/>
                </a:solidFill>
                <a:latin typeface="Gill Sans MT" panose="020B0502020104020203" pitchFamily="34" charset="0"/>
              </a:rPr>
              <a:t>: </a:t>
            </a:r>
            <a:r>
              <a:rPr lang="en-US" sz="2800" kern="0" dirty="0">
                <a:solidFill>
                  <a:srgbClr val="339933"/>
                </a:solidFill>
                <a:latin typeface="Gill Sans MT" panose="020B0502020104020203" pitchFamily="34" charset="0"/>
              </a:rPr>
              <a:t>optimal control problem</a:t>
            </a:r>
            <a:r>
              <a:rPr lang="en-US" sz="2800" kern="0" dirty="0">
                <a:latin typeface="Gill Sans MT" panose="020B0502020104020203" pitchFamily="34" charset="0"/>
              </a:rPr>
              <a:t> of a reference player:</a:t>
            </a: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b="1" kern="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r>
              <a:rPr lang="en-US" sz="2800" b="1" kern="0" dirty="0">
                <a:solidFill>
                  <a:srgbClr val="C00000"/>
                </a:solidFill>
                <a:latin typeface="Gill Sans MT" panose="020B0502020104020203" pitchFamily="34" charset="0"/>
              </a:rPr>
              <a:t>Solution</a:t>
            </a:r>
            <a:r>
              <a:rPr lang="en-US" sz="2800" kern="0" dirty="0">
                <a:solidFill>
                  <a:srgbClr val="C00000"/>
                </a:solidFill>
                <a:latin typeface="Gill Sans MT" panose="020B0502020104020203" pitchFamily="34" charset="0"/>
              </a:rPr>
              <a:t>:</a:t>
            </a:r>
            <a:r>
              <a:rPr lang="en-US" sz="2800" kern="0" dirty="0">
                <a:latin typeface="Gill Sans MT" panose="020B0502020104020203" pitchFamily="34" charset="0"/>
              </a:rPr>
              <a:t> find             such that</a:t>
            </a: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a:p>
            <a:pPr marL="457200" lvl="0" defTabSz="1097280">
              <a:spcAft>
                <a:spcPts val="600"/>
              </a:spcAft>
              <a:buClr>
                <a:srgbClr val="005F85"/>
              </a:buClr>
              <a:buSzPct val="80000"/>
              <a:tabLst>
                <a:tab pos="425450" algn="l"/>
                <a:tab pos="425450" algn="l"/>
              </a:tabLst>
            </a:pPr>
            <a:r>
              <a:rPr lang="en-US" sz="2800" kern="0" dirty="0">
                <a:latin typeface="Gill Sans MT" panose="020B0502020104020203" pitchFamily="34" charset="0"/>
              </a:rPr>
              <a:t>and             is the probability distribution of                                               </a:t>
            </a:r>
          </a:p>
          <a:p>
            <a:pPr marL="457200" defTabSz="1097280">
              <a:spcAft>
                <a:spcPts val="600"/>
              </a:spcAft>
              <a:buClr>
                <a:srgbClr val="005F85"/>
              </a:buClr>
              <a:buSzPct val="80000"/>
              <a:tabLst>
                <a:tab pos="425450" algn="l"/>
                <a:tab pos="457200" algn="l"/>
              </a:tabLst>
            </a:pPr>
            <a:r>
              <a:rPr lang="en-US" sz="2800" dirty="0">
                <a:latin typeface="Gill Sans MT" panose="020B0502020104020203" pitchFamily="34" charset="0"/>
              </a:rPr>
              <a:t>This condition describes a </a:t>
            </a:r>
            <a:r>
              <a:rPr lang="en-US" sz="2800" dirty="0">
                <a:solidFill>
                  <a:srgbClr val="339933"/>
                </a:solidFill>
                <a:latin typeface="Gill Sans MT" panose="020B0502020104020203" pitchFamily="34" charset="0"/>
              </a:rPr>
              <a:t>Nash equilibrium </a:t>
            </a:r>
            <a:r>
              <a:rPr lang="en-US" sz="2800" dirty="0">
                <a:latin typeface="Gill Sans MT" panose="020B0502020104020203" pitchFamily="34" charset="0"/>
              </a:rPr>
              <a:t>where          is a solution to  </a:t>
            </a:r>
            <a:endParaRPr lang="en-US" sz="2800" dirty="0">
              <a:solidFill>
                <a:srgbClr val="C00000"/>
              </a:solidFill>
              <a:latin typeface="Gill Sans MT" panose="020B0502020104020203" pitchFamily="34" charset="0"/>
            </a:endParaRPr>
          </a:p>
          <a:p>
            <a:pPr marL="426715" lvl="0" indent="-411475" defTabSz="1097280">
              <a:spcAft>
                <a:spcPts val="600"/>
              </a:spcAft>
              <a:buClr>
                <a:srgbClr val="005F85"/>
              </a:buClr>
              <a:buSzPct val="80000"/>
              <a:buFont typeface="Wingdings"/>
              <a:buChar char=""/>
              <a:tabLst>
                <a:tab pos="425450" algn="l"/>
                <a:tab pos="425450" algn="l"/>
              </a:tabLst>
            </a:pPr>
            <a:endParaRPr lang="en-US" sz="2800" kern="0" dirty="0">
              <a:latin typeface="Gill Sans MT" panose="020B0502020104020203" pitchFamily="34" charset="0"/>
            </a:endParaRPr>
          </a:p>
        </p:txBody>
      </p:sp>
      <p:pic>
        <p:nvPicPr>
          <p:cNvPr id="46" name="Picture 45"/>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917032" y="1969562"/>
            <a:ext cx="8503917" cy="1223468"/>
          </a:xfrm>
          <a:prstGeom prst="rect">
            <a:avLst/>
          </a:prstGeom>
        </p:spPr>
      </p:pic>
      <p:pic>
        <p:nvPicPr>
          <p:cNvPr id="47" name="Picture 46"/>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3064960" y="3764000"/>
            <a:ext cx="1039063" cy="356311"/>
          </a:xfrm>
          <a:prstGeom prst="rect">
            <a:avLst/>
          </a:prstGeom>
        </p:spPr>
      </p:pic>
      <p:pic>
        <p:nvPicPr>
          <p:cNvPr id="50" name="Picture 49"/>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4296882" y="4297406"/>
            <a:ext cx="3599078" cy="305410"/>
          </a:xfrm>
          <a:prstGeom prst="rect">
            <a:avLst/>
          </a:prstGeom>
        </p:spPr>
      </p:pic>
      <p:pic>
        <p:nvPicPr>
          <p:cNvPr id="45" name="Picture 44"/>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1501006" y="4775734"/>
            <a:ext cx="1030529" cy="356311"/>
          </a:xfrm>
          <a:prstGeom prst="rect">
            <a:avLst/>
          </a:prstGeom>
        </p:spPr>
      </p:pic>
      <p:pic>
        <p:nvPicPr>
          <p:cNvPr id="20" name="Picture 19"/>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7345545" y="4775734"/>
            <a:ext cx="2528316" cy="356311"/>
          </a:xfrm>
          <a:prstGeom prst="rect">
            <a:avLst/>
          </a:prstGeom>
        </p:spPr>
      </p:pic>
      <p:pic>
        <p:nvPicPr>
          <p:cNvPr id="21" name="Picture 20"/>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8332609" y="5295023"/>
            <a:ext cx="723290" cy="356311"/>
          </a:xfrm>
          <a:prstGeom prst="rect">
            <a:avLst/>
          </a:prstGeom>
        </p:spPr>
      </p:pic>
      <p:pic>
        <p:nvPicPr>
          <p:cNvPr id="43" name="Picture 42"/>
          <p:cNvPicPr>
            <a:picLocks noChangeAspect="1"/>
          </p:cNvPicPr>
          <p:nvPr>
            <p:custDataLst>
              <p:tags r:id="rId7"/>
            </p:custDataLst>
          </p:nvPr>
        </p:nvPicPr>
        <p:blipFill>
          <a:blip r:embed="rId15">
            <a:extLst>
              <a:ext uri="{28A0092B-C50C-407E-A947-70E740481C1C}">
                <a14:useLocalDpi xmlns:a14="http://schemas.microsoft.com/office/drawing/2010/main" val="0"/>
              </a:ext>
            </a:extLst>
          </a:blip>
          <a:stretch>
            <a:fillRect/>
          </a:stretch>
        </p:blipFill>
        <p:spPr>
          <a:xfrm>
            <a:off x="917032" y="5731697"/>
            <a:ext cx="847039" cy="356311"/>
          </a:xfrm>
          <a:prstGeom prst="rect">
            <a:avLst/>
          </a:prstGeom>
        </p:spPr>
      </p:pic>
      <p:sp>
        <p:nvSpPr>
          <p:cNvPr id="3" name="TextBox 2"/>
          <p:cNvSpPr txBox="1"/>
          <p:nvPr/>
        </p:nvSpPr>
        <p:spPr>
          <a:xfrm>
            <a:off x="9633549" y="2198519"/>
            <a:ext cx="1921140" cy="369332"/>
          </a:xfrm>
          <a:prstGeom prst="rect">
            <a:avLst/>
          </a:prstGeom>
          <a:noFill/>
        </p:spPr>
        <p:txBody>
          <a:bodyPr wrap="square" rtlCol="0">
            <a:spAutoFit/>
          </a:bodyPr>
          <a:lstStyle/>
          <a:p>
            <a:r>
              <a:rPr lang="en-US" b="1" dirty="0">
                <a:solidFill>
                  <a:schemeClr val="tx2">
                    <a:lumMod val="50000"/>
                  </a:schemeClr>
                </a:solidFill>
                <a:latin typeface="Gill Sans MT" panose="020B0502020104020203" pitchFamily="34" charset="0"/>
                <a:sym typeface="Symbol" panose="05050102010706020507" pitchFamily="18" charset="2"/>
              </a:rPr>
              <a:t> </a:t>
            </a:r>
            <a:r>
              <a:rPr lang="en-US" b="1" dirty="0">
                <a:solidFill>
                  <a:schemeClr val="tx2">
                    <a:lumMod val="50000"/>
                  </a:schemeClr>
                </a:solidFill>
                <a:latin typeface="Gill Sans MT" panose="020B0502020104020203" pitchFamily="34" charset="0"/>
              </a:rPr>
              <a:t>Cost function</a:t>
            </a:r>
          </a:p>
        </p:txBody>
      </p:sp>
      <p:sp>
        <p:nvSpPr>
          <p:cNvPr id="13" name="TextBox 12"/>
          <p:cNvSpPr txBox="1"/>
          <p:nvPr/>
        </p:nvSpPr>
        <p:spPr>
          <a:xfrm>
            <a:off x="9610621" y="2834116"/>
            <a:ext cx="2262721" cy="369332"/>
          </a:xfrm>
          <a:prstGeom prst="rect">
            <a:avLst/>
          </a:prstGeom>
          <a:noFill/>
        </p:spPr>
        <p:txBody>
          <a:bodyPr wrap="square" rtlCol="0">
            <a:spAutoFit/>
          </a:bodyPr>
          <a:lstStyle/>
          <a:p>
            <a:r>
              <a:rPr lang="en-US" b="1" dirty="0">
                <a:solidFill>
                  <a:schemeClr val="tx2">
                    <a:lumMod val="50000"/>
                  </a:schemeClr>
                </a:solidFill>
                <a:latin typeface="Gill Sans MT" panose="020B0502020104020203" pitchFamily="34" charset="0"/>
                <a:sym typeface="Symbol" panose="05050102010706020507" pitchFamily="18" charset="2"/>
              </a:rPr>
              <a:t> </a:t>
            </a:r>
            <a:r>
              <a:rPr lang="en-US" b="1" dirty="0">
                <a:solidFill>
                  <a:schemeClr val="tx2">
                    <a:lumMod val="50000"/>
                  </a:schemeClr>
                </a:solidFill>
                <a:latin typeface="Gill Sans MT" panose="020B0502020104020203" pitchFamily="34" charset="0"/>
              </a:rPr>
              <a:t>State dynamics</a:t>
            </a:r>
          </a:p>
        </p:txBody>
      </p:sp>
      <p:sp>
        <p:nvSpPr>
          <p:cNvPr id="14" name="TextBox 13"/>
          <p:cNvSpPr txBox="1"/>
          <p:nvPr/>
        </p:nvSpPr>
        <p:spPr>
          <a:xfrm>
            <a:off x="1342108" y="4373374"/>
            <a:ext cx="1348324" cy="369332"/>
          </a:xfrm>
          <a:prstGeom prst="rect">
            <a:avLst/>
          </a:prstGeom>
          <a:noFill/>
        </p:spPr>
        <p:txBody>
          <a:bodyPr wrap="square" rtlCol="0">
            <a:spAutoFit/>
          </a:bodyPr>
          <a:lstStyle/>
          <a:p>
            <a:r>
              <a:rPr lang="en-US" b="1" dirty="0">
                <a:solidFill>
                  <a:schemeClr val="tx2">
                    <a:lumMod val="50000"/>
                  </a:schemeClr>
                </a:solidFill>
                <a:latin typeface="Gill Sans MT" panose="020B0502020104020203" pitchFamily="34" charset="0"/>
                <a:sym typeface="Symbol" panose="05050102010706020507" pitchFamily="18" charset="2"/>
              </a:rPr>
              <a:t>mean field</a:t>
            </a:r>
            <a:endParaRPr lang="en-US" b="1" dirty="0">
              <a:solidFill>
                <a:schemeClr val="tx2">
                  <a:lumMod val="50000"/>
                </a:schemeClr>
              </a:solidFill>
              <a:latin typeface="Gill Sans MT" panose="020B0502020104020203" pitchFamily="34" charset="0"/>
            </a:endParaRPr>
          </a:p>
        </p:txBody>
      </p:sp>
    </p:spTree>
    <p:extLst>
      <p:ext uri="{BB962C8B-B14F-4D97-AF65-F5344CB8AC3E}">
        <p14:creationId xmlns:p14="http://schemas.microsoft.com/office/powerpoint/2010/main" val="370709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87.5"/>
  <p:tag name="ORIGINALWIDTH" val="882.75"/>
  <p:tag name="LATEXADDIN" val="\documentclass{article}&#10;\usepackage{amsmath}&#10;\usepackage{amssymb}&#10;\pagestyle{empty}&#10;\begin{document}&#10;&#10;\begin{equation*}&#10;\min_{u_i\in\mathcal{U}_i} J_i(u_i,\mathbf{u}_{-i}).&#10;\end{equation*}&#10;&#10;\end{document}"/>
  <p:tag name="IGUANATEXSIZE" val="24"/>
  <p:tag name="IGUANATEXCURSOR" val="172"/>
  <p:tag name="TRANSPARENCY" val="True"/>
  <p:tag name="FILENAME" val=""/>
  <p:tag name="LATEXENGINEID" val="0"/>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535.5"/>
  <p:tag name="ORIGINALWIDTH" val="1113"/>
  <p:tag name="LATEXADDIN" val="\documentclass{article}&#10;\usepackage{amsmath}&#10;\usepackage{amssymb}&#10;\pagestyle{empty}&#10;\begin{document}&#10;&#10;\bf{&#10;\noindent $J$ = cost function\\&#10;$x$ = state variable\\&#10;$u$ = control\\&#10;$m$ = mean field&#10;&#10;}&#10;&#10;&#10;\end{document}"/>
  <p:tag name="IGUANATEXSIZE" val="24"/>
  <p:tag name="IGUANATEXCURSOR" val="197"/>
  <p:tag name="TRANSPARENCY" val="True"/>
  <p:tag name="FILENAME" val=""/>
  <p:tag name="LATEXENGINEID" val="0"/>
  <p:tag name="TEMPFOLDER" val="c:\temp\"/>
  <p:tag name="LATEXFORMHEIGHT" val="312"/>
  <p:tag name="LATEXFORMWIDTH" val="384"/>
  <p:tag name="LATEXFORMWRAP" val="True"/>
  <p:tag name="BITMAPVECTOR" val="0"/>
</p:tagLst>
</file>

<file path=ppt/tags/tag100.xml><?xml version="1.0" encoding="utf-8"?>
<p:tagLst xmlns:a="http://schemas.openxmlformats.org/drawingml/2006/main" xmlns:r="http://schemas.openxmlformats.org/officeDocument/2006/relationships" xmlns:p="http://schemas.openxmlformats.org/presentationml/2006/main">
  <p:tag name="OUTPUTDPI" val="1200"/>
  <p:tag name="ORIGINALHEIGHT" val="73.5"/>
  <p:tag name="ORIGINALWIDTH" val="62.25"/>
  <p:tag name="LATEXADDIN" val="\documentclass{article}&#10;\usepackage{amsmath}&#10;\usepackage{amssymb}&#10;\pagestyle{empty}&#10;\begin{document}&#10;&#10;\begin{equation*}&#10;\bar{x}&#10;\end{equation*}&#10;&#10;\end{document}"/>
  <p:tag name="IGUANATEXSIZE" val="28"/>
  <p:tag name="IGUANATEXCURSOR" val="127"/>
  <p:tag name="TRANSPARENCY" val="True"/>
  <p:tag name="FILENAME" val=""/>
  <p:tag name="LATEXENGINEID" val="0"/>
  <p:tag name="TEMPFOLDER" val="c:\temp\"/>
  <p:tag name="LATEXFORMHEIGHT" val="312"/>
  <p:tag name="LATEXFORMWIDTH" val="384"/>
  <p:tag name="LATEXFORMWRAP" val="True"/>
  <p:tag name="BITMAPVECTOR" val="0"/>
</p:tagLst>
</file>

<file path=ppt/tags/tag101.xml><?xml version="1.0" encoding="utf-8"?>
<p:tagLst xmlns:a="http://schemas.openxmlformats.org/drawingml/2006/main" xmlns:r="http://schemas.openxmlformats.org/officeDocument/2006/relationships" xmlns:p="http://schemas.openxmlformats.org/presentationml/2006/main">
  <p:tag name="OUTPUTDPI" val="1200"/>
  <p:tag name="ORIGINALHEIGHT" val="92.25"/>
  <p:tag name="ORIGINALWIDTH" val="99"/>
  <p:tag name="LATEXADDIN" val="\documentclass{article}&#10;\usepackage{amsmath}&#10;\usepackage{amssymb}&#10;\pagestyle{empty}&#10;\begin{document}&#10;&#10;\begin{equation*}&#10;\bar{u}_i&#10;\end{equation*}&#10;&#10;\end{document}"/>
  <p:tag name="IGUANATEXSIZE" val="28"/>
  <p:tag name="IGUANATEXCURSOR" val="129"/>
  <p:tag name="TRANSPARENCY" val="True"/>
  <p:tag name="FILENAME" val=""/>
  <p:tag name="LATEXENGINEID" val="0"/>
  <p:tag name="TEMPFOLDER" val="c:\temp\"/>
  <p:tag name="LATEXFORMHEIGHT" val="312"/>
  <p:tag name="LATEXFORMWIDTH" val="384"/>
  <p:tag name="LATEXFORMWRAP" val="True"/>
  <p:tag name="BITMAPVECTOR" val="0"/>
</p:tagLst>
</file>

<file path=ppt/tags/tag102.xml><?xml version="1.0" encoding="utf-8"?>
<p:tagLst xmlns:a="http://schemas.openxmlformats.org/drawingml/2006/main" xmlns:r="http://schemas.openxmlformats.org/officeDocument/2006/relationships" xmlns:p="http://schemas.openxmlformats.org/presentationml/2006/main">
  <p:tag name="OUTPUTDPI" val="1200"/>
  <p:tag name="ORIGINALHEIGHT" val="699.75"/>
  <p:tag name="ORIGINALWIDTH" val="3644.25"/>
  <p:tag name="LATEXADDIN" val="\documentclass{article}&#10;\usepackage{amsmath}&#10;\usepackage{amssymb}&#10;\pagestyle{empty}&#10;\begin{document}&#10;&#10;\begin{equation*}&#10;\begin{aligned}&#10;&amp;\inf_{u_i \in \mathcal{U}_i} &amp;&amp; \tilde{J}_i(x,u,\bar{x},\bar{u},t) = \mathbb{E}\bigg[ \int_0^T \tilde{L}_i(x,u,\bar{x},\bar{u},t) \, dt + \tilde{\Phi}_i(x,\bar{x},T) \bigg]\\&#10;&amp;\text{subject to} &amp;&amp; dx(t) = \tilde{f}(x,u,\bar{x},\bar{u},t) \, dt + \sigma(t) \, dW(t)\\&#10;&amp; &amp;&amp;x(0) = x_0&#10;\end{aligned}&#10;\end{equation*}&#10;&#10;\end{document}"/>
  <p:tag name="IGUANATEXSIZE" val="24"/>
  <p:tag name="IGUANATEXCURSOR" val="418"/>
  <p:tag name="TRANSPARENCY" val="True"/>
  <p:tag name="FILENAME" val=""/>
  <p:tag name="LATEXENGINEID" val="0"/>
  <p:tag name="TEMPFOLDER" val="c:\temp\"/>
  <p:tag name="LATEXFORMHEIGHT" val="312"/>
  <p:tag name="LATEXFORMWIDTH" val="384"/>
  <p:tag name="LATEXFORMWRAP" val="True"/>
  <p:tag name="BITMAPVECTOR" val="0"/>
</p:tagLst>
</file>

<file path=ppt/tags/tag103.xml><?xml version="1.0" encoding="utf-8"?>
<p:tagLst xmlns:a="http://schemas.openxmlformats.org/drawingml/2006/main" xmlns:r="http://schemas.openxmlformats.org/officeDocument/2006/relationships" xmlns:p="http://schemas.openxmlformats.org/presentationml/2006/main">
  <p:tag name="OUTPUTDPI" val="1200"/>
  <p:tag name="ORIGINALHEIGHT" val="83.25"/>
  <p:tag name="ORIGINALWIDTH" val="33.75"/>
  <p:tag name="LATEXADDIN" val="\documentclass{article}&#10;\usepackage{amsmath}&#10;\usepackage{amssymb}&#10;\pagestyle{empty}&#10;\begin{document}&#10;&#10;\begin{equation*}&#10;i&#10;\end{equation*}&#10;&#10;\end{document}"/>
  <p:tag name="IGUANATEXSIZE" val="24"/>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104.xml><?xml version="1.0" encoding="utf-8"?>
<p:tagLst xmlns:a="http://schemas.openxmlformats.org/drawingml/2006/main" xmlns:r="http://schemas.openxmlformats.org/officeDocument/2006/relationships" xmlns:p="http://schemas.openxmlformats.org/presentationml/2006/main">
  <p:tag name="OUTPUTDPI" val="1200"/>
  <p:tag name="ORIGINALHEIGHT" val="123.75"/>
  <p:tag name="ORIGINALWIDTH" val="111.75"/>
  <p:tag name="LATEXADDIN" val="\documentclass{article}&#10;\usepackage{amsmath}&#10;\usepackage{amssymb}&#10;\pagestyle{empty}&#10;\begin{document}&#10;&#10;\begin{equation*}&#10;u_i^*&#10;\end{equation*}&#10;&#10;\end{document}"/>
  <p:tag name="IGUANATEXSIZE" val="24"/>
  <p:tag name="IGUANATEXCURSOR" val="125"/>
  <p:tag name="TRANSPARENCY" val="True"/>
  <p:tag name="FILENAME" val=""/>
  <p:tag name="LATEXENGINEID" val="0"/>
  <p:tag name="TEMPFOLDER" val="c:\temp\"/>
  <p:tag name="LATEXFORMHEIGHT" val="312"/>
  <p:tag name="LATEXFORMWIDTH" val="384"/>
  <p:tag name="LATEXFORMWRAP" val="True"/>
  <p:tag name="BITMAPVECTOR" val="0"/>
</p:tagLst>
</file>

<file path=ppt/tags/tag105.xml><?xml version="1.0" encoding="utf-8"?>
<p:tagLst xmlns:a="http://schemas.openxmlformats.org/drawingml/2006/main" xmlns:r="http://schemas.openxmlformats.org/officeDocument/2006/relationships" xmlns:p="http://schemas.openxmlformats.org/presentationml/2006/main">
  <p:tag name="OUTPUTDPI" val="1200"/>
  <p:tag name="ORIGINALHEIGHT" val="83.25"/>
  <p:tag name="ORIGINALWIDTH" val="33.75"/>
  <p:tag name="LATEXADDIN" val="\documentclass{article}&#10;\usepackage{amsmath}&#10;\usepackage{amssymb}&#10;\pagestyle{empty}&#10;\begin{document}&#10;&#10;\begin{equation*}&#10;i&#10;\end{equation*}&#10;&#10;\end{document}"/>
  <p:tag name="IGUANATEXSIZE" val="24"/>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106.xml><?xml version="1.0" encoding="utf-8"?>
<p:tagLst xmlns:a="http://schemas.openxmlformats.org/drawingml/2006/main" xmlns:r="http://schemas.openxmlformats.org/officeDocument/2006/relationships" xmlns:p="http://schemas.openxmlformats.org/presentationml/2006/main">
  <p:tag name="OUTPUTDPI" val="1200"/>
  <p:tag name="ORIGINALHEIGHT" val="123.75"/>
  <p:tag name="ORIGINALWIDTH" val="111.75"/>
  <p:tag name="LATEXADDIN" val="\documentclass{article}&#10;\usepackage{amsmath}&#10;\usepackage{amssymb}&#10;\pagestyle{empty}&#10;\begin{document}&#10;&#10;\begin{equation*}&#10;u_i^*&#10;\end{equation*}&#10;&#10;\end{document}"/>
  <p:tag name="IGUANATEXSIZE" val="24"/>
  <p:tag name="IGUANATEXCURSOR" val="125"/>
  <p:tag name="TRANSPARENCY" val="True"/>
  <p:tag name="FILENAME" val=""/>
  <p:tag name="LATEXENGINEID" val="0"/>
  <p:tag name="TEMPFOLDER" val="c:\temp\"/>
  <p:tag name="LATEXFORMHEIGHT" val="312"/>
  <p:tag name="LATEXFORMWIDTH" val="384"/>
  <p:tag name="LATEXFORMWRAP" val="True"/>
  <p:tag name="BITMAPVECTOR" val="0"/>
</p:tagLst>
</file>

<file path=ppt/tags/tag107.xml><?xml version="1.0" encoding="utf-8"?>
<p:tagLst xmlns:a="http://schemas.openxmlformats.org/drawingml/2006/main" xmlns:r="http://schemas.openxmlformats.org/officeDocument/2006/relationships" xmlns:p="http://schemas.openxmlformats.org/presentationml/2006/main">
  <p:tag name="OUTPUTDPI" val="1200"/>
  <p:tag name="ORIGINALHEIGHT" val="695.25"/>
  <p:tag name="ORIGINALWIDTH" val="3876.75"/>
  <p:tag name="LATEXADDIN" val="\documentclass{article}&#10;\usepackage{amsmath}&#10;\usepackage{amssymb}&#10;\pagestyle{empty}&#10;\begin{document}&#10;&#10;\begin{equation*}&#10;\begin{aligned}&#10;&amp;\inf_{u_i \in \mathcal{U}_i} &amp;&amp;\tilde{J}_i = \frac{1}{2} \alpha_i(0)\text{var}[x(0)] + \frac{1}{2} \beta_i(0)(\mathbb{E}[x(0)])^2 + \frac{1}{2} \mathbb{E} \Big[\int_0^T \sigma^2 \alpha_i \, dt\Big]\\&#10;&amp;\text{subject to} &amp;&amp; dx(t) = \tilde{f}(x,u,\bar{x},\bar{u},t) \, dt + \sigma(t) \, dW(t)\\&#10;&amp; &amp;&amp;x(0) = x_0&#10;\end{aligned}&#10;\end{equation*}&#10;&#10;\end{document}"/>
  <p:tag name="IGUANATEXSIZE" val="24"/>
  <p:tag name="IGUANATEXCURSOR" val="334"/>
  <p:tag name="TRANSPARENCY" val="True"/>
  <p:tag name="FILENAME" val=""/>
  <p:tag name="LATEXENGINEID" val="0"/>
  <p:tag name="TEMPFOLDER" val="c:\temp\"/>
  <p:tag name="LATEXFORMHEIGHT" val="312"/>
  <p:tag name="LATEXFORMWIDTH" val="384"/>
  <p:tag name="LATEXFORMWRAP" val="True"/>
  <p:tag name="BITMAPVECTOR" val="0"/>
</p:tagLst>
</file>

<file path=ppt/tags/tag108.xml><?xml version="1.0" encoding="utf-8"?>
<p:tagLst xmlns:a="http://schemas.openxmlformats.org/drawingml/2006/main" xmlns:r="http://schemas.openxmlformats.org/officeDocument/2006/relationships" xmlns:p="http://schemas.openxmlformats.org/presentationml/2006/main">
  <p:tag name="OUTPUTDPI" val="1200"/>
  <p:tag name="ORIGINALHEIGHT" val="261.75"/>
  <p:tag name="ORIGINALWIDTH" val="2529.75"/>
  <p:tag name="LATEXADDIN" val="\documentclass{article}&#10;\usepackage{amsmath}&#10;\usepackage{amssymb}&#10;\pagestyle{empty}&#10;\begin{document}&#10;&#10;\begin{equation*}&#10;u_i^*(t) = \frac{r_i}{\tau_i + e_i} \alpha_i(x - \bar{x}) + \beta_i \frac{r_i + \bar{r}_i}{\tau_i + \bar{\tau}_i + e_i + \bar{e}_i} \bar{x}&#10;\end{equation*}&#10;&#10;\end{document}"/>
  <p:tag name="IGUANATEXSIZE" val="24"/>
  <p:tag name="IGUANATEXCURSOR" val="259"/>
  <p:tag name="TRANSPARENCY" val="True"/>
  <p:tag name="FILENAME" val=""/>
  <p:tag name="LATEXENGINEID" val="0"/>
  <p:tag name="TEMPFOLDER" val="c:\temp\"/>
  <p:tag name="LATEXFORMHEIGHT" val="312"/>
  <p:tag name="LATEXFORMWIDTH" val="384"/>
  <p:tag name="LATEXFORMWRAP" val="True"/>
  <p:tag name="BITMAPVECTOR" val="0"/>
</p:tagLst>
</file>

<file path=ppt/tags/tag109.xml><?xml version="1.0" encoding="utf-8"?>
<p:tagLst xmlns:a="http://schemas.openxmlformats.org/drawingml/2006/main" xmlns:r="http://schemas.openxmlformats.org/officeDocument/2006/relationships" xmlns:p="http://schemas.openxmlformats.org/presentationml/2006/main">
  <p:tag name="OUTPUTDPI" val="1200"/>
  <p:tag name="ORIGINALHEIGHT" val="73.5"/>
  <p:tag name="ORIGINALWIDTH" val="62.25"/>
  <p:tag name="LATEXADDIN" val="\documentclass{article}&#10;\usepackage{amsmath}&#10;\usepackage{amssymb}&#10;\pagestyle{empty}&#10;\begin{document}&#10;&#10;\begin{equation*}&#10;\bar{x}&#10;\end{equation*}&#10;&#10;\end{document}"/>
  <p:tag name="IGUANATEXSIZE" val="24"/>
  <p:tag name="IGUANATEXCURSOR" val="127"/>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501.75"/>
  <p:tag name="ORIGINALWIDTH" val="3487.5"/>
  <p:tag name="LATEXADDIN" val="\documentclass{article}&#10;\usepackage{amsmath}&#10;\usepackage{amssymb}&#10;\pagestyle{empty}&#10;\begin{document}&#10;&#10;\begin{equation*}&#10;    \begin{aligned}&#10;        &amp;\min_{u \in \mathcal{U}} &amp;&amp;J(m,u) = \mathbb{E} \bigg[ \int_0^T L(x,m(x,t),u(x,t)) \, dt + \Psi(x(T)) \bigg]\\&#10;        &amp;\text{subject to} &amp;&amp; dx(t) = f(x,m(x,t),u(x,t)) \, dt + \sigma \, dw(t), x(0) = x_0&#10;    \end{aligned}&#10;\end{equation*}&#10;&#10;\end{document}"/>
  <p:tag name="IGUANATEXSIZE" val="24"/>
  <p:tag name="IGUANATEXCURSOR" val="181"/>
  <p:tag name="TRANSPARENCY" val="True"/>
  <p:tag name="FILENAME" val=""/>
  <p:tag name="LATEXENGINEID" val="0"/>
  <p:tag name="TEMPFOLDER" val="c:\temp\"/>
  <p:tag name="LATEXFORMHEIGHT" val="312"/>
  <p:tag name="LATEXFORMWIDTH" val="384"/>
  <p:tag name="LATEXFORMWRAP" val="True"/>
  <p:tag name="BITMAPVECTOR" val="0"/>
</p:tagLst>
</file>

<file path=ppt/tags/tag110.xml><?xml version="1.0" encoding="utf-8"?>
<p:tagLst xmlns:a="http://schemas.openxmlformats.org/drawingml/2006/main" xmlns:r="http://schemas.openxmlformats.org/officeDocument/2006/relationships" xmlns:p="http://schemas.openxmlformats.org/presentationml/2006/main">
  <p:tag name="OUTPUTDPI" val="1200"/>
  <p:tag name="ORIGINALHEIGHT" val="73.5"/>
  <p:tag name="ORIGINALWIDTH" val="285.75"/>
  <p:tag name="LATEXADDIN" val="\documentclass{article}&#10;\usepackage{amsmath}&#10;\usepackage{amssymb}&#10;\pagestyle{empty}&#10;\begin{document}&#10;&#10;\begin{equation*}&#10;x-\bar{x}&#10;\end{equation*}&#10;&#10;\end{document}"/>
  <p:tag name="IGUANATEXSIZE" val="24"/>
  <p:tag name="IGUANATEXCURSOR" val="122"/>
  <p:tag name="TRANSPARENCY" val="True"/>
  <p:tag name="FILENAME" val=""/>
  <p:tag name="LATEXENGINEID" val="0"/>
  <p:tag name="TEMPFOLDER" val="c:\temp\"/>
  <p:tag name="LATEXFORMHEIGHT" val="312"/>
  <p:tag name="LATEXFORMWIDTH" val="384"/>
  <p:tag name="LATEXFORMWRAP" val="True"/>
  <p:tag name="BITMAPVECTOR" val="0"/>
</p:tagLst>
</file>

<file path=ppt/tags/tag111.xml><?xml version="1.0" encoding="utf-8"?>
<p:tagLst xmlns:a="http://schemas.openxmlformats.org/drawingml/2006/main" xmlns:r="http://schemas.openxmlformats.org/officeDocument/2006/relationships" xmlns:p="http://schemas.openxmlformats.org/presentationml/2006/main">
  <p:tag name="OUTPUTDPI" val="1200"/>
  <p:tag name="ORIGINALHEIGHT" val="759"/>
  <p:tag name="ORIGINALWIDTH" val="4863"/>
  <p:tag name="LATEXADDIN" val="\documentclass{article}&#10;\usepackage{amsmath}&#10;\usepackage{amssymb}&#10;\pagestyle{empty}&#10;\begin{document}&#10;&#10;\begin{equation*}&#10;\begin{aligned}&#10;&amp;\inf_{u_i \in \mathcal{U}_i} &amp;&amp;\tilde{J}_0 = \sum_{i=1}^N \tilde{J}_i(u) = \frac{1}{2} \alpha_0(0)\text{var}[x(0)] + \frac{1}{2} \beta_0(0)(\mathbb{E}[x(0)])^2+ \frac{1}{2} \mathbb{E} \Big[\int_0^T \sigma^2(t) \alpha_0(t) \, dt\Big]\\&#10;&amp;\text{subject to} &amp;&amp; dx(t) = \tilde{f}(x,u,\bar{x},\bar{u},t) \, dt + \sigma(t) \, dW(t)\\&#10;&amp; &amp;&amp;x(0) = x_0&#10;\end{aligned}&#10;\end{equation*}&#10;&#10;\end{document}"/>
  <p:tag name="IGUANATEXSIZE" val="22"/>
  <p:tag name="IGUANATEXCURSOR" val="478"/>
  <p:tag name="TRANSPARENCY" val="True"/>
  <p:tag name="FILENAME" val=""/>
  <p:tag name="LATEXENGINEID" val="0"/>
  <p:tag name="TEMPFOLDER" val="c:\temp\"/>
  <p:tag name="LATEXFORMHEIGHT" val="312"/>
  <p:tag name="LATEXFORMWIDTH" val="384"/>
  <p:tag name="LATEXFORMWRAP" val="True"/>
  <p:tag name="BITMAPVECTOR" val="0"/>
</p:tagLst>
</file>

<file path=ppt/tags/tag112.xml><?xml version="1.0" encoding="utf-8"?>
<p:tagLst xmlns:a="http://schemas.openxmlformats.org/drawingml/2006/main" xmlns:r="http://schemas.openxmlformats.org/officeDocument/2006/relationships" xmlns:p="http://schemas.openxmlformats.org/presentationml/2006/main">
  <p:tag name="OUTPUTDPI" val="1200"/>
  <p:tag name="ORIGINALHEIGHT" val="261.75"/>
  <p:tag name="ORIGINALWIDTH" val="2559"/>
  <p:tag name="LATEXADDIN" val="\documentclass{article}&#10;\usepackage{amsmath}&#10;\usepackage{amssymb}&#10;\pagestyle{empty}&#10;\begin{document}&#10;&#10;\begin{equation*}&#10;u_i^*(t) = \frac{r_i}{\tau_i + e_i} \alpha_0(x - \bar{x}) + \frac{r_i + \bar{r}_i}{\tau_i + \bar{\tau}_i + e_i + \bar{e}_i} \beta_0 \bar{x}&#10;\end{equation*}&#10;&#10;\end{document}"/>
  <p:tag name="IGUANATEXSIZE" val="24"/>
  <p:tag name="IGUANATEXCURSOR" val="259"/>
  <p:tag name="TRANSPARENCY" val="True"/>
  <p:tag name="FILENAME" val=""/>
  <p:tag name="LATEXENGINEID" val="0"/>
  <p:tag name="TEMPFOLDER" val="c:\temp\"/>
  <p:tag name="LATEXFORMHEIGHT" val="312"/>
  <p:tag name="LATEXFORMWIDTH" val="384"/>
  <p:tag name="LATEXFORMWRAP" val="True"/>
  <p:tag name="BITMAPVECTOR" val="0"/>
</p:tagLst>
</file>

<file path=ppt/tags/tag113.xml><?xml version="1.0" encoding="utf-8"?>
<p:tagLst xmlns:a="http://schemas.openxmlformats.org/drawingml/2006/main" xmlns:r="http://schemas.openxmlformats.org/officeDocument/2006/relationships" xmlns:p="http://schemas.openxmlformats.org/presentationml/2006/main">
  <p:tag name="OUTPUTDPI" val="1200"/>
  <p:tag name="ORIGINALHEIGHT" val="73.5"/>
  <p:tag name="ORIGINALWIDTH" val="62.25"/>
  <p:tag name="LATEXADDIN" val="\documentclass{article}&#10;\usepackage{amsmath}&#10;\usepackage{amssymb}&#10;\pagestyle{empty}&#10;\begin{document}&#10;&#10;\begin{equation*}&#10;\bar{x}&#10;\end{equation*}&#10;&#10;\end{document}"/>
  <p:tag name="IGUANATEXSIZE" val="24"/>
  <p:tag name="IGUANATEXCURSOR" val="127"/>
  <p:tag name="TRANSPARENCY" val="True"/>
  <p:tag name="FILENAME" val=""/>
  <p:tag name="LATEXENGINEID" val="0"/>
  <p:tag name="TEMPFOLDER" val="c:\temp\"/>
  <p:tag name="LATEXFORMHEIGHT" val="312"/>
  <p:tag name="LATEXFORMWIDTH" val="384"/>
  <p:tag name="LATEXFORMWRAP" val="True"/>
  <p:tag name="BITMAPVECTOR" val="0"/>
</p:tagLst>
</file>

<file path=ppt/tags/tag114.xml><?xml version="1.0" encoding="utf-8"?>
<p:tagLst xmlns:a="http://schemas.openxmlformats.org/drawingml/2006/main" xmlns:r="http://schemas.openxmlformats.org/officeDocument/2006/relationships" xmlns:p="http://schemas.openxmlformats.org/presentationml/2006/main">
  <p:tag name="OUTPUTDPI" val="1200"/>
  <p:tag name="ORIGINALHEIGHT" val="73.5"/>
  <p:tag name="ORIGINALWIDTH" val="285.75"/>
  <p:tag name="LATEXADDIN" val="\documentclass{article}&#10;\usepackage{amsmath}&#10;\usepackage{amssymb}&#10;\pagestyle{empty}&#10;\begin{document}&#10;&#10;\begin{equation*}&#10;x-\bar{x}&#10;\end{equation*}&#10;&#10;\end{document}"/>
  <p:tag name="IGUANATEXSIZE" val="24"/>
  <p:tag name="IGUANATEXCURSOR" val="122"/>
  <p:tag name="TRANSPARENCY" val="True"/>
  <p:tag name="FILENAME" val=""/>
  <p:tag name="LATEXENGINEID" val="0"/>
  <p:tag name="TEMPFOLDER" val="c:\temp\"/>
  <p:tag name="LATEXFORMHEIGHT" val="312"/>
  <p:tag name="LATEXFORMWIDTH" val="384"/>
  <p:tag name="LATEXFORMWRAP" val="True"/>
  <p:tag name="BITMAPVECTOR" val="0"/>
</p:tagLst>
</file>

<file path=ppt/tags/tag115.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1419"/>
  <p:tag name="LATEXADDIN" val="\documentclass{article}&#10;\usepackage{amsmath}&#10;\usepackage{amssymb}&#10;\pagestyle{empty}&#10;\begin{document}&#10;&#10;\begin{equation*}&#10;f_i =\{10,12,14\} \; \text{Tcycles/s}&#10;\end{equation*}&#10;&#10;\end{document}"/>
  <p:tag name="IGUANATEXSIZE" val="24"/>
  <p:tag name="IGUANATEXCURSOR" val="139"/>
  <p:tag name="TRANSPARENCY" val="True"/>
  <p:tag name="FILENAME" val=""/>
  <p:tag name="LATEXENGINEID" val="0"/>
  <p:tag name="TEMPFOLDER" val="c:\temp\"/>
  <p:tag name="LATEXFORMHEIGHT" val="312"/>
  <p:tag name="LATEXFORMWIDTH" val="384"/>
  <p:tag name="LATEXFORMWRAP" val="True"/>
  <p:tag name="BITMAPVECTOR" val="0"/>
</p:tagLst>
</file>

<file path=ppt/tags/tag116.xml><?xml version="1.0" encoding="utf-8"?>
<p:tagLst xmlns:a="http://schemas.openxmlformats.org/drawingml/2006/main" xmlns:r="http://schemas.openxmlformats.org/officeDocument/2006/relationships" xmlns:p="http://schemas.openxmlformats.org/presentationml/2006/main">
  <p:tag name="OUTPUTDPI" val="1200"/>
  <p:tag name="ORIGINALHEIGHT" val="87.75"/>
  <p:tag name="ORIGINALWIDTH" val="331.5"/>
  <p:tag name="LATEXADDIN" val="\documentclass{article}&#10;\usepackage{amsmath}&#10;\usepackage{amssymb}&#10;\pagestyle{empty}&#10;\begin{document}&#10;&#10;\begin{equation*}&#10;N = 5&#10;\end{equation*}&#10;&#10;\end{document}"/>
  <p:tag name="IGUANATEXSIZE" val="24"/>
  <p:tag name="IGUANATEXCURSOR" val="125"/>
  <p:tag name="TRANSPARENCY" val="True"/>
  <p:tag name="FILENAME" val=""/>
  <p:tag name="LATEXENGINEID" val="0"/>
  <p:tag name="TEMPFOLDER" val="c:\temp\"/>
  <p:tag name="LATEXFORMHEIGHT" val="312"/>
  <p:tag name="LATEXFORMWIDTH" val="384"/>
  <p:tag name="LATEXFORMWRAP" val="True"/>
  <p:tag name="BITMAPVECTOR" val="0"/>
</p:tagLst>
</file>

<file path=ppt/tags/tag117.xml><?xml version="1.0" encoding="utf-8"?>
<p:tagLst xmlns:a="http://schemas.openxmlformats.org/drawingml/2006/main" xmlns:r="http://schemas.openxmlformats.org/officeDocument/2006/relationships" xmlns:p="http://schemas.openxmlformats.org/presentationml/2006/main">
  <p:tag name="OUTPUTDPI" val="1200"/>
  <p:tag name="ORIGINALHEIGHT" val="118.5"/>
  <p:tag name="ORIGINALWIDTH" val="900.75"/>
  <p:tag name="LATEXADDIN" val="\documentclass{article}&#10;\usepackage{amsmath}&#10;\usepackage{amssymb}&#10;\pagestyle{empty}&#10;\begin{document}&#10;&#10;\begin{equation*}&#10;w_{e,i} = w_{d,i} = 0.5&#10;\end{equation*}&#10;&#10;\end{document}"/>
  <p:tag name="IGUANATEXSIZE" val="24"/>
  <p:tag name="IGUANATEXCURSOR" val="143"/>
  <p:tag name="TRANSPARENCY" val="True"/>
  <p:tag name="FILENAME" val=""/>
  <p:tag name="LATEXENGINEID" val="0"/>
  <p:tag name="TEMPFOLDER" val="c:\temp\"/>
  <p:tag name="LATEXFORMHEIGHT" val="312"/>
  <p:tag name="LATEXFORMWIDTH" val="384"/>
  <p:tag name="LATEXFORMWRAP" val="True"/>
  <p:tag name="BITMAPVECTOR" val="0"/>
</p:tagLst>
</file>

<file path=ppt/tags/tag118.xml><?xml version="1.0" encoding="utf-8"?>
<p:tagLst xmlns:a="http://schemas.openxmlformats.org/drawingml/2006/main" xmlns:r="http://schemas.openxmlformats.org/officeDocument/2006/relationships" xmlns:p="http://schemas.openxmlformats.org/presentationml/2006/main">
  <p:tag name="OUTPUTDPI" val="1200"/>
  <p:tag name="ORIGINALHEIGHT" val="144"/>
  <p:tag name="ORIGINALWIDTH" val="1858.5"/>
  <p:tag name="LATEXADDIN" val="\documentclass{article}&#10;\usepackage{amsmath}&#10;\usepackage{amssymb}&#10;\pagestyle{empty}&#10;\begin{document}&#10;&#10;\begin{equation*}&#10;g_{i,j} = d_{i,j}^{-\alpha}, \alpha=4, N_0 = -100 \, \text{dBm}&#10;\end{equation*}&#10;&#10;\end{document}"/>
  <p:tag name="IGUANATEXSIZE" val="24"/>
  <p:tag name="IGUANATEXCURSOR" val="159"/>
  <p:tag name="TRANSPARENCY" val="True"/>
  <p:tag name="FILENAME" val=""/>
  <p:tag name="LATEXENGINEID" val="0"/>
  <p:tag name="TEMPFOLDER" val="c:\temp\"/>
  <p:tag name="LATEXFORMHEIGHT" val="312"/>
  <p:tag name="LATEXFORMWIDTH" val="384"/>
  <p:tag name="LATEXFORMWRAP" val="True"/>
  <p:tag name="BITMAPVECTOR" val="0"/>
</p:tagLst>
</file>

<file path=ppt/tags/tag119.xml><?xml version="1.0" encoding="utf-8"?>
<p:tagLst xmlns:a="http://schemas.openxmlformats.org/drawingml/2006/main" xmlns:r="http://schemas.openxmlformats.org/officeDocument/2006/relationships" xmlns:p="http://schemas.openxmlformats.org/presentationml/2006/main">
  <p:tag name="OUTPUTDPI" val="1200"/>
  <p:tag name="ORIGINALHEIGHT" val="111.75"/>
  <p:tag name="ORIGINALWIDTH" val="2134.5"/>
  <p:tag name="LATEXADDIN" val="\documentclass{article}&#10;\usepackage{amsmath}&#10;\usepackage{amssymb}&#10;\pagestyle{empty}&#10;\begin{document}&#10;&#10;\begin{equation*}&#10;R_0 = 10 \, \text{Gbps}, C_0 = 10 \, \text{Tb}, C_i = 100 \, \text{Gb}&#10;\end{equation*}&#10;&#10;\end{document}"/>
  <p:tag name="IGUANATEXSIZE" val="24"/>
  <p:tag name="IGUANATEXCURSOR" val="176"/>
  <p:tag name="TRANSPARENCY" val="True"/>
  <p:tag name="FILENAME" val=""/>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365.25"/>
  <p:tag name="LATEXADDIN" val="\documentclass{article}&#10;\usepackage{amsmath}&#10;\usepackage{amssymb}&#10;\pagestyle{empty}&#10;\begin{document}&#10;&#10;\begin{equation*}&#10;(m,u^*)&#10;\end{equation*}&#10;&#10;\end{document}"/>
  <p:tag name="IGUANATEXSIZE" val="28"/>
  <p:tag name="IGUANATEXCURSOR" val="126"/>
  <p:tag name="TRANSPARENCY" val="True"/>
  <p:tag name="FILENAME" val=""/>
  <p:tag name="LATEXENGINEID" val="0"/>
  <p:tag name="TEMPFOLDER" val="c:\temp\"/>
  <p:tag name="LATEXFORMHEIGHT" val="312"/>
  <p:tag name="LATEXFORMWIDTH" val="384"/>
  <p:tag name="LATEXFORMWRAP" val="True"/>
  <p:tag name="BITMAPVECTOR" val="0"/>
</p:tagLst>
</file>

<file path=ppt/tags/tag120.xml><?xml version="1.0" encoding="utf-8"?>
<p:tagLst xmlns:a="http://schemas.openxmlformats.org/drawingml/2006/main" xmlns:r="http://schemas.openxmlformats.org/officeDocument/2006/relationships" xmlns:p="http://schemas.openxmlformats.org/presentationml/2006/main">
  <p:tag name="OUTPUTDPI" val="1200"/>
  <p:tag name="ORIGINALHEIGHT" val="110.25"/>
  <p:tag name="ORIGINALWIDTH" val="1491"/>
  <p:tag name="LATEXADDIN" val="\documentclass{article}&#10;\usepackage{amsmath}&#10;\usepackage{amssymb}&#10;\pagestyle{empty}&#10;\begin{document}&#10;&#10;\begin{equation*}&#10;p_0 = 100 \, \text{mW}, p_i = 100 \, \text{mW}&#10;\end{equation*}&#10;&#10;\end{document}"/>
  <p:tag name="IGUANATEXSIZE" val="24"/>
  <p:tag name="IGUANATEXCURSOR" val="165"/>
  <p:tag name="TRANSPARENCY" val="True"/>
  <p:tag name="FILENAME" val=""/>
  <p:tag name="LATEXENGINEID" val="0"/>
  <p:tag name="TEMPFOLDER" val="c:\temp\"/>
  <p:tag name="LATEXFORMHEIGHT" val="312"/>
  <p:tag name="LATEXFORMWIDTH" val="384"/>
  <p:tag name="LATEXFORMWRAP" val="True"/>
  <p:tag name="BITMAPVECTOR" val="0"/>
</p:tagLst>
</file>

<file path=ppt/tags/tag121.xml><?xml version="1.0" encoding="utf-8"?>
<p:tagLst xmlns:a="http://schemas.openxmlformats.org/drawingml/2006/main" xmlns:r="http://schemas.openxmlformats.org/officeDocument/2006/relationships" xmlns:p="http://schemas.openxmlformats.org/presentationml/2006/main">
  <p:tag name="OUTPUTDPI" val="1200"/>
  <p:tag name="ORIGINALHEIGHT" val="75"/>
  <p:tag name="ORIGINALWIDTH" val="114"/>
  <p:tag name="LATEXADDIN" val="\documentclass{article}&#10;\usepackage{amsmath}&#10;\usepackage{amssymb}&#10;\pagestyle{empty}&#10;\begin{document}&#10;&#10;\begin{equation*}&#10;u_0&#10;\end{equation*}&#10;&#10;\end{document}"/>
  <p:tag name="IGUANATEXSIZE" val="28"/>
  <p:tag name="IGUANATEXCURSOR" val="123"/>
  <p:tag name="TRANSPARENCY" val="True"/>
  <p:tag name="FILENAME" val=""/>
  <p:tag name="LATEXENGINEID" val="0"/>
  <p:tag name="TEMPFOLDER" val="c:\temp\"/>
  <p:tag name="LATEXFORMHEIGHT" val="312"/>
  <p:tag name="LATEXFORMWIDTH" val="384"/>
  <p:tag name="LATEXFORMWRAP" val="True"/>
  <p:tag name="BITMAPVECTOR" val="0"/>
</p:tagLst>
</file>

<file path=ppt/tags/tag122.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1205.25"/>
  <p:tag name="LATEXADDIN" val="\documentclass{article}&#10;\usepackage{amsmath}&#10;\usepackage{amssymb}&#10;\pagestyle{empty}&#10;\begin{document}&#10;&#10;\begin{equation*}&#10;u_i^* = \arg \min J_i(u_i,u_0)&#10;\end{equation*}&#10;&#10;\end{document}"/>
  <p:tag name="IGUANATEXSIZE" val="24"/>
  <p:tag name="IGUANATEXCURSOR" val="149"/>
  <p:tag name="TRANSPARENCY" val="True"/>
  <p:tag name="FILENAME" val=""/>
  <p:tag name="LATEXENGINEID" val="0"/>
  <p:tag name="TEMPFOLDER" val="c:\temp\"/>
  <p:tag name="LATEXFORMHEIGHT" val="312"/>
  <p:tag name="LATEXFORMWIDTH" val="384"/>
  <p:tag name="LATEXFORMWRAP" val="True"/>
  <p:tag name="BITMAPVECTOR" val="0"/>
</p:tagLst>
</file>

<file path=ppt/tags/tag123.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36.25"/>
  <p:tag name="LATEXADDIN" val="\documentclass{article}&#10;\usepackage{amsmath}&#10;\usepackage{amssymb}&#10;\pagestyle{empty}&#10;\begin{document}&#10;&#10;\begin{equation*}&#10;m(t)&#10;\end{equation*}&#10;&#10;\end{document}"/>
  <p:tag name="IGUANATEXSIZE" val="28"/>
  <p:tag name="IGUANATEXCURSOR" val="124"/>
  <p:tag name="TRANSPARENCY" val="True"/>
  <p:tag name="FILENAME" val=""/>
  <p:tag name="LATEXENGINEID" val="0"/>
  <p:tag name="TEMPFOLDER" val="c:\temp\"/>
  <p:tag name="LATEXFORMHEIGHT" val="312"/>
  <p:tag name="LATEXFORMWIDTH" val="384"/>
  <p:tag name="LATEXFORMWRAP" val="True"/>
  <p:tag name="BITMAPVECTOR" val="0"/>
</p:tagLst>
</file>

<file path=ppt/tags/tag124.xml><?xml version="1.0" encoding="utf-8"?>
<p:tagLst xmlns:a="http://schemas.openxmlformats.org/drawingml/2006/main" xmlns:r="http://schemas.openxmlformats.org/officeDocument/2006/relationships" xmlns:p="http://schemas.openxmlformats.org/presentationml/2006/main">
  <p:tag name="OUTPUTDPI" val="1200"/>
  <p:tag name="ORIGINALHEIGHT" val="126"/>
  <p:tag name="ORIGINALWIDTH" val="1217.25"/>
  <p:tag name="LATEXADDIN" val="\documentclass{article}&#10;\usepackage{amsmath}&#10;\usepackage{amssymb}&#10;\pagestyle{empty}&#10;\begin{document}&#10;&#10;\begin{equation*}&#10;u_0^* = \arg \min J_0(u_0,m)&#10;\end{equation*}&#10;&#10;\end{document}"/>
  <p:tag name="IGUANATEXSIZE" val="24"/>
  <p:tag name="IGUANATEXCURSOR" val="147"/>
  <p:tag name="TRANSPARENCY" val="True"/>
  <p:tag name="FILENAME" val=""/>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1476"/>
  <p:tag name="LATEXADDIN" val="\documentclass{article}&#10;\usepackage{amsmath}&#10;\usepackage{amssymb}&#10;\pagestyle{empty}&#10;\begin{document}&#10;&#10;\begin{equation*}&#10;J(m,u^*) \leq J(m,u), \forall u \in \mathcal{U}&#10;\end{equation*}&#10;&#10;\end{document}"/>
  <p:tag name="IGUANATEXSIZE" val="24"/>
  <p:tag name="IGUANATEXCURSOR" val="167"/>
  <p:tag name="TRANSPARENCY" val="True"/>
  <p:tag name="FILENAME" val=""/>
  <p:tag name="LATEXENGINEID" val="0"/>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362.25"/>
  <p:tag name="LATEXADDIN" val="\documentclass{article}&#10;\usepackage{amsmath}&#10;\usepackage{amssymb}&#10;\pagestyle{empty}&#10;\begin{document}&#10;&#10;\begin{equation*}&#10;m(x,t)&#10;\end{equation*}&#10;&#10;\end{document}"/>
  <p:tag name="IGUANATEXSIZE" val="28"/>
  <p:tag name="IGUANATEXCURSOR" val="124"/>
  <p:tag name="TRANSPARENCY" val="True"/>
  <p:tag name="FILENAME" val=""/>
  <p:tag name="LATEXENGINEID" val="0"/>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888.75"/>
  <p:tag name="LATEXADDIN" val="\documentclass{article}&#10;\usepackage{amsmath}&#10;\usepackage{amssymb}&#10;\pagestyle{empty}&#10;\begin{document}&#10;&#10;\begin{equation*}&#10;x^*(t), \forall t \in [0,T].&#10;\end{equation*}&#10;&#10;\end{document}"/>
  <p:tag name="IGUANATEXSIZE" val="28"/>
  <p:tag name="IGUANATEXCURSOR" val="148"/>
  <p:tag name="TRANSPARENCY" val="True"/>
  <p:tag name="FILENAME" val=""/>
  <p:tag name="LATEXENGINEID" val="0"/>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54.25"/>
  <p:tag name="LATEXADDIN" val="\documentclass{article}&#10;\usepackage{amsmath}&#10;\usepackage{amssymb}&#10;\pagestyle{empty}&#10;\begin{document}&#10;&#10;\begin{equation*}&#10;x^*(t)&#10;\end{equation*}&#10;&#10;\end{document}"/>
  <p:tag name="IGUANATEXSIZE" val="28"/>
  <p:tag name="IGUANATEXCURSOR" val="126"/>
  <p:tag name="TRANSPARENCY" val="True"/>
  <p:tag name="FILENAME" val=""/>
  <p:tag name="LATEXENGINEID" val="0"/>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97.75"/>
  <p:tag name="LATEXADDIN" val="\documentclass{article}&#10;\usepackage{amsmath}&#10;\usepackage{amssymb}&#10;\pagestyle{empty}&#10;\begin{document}&#10;&#10;\begin{equation*}&#10;dx(t).&#10;\end{equation*}&#10;&#10;\end{document}"/>
  <p:tag name="IGUANATEXSIZE" val="28"/>
  <p:tag name="IGUANATEXCURSOR" val="126"/>
  <p:tag name="TRANSPARENCY" val="True"/>
  <p:tag name="FILENAME" val=""/>
  <p:tag name="LATEXENGINEID" val="0"/>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180.75"/>
  <p:tag name="ORIGINALWIDTH" val="1115.25"/>
  <p:tag name="LATEXADDIN" val="\documentclass{article}&#10;\usepackage{amsmath}&#10;\usepackage{amssymb}&#10;\pagestyle{empty}&#10;\begin{document}&#10;&#10;\begin{equation*}&#10;v(x,t) = \inf_{u \in \mathcal{U}} J(u,m)&#10;\end{equation*}&#10;&#10;\end{document}"/>
  <p:tag name="IGUANATEXSIZE" val="28"/>
  <p:tag name="IGUANATEXCURSOR" val="159"/>
  <p:tag name="TRANSPARENCY" val="True"/>
  <p:tag name="FILENAME" val=""/>
  <p:tag name="LATEXENGINEID" val="0"/>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1638.75"/>
  <p:tag name="LATEXADDIN" val="\documentclass{article}&#10;\usepackage{amsmath}&#10;\usepackage{amssymb}&#10;\pagestyle{empty}&#10;\begin{document}&#10;&#10;\begin{align*}&#10;dx(t) &amp;= f(x,m,u) \, dt + \sigma \, dw(t)&#10;\end{align*}&#10;&#10;\end{document}"/>
  <p:tag name="IGUANATEXSIZE" val="24"/>
  <p:tag name="IGUANATEXCURSOR" val="133"/>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83.25"/>
  <p:tag name="ORIGINALWIDTH" val="33.75"/>
  <p:tag name="LATEXADDIN" val="\documentclass{article}&#10;\usepackage{amsmath}&#10;\usepackage{amssymb}&#10;\pagestyle{empty}&#10;\begin{document}&#10;&#10;\begin{equation*}&#10;i&#10;\end{equation*}&#10;&#10;\end{document}"/>
  <p:tag name="IGUANATEXSIZE" val="24"/>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273"/>
  <p:tag name="ORIGINALWIDTH" val="1842"/>
  <p:tag name="LATEXADDIN" val="\documentclass{article}&#10;\usepackage{amsmath}&#10;\usepackage{amssymb}&#10;\pagestyle{empty}&#10;\begin{document}&#10;&#10;\begin{align*}&#10;\partial_t v + H(x,D_x v,m) + \frac{\sigma^2}{2}\partial_{xx}^2 v = 0&#10;\end{align*}&#10;&#10;\end{document}"/>
  <p:tag name="IGUANATEXSIZE" val="24"/>
  <p:tag name="IGUANATEXCURSOR" val="186"/>
  <p:tag name="TRANSPARENCY" val="True"/>
  <p:tag name="FILENAME" val=""/>
  <p:tag name="LATEXENGINEID" val="0"/>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273"/>
  <p:tag name="ORIGINALWIDTH" val="2067"/>
  <p:tag name="LATEXADDIN" val="\documentclass{article}&#10;\usepackage{amsmath}&#10;\usepackage{amssymb}&#10;\pagestyle{empty}&#10;\begin{document}&#10;&#10;\begin{equation*}&#10;\partial_t m + \partial_x (f(x,m,u)m) - \frac{\sigma^2}{2}\partial_{xx}^2 m = 0&#10;\end{equation*}&#10;&#10;\end{document}"/>
  <p:tag name="IGUANATEXSIZE" val="24"/>
  <p:tag name="IGUANATEXCURSOR" val="154"/>
  <p:tag name="TRANSPARENCY" val="True"/>
  <p:tag name="FILENAME" val=""/>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506.25"/>
  <p:tag name="ORIGINALWIDTH" val="4014.75"/>
  <p:tag name="LATEXADDIN" val="\documentclass{article}&#10;\usepackage{amsmath}&#10;\usepackage{amssymb}&#10;\pagestyle{empty}&#10;\begin{document}&#10;&#10;\begin{equation*}&#10;    \begin{aligned}&#10;        &amp;\min_{u \in \mathcal{U}} &amp;&amp; J_i(m_i,u_i) = \mathbb{E}\bigg[ \int_0^T L_i(x,m(x,t),u_i(x,t)) \, dt + \Psi_i(x,m(x,T))\bigg]\\&#10;        &amp;\text{subject to} &amp;&amp; dx(t) = f_i(x,m(x,t),u_i(x,t)) \, dt + \sigma_i \, dw_i(t), m_i(0) = m_{i,0}&#10;    \end{aligned}&#10;\end{equation*}&#10;\end{document}"/>
  <p:tag name="IGUANATEXSIZE" val="24"/>
  <p:tag name="IGUANATEXCURSOR" val="351"/>
  <p:tag name="TRANSPARENCY" val="True"/>
  <p:tag name="FILENAME" val=""/>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407.25"/>
  <p:tag name="LATEXADDIN" val="\documentclass{article}&#10;\usepackage{amsmath}&#10;\usepackage{amssymb}&#10;\pagestyle{empty}&#10;\begin{document}&#10;&#10;\begin{equation*}&#10;(m_i,u_i^*)&#10;\end{equation*}&#10;&#10;\end{document}"/>
  <p:tag name="IGUANATEXSIZE" val="28"/>
  <p:tag name="IGUANATEXCURSOR" val="130"/>
  <p:tag name="TRANSPARENCY" val="True"/>
  <p:tag name="FILENAME" val=""/>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1664.25"/>
  <p:tag name="LATEXADDIN" val="\documentclass{article}&#10;\usepackage{amsmath}&#10;\usepackage{amssymb}&#10;\pagestyle{empty}&#10;\begin{document}&#10;&#10;\begin{equation*}&#10;J(m_i,u_i^*) \leq J(m_i,u_i), \forall u_i \in \mathcal{U}_i&#10;\end{equation*}&#10;&#10;\end{document}"/>
  <p:tag name="IGUANATEXSIZE" val="24"/>
  <p:tag name="IGUANATEXCURSOR" val="179"/>
  <p:tag name="TRANSPARENCY" val="True"/>
  <p:tag name="FILENAME" val=""/>
  <p:tag name="LATEXENGINEID" val="0"/>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404.25"/>
  <p:tag name="LATEXADDIN" val="\documentclass{article}&#10;\usepackage{amsmath}&#10;\usepackage{amssymb}&#10;\pagestyle{empty}&#10;\begin{document}&#10;&#10;\begin{equation*}&#10;m_i(x,t)&#10;\end{equation*}&#10;&#10;\end{document}"/>
  <p:tag name="IGUANATEXSIZE" val="28"/>
  <p:tag name="IGUANATEXCURSOR" val="123"/>
  <p:tag name="TRANSPARENCY" val="True"/>
  <p:tag name="FILENAME" val=""/>
  <p:tag name="LATEXENGINEID" val="0"/>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890.25"/>
  <p:tag name="LATEXADDIN" val="\documentclass{article}&#10;\usepackage{amsmath}&#10;\usepackage{amssymb}&#10;\pagestyle{empty}&#10;\begin{document}&#10;&#10;\begin{equation*}&#10;x^*(t), \forall t \in [0,T],&#10;\end{equation*}&#10;&#10;\end{document}"/>
  <p:tag name="IGUANATEXSIZE" val="28"/>
  <p:tag name="IGUANATEXCURSOR" val="148"/>
  <p:tag name="TRANSPARENCY" val="True"/>
  <p:tag name="FILENAME" val=""/>
  <p:tag name="LATEXENGINEID" val="0"/>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54.25"/>
  <p:tag name="LATEXADDIN" val="\documentclass{article}&#10;\usepackage{amsmath}&#10;\usepackage{amssymb}&#10;\pagestyle{empty}&#10;\begin{document}&#10;&#10;\begin{equation*}&#10;x^*(t)&#10;\end{equation*}&#10;&#10;\end{document}"/>
  <p:tag name="IGUANATEXSIZE" val="28"/>
  <p:tag name="IGUANATEXCURSOR" val="126"/>
  <p:tag name="TRANSPARENCY" val="True"/>
  <p:tag name="FILENAME" val=""/>
  <p:tag name="LATEXENGINEID" val="0"/>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97.75"/>
  <p:tag name="LATEXADDIN" val="\documentclass{article}&#10;\usepackage{amsmath}&#10;\usepackage{amssymb}&#10;\pagestyle{empty}&#10;\begin{document}&#10;&#10;\begin{equation*}&#10;dx(t).&#10;\end{equation*}&#10;&#10;\end{document}"/>
  <p:tag name="IGUANATEXSIZE" val="28"/>
  <p:tag name="IGUANATEXCURSOR" val="126"/>
  <p:tag name="TRANSPARENCY" val="True"/>
  <p:tag name="FILENAME" val=""/>
  <p:tag name="LATEXENGINEID" val="0"/>
  <p:tag name="TEMPFOLDER" val="c:\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83.25"/>
  <p:tag name="ORIGINALWIDTH" val="33.75"/>
  <p:tag name="LATEXADDIN" val="\documentclass{article}&#10;\usepackage{amsmath}&#10;\usepackage{amssymb}&#10;\pagestyle{empty}&#10;\begin{document}&#10;&#10;\begin{equation*}&#10;i&#10;\end{equation*}&#10;&#10;\end{document}"/>
  <p:tag name="IGUANATEXSIZE" val="28"/>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80.75"/>
  <p:tag name="ORIGINALWIDTH" val="662.25"/>
  <p:tag name="LATEXADDIN" val="\documentclass{article}&#10;\usepackage{amsmath}&#10;\usepackage{amssymb}&#10;\pagestyle{empty}&#10;\begin{document}&#10;&#10;\begin{equation*}&#10;\min_{u\in\mathcal{U}} J(u,m).&#10;\end{equation*}&#10;&#10;\end{document}"/>
  <p:tag name="IGUANATEXSIZE" val="24"/>
  <p:tag name="IGUANATEXCURSOR" val="144"/>
  <p:tag name="TRANSPARENCY" val="True"/>
  <p:tag name="FILENAME" val=""/>
  <p:tag name="LATEXENGINEID" val="0"/>
  <p:tag name="TEMPFOLDER" val="c:\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273"/>
  <p:tag name="ORIGINALWIDTH" val="1983.75"/>
  <p:tag name="LATEXADDIN" val="\documentclass{article}&#10;\usepackage{amsmath}&#10;\usepackage{amssymb}&#10;\pagestyle{empty}&#10;\begin{document}&#10;&#10;\begin{align*}&#10;\partial_t v_i + H_i(x,m,D_x v_i) + \frac{\sigma^2}{2}\partial_{xx}^2 v_i = 0&#10;\end{align*}&#10;&#10;\end{document}"/>
  <p:tag name="IGUANATEXSIZE" val="24"/>
  <p:tag name="IGUANATEXCURSOR" val="190"/>
  <p:tag name="TRANSPARENCY" val="True"/>
  <p:tag name="FILENAME" val=""/>
  <p:tag name="LATEXENGINEID" val="0"/>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273"/>
  <p:tag name="ORIGINALWIDTH" val="2232.75"/>
  <p:tag name="LATEXADDIN" val="\documentclass{article}&#10;\usepackage{amsmath}&#10;\usepackage{amssymb}&#10;\pagestyle{empty}&#10;\begin{document}&#10;&#10;\begin{equation*}&#10;\partial_t m_i + \partial_x (f(x,m,u_i)m_i) - \frac{\sigma^2}{2}\partial_{xx}^2 m_i = 0&#10;\end{equation*}&#10;&#10;\end{document}"/>
  <p:tag name="IGUANATEXSIZE" val="24"/>
  <p:tag name="IGUANATEXCURSOR" val="203"/>
  <p:tag name="TRANSPARENCY" val="True"/>
  <p:tag name="FILENAME" val=""/>
  <p:tag name="LATEXENGINEID" val="0"/>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358.5"/>
  <p:tag name="ORIGINALWIDTH" val="1309.5"/>
  <p:tag name="LATEXADDIN" val="\documentclass{article}&#10;\usepackage{amsmath}&#10;\usepackage{amssymb}&#10;\pagestyle{empty}&#10;\begin{document}&#10;&#10;\begin{equation*}&#10;    x_i(k+1) = \sum_{j=1}^n w_{ij} x_j(k)&#10;\end{equation*}&#10;&#10;\end{document}"/>
  <p:tag name="IGUANATEXSIZE" val="24"/>
  <p:tag name="IGUANATEXCURSOR" val="162"/>
  <p:tag name="TRANSPARENCY" val="True"/>
  <p:tag name="FILENAME" val=""/>
  <p:tag name="LATEXENGINEID" val="0"/>
  <p:tag name="TEMPFOLDER" val="c:\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345.75"/>
  <p:tag name="ORIGINALWIDTH" val="1457.25"/>
  <p:tag name="LATEXADDIN" val="\documentclass{article}&#10;\usepackage{amsmath}&#10;\usepackage{amssymb}&#10;\pagestyle{empty}&#10;\begin{document}&#10;&#10;\begin{equation*}&#10;    x_i(k+1) = \frac{\sum_{j=1}^n \alpha_{ij} x_j(k)}{\sum_{j=1}^n \alpha_{ij}}&#10;\end{equation*}&#10;&#10;\end{document}"/>
  <p:tag name="IGUANATEXSIZE" val="24"/>
  <p:tag name="IGUANATEXCURSOR" val="193"/>
  <p:tag name="TRANSPARENCY" val="True"/>
  <p:tag name="FILENAME" val=""/>
  <p:tag name="LATEXENGINEID" val="0"/>
  <p:tag name="TEMPFOLDER" val="c:\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358.5"/>
  <p:tag name="ORIGINALWIDTH" val="2293.5"/>
  <p:tag name="LATEXADDIN" val="\documentclass{article}&#10;\usepackage{amsmath}&#10;\usepackage{amssymb}&#10;\pagestyle{empty}&#10;\begin{document}&#10;&#10;\begin{equation*}&#10;    x_i(k+1) = \lambda_i \sum_{j=1}^n w_{ij} x_j(k) + (1-\lambda_i)x_i(0)&#10;\end{equation*}&#10;&#10;\end{document}"/>
  <p:tag name="IGUANATEXSIZE" val="24"/>
  <p:tag name="IGUANATEXCURSOR" val="193"/>
  <p:tag name="TRANSPARENCY" val="True"/>
  <p:tag name="FILENAME" val=""/>
  <p:tag name="LATEXENGINEID" val="0"/>
  <p:tag name="TEMPFOLDER" val="c:\te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74.25"/>
  <p:tag name="ORIGINALWIDTH" val="98.25"/>
  <p:tag name="LATEXADDIN" val="\documentclass{article}&#10;\usepackage{amsmath}&#10;\usepackage{amssymb}&#10;\pagestyle{empty}&#10;\begin{document}&#10;&#10;\begin{equation*}&#10;x_i&#10;\end{equation*}&#10;&#10;\end{document}"/>
  <p:tag name="IGUANATEXSIZE" val="24"/>
  <p:tag name="IGUANATEXCURSOR" val="123"/>
  <p:tag name="TRANSPARENCY" val="True"/>
  <p:tag name="FILENAME" val=""/>
  <p:tag name="LATEXENGINEID" val="0"/>
  <p:tag name="TEMPFOLDER" val="c:\te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91.5"/>
  <p:tag name="ORIGINALWIDTH" val="105.75"/>
  <p:tag name="LATEXADDIN" val="\documentclass{article}&#10;\usepackage{amsmath}&#10;\usepackage{amssymb}&#10;\pagestyle{empty}&#10;\begin{document}&#10;&#10;\begin{equation*}&#10;x_j&#10;\end{equation*}&#10;&#10;\end{document}"/>
  <p:tag name="IGUANATEXSIZE" val="24"/>
  <p:tag name="IGUANATEXCURSOR" val="123"/>
  <p:tag name="TRANSPARENCY" val="True"/>
  <p:tag name="FILENAME" val=""/>
  <p:tag name="LATEXENGINEID" val="0"/>
  <p:tag name="TEMPFOLDER" val="c:\temp\"/>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91.5"/>
  <p:tag name="ORIGINALWIDTH" val="159.75"/>
  <p:tag name="LATEXADDIN" val="\documentclass{article}&#10;\usepackage{amsmath}&#10;\usepackage{amssymb}&#10;\pagestyle{empty}&#10;\begin{document}&#10;&#10;\begin{equation*}&#10;w_{ij}&#10;\end{equation*}&#10;&#10;\end{document}"/>
  <p:tag name="IGUANATEXSIZE" val="24"/>
  <p:tag name="IGUANATEXCURSOR" val="126"/>
  <p:tag name="TRANSPARENCY" val="True"/>
  <p:tag name="FILENAME" val=""/>
  <p:tag name="LATEXENGINEID" val="0"/>
  <p:tag name="TEMPFOLDER" val="c:\temp\"/>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95.25"/>
  <p:tag name="ORIGINALWIDTH" val="366.75"/>
  <p:tag name="LATEXADDIN" val="\documentclass{article}&#10;\usepackage{amsmath}&#10;\usepackage{amssymb}&#10;\pagestyle{empty}&#10;\begin{document}&#10;&#10;\begin{equation*}&#10;x \in \mathbb{R}^n&#10;\end{equation*}&#10;&#10;\end{document}"/>
  <p:tag name="IGUANATEXSIZE" val="28"/>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678"/>
  <p:tag name="LATEXADDIN" val="\documentclass{article}&#10;\usepackage{amsmath}&#10;\usepackage{amssymb}&#10;\pagestyle{empty}&#10;\begin{document}&#10;&#10;\begin{equation*}&#10;u_i(x,t) \in \mathbb{R}^n&#10;\end{equation*}&#10;&#10;\end{document}"/>
  <p:tag name="IGUANATEXSIZE" val="24"/>
  <p:tag name="IGUANATEXCURSOR" val="126"/>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80.75"/>
  <p:tag name="ORIGINALWIDTH" val="849"/>
  <p:tag name="LATEXADDIN" val="\documentclass{article}&#10;\usepackage{amsmath}&#10;\usepackage{amssymb}&#10;\pagestyle{empty}&#10;\begin{document}&#10;&#10;\begin{equation*}&#10;\begin{aligned}&#10;&amp; \underset{u \in \mathcal{U}}{\text{minimize}}&#10;&amp; &amp; J(u) &#10;\end{aligned}&#10;\end{equation*}&#10;&#10;\end{document}"/>
  <p:tag name="IGUANATEXSIZE" val="24"/>
  <p:tag name="IGUANATEXCURSOR" val="151"/>
  <p:tag name="TRANSPARENCY" val="True"/>
  <p:tag name="FILENAME" val=""/>
  <p:tag name="LATEXENGINEID" val="0"/>
  <p:tag name="TEMPFOLDER" val="c:\temp\"/>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85.5"/>
  <p:tag name="ORIGINALWIDTH" val="89.25"/>
  <p:tag name="LATEXADDIN" val="\documentclass{article}&#10;\usepackage{amsmath}&#10;\usepackage{amssymb}&#10;\pagestyle{empty}&#10;\begin{document}&#10;&#10;\begin{equation*}&#10;P&#10;\end{equation*}&#10;&#10;\end{document}"/>
  <p:tag name="IGUANATEXSIZE" val="28"/>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83.25"/>
  <p:tag name="ORIGINALWIDTH" val="33.75"/>
  <p:tag name="LATEXADDIN" val="\documentclass{article}&#10;\usepackage{amsmath}&#10;\usepackage{amssymb}&#10;\pagestyle{empty}&#10;\begin{document}&#10;&#10;\begin{equation*}&#10;i&#10;\end{equation*}&#10;&#10;\end{document}"/>
  <p:tag name="IGUANATEXSIZE" val="24"/>
  <p:tag name="IGUANATEXCURSOR" val="122"/>
  <p:tag name="TRANSPARENCY" val="True"/>
  <p:tag name="FILENAME" val=""/>
  <p:tag name="LATEXENGINEID" val="0"/>
  <p:tag name="TEMPFOLDER" val="c:\temp\"/>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74.25"/>
  <p:tag name="ORIGINALWIDTH" val="99"/>
  <p:tag name="LATEXADDIN" val="\documentclass{article}&#10;\usepackage{amsmath}&#10;\usepackage{amssymb}&#10;\pagestyle{empty}&#10;\begin{document}&#10;&#10;\begin{equation*}&#10;u_i&#10;\end{equation*}&#10;&#10;\end{document}"/>
  <p:tag name="IGUANATEXSIZE" val="24"/>
  <p:tag name="IGUANATEXCURSOR" val="124"/>
  <p:tag name="TRANSPARENCY" val="True"/>
  <p:tag name="FILENAME" val=""/>
  <p:tag name="LATEXENGINEID" val="0"/>
  <p:tag name="TEMPFOLDER" val="c:\temp\"/>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74.25"/>
  <p:tag name="ORIGINALWIDTH" val="99"/>
  <p:tag name="LATEXADDIN" val="\documentclass{article}&#10;\usepackage{amsmath}&#10;\usepackage{amssymb}&#10;\pagestyle{empty}&#10;\begin{document}&#10;&#10;\begin{equation*}&#10;u_i&#10;\end{equation*}&#10;&#10;\end{document}"/>
  <p:tag name="IGUANATEXSIZE" val="24"/>
  <p:tag name="IGUANATEXCURSOR" val="124"/>
  <p:tag name="TRANSPARENCY" val="True"/>
  <p:tag name="FILENAME" val=""/>
  <p:tag name="LATEXENGINEID" val="0"/>
  <p:tag name="TEMPFOLDER" val="c:\temp\"/>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404.25"/>
  <p:tag name="LATEXADDIN" val="\documentclass{article}&#10;\usepackage{amsmath}&#10;\usepackage{amssymb}&#10;\pagestyle{empty}&#10;\begin{document}&#10;&#10;\begin{equation*}&#10;m_i(x,t)&#10;\end{equation*}&#10;&#10;\end{document}"/>
  <p:tag name="IGUANATEXSIZE" val="24"/>
  <p:tag name="IGUANATEXCURSOR" val="129"/>
  <p:tag name="TRANSPARENCY" val="True"/>
  <p:tag name="FILENAME" val=""/>
  <p:tag name="LATEXENGINEID" val="0"/>
  <p:tag name="TEMPFOLDER" val="c:\temp\"/>
  <p:tag name="LATEXFORMHEIGHT" val="312"/>
  <p:tag name="LATEXFORMWIDTH" val="384"/>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55.5"/>
  <p:tag name="ORIGINALWIDTH" val="62.25"/>
  <p:tag name="LATEXADDIN" val="\documentclass{article}&#10;\usepackage{amsmath}&#10;\usepackage{amssymb}&#10;\pagestyle{empty}&#10;\begin{document}&#10;&#10;\begin{equation*}&#10;x&#10;\end{equation*}&#10;&#10;\end{document}"/>
  <p:tag name="IGUANATEXSIZE" val="28"/>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81"/>
  <p:tag name="ORIGINALWIDTH" val="89.25"/>
  <p:tag name="LATEXADDIN" val="\documentclass{article}&#10;\usepackage{amsmath}&#10;\usepackage{amssymb}&#10;\pagestyle{empty}&#10;\begin{document}&#10;&#10;\begin{equation*}&#10;\eta_i&#10;\end{equation*}&#10;&#10;\end{document}"/>
  <p:tag name="IGUANATEXSIZE" val="24"/>
  <p:tag name="IGUANATEXCURSOR" val="124"/>
  <p:tag name="TRANSPARENCY" val="True"/>
  <p:tag name="FILENAME" val=""/>
  <p:tag name="LATEXENGINEID" val="0"/>
  <p:tag name="TEMPFOLDER" val="c:\temp\"/>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81"/>
  <p:tag name="ORIGINALWIDTH" val="89.25"/>
  <p:tag name="LATEXADDIN" val="\documentclass{article}&#10;\usepackage{amsmath}&#10;\usepackage{amssymb}&#10;\pagestyle{empty}&#10;\begin{document}&#10;&#10;\begin{equation*}&#10;\eta_i&#10;\end{equation*}&#10;&#10;\end{document}"/>
  <p:tag name="IGUANATEXSIZE" val="24"/>
  <p:tag name="IGUANATEXCURSOR" val="124"/>
  <p:tag name="TRANSPARENCY" val="True"/>
  <p:tag name="FILENAME" val=""/>
  <p:tag name="LATEXENGINEID" val="0"/>
  <p:tag name="TEMPFOLDER" val="c:\temp\"/>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404.25"/>
  <p:tag name="LATEXADDIN" val="\documentclass{article}&#10;\usepackage{amsmath}&#10;\usepackage{amssymb}&#10;\pagestyle{empty}&#10;\begin{document}&#10;&#10;\begin{equation*}&#10;m_i(x,t)&#10;\end{equation*}&#10;&#10;\end{document}"/>
  <p:tag name="IGUANATEXSIZE" val="24"/>
  <p:tag name="IGUANATEXCURSOR" val="129"/>
  <p:tag name="TRANSPARENCY" val="True"/>
  <p:tag name="FILENAME" val=""/>
  <p:tag name="LATEXENGINEID" val="0"/>
  <p:tag name="TEMPFOLDER" val="c:\temp\"/>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378.75"/>
  <p:tag name="ORIGINALWIDTH" val="3612"/>
  <p:tag name="LATEXADDIN" val="\documentclass{article}&#10;\usepackage{amsmath}&#10;\usepackage{amssymb}&#10;\pagestyle{empty}&#10;\begin{document}&#10;&#10;\begin{equation*}&#10;\begin{aligned}&#10; L_i(x,m(x,t),u_i(x,t)) = c_1 u_i^2(x,t) + \sum_{p=1}^P c_{2,p} m_p(x,t) + c_3||x-x_{i,d}||&#10;    \end{aligned}&#10;\end{equation*}&#10;&#10;\end{document}"/>
  <p:tag name="IGUANATEXSIZE" val="24"/>
  <p:tag name="IGUANATEXCURSOR" val="225"/>
  <p:tag name="TRANSPARENCY" val="True"/>
  <p:tag name="FILENAME" val=""/>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87.5"/>
  <p:tag name="ORIGINALWIDTH" val="955.5"/>
  <p:tag name="LATEXADDIN" val="\documentclass{article}&#10;\usepackage{amsmath}&#10;\usepackage{amssymb}&#10;\pagestyle{empty}&#10;\begin{document}&#10;&#10;\begin{equation*}&#10;\min_{u_i \in \mathcal{U}} J_i(u_1,...,u_N)&#10;\end{equation*}&#10;&#10;\end{document}"/>
  <p:tag name="IGUANATEXSIZE" val="24"/>
  <p:tag name="IGUANATEXCURSOR" val="129"/>
  <p:tag name="TRANSPARENCY" val="True"/>
  <p:tag name="FILENAME" val=""/>
  <p:tag name="LATEXENGINEID" val="0"/>
  <p:tag name="TEMPFOLDER" val="c:\temp\"/>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378.75"/>
  <p:tag name="ORIGINALWIDTH" val="3122.25"/>
  <p:tag name="LATEXADDIN" val="\documentclass{article}&#10;\usepackage{amsmath}&#10;\usepackage{amssymb}&#10;\pagestyle{empty}&#10;\begin{document}&#10;&#10;\begin{equation*}&#10;\begin{aligned}&#10;        dx(t) &amp;= \bigg( \sum_{p=1}^P \eta_p \bar{a}_{i,p} \bar{x}_p + a_i x(t) + b_i u_i(x,t) \bigg) \, dt + \sigma_i \, dw_i(t)&#10;\end{aligned}&#10;\end{equation*}&#10;&#10;\end{document}"/>
  <p:tag name="IGUANATEXSIZE" val="24"/>
  <p:tag name="IGUANATEXCURSOR" val="242"/>
  <p:tag name="TRANSPARENCY" val="True"/>
  <p:tag name="FILENAME" val=""/>
  <p:tag name="LATEXENGINEID" val="0"/>
  <p:tag name="TEMPFOLDER" val="c:\temp\"/>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581.25"/>
  <p:tag name="ORIGINALWIDTH" val="3726"/>
  <p:tag name="LATEXADDIN" val="\documentclass{article}&#10;\usepackage{amsmath}&#10;\usepackage{amssymb}&#10;\pagestyle{empty}&#10;\begin{document}&#10;&#10;\begin{equation*}&#10;\begin{aligned}&#10; L_i(x,m(x,t),u_i(x,t)) &amp;= c_1 u_i^2(x,t) + \sum_{p=1}^P c_{2,p} m_p(x,t) + c_3 \lambda_i ||x-x_{i,d}||\\&#10;&amp; \qquad + c_4(1-\lambda_i)||x-x_{i,0}||&#10;    \end{aligned}&#10;\end{equation*}&#10;&#10;\end{document}"/>
  <p:tag name="IGUANATEXSIZE" val="24"/>
  <p:tag name="IGUANATEXCURSOR" val="282"/>
  <p:tag name="TRANSPARENCY" val="True"/>
  <p:tag name="FILENAME" val=""/>
  <p:tag name="LATEXENGINEID" val="0"/>
  <p:tag name="TEMPFOLDER" val="c:\temp\"/>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378.75"/>
  <p:tag name="ORIGINALWIDTH" val="4318.5"/>
  <p:tag name="LATEXADDIN" val="\documentclass{article}&#10;\usepackage{amsmath}&#10;\usepackage{amssymb}&#10;\pagestyle{empty}&#10;\begin{document}&#10;&#10;\begin{equation*}&#10;\begin{aligned}&#10;dx(t) &amp;= \bigg(\lambda_i \sum_{p=1}^P \eta_p \bar{a}_{i,p} \bar{x}_p(t) + (1-\lambda_i) \bar{a}_{i,i}\bar{x}_{i,0} + a_i x(t) + b_i u_i(x,t) \bigg) \, dt + \sigma_i \, dw_i(t)\\&#10;\end{aligned}&#10;\end{equation*}&#10;&#10;\end{document}"/>
  <p:tag name="IGUANATEXSIZE" val="24"/>
  <p:tag name="IGUANATEXCURSOR" val="311"/>
  <p:tag name="TRANSPARENCY" val="True"/>
  <p:tag name="FILENAME" val=""/>
  <p:tag name="LATEXENGINEID" val="0"/>
  <p:tag name="TEMPFOLDER" val="c:\temp\"/>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595.5"/>
  <p:tag name="ORIGINALWIDTH" val="3380.25"/>
  <p:tag name="LATEXADDIN" val="\documentclass{article}&#10;\usepackage{amsmath}&#10;\usepackage{amssymb}&#10;\pagestyle{empty}&#10;\begin{document}&#10;&#10;\begin{align*}&#10;- \frac{\partial v_i}{\partial t}(x,t) - H_i(x,m(x,t),D v_i(x,t)) &amp;= \frac{\sigma^2}{2}D^2 v_i(x,t)\\&#10;\frac{\partial m_i}{\partial t}(x,t) + \text{div}(f_i(x,m(x,t),u_i(x,t))m_i(x,t)) &amp;= \frac{\sigma^2}{2}D^2 m_i(x,t)&#10;\end{align*}&#10;&#10;\end{document}"/>
  <p:tag name="IGUANATEXSIZE" val="24"/>
  <p:tag name="IGUANATEXCURSOR" val="302"/>
  <p:tag name="TRANSPARENCY" val="True"/>
  <p:tag name="FILENAME" val=""/>
  <p:tag name="LATEXENGINEID" val="0"/>
  <p:tag name="TEMPFOLDER" val="c:\temp\"/>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3986.25"/>
  <p:tag name="LATEXADDIN" val="\documentclass{article}&#10;\usepackage{amsmath}&#10;\usepackage{amssymb}&#10;\pagestyle{empty}&#10;\begin{document}&#10;&#10;\begin{equation*}&#10;H_i(x,m(x,t),Dv_i(x,t)) = L_i(x,m(x,t),u_i(x,t)) + p_if_i(x,m(x,t),u_i(x,t))&#10;\end{equation*}&#10;&#10;\end{document}"/>
  <p:tag name="IGUANATEXSIZE" val="24"/>
  <p:tag name="IGUANATEXCURSOR" val="195"/>
  <p:tag name="TRANSPARENCY" val="True"/>
  <p:tag name="FILENAME" val=""/>
  <p:tag name="LATEXENGINEID" val="0"/>
  <p:tag name="TEMPFOLDER" val="c:\temp\"/>
  <p:tag name="LATEXFORMHEIGHT" val="315"/>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548.25"/>
  <p:tag name="LATEXADDIN" val="\documentclass{article}&#10;\usepackage{amsmath}&#10;\usepackage{amssymb}&#10;\pagestyle{empty}&#10;\begin{document}&#10;&#10;\begin{equation*}&#10;(m_i,u_i,v_i)&#10;\end{equation*}&#10;&#10;\end{document}"/>
  <p:tag name="IGUANATEXSIZE" val="24"/>
  <p:tag name="IGUANATEXCURSOR" val="133"/>
  <p:tag name="TRANSPARENCY" val="True"/>
  <p:tag name="FILENAME" val=""/>
  <p:tag name="LATEXENGINEID" val="0"/>
  <p:tag name="TEMPFOLDER" val="c:\temp\"/>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756.75"/>
  <p:tag name="ORIGINALWIDTH" val="4299"/>
  <p:tag name="LATEXADDIN" val="\documentclass{article}&#10;\usepackage{amsmath}&#10;\usepackage{amssymb}&#10;\pagestyle{empty}&#10;\begin{document}&#10;&#10;\begin{equation*} \label{eq:extended_cost_function_no_stubborn}&#10;    \begin{aligned}&#10;        \mathcal{J}_i(m_i,u_i,v_i) &amp;= \int_0^T \int_{\mathbb{R}^n} L_i(x,m,u_i)m_i(x,t) \, dx dt + \sum_{p=1}^P \int_0^T \int_{\mathbb{R}^n} v_p \bigg(-\frac{\partial m_p}{\partial t}(x,t)\\&#10;&amp; \qquad \qquad - \text{div}\big(  f_p(x,m,u_p)m_p\big) + \frac{\sigma_p^2}{2} D^2 m_p \bigg) \, dx dt&#10;    \end{aligned}&#10;\end{equation*}&#10;&#10;\end{document}"/>
  <p:tag name="IGUANATEXSIZE" val="24"/>
  <p:tag name="IGUANATEXCURSOR" val="386"/>
  <p:tag name="TRANSPARENCY" val="True"/>
  <p:tag name="FILENAME" val=""/>
  <p:tag name="LATEXENGINEID" val="0"/>
  <p:tag name="TEMPFOLDER" val="c:\temp\"/>
  <p:tag name="LATEXFORMHEIGHT" val="312"/>
  <p:tag name="LATEXFORMWIDTH" val="384"/>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277.5"/>
  <p:tag name="ORIGINALWIDTH" val="2061.75"/>
  <p:tag name="LATEXADDIN" val="\documentclass{article}&#10;\usepackage{amsmath}&#10;\usepackage{amssymb}&#10;\pagestyle{empty}&#10;\begin{document}&#10;&#10;\begin{equation*}&#10;    \begin{aligned}&#10;        \frac{\partial \mathcal{J}_i}{\partial u_i} = 0, \quad&#10;        \frac{\partial \mathcal{J}_i}{\partial m_i} = 0, \quad \text{and} \quad&#10;        \frac{\partial \mathcal{J}_i}{\partial v_i} &amp;= 0&#10;    \end{aligned}&#10;\end{equation*}&#10;&#10;\end{document}"/>
  <p:tag name="IGUANATEXSIZE" val="24"/>
  <p:tag name="IGUANATEXCURSOR" val="339"/>
  <p:tag name="TRANSPARENCY" val="True"/>
  <p:tag name="FILENAME" val=""/>
  <p:tag name="LATEXENGINEID" val="0"/>
  <p:tag name="TEMPFOLDER" val="c:\temp\"/>
  <p:tag name="LATEXFORMHEIGHT" val="312"/>
  <p:tag name="LATEXFORMWIDTH" val="384"/>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1000.5"/>
  <p:tag name="ORIGINALWIDTH" val="1083"/>
  <p:tag name="LATEXADDIN" val="\documentclass{article}&#10;\usepackage{amsmath}&#10;\usepackage{amssymb}&#10;\pagestyle{empty}&#10;\begin{document}&#10;&#10;\begin{equation*}&#10;    \begin{aligned}&#10;        \frac{\partial \rho}{\partial x} &amp;= \frac{\rho_{j}^{k+1} - \rho_{j}^{k}}{\Delta x}\\     &#10;        \frac{\partial \rho}{\partial x} &amp;= \frac{\rho_{j}^{k} - \rho_{j}^{k-1}}{\Delta x}\text{and}\\     &#10;        \frac{\partial \rho}{\partial x} &amp;= \frac{\rho_{j}^{k+1} - \rho_{j}^{k-1}}{2\Delta x}  &#10;    \end{aligned}&#10;\end{equation*}&#10;&#10;\end{document}"/>
  <p:tag name="IGUANATEXSIZE" val="20"/>
  <p:tag name="IGUANATEXCURSOR" val="280"/>
  <p:tag name="TRANSPARENCY" val="True"/>
  <p:tag name="FILENAME" val=""/>
  <p:tag name="LATEXENGINEID" val="0"/>
  <p:tag name="TEMPFOLDER" val="c:\temp\"/>
  <p:tag name="LATEXFORMHEIGHT" val="312"/>
  <p:tag name="LATEXFORMWIDTH" val="384"/>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258"/>
  <p:tag name="ORIGINALWIDTH" val="2269.5"/>
  <p:tag name="LATEXADDIN" val="\documentclass{article}&#10;\usepackage{amsmath}&#10;\usepackage{amssymb}&#10;\pagestyle{empty}&#10;\begin{document}&#10;&#10;\begin{equation*}&#10;    \rho(m,n) = \frac{1}{2}(\phi(m) + \phi(n)) + \frac{\Delta t}{2 \Delta x}(m-n)&#10;\end{equation*}&#10;&#10;\end{document}"/>
  <p:tag name="IGUANATEXSIZE" val="20"/>
  <p:tag name="IGUANATEXCURSOR" val="201"/>
  <p:tag name="TRANSPARENCY" val="True"/>
  <p:tag name="FILENAME" val=""/>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87.5"/>
  <p:tag name="ORIGINALWIDTH" val="1173.75"/>
  <p:tag name="LATEXADDIN" val="\documentclass{article}&#10;\usepackage{amsmath}&#10;\usepackage{amssymb}&#10;\pagestyle{empty}&#10;\begin{document}&#10;&#10;\begin{equation*}&#10;\begin{aligned}&#10;&amp; \underset{u_i \in \mathcal{U}_i}{\text{minimize}}&#10;&amp; &amp; J_i(u_i,\mathbf{u}_{-i}) &#10;\end{aligned}&#10;\end{equation*}&#10;&#10;\end{document}"/>
  <p:tag name="IGUANATEXSIZE" val="24"/>
  <p:tag name="IGUANATEXCURSOR" val="214"/>
  <p:tag name="TRANSPARENCY" val="True"/>
  <p:tag name="FILENAME" val=""/>
  <p:tag name="LATEXENGINEID" val="0"/>
  <p:tag name="TEMPFOLDER" val="c:\temp\"/>
  <p:tag name="LATEXFORMHEIGHT" val="312"/>
  <p:tag name="LATEXFORMWIDTH" val="384"/>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593.25"/>
  <p:tag name="ORIGINALWIDTH" val="2551.5"/>
  <p:tag name="LATEXADDIN" val="\documentclass{article}&#10;\usepackage{amsmath}&#10;\usepackage{amssymb}&#10;\pagestyle{empty}&#10;\begin{document}&#10;&#10;\begin{equation*}&#10;    \begin{aligned}&#10;        m_{j}^{k+1} &amp;=  \frac{1}{2}(m_{j+1}^k + m_{j-1}^k) - \frac{\Delta t}{2 \Delta x}\big(\phi_{j+1}^k - \phi_{j-1}^k\big)\\&#10;&amp; \qquad + \varepsilon \frac{\Delta t}{(\Delta x)^2}(m_{j+1}^k - 2m_{j}^k + m_{j-1}^k)&#10;    \end{aligned}&#10;\end{equation*}&#10;&#10;\end{document}"/>
  <p:tag name="IGUANATEXSIZE" val="20"/>
  <p:tag name="IGUANATEXCURSOR" val="276"/>
  <p:tag name="TRANSPARENCY" val="True"/>
  <p:tag name="FILENAME" val=""/>
  <p:tag name="LATEXENGINEID" val="0"/>
  <p:tag name="TEMPFOLDER" val="c:\temp\"/>
  <p:tag name="LATEXFORMHEIGHT" val="312"/>
  <p:tag name="LATEXFORMWIDTH" val="384"/>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321"/>
  <p:tag name="ORIGINALWIDTH" val="1375.5"/>
  <p:tag name="LATEXADDIN" val="\documentclass{article}&#10;\usepackage{amsmath}&#10;\usepackage{amssymb}&#10;\pagestyle{empty}&#10;\begin{document}&#10;&#10;\begin{equation*}&#10;    \begin{aligned}&#10;        \frac{\partial^2 \rho}{\partial x^2} &amp;= \frac{\rho_{j+1}^k - 2\rho_{j}^k + \rho_{j-1}^k}{(\Delta x)^2}  &#10;    \end{aligned}&#10;\end{equation*}&#10;&#10;\end{document}"/>
  <p:tag name="IGUANATEXSIZE" val="20"/>
  <p:tag name="IGUANATEXCURSOR" val="250"/>
  <p:tag name="TRANSPARENCY" val="True"/>
  <p:tag name="FILENAME" val=""/>
  <p:tag name="LATEXENGINEID" val="0"/>
  <p:tag name="TEMPFOLDER" val="c:\temp\"/>
  <p:tag name="LATEXFORMHEIGHT" val="312"/>
  <p:tag name="LATEXFORMWIDTH" val="384"/>
  <p:tag name="LATEXFORMWRAP" val="True"/>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1942.5"/>
  <p:tag name="ORIGINALWIDTH" val="4295.25"/>
  <p:tag name="LATEXADDIN" val="\documentclass{article}&#10;\usepackage{amsmath}&#10;\usepackage{amssymb}&#10;\usepackage{algorithmic}&#10;\usepackage{algorithm}&#10;\pagestyle{empty}&#10;\begin{document}&#10;&#10;\begin{algorithm} &#10;    \caption{Solving MFG Problem with Several Populations}&#10;    \begin{algorithmic}[t] \label{alg:mfg_sp}&#10;        \STATE Set: $c_1,c_2,c_3,w,\sigma_i,\eta_i,\alpha_i,a_i \forall i \in \{1,\dots,P\}$&#10;        \STATE Initialize: $m_{i,j}^{0}, v_{i,j}^N, u_{i,j}^0, \forall i \in \{1,\dots,P\}, \forall j \in \{1,\dots,N\}$&#10;        \WHILE{$n \leq n_{\text{max}}$ or error $\leq \epsilon$}&#10;        \FOR{$i = 1,\dots,P$}&#10;            \FOR{$k = 1,\dots,N$}&#10;                \STATE &#10;                Solve the mean field $m_{i,j}^{k+1}$.&#10;                % $m_{i,1}^{k+1} \leftarrow m_{i,1}^{k} - \frac{\Delta t}{\Delta x} \bigg(f_{i,2}^{k} m_{i,2}^{k} - f_{i,1}^{k} m_{i,1}^{k} \bigg)$&#10;                % \STATE $m_{i,1}^{k+1} \leftarrow 0.5(m_{i,j+1}^k + m_{i,j-1}^k) + \Delta t \bigg(- \frac{\phi_{i,j+1}^k - \phi_{i,j-1}^k}{2\Delta x} + \varepsilon \frac{m_{i,j+1}^k - 2m_{i,j}^k + m_{i,j-1}^k}{(\Delta x)^2}\bigg)$&#10;                % \STATE $m_{i,M+1}^{k+1} \leftarrow m_{i,M+1}^{k} - \frac{\Delta t}{\Delta x} \bigg(f_{i,M+1}^{k} m_{i,M+1}^{k} - f_{i,M}^{k} m_{i,M}^{k} \bigg)$&#10;            % \ENDFOR&#10;            % \FOR{$k = 1,\dots,N$}&#10;                \STATE &#10;                Solve the value $v_{i,j}^{k-1}$.&#10;&#10;                %$v_{i,1}^{k-1} \leftarrow v_{i,1}^k + \Delta t\bigg( \Phi_{i,1}^{k,'} + L_{i,1}^k +  m_{i,1}^k \frac{L_{i,1}^k - L_{i,2}^k}{m_{i,1}^k - m_{i,2}^k} - f_{i,1}^k \frac{v_{i,1}^k - v_{i,2}^k}{\Delta x} - \frac{1}{2}\eta_i \omega_i x_1^2 \sum_{p=1}^P m_{p,1}^k \frac{v_{p,1}^k-v_{p,2}^k}{2 \Delta x}\bigg)$&#10;                % \STATE $v_{i,j}^{k-1} \leftarrow 0.5(v_{i,j-1}^k + v_{i,j+1}^k) + \Delta t\bigg( \Phi_{i,j}^{k,'} + L_{i,j}^k +  m_{i,j}^k \frac{\partial L_{i,j}^k}{m_{i,j}^k} - f_{i,j}^k \frac{v_{i,j-1}^k - v_{i,j+1}^k}{2\Delta x} - \frac{1}{2}\eta_i \omega_i x_j^2 \sum_{p=1}^P m_{p,j}^k \frac{v_{p,j-1}^k-v_{p,j+1}^k}{2 \Delta x} + \varepsilon \frac{v_{i,j-1}^k - 2v_{i,j}^k + v_{i,j+1}^k}{(\Delta x)^2} \bigg)$&#10;                % \STATE $v_{i,M+1}^{k-1} \leftarrow v_{i,M+1}^k + \Delta t\bigg( \Phi_{i,M+1}^{k,'} + L_{i,M+1}^k +  m_{i,M+1}^k \frac{L_{i,M+1}^k - L_{i,M}^k}{m_{i,M+1}^k - m_{i,M}^k} - f_{i,M+1}^k \frac{v_{i,M+1}^k - v_{i,M}^k}{\Delta x} - \frac{1}{2}\eta_i \omega_i x_{M+1}^2 \sum_{p=1}^P m_{p,M+1}^k \frac{v_{p,M+1}^k-v_{p,M}^k}{2 \Delta x}\bigg)$&#10;                %\ENDFOR&#10;            % \ENDFOR&#10;            % \FOR{$k = 1,\dots,N$}&#10;                \STATE Update $u_{i,j}^k$:&#10;                % \STATE $u_{i,1}^k \leftarrow \frac{w}{1+w}u_{i,1}^k - \frac{1}{1+w} \frac{\mathcal{J}_{i,2}^k - \mathcal{J}_{i,1}^k}{\Delta x}$&#10;                $u_{i,j}^k \leftarrow \frac{w}{1+w}u_{i,j}^k - \frac{1}{1+w} \frac{L_{i,j+1}^k - L_{i,j}^k}{\Delta x}$&#10;                % \STATE $u_{i,M+1}^k \leftarrow \frac{w}{1+w}u_{i,M+1}^k - \frac{1}{1+w} \frac{\mathcal{J}_{i,M+1}^k - \mathcal{J}_{i,M}^k}{\Delta x}$&#10;            \ENDFOR&#10;        \ENDFOR&#10;        \ENDWHILE&#10;    \end{algorithmic}&#10;\end{algorithm}&#10;&#10;&#10;\end{document}"/>
  <p:tag name="IGUANATEXSIZE" val="16"/>
  <p:tag name="IGUANATEXCURSOR" val="2747"/>
  <p:tag name="TRANSPARENCY" val="False"/>
  <p:tag name="FILENAME" val=""/>
  <p:tag name="LATEXENGINEID" val="0"/>
  <p:tag name="TEMPFOLDER" val="c:\temp\"/>
  <p:tag name="LATEXFORMHEIGHT" val="312"/>
  <p:tag name="LATEXFORMWIDTH" val="384"/>
  <p:tag name="LATEXFORMWRAP" val="True"/>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107.25"/>
  <p:tag name="ORIGINALWIDTH" val="1600.5"/>
  <p:tag name="LATEXADDIN" val="\documentclass{article}&#10;\usepackage{amsmath}&#10;\usepackage{amssymb}&#10;\pagestyle{empty}&#10;\begin{document}&#10;&#10;\begin{equation*}&#10;c_1 = 0.5, c_2 = 1, c_3 = 2, c_4 =1&#10;\end{equation*}&#10;&#10;\end{document}"/>
  <p:tag name="IGUANATEXSIZE" val="24"/>
  <p:tag name="IGUANATEXCURSOR" val="149"/>
  <p:tag name="TRANSPARENCY" val="True"/>
  <p:tag name="FILENAME" val=""/>
  <p:tag name="LATEXENGINEID" val="0"/>
  <p:tag name="TEMPFOLDER" val="c:\temp\"/>
  <p:tag name="LATEXFORMHEIGHT" val="312"/>
  <p:tag name="LATEXFORMWIDTH" val="384"/>
  <p:tag name="LATEXFORMWRAP" val="True"/>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108.75"/>
  <p:tag name="ORIGINALWIDTH" val="780.75"/>
  <p:tag name="LATEXADDIN" val="\documentclass{article}&#10;\usepackage{amsmath}&#10;\usepackage{amssymb}&#10;\pagestyle{empty}&#10;\begin{document}&#10;&#10;\begin{equation*}&#10;\eta_1=\eta_2=0.50&#10;\end{equation*}&#10;&#10;\end{document}"/>
  <p:tag name="IGUANATEXSIZE" val="24"/>
  <p:tag name="IGUANATEXCURSOR" val="138"/>
  <p:tag name="TRANSPARENCY" val="True"/>
  <p:tag name="FILENAME" val=""/>
  <p:tag name="LATEXENGINEID" val="0"/>
  <p:tag name="TEMPFOLDER" val="c:\temp\"/>
  <p:tag name="LATEXFORMHEIGHT" val="312"/>
  <p:tag name="LATEXFORMWIDTH" val="384"/>
  <p:tag name="LATEXFORMWRAP" val="True"/>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1200"/>
  <p:tag name="ORIGINALHEIGHT" val="111.75"/>
  <p:tag name="ORIGINALWIDTH" val="2185.5"/>
  <p:tag name="LATEXADDIN" val="\documentclass{article}&#10;\usepackage{amsmath}&#10;\usepackage{amssymb}&#10;\pagestyle{empty}&#10;\begin{document}&#10;&#10;\begin{equation*}&#10;\bar{a}_i = 0.001, a_i = -0.001, b_i=1, \sigma_i = 0.01&#10;\end{equation*}&#10;&#10;\end{document}"/>
  <p:tag name="IGUANATEXSIZE" val="24"/>
  <p:tag name="IGUANATEXCURSOR" val="159"/>
  <p:tag name="TRANSPARENCY" val="True"/>
  <p:tag name="FILENAME" val=""/>
  <p:tag name="LATEXENGINEID" val="0"/>
  <p:tag name="TEMPFOLDER" val="c:\temp\"/>
  <p:tag name="LATEXFORMHEIGHT" val="312"/>
  <p:tag name="LATEXFORMWIDTH" val="384"/>
  <p:tag name="LATEXFORMWRAP" val="True"/>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1200"/>
  <p:tag name="ORIGINALHEIGHT" val="128.25"/>
  <p:tag name="ORIGINALWIDTH" val="1428"/>
  <p:tag name="LATEXADDIN" val="\documentclass{article}&#10;\usepackage{amsmath}&#10;\usepackage{amssymb}&#10;\pagestyle{empty}&#10;\begin{document}&#10;&#10;\begin{equation*}&#10;\mathcal{N}_1(0.25,0.1),\mathcal{N}_2(0.75,0.1)&#10;\end{equation*}&#10;&#10;\end{document}"/>
  <p:tag name="IGUANATEXSIZE" val="24"/>
  <p:tag name="IGUANATEXCURSOR" val="157"/>
  <p:tag name="TRANSPARENCY" val="True"/>
  <p:tag name="FILENAME" val=""/>
  <p:tag name="LATEXENGINEID" val="0"/>
  <p:tag name="TEMPFOLDER" val="c:\temp\"/>
  <p:tag name="LATEXFORMHEIGHT" val="312"/>
  <p:tag name="LATEXFORMWIDTH" val="384"/>
  <p:tag name="LATEXFORMWRAP" val="True"/>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1200"/>
  <p:tag name="ORIGINALHEIGHT" val="134.25"/>
  <p:tag name="ORIGINALWIDTH" val="1323.75"/>
  <p:tag name="LATEXADDIN" val="\documentclass{article}&#10;\usepackage{amsmath}&#10;\usepackage{amssymb}&#10;\pagestyle{empty}&#10;\begin{document}&#10;&#10;\begin{equation*}&#10;K=2,000,\delta=1\times10^{-6}&#10;\end{equation*}&#10;&#10;\end{document}"/>
  <p:tag name="IGUANATEXSIZE" val="24"/>
  <p:tag name="IGUANATEXCURSOR" val="148"/>
  <p:tag name="TRANSPARENCY" val="True"/>
  <p:tag name="FILENAME" val=""/>
  <p:tag name="LATEXENGINEID" val="0"/>
  <p:tag name="TEMPFOLDER" val="c:\temp\"/>
  <p:tag name="LATEXFORMHEIGHT" val="312"/>
  <p:tag name="LATEXFORMWIDTH" val="384"/>
  <p:tag name="LATEXFORMWRAP" val="True"/>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1200"/>
  <p:tag name="ORIGINALHEIGHT" val="120.75"/>
  <p:tag name="ORIGINALWIDTH" val="1237.5"/>
  <p:tag name="LATEXADDIN" val="\documentclass{article}&#10;\usepackage{amsmath}&#10;\usepackage{amssymb}&#10;\pagestyle{empty}&#10;\begin{document}&#10;&#10;\begin{equation*}&#10;x_{d,1} = 0.25, x_{d,2} = 0.75&#10;\end{equation*}&#10;&#10;\end{document}"/>
  <p:tag name="IGUANATEXSIZE" val="24"/>
  <p:tag name="IGUANATEXCURSOR" val="150"/>
  <p:tag name="TRANSPARENCY" val="True"/>
  <p:tag name="FILENAME" val=""/>
  <p:tag name="LATEXENGINEID" val="0"/>
  <p:tag name="TEMPFOLDER" val="c:\temp\"/>
  <p:tag name="LATEXFORMHEIGHT" val="312"/>
  <p:tag name="LATEXFORMWIDTH" val="384"/>
  <p:tag name="LATEXFORMWRAP" val="True"/>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956.25"/>
  <p:tag name="LATEXADDIN" val="\documentclass{article}&#10;\usepackage{amsmath}&#10;\usepackage{amssymb}&#10;\pagestyle{empty}&#10;\begin{document}&#10;&#10;\begin{equation*}&#10;x\in[0,1],t\in[0,1]&#10;\end{equation*}&#10;&#10;\end{document}"/>
  <p:tag name="IGUANATEXSIZE" val="24"/>
  <p:tag name="IGUANATEXCURSOR" val="138"/>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378.75"/>
  <p:tag name="ORIGINALWIDTH" val="1358.25"/>
  <p:tag name="LATEXADDIN" val="\documentclass{article}&#10;\usepackage{amsmath}&#10;\usepackage{amssymb}&#10;\pagestyle{empty}&#10;\begin{document}&#10;&#10;\begin{equation*}&#10;\begin{aligned}&#10;&amp; \underset{u \in \mathcal{U}}{\text{minimize}}&#10;&amp; &amp; J(u) \\&#10;&amp; \text{subject to}&#10;&amp; &amp; \dot{x} = f(t,x,u)&#10;\end{aligned}&#10;\end{equation*}&#10;&#10;\end{document}"/>
  <p:tag name="IGUANATEXSIZE" val="24"/>
  <p:tag name="IGUANATEXCURSOR" val="238"/>
  <p:tag name="TRANSPARENCY" val="True"/>
  <p:tag name="FILENAME" val=""/>
  <p:tag name="LATEXENGINEID" val="0"/>
  <p:tag name="TEMPFOLDER" val="c:\temp\"/>
  <p:tag name="LATEXFORMHEIGHT" val="312"/>
  <p:tag name="LATEXFORMWIDTH" val="384"/>
  <p:tag name="LATEXFORMWRAP" val="True"/>
  <p:tag name="BITMAPVECTOR" val="0"/>
</p:tagLst>
</file>

<file path=ppt/tags/tag70.xml><?xml version="1.0" encoding="utf-8"?>
<p:tagLst xmlns:a="http://schemas.openxmlformats.org/drawingml/2006/main" xmlns:r="http://schemas.openxmlformats.org/officeDocument/2006/relationships" xmlns:p="http://schemas.openxmlformats.org/presentationml/2006/main">
  <p:tag name="OUTPUTDPI" val="1200"/>
  <p:tag name="ORIGINALHEIGHT" val="93"/>
  <p:tag name="ORIGINALWIDTH" val="111.75"/>
  <p:tag name="LATEXADDIN" val="\documentclass{article}&#10;\usepackage{amsmath}&#10;\usepackage{amssymb}&#10;\pagestyle{empty}&#10;\begin{document}&#10;&#10;\begin{equation*}&#10;u^*&#10;\end{equation*}&#10;&#10;\end{document}"/>
  <p:tag name="IGUANATEXSIZE" val="28"/>
  <p:tag name="IGUANATEXCURSOR" val="123"/>
  <p:tag name="TRANSPARENCY" val="True"/>
  <p:tag name="FILENAME" val=""/>
  <p:tag name="LATEXENGINEID" val="0"/>
  <p:tag name="TEMPFOLDER" val="c:\temp\"/>
  <p:tag name="LATEXFORMHEIGHT" val="312"/>
  <p:tag name="LATEXFORMWIDTH" val="384"/>
  <p:tag name="LATEXFORMWRAP" val="True"/>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OUTPUTDPI" val="1200"/>
  <p:tag name="ORIGINALHEIGHT" val="1096.5"/>
  <p:tag name="ORIGINALWIDTH" val="4417.5"/>
  <p:tag name="LATEXADDIN" val="\documentclass{article}&#10;\usepackage{amsmath}&#10;\usepackage{amssymb}&#10;\pagestyle{empty}&#10;\begin{document}&#10;&#10;\begin{equation*}&#10;\begin{aligned}&#10;&amp;\inf_{u\in\mathcal{U}} J(u,\bar{x}) &amp;&amp;= \frac{1}{2} \mathbb{E} \Bigg[ \int_0^T \bigg( q(t)x^2(t) + \bar{q}(t)\bar{x}^2(t) + r(t)u^2(t) + \bar{r}(t) \bar{u}^2(t) \bigg) \,dt \Bigg] \\&#10;&amp; &amp;&amp; \qquad \qquad + \frac{1}{2} \mathbb{E}\bigg[q(T)x^2(T)+ \bar{q}(T)\bar{x}^2(T) \bigg]\\&#10;&amp;\text{subject to} &amp;&amp; dx(t) = \big(a(t)x(t) + \bar{a}(t)\bar{x}(t) + b(t)u(t) + \bar{b}(t) \bar{u}(t) \big), dt + \sigma(x(t)) \, dw(t)\\ &#10;&amp; &amp;&amp; x(0) = x_0&#10;\end{aligned}&#10;\end{equation*}&#10;&#10;\end{document}"/>
  <p:tag name="IGUANATEXSIZE" val="24"/>
  <p:tag name="IGUANATEXCURSOR" val="410"/>
  <p:tag name="TRANSPARENCY" val="True"/>
  <p:tag name="FILENAME" val=""/>
  <p:tag name="LATEXENGINEID" val="0"/>
  <p:tag name="TEMPFOLDER" val="c:\temp\"/>
  <p:tag name="LATEXFORMHEIGHT" val="312"/>
  <p:tag name="LATEXFORMWIDTH" val="384"/>
  <p:tag name="LATEXFORMWRAP" val="True"/>
  <p:tag name="BITMAPVECTOR" val="0"/>
</p:tagLst>
</file>

<file path=ppt/tags/tag72.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731.25"/>
  <p:tag name="LATEXADDIN" val="\documentclass{article}&#10;\usepackage{amsmath}&#10;\usepackage{amssymb}&#10;\pagestyle{empty}&#10;\begin{document}&#10;&#10;\begin{equation*}&#10;(u_i^*(t),u_{-i}^*(t))&#10;\end{equation*}&#10;&#10;\end{document}"/>
  <p:tag name="IGUANATEXSIZE" val="28"/>
  <p:tag name="IGUANATEXCURSOR" val="129"/>
  <p:tag name="TRANSPARENCY" val="True"/>
  <p:tag name="FILENAME" val=""/>
  <p:tag name="LATEXENGINEID" val="0"/>
  <p:tag name="TEMPFOLDER" val="c:\temp\"/>
  <p:tag name="LATEXFORMHEIGHT" val="312"/>
  <p:tag name="LATEXFORMWIDTH" val="384"/>
  <p:tag name="LATEXFORMWRAP" val="True"/>
  <p:tag name="BITMAPVECTOR" val="0"/>
</p:tagLst>
</file>

<file path=ppt/tags/tag73.xml><?xml version="1.0" encoding="utf-8"?>
<p:tagLst xmlns:a="http://schemas.openxmlformats.org/drawingml/2006/main" xmlns:r="http://schemas.openxmlformats.org/officeDocument/2006/relationships" xmlns:p="http://schemas.openxmlformats.org/presentationml/2006/main">
  <p:tag name="OUTPUTDPI" val="1200"/>
  <p:tag name="ORIGINALHEIGHT" val="146.25"/>
  <p:tag name="ORIGINALWIDTH" val="1292.25"/>
  <p:tag name="LATEXADDIN" val="\documentclass{article}&#10;\usepackage{amsmath}&#10;\usepackage{amssymb}&#10;\pagestyle{empty}&#10;\begin{document}&#10;&#10;\begin{equation*}&#10;\tilde{J}_i(u_i^*,u_{-i}^*) \leq \tilde{J}_i(u_i,u_{-i}^*) &#10;\end{equation*}&#10;&#10;\end{document}"/>
  <p:tag name="IGUANATEXSIZE" val="28"/>
  <p:tag name="IGUANATEXCURSOR" val="178"/>
  <p:tag name="TRANSPARENCY" val="True"/>
  <p:tag name="FILENAME" val=""/>
  <p:tag name="LATEXENGINEID" val="0"/>
  <p:tag name="TEMPFOLDER" val="c:\temp\"/>
  <p:tag name="LATEXFORMHEIGHT" val="312"/>
  <p:tag name="LATEXFORMWIDTH" val="384"/>
  <p:tag name="LATEXFORMWRAP" val="True"/>
  <p:tag name="BITMAPVECTOR" val="0"/>
</p:tagLst>
</file>

<file path=ppt/tags/tag74.xml><?xml version="1.0" encoding="utf-8"?>
<p:tagLst xmlns:a="http://schemas.openxmlformats.org/drawingml/2006/main" xmlns:r="http://schemas.openxmlformats.org/officeDocument/2006/relationships" xmlns:p="http://schemas.openxmlformats.org/presentationml/2006/main">
  <p:tag name="OUTPUTDPI" val="1200"/>
  <p:tag name="ORIGINALHEIGHT" val="102"/>
  <p:tag name="ORIGINALWIDTH" val="314.25"/>
  <p:tag name="LATEXADDIN" val="\documentclass{article}&#10;\usepackage{amsmath}&#10;\usepackage{amssymb}&#10;\pagestyle{empty}&#10;\begin{document}&#10;&#10;\begin{equation*}&#10;i \in \mathcal{N}&#10;\end{equation*}&#10;&#10;\end{document}"/>
  <p:tag name="IGUANATEXSIZE" val="28"/>
  <p:tag name="IGUANATEXCURSOR" val="137"/>
  <p:tag name="TRANSPARENCY" val="True"/>
  <p:tag name="FILENAME" val=""/>
  <p:tag name="LATEXENGINEID" val="0"/>
  <p:tag name="TEMPFOLDER" val="c:\temp\"/>
  <p:tag name="LATEXFORMHEIGHT" val="312"/>
  <p:tag name="LATEXFORMWIDTH" val="384"/>
  <p:tag name="LATEXFORMWRAP" val="True"/>
  <p:tag name="BITMAPVECTOR" val="0"/>
</p:tagLst>
</file>

<file path=ppt/tags/tag75.xml><?xml version="1.0" encoding="utf-8"?>
<p:tagLst xmlns:a="http://schemas.openxmlformats.org/drawingml/2006/main" xmlns:r="http://schemas.openxmlformats.org/officeDocument/2006/relationships" xmlns:p="http://schemas.openxmlformats.org/presentationml/2006/main">
  <p:tag name="OUTPUTDPI" val="1200"/>
  <p:tag name="ORIGINALHEIGHT" val="105"/>
  <p:tag name="ORIGINALWIDTH" val="371.25"/>
  <p:tag name="LATEXADDIN" val="\documentclass{article}&#10;\usepackage{amsmath}&#10;\usepackage{amssymb}&#10;\pagestyle{empty}&#10;\begin{document}&#10;&#10;\begin{equation*}&#10;u_i \in \mathcal{U}_i&#10;\end{equation*}&#10;&#10;\end{document}"/>
  <p:tag name="IGUANATEXSIZE" val="28"/>
  <p:tag name="IGUANATEXCURSOR" val="141"/>
  <p:tag name="TRANSPARENCY" val="True"/>
  <p:tag name="FILENAME" val=""/>
  <p:tag name="LATEXENGINEID" val="0"/>
  <p:tag name="TEMPFOLDER" val="c:\temp\"/>
  <p:tag name="LATEXFORMHEIGHT" val="312"/>
  <p:tag name="LATEXFORMWIDTH" val="384"/>
  <p:tag name="LATEXFORMWRAP" val="True"/>
  <p:tag name="BITMAPVECTOR" val="0"/>
</p:tagLst>
</file>

<file path=ppt/tags/tag76.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197.25"/>
  <p:tag name="LATEXADDIN" val="\documentclass{article}&#10;\usepackage{amsmath}&#10;\usepackage{amssymb}&#10;\pagestyle{empty}&#10;\begin{document}&#10;&#10;\begin{equation*}&#10;x(t)&#10;\end{equation*}&#10;&#10;\end{document}"/>
  <p:tag name="IGUANATEXSIZE" val="24"/>
  <p:tag name="IGUANATEXCURSOR" val="124"/>
  <p:tag name="TRANSPARENCY" val="True"/>
  <p:tag name="FILENAME" val=""/>
  <p:tag name="LATEXENGINEID" val="0"/>
  <p:tag name="TEMPFOLDER" val="c:\temp\"/>
  <p:tag name="LATEXFORMHEIGHT" val="312"/>
  <p:tag name="LATEXFORMWIDTH" val="384"/>
  <p:tag name="LATEXFORMWRAP" val="True"/>
  <p:tag name="BITMAPVECTOR" val="0"/>
</p:tagLst>
</file>

<file path=ppt/tags/tag77.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39.25"/>
  <p:tag name="LATEXADDIN" val="\documentclass{article}&#10;\usepackage{amsmath}&#10;\usepackage{amssymb}&#10;\pagestyle{empty}&#10;\begin{document}&#10;&#10;\begin{equation*}&#10;u_i(t)&#10;\end{equation*}&#10;&#10;\end{document}"/>
  <p:tag name="IGUANATEXSIZE" val="24"/>
  <p:tag name="IGUANATEXCURSOR" val="126"/>
  <p:tag name="TRANSPARENCY" val="True"/>
  <p:tag name="FILENAME" val=""/>
  <p:tag name="LATEXENGINEID" val="0"/>
  <p:tag name="TEMPFOLDER" val="c:\temp\"/>
  <p:tag name="LATEXFORMHEIGHT" val="312"/>
  <p:tag name="LATEXFORMWIDTH" val="384"/>
  <p:tag name="LATEXFORMWRAP" val="True"/>
  <p:tag name="BITMAPVECTOR" val="0"/>
</p:tagLst>
</file>

<file path=ppt/tags/tag78.xml><?xml version="1.0" encoding="utf-8"?>
<p:tagLst xmlns:a="http://schemas.openxmlformats.org/drawingml/2006/main" xmlns:r="http://schemas.openxmlformats.org/officeDocument/2006/relationships" xmlns:p="http://schemas.openxmlformats.org/presentationml/2006/main">
  <p:tag name="OUTPUTDPI" val="1200"/>
  <p:tag name="ORIGINALHEIGHT" val="83.25"/>
  <p:tag name="ORIGINALWIDTH" val="33.75"/>
  <p:tag name="LATEXADDIN" val="\documentclass{article}&#10;\usepackage{amsmath}&#10;\usepackage{amssymb}&#10;\pagestyle{empty}&#10;\begin{document}&#10;&#10;\begin{equation*}&#10;i&#10;\end{equation*}&#10;&#10;\end{document}"/>
  <p:tag name="IGUANATEXSIZE" val="24"/>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79.xml><?xml version="1.0" encoding="utf-8"?>
<p:tagLst xmlns:a="http://schemas.openxmlformats.org/drawingml/2006/main" xmlns:r="http://schemas.openxmlformats.org/officeDocument/2006/relationships" xmlns:p="http://schemas.openxmlformats.org/presentationml/2006/main">
  <p:tag name="OUTPUTDPI" val="1200"/>
  <p:tag name="ORIGINALHEIGHT" val="132"/>
  <p:tag name="ORIGINALWIDTH" val="714"/>
  <p:tag name="LATEXADDIN" val="\documentclass{article}&#10;\usepackage{amsmath}&#10;\usepackage{amssymb}&#10;\pagestyle{empty}&#10;\begin{document}&#10;&#10;\begin{equation*}&#10;x'(t)= dx/dt&#10;\end{equation*}&#10;&#10;\end{document}"/>
  <p:tag name="IGUANATEXSIZE" val="24"/>
  <p:tag name="IGUANATEXCURSOR" val="132"/>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384.75"/>
  <p:tag name="ORIGINALWIDTH" val="1653.75"/>
  <p:tag name="LATEXADDIN" val="\documentclass{article}&#10;\usepackage{amsmath}&#10;\usepackage{amssymb}&#10;\usepackage{bm}&#10;\pagestyle{empty}&#10;\begin{document}&#10;&#10;\begin{equation*}&#10;\begin{aligned}&#10;&amp; \underset{u_i \in \mathcal{U}_i}{\text{minimize}}&#10;&amp; &amp; J_i(u_i,\mathbf{u}_{-i}) \\&#10;&amp; \text{subject to}&#10;&amp; &amp; \dot{x} = f(t,x,u_i,\mathbf{u}_{-i})&#10;\end{aligned}&#10;\end{equation*}&#10;&#10;\end{document}"/>
  <p:tag name="IGUANATEXSIZE" val="24"/>
  <p:tag name="IGUANATEXCURSOR" val="261"/>
  <p:tag name="TRANSPARENCY" val="True"/>
  <p:tag name="FILENAME" val=""/>
  <p:tag name="LATEXENGINEID" val="0"/>
  <p:tag name="TEMPFOLDER" val="c:\temp\"/>
  <p:tag name="LATEXFORMHEIGHT" val="312"/>
  <p:tag name="LATEXFORMWIDTH" val="384"/>
  <p:tag name="LATEXFORMWRAP" val="True"/>
  <p:tag name="BITMAPVECTOR" val="0"/>
</p:tagLst>
</file>

<file path=ppt/tags/tag80.xml><?xml version="1.0" encoding="utf-8"?>
<p:tagLst xmlns:a="http://schemas.openxmlformats.org/drawingml/2006/main" xmlns:r="http://schemas.openxmlformats.org/officeDocument/2006/relationships" xmlns:p="http://schemas.openxmlformats.org/presentationml/2006/main">
  <p:tag name="OUTPUTDPI" val="1200"/>
  <p:tag name="ORIGINALHEIGHT" val="102"/>
  <p:tag name="ORIGINALWIDTH" val="314.25"/>
  <p:tag name="LATEXADDIN" val="\documentclass{article}&#10;\usepackage{amsmath}&#10;\usepackage{amssymb}&#10;\pagestyle{empty}&#10;\begin{document}&#10;&#10;\begin{equation*}&#10;i \in \mathcal{N}&#10;\end{equation*}&#10;&#10;\end{document}"/>
  <p:tag name="IGUANATEXSIZE" val="24"/>
  <p:tag name="IGUANATEXCURSOR" val="120"/>
  <p:tag name="TRANSPARENCY" val="True"/>
  <p:tag name="FILENAME" val=""/>
  <p:tag name="LATEXENGINEID" val="0"/>
  <p:tag name="TEMPFOLDER" val="c:\temp\"/>
  <p:tag name="LATEXFORMHEIGHT" val="312"/>
  <p:tag name="LATEXFORMWIDTH" val="384"/>
  <p:tag name="LATEXFORMWRAP" val="True"/>
  <p:tag name="BITMAPVECTOR" val="0"/>
</p:tagLst>
</file>

<file path=ppt/tags/tag81.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54.25"/>
  <p:tag name="LATEXADDIN" val="\documentclass{article}&#10;\usepackage{amsmath}&#10;\usepackage{amssymb}&#10;\pagestyle{empty}&#10;\begin{document}&#10;&#10;\begin{equation*}&#10;u_1(t)&#10;\end{equation*}&#10;&#10;\end{document}"/>
  <p:tag name="IGUANATEXSIZE" val="20"/>
  <p:tag name="IGUANATEXCURSOR" val="123"/>
  <p:tag name="TRANSPARENCY" val="True"/>
  <p:tag name="FILENAME" val=""/>
  <p:tag name="LATEXENGINEID" val="0"/>
  <p:tag name="TEMPFOLDER" val="c:\temp\"/>
  <p:tag name="LATEXFORMHEIGHT" val="312"/>
  <p:tag name="LATEXFORMWIDTH" val="384"/>
  <p:tag name="LATEXFORMWRAP" val="True"/>
  <p:tag name="BITMAPVECTOR" val="0"/>
</p:tagLst>
</file>

<file path=ppt/tags/tag82.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54.25"/>
  <p:tag name="LATEXADDIN" val="\documentclass{article}&#10;\usepackage{amsmath}&#10;\usepackage{amssymb}&#10;\pagestyle{empty}&#10;\begin{document}&#10;&#10;\begin{equation*}&#10;u_2(t)&#10;\end{equation*}&#10;&#10;\end{document}"/>
  <p:tag name="IGUANATEXSIZE" val="20"/>
  <p:tag name="IGUANATEXCURSOR" val="123"/>
  <p:tag name="TRANSPARENCY" val="True"/>
  <p:tag name="FILENAME" val=""/>
  <p:tag name="LATEXENGINEID" val="0"/>
  <p:tag name="TEMPFOLDER" val="c:\temp\"/>
  <p:tag name="LATEXFORMHEIGHT" val="312"/>
  <p:tag name="LATEXFORMWIDTH" val="384"/>
  <p:tag name="LATEXFORMWRAP" val="True"/>
  <p:tag name="BITMAPVECTOR" val="0"/>
</p:tagLst>
</file>

<file path=ppt/tags/tag83.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92.5"/>
  <p:tag name="LATEXADDIN" val="\documentclass{article}&#10;\usepackage{amsmath}&#10;\usepackage{amssymb}&#10;\pagestyle{empty}&#10;\begin{document}&#10;&#10;\begin{equation*}&#10;u_N(t)&#10;\end{equation*}&#10;&#10;\end{document}"/>
  <p:tag name="IGUANATEXSIZE" val="20"/>
  <p:tag name="IGUANATEXCURSOR" val="123"/>
  <p:tag name="TRANSPARENCY" val="True"/>
  <p:tag name="FILENAME" val=""/>
  <p:tag name="LATEXENGINEID" val="0"/>
  <p:tag name="TEMPFOLDER" val="c:\temp\"/>
  <p:tag name="LATEXFORMHEIGHT" val="312"/>
  <p:tag name="LATEXFORMWIDTH" val="384"/>
  <p:tag name="LATEXFORMWRAP" val="True"/>
  <p:tag name="BITMAPVECTOR" val="0"/>
</p:tagLst>
</file>

<file path=ppt/tags/tag84.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39.25"/>
  <p:tag name="LATEXADDIN" val="\documentclass{article}&#10;\usepackage{amsmath}&#10;\usepackage{amssymb}&#10;\pagestyle{empty}&#10;\begin{document}&#10;&#10;\begin{equation*}&#10;u_i(t)&#10;\end{equation*}&#10;&#10;\end{document}"/>
  <p:tag name="IGUANATEXSIZE" val="20"/>
  <p:tag name="IGUANATEXCURSOR" val="126"/>
  <p:tag name="TRANSPARENCY" val="True"/>
  <p:tag name="FILENAME" val=""/>
  <p:tag name="LATEXENGINEID" val="0"/>
  <p:tag name="TEMPFOLDER" val="c:\temp\"/>
  <p:tag name="LATEXFORMHEIGHT" val="312"/>
  <p:tag name="LATEXFORMWIDTH" val="384"/>
  <p:tag name="LATEXFORMWRAP" val="True"/>
  <p:tag name="BITMAPVECTOR" val="0"/>
</p:tagLst>
</file>

<file path=ppt/tags/tag85.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350.25"/>
  <p:tag name="LATEXADDIN" val="\documentclass{article}&#10;\usepackage{amsmath}&#10;\usepackage{amssymb}&#10;\pagestyle{empty}&#10;\begin{document}&#10;&#10;\begin{equation*}&#10;\mathbb{E}[x(t)]&#10;\end{equation*}&#10;&#10;\end{document}"/>
  <p:tag name="IGUANATEXSIZE" val="20"/>
  <p:tag name="IGUANATEXCURSOR" val="132"/>
  <p:tag name="TRANSPARENCY" val="True"/>
  <p:tag name="FILENAME" val=""/>
  <p:tag name="LATEXENGINEID" val="0"/>
  <p:tag name="TEMPFOLDER" val="c:\temp\"/>
  <p:tag name="LATEXFORMHEIGHT" val="312"/>
  <p:tag name="LATEXFORMWIDTH" val="384"/>
  <p:tag name="LATEXFORMWRAP" val="True"/>
  <p:tag name="BITMAPVECTOR" val="0"/>
</p:tagLst>
</file>

<file path=ppt/tags/tag86.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825.75"/>
  <p:tag name="LATEXADDIN" val="\documentclass{article}&#10;\usepackage{amsmath}&#10;\usepackage{amssymb}&#10;\pagestyle{empty}&#10;\begin{document}&#10;&#10;\begin{equation*}&#10;(u_{-i}(t),\mathbb{E}[x(t)])&#10;\end{equation*}&#10;&#10;\end{document}"/>
  <p:tag name="IGUANATEXSIZE" val="20"/>
  <p:tag name="IGUANATEXCURSOR" val="130"/>
  <p:tag name="TRANSPARENCY" val="True"/>
  <p:tag name="FILENAME" val=""/>
  <p:tag name="LATEXENGINEID" val="0"/>
  <p:tag name="TEMPFOLDER" val="c:\temp\"/>
  <p:tag name="LATEXFORMHEIGHT" val="312"/>
  <p:tag name="LATEXFORMWIDTH" val="384"/>
  <p:tag name="LATEXFORMWRAP" val="True"/>
  <p:tag name="BITMAPVECTOR" val="0"/>
</p:tagLst>
</file>

<file path=ppt/tags/tag87.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255.75"/>
  <p:tag name="LATEXADDIN" val="\documentclass{article}&#10;\usepackage{amsmath}&#10;\usepackage{amssymb}&#10;\pagestyle{empty}&#10;\begin{document}&#10;&#10;\begin{equation*}&#10;u_i^*(t)&#10;\end{equation*}&#10;&#10;\end{document}"/>
  <p:tag name="IGUANATEXSIZE" val="24"/>
  <p:tag name="IGUANATEXCURSOR" val="126"/>
  <p:tag name="TRANSPARENCY" val="True"/>
  <p:tag name="FILENAME" val=""/>
  <p:tag name="LATEXENGINEID" val="0"/>
  <p:tag name="TEMPFOLDER" val="c:\temp\"/>
  <p:tag name="LATEXFORMHEIGHT" val="312"/>
  <p:tag name="LATEXFORMWIDTH" val="384"/>
  <p:tag name="LATEXFORMWRAP" val="True"/>
  <p:tag name="BITMAPVECTOR" val="0"/>
</p:tagLst>
</file>

<file path=ppt/tags/tag88.xml><?xml version="1.0" encoding="utf-8"?>
<p:tagLst xmlns:a="http://schemas.openxmlformats.org/drawingml/2006/main" xmlns:r="http://schemas.openxmlformats.org/officeDocument/2006/relationships" xmlns:p="http://schemas.openxmlformats.org/presentationml/2006/main">
  <p:tag name="OUTPUTDPI" val="1200"/>
  <p:tag name="ORIGINALHEIGHT" val="145.5"/>
  <p:tag name="ORIGINALWIDTH" val="1416.75"/>
  <p:tag name="LATEXADDIN" val="\documentclass{article}&#10;\usepackage{amsmath}&#10;\usepackage{amssymb}&#10;\pagestyle{empty}&#10;\begin{document}&#10;&#10;\begin{equation*}&#10;e_{i}= w_{e,i} \varepsilon_i^2 = w_{e,i} (\kappa_{e,i} f_i^2)^2&#10;\end{equation*}&#10;&#10;\end{document}"/>
  <p:tag name="IGUANATEXSIZE" val="20"/>
  <p:tag name="IGUANATEXCURSOR" val="183"/>
  <p:tag name="TRANSPARENCY" val="True"/>
  <p:tag name="FILENAME" val=""/>
  <p:tag name="LATEXENGINEID" val="0"/>
  <p:tag name="TEMPFOLDER" val="c:\temp\"/>
  <p:tag name="LATEXFORMHEIGHT" val="312"/>
  <p:tag name="LATEXFORMWIDTH" val="384"/>
  <p:tag name="LATEXFORMWRAP" val="True"/>
  <p:tag name="BITMAPVECTOR" val="0"/>
</p:tagLst>
</file>

<file path=ppt/tags/tag89.xml><?xml version="1.0" encoding="utf-8"?>
<p:tagLst xmlns:a="http://schemas.openxmlformats.org/drawingml/2006/main" xmlns:r="http://schemas.openxmlformats.org/officeDocument/2006/relationships" xmlns:p="http://schemas.openxmlformats.org/presentationml/2006/main">
  <p:tag name="OUTPUTDPI" val="1200"/>
  <p:tag name="ORIGINALHEIGHT" val="145.5"/>
  <p:tag name="ORIGINALWIDTH" val="651.75"/>
  <p:tag name="LATEXADDIN" val="\documentclass{article}&#10;\usepackage{amsmath}&#10;\usepackage{amssymb}&#10;\pagestyle{empty}&#10;\begin{document}&#10;&#10;\begin{equation*}&#10; \tau_{i} = w_{d,i}/f_i^2&#10;\end{equation*}&#10;&#10;\end{document}"/>
  <p:tag name="IGUANATEXSIZE" val="20"/>
  <p:tag name="IGUANATEXCURSOR" val="145"/>
  <p:tag name="TRANSPARENCY" val="True"/>
  <p:tag name="FILENAME" val=""/>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378.75"/>
  <p:tag name="ORIGINALWIDTH" val="1358.25"/>
  <p:tag name="LATEXADDIN" val="\documentclass{article}&#10;\usepackage{amsmath}&#10;\usepackage{amssymb}&#10;\pagestyle{empty}&#10;\begin{document}&#10;&#10;\begin{equation*}&#10;\begin{aligned}&#10;&amp; \underset{u \in \mathcal{U}}{\text{minimize}}&#10;&amp; &amp; J(u,m) \\&#10;&amp; \text{subject to}&#10;&amp; &amp; \dot{x} = f(t,x,u)&#10;\end{aligned}&#10;\end{equation*}&#10;&#10;\end{document}"/>
  <p:tag name="IGUANATEXSIZE" val="24"/>
  <p:tag name="IGUANATEXCURSOR" val="240"/>
  <p:tag name="TRANSPARENCY" val="True"/>
  <p:tag name="FILENAME" val=""/>
  <p:tag name="LATEXENGINEID" val="0"/>
  <p:tag name="TEMPFOLDER" val="c:\temp\"/>
  <p:tag name="LATEXFORMHEIGHT" val="312"/>
  <p:tag name="LATEXFORMWIDTH" val="384"/>
  <p:tag name="LATEXFORMWRAP" val="True"/>
  <p:tag name="BITMAPVECTOR" val="0"/>
</p:tagLst>
</file>

<file path=ppt/tags/tag90.xml><?xml version="1.0" encoding="utf-8"?>
<p:tagLst xmlns:a="http://schemas.openxmlformats.org/drawingml/2006/main" xmlns:r="http://schemas.openxmlformats.org/officeDocument/2006/relationships" xmlns:p="http://schemas.openxmlformats.org/presentationml/2006/main">
  <p:tag name="OUTPUTDPI" val="1200"/>
  <p:tag name="ORIGINALHEIGHT" val="81"/>
  <p:tag name="ORIGINALWIDTH" val="91.5"/>
  <p:tag name="LATEXADDIN" val="\documentclass{article}&#10;\usepackage{amsmath}&#10;\usepackage{amssymb}&#10;\pagestyle{empty}&#10;\begin{document}&#10;&#10;\begin{equation*}&#10;\rho_i&#10;\end{equation*}&#10;&#10;\end{document}"/>
  <p:tag name="IGUANATEXSIZE" val="20"/>
  <p:tag name="IGUANATEXCURSOR" val="126"/>
  <p:tag name="TRANSPARENCY" val="True"/>
  <p:tag name="FILENAME" val=""/>
  <p:tag name="LATEXENGINEID" val="0"/>
  <p:tag name="TEMPFOLDER" val="c:\temp\"/>
  <p:tag name="LATEXFORMHEIGHT" val="312"/>
  <p:tag name="LATEXFORMWIDTH" val="384"/>
  <p:tag name="LATEXFORMWRAP" val="True"/>
  <p:tag name="BITMAPVECTOR" val="0"/>
</p:tagLst>
</file>

<file path=ppt/tags/tag91.xml><?xml version="1.0" encoding="utf-8"?>
<p:tagLst xmlns:a="http://schemas.openxmlformats.org/drawingml/2006/main" xmlns:r="http://schemas.openxmlformats.org/officeDocument/2006/relationships" xmlns:p="http://schemas.openxmlformats.org/presentationml/2006/main">
  <p:tag name="OUTPUTDPI" val="1200"/>
  <p:tag name="ORIGINALHEIGHT" val="113.25"/>
  <p:tag name="ORIGINALWIDTH" val="85.5"/>
  <p:tag name="LATEXADDIN" val="\documentclass{article}&#10;\usepackage{amsmath}&#10;\usepackage{amssymb}&#10;\pagestyle{empty}&#10;\begin{document}&#10;&#10;\begin{equation*}&#10;f_i&#10;\end{equation*}&#10;&#10;\end{document}"/>
  <p:tag name="IGUANATEXSIZE" val="20"/>
  <p:tag name="IGUANATEXCURSOR" val="123"/>
  <p:tag name="TRANSPARENCY" val="True"/>
  <p:tag name="FILENAME" val=""/>
  <p:tag name="LATEXENGINEID" val="0"/>
  <p:tag name="TEMPFOLDER" val="c:\temp\"/>
  <p:tag name="LATEXFORMHEIGHT" val="312"/>
  <p:tag name="LATEXFORMWIDTH" val="384"/>
  <p:tag name="LATEXFORMWRAP" val="True"/>
  <p:tag name="BITMAPVECTOR" val="0"/>
</p:tagLst>
</file>

<file path=ppt/tags/tag92.xml><?xml version="1.0" encoding="utf-8"?>
<p:tagLst xmlns:a="http://schemas.openxmlformats.org/drawingml/2006/main" xmlns:r="http://schemas.openxmlformats.org/officeDocument/2006/relationships" xmlns:p="http://schemas.openxmlformats.org/presentationml/2006/main">
  <p:tag name="OUTPUTDPI" val="1200"/>
  <p:tag name="ORIGINALHEIGHT" val="90.75"/>
  <p:tag name="ORIGINALWIDTH" val="460.5"/>
  <p:tag name="LATEXADDIN" val="\documentclass{article}&#10;\usepackage{amsmath}&#10;\usepackage{amssymb}&#10;\pagestyle{empty}&#10;\begin{document}&#10;&#10;\begin{equation*}&#10;w_{e,i}, w_{d,i}&#10;\end{equation*}&#10;&#10;\end{document}"/>
  <p:tag name="IGUANATEXSIZE" val="20"/>
  <p:tag name="IGUANATEXCURSOR" val="135"/>
  <p:tag name="TRANSPARENCY" val="True"/>
  <p:tag name="FILENAME" val=""/>
  <p:tag name="LATEXENGINEID" val="0"/>
  <p:tag name="TEMPFOLDER" val="c:\temp\"/>
  <p:tag name="LATEXFORMHEIGHT" val="312"/>
  <p:tag name="LATEXFORMWIDTH" val="384"/>
  <p:tag name="LATEXFORMWRAP" val="True"/>
  <p:tag name="BITMAPVECTOR" val="0"/>
</p:tagLst>
</file>

<file path=ppt/tags/tag93.xml><?xml version="1.0" encoding="utf-8"?>
<p:tagLst xmlns:a="http://schemas.openxmlformats.org/drawingml/2006/main" xmlns:r="http://schemas.openxmlformats.org/officeDocument/2006/relationships" xmlns:p="http://schemas.openxmlformats.org/presentationml/2006/main">
  <p:tag name="OUTPUTDPI" val="1200"/>
  <p:tag name="ORIGINALHEIGHT" val="252.75"/>
  <p:tag name="ORIGINALWIDTH" val="2418.75"/>
  <p:tag name="LATEXADDIN" val="\documentclass{article}&#10;\usepackage{amsmath}&#10;\usepackage{amssymb}&#10;\pagestyle{empty}&#10;\begin{document}&#10;&#10;\begin{equation*}&#10;L_i(x(t),u_i(t),t) = \frac{1}{2} \big[\rho_i x^2(t) + (\tau_i + e_i) u_i^2(t)\big]&#10;\end{equation*}&#10;&#10;\end{document}"/>
  <p:tag name="IGUANATEXSIZE" val="24"/>
  <p:tag name="IGUANATEXCURSOR" val="202"/>
  <p:tag name="TRANSPARENCY" val="True"/>
  <p:tag name="FILENAME" val=""/>
  <p:tag name="LATEXENGINEID" val="0"/>
  <p:tag name="TEMPFOLDER" val="c:\temp\"/>
  <p:tag name="LATEXFORMHEIGHT" val="312"/>
  <p:tag name="LATEXFORMWIDTH" val="384"/>
  <p:tag name="LATEXFORMWRAP" val="True"/>
  <p:tag name="BITMAPVECTOR" val="0"/>
</p:tagLst>
</file>

<file path=ppt/tags/tag94.xml><?xml version="1.0" encoding="utf-8"?>
<p:tagLst xmlns:a="http://schemas.openxmlformats.org/drawingml/2006/main" xmlns:r="http://schemas.openxmlformats.org/officeDocument/2006/relationships" xmlns:p="http://schemas.openxmlformats.org/presentationml/2006/main">
  <p:tag name="OUTPUTDPI" val="1200"/>
  <p:tag name="ORIGINALHEIGHT" val="252.75"/>
  <p:tag name="ORIGINALWIDTH" val="1290"/>
  <p:tag name="LATEXADDIN" val="\documentclass{article}&#10;\usepackage{amsmath}&#10;\usepackage{amssymb}&#10;\pagestyle{empty}&#10;\begin{document}&#10;&#10;\begin{equation*}&#10;\Phi_i(x(T),T) = \frac{1}{2} \rho_i x^2(T)&#10;\end{equation*}&#10;&#10;\end{document}"/>
  <p:tag name="IGUANATEXSIZE" val="24"/>
  <p:tag name="IGUANATEXCURSOR" val="162"/>
  <p:tag name="TRANSPARENCY" val="True"/>
  <p:tag name="FILENAME" val=""/>
  <p:tag name="LATEXENGINEID" val="0"/>
  <p:tag name="TEMPFOLDER" val="c:\temp\"/>
  <p:tag name="LATEXFORMHEIGHT" val="312"/>
  <p:tag name="LATEXFORMWIDTH" val="384"/>
  <p:tag name="LATEXFORMWRAP" val="True"/>
  <p:tag name="BITMAPVECTOR" val="0"/>
</p:tagLst>
</file>

<file path=ppt/tags/tag95.xml><?xml version="1.0" encoding="utf-8"?>
<p:tagLst xmlns:a="http://schemas.openxmlformats.org/drawingml/2006/main" xmlns:r="http://schemas.openxmlformats.org/officeDocument/2006/relationships" xmlns:p="http://schemas.openxmlformats.org/presentationml/2006/main">
  <p:tag name="OUTPUTDPI" val="1200"/>
  <p:tag name="ORIGINALHEIGHT" val="363.75"/>
  <p:tag name="ORIGINALWIDTH" val="2544"/>
  <p:tag name="LATEXADDIN" val="\documentclass{article}&#10;\usepackage{amsmath}&#10;\usepackage{amssymb}&#10;\pagestyle{empty}&#10;\begin{document}&#10;&#10;\begin{equation*}&#10;dx(t) = f(x,u,t) \, dt = \bigg(r_0 x(t) - \sum_{i=1}^N r_i u_i(t) \bigg) \, dt&#10;\end{equation*}&#10;&#10;\end{document}"/>
  <p:tag name="IGUANATEXSIZE" val="24"/>
  <p:tag name="IGUANATEXCURSOR" val="135"/>
  <p:tag name="TRANSPARENCY" val="True"/>
  <p:tag name="FILENAME" val=""/>
  <p:tag name="LATEXENGINEID" val="0"/>
  <p:tag name="TEMPFOLDER" val="c:\temp\"/>
  <p:tag name="LATEXFORMHEIGHT" val="312"/>
  <p:tag name="LATEXFORMWIDTH" val="384"/>
  <p:tag name="LATEXFORMWRAP" val="True"/>
  <p:tag name="BITMAPVECTOR" val="0"/>
</p:tagLst>
</file>

<file path=ppt/tags/tag96.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1728"/>
  <p:tag name="LATEXADDIN" val="\documentclass{article}&#10;\usepackage{amsmath}&#10;\usepackage{amssymb}&#10;\pagestyle{empty}&#10;\begin{document}&#10;&#10;\begin{equation*}&#10;r_i = R_i/C_i = B_i \log_2(1 + \gamma_{i})/C_i&#10;\end{equation*}&#10;&#10;\end{document}"/>
  <p:tag name="IGUANATEXSIZE" val="20"/>
  <p:tag name="IGUANATEXCURSOR" val="166"/>
  <p:tag name="TRANSPARENCY" val="True"/>
  <p:tag name="FILENAME" val=""/>
  <p:tag name="LATEXENGINEID" val="0"/>
  <p:tag name="TEMPFOLDER" val="c:\temp\"/>
  <p:tag name="LATEXFORMHEIGHT" val="312"/>
  <p:tag name="LATEXFORMWIDTH" val="384"/>
  <p:tag name="LATEXFORMWRAP" val="True"/>
  <p:tag name="BITMAPVECTOR" val="0"/>
</p:tagLst>
</file>

<file path=ppt/tags/tag97.xml><?xml version="1.0" encoding="utf-8"?>
<p:tagLst xmlns:a="http://schemas.openxmlformats.org/drawingml/2006/main" xmlns:r="http://schemas.openxmlformats.org/officeDocument/2006/relationships" xmlns:p="http://schemas.openxmlformats.org/presentationml/2006/main">
  <p:tag name="OUTPUTDPI" val="1200"/>
  <p:tag name="ORIGINALHEIGHT" val="125.25"/>
  <p:tag name="ORIGINALWIDTH" val="622.5"/>
  <p:tag name="LATEXADDIN" val="\documentclass{article}&#10;\usepackage{amsmath}&#10;\usepackage{amssymb}&#10;\pagestyle{empty}&#10;\begin{document}&#10;&#10;\begin{equation*}&#10;r_0 = R_0/C_0&#10;\end{equation*}&#10;&#10;\end{document}"/>
  <p:tag name="IGUANATEXSIZE" val="20"/>
  <p:tag name="IGUANATEXCURSOR" val="133"/>
  <p:tag name="TRANSPARENCY" val="True"/>
  <p:tag name="FILENAME" val=""/>
  <p:tag name="LATEXENGINEID" val="0"/>
  <p:tag name="TEMPFOLDER" val="c:\temp\"/>
  <p:tag name="LATEXFORMHEIGHT" val="312"/>
  <p:tag name="LATEXFORMWIDTH" val="384"/>
  <p:tag name="LATEXFORMWRAP" val="True"/>
  <p:tag name="BITMAPVECTOR" val="0"/>
</p:tagLst>
</file>

<file path=ppt/tags/tag98.xml><?xml version="1.0" encoding="utf-8"?>
<p:tagLst xmlns:a="http://schemas.openxmlformats.org/drawingml/2006/main" xmlns:r="http://schemas.openxmlformats.org/officeDocument/2006/relationships" xmlns:p="http://schemas.openxmlformats.org/presentationml/2006/main">
  <p:tag name="OUTPUTDPI" val="1200"/>
  <p:tag name="ORIGINALHEIGHT" val="754.5"/>
  <p:tag name="ORIGINALWIDTH" val="4197"/>
  <p:tag name="LATEXADDIN" val="\documentclass{article}&#10;\usepackage{amsmath}&#10;\usepackage{amssymb}&#10;\pagestyle{empty}&#10;\begin{document}&#10;&#10;\begin{equation*}&#10;\begin{aligned}&#10;\tilde{L}_i(x,u,\bar{x},\bar{u},t) &amp;= \frac{1}{2}\big[\rho_{i}(x(t)-\bar{x}(t))^2 + (\rho_i + \bar{\rho}_{i}) \bar{x}^2(t) + (\tau_i + e_{i})( u_{i}(t) - \bar{u}_i(t))^2\\&#10;&amp; \qquad + (\tau_i + \bar{\tau}_i + e_i + \bar{e}_{i}) \bar{u}_i^2(t)\big]\\&#10;\tilde{\Phi}_i(x,\bar{x},T) &amp;= \frac{1}{2}\big[\rho_{i}(x(T)-\bar{x}(T))^2 + (\rho_i + \bar{\rho}_{i}) \bar{x}^2(T)\big]&#10;\end{aligned}&#10;\end{equation*}&#10;&#10;\end{document}"/>
  <p:tag name="IGUANATEXSIZE" val="24"/>
  <p:tag name="IGUANATEXCURSOR" val="505"/>
  <p:tag name="TRANSPARENCY" val="True"/>
  <p:tag name="FILENAME" val=""/>
  <p:tag name="LATEXENGINEID" val="0"/>
  <p:tag name="TEMPFOLDER" val="c:\temp\"/>
  <p:tag name="LATEXFORMHEIGHT" val="312"/>
  <p:tag name="LATEXFORMWIDTH" val="384"/>
  <p:tag name="LATEXFORMWRAP" val="True"/>
  <p:tag name="BITMAPVECTOR" val="0"/>
</p:tagLst>
</file>

<file path=ppt/tags/tag99.xml><?xml version="1.0" encoding="utf-8"?>
<p:tagLst xmlns:a="http://schemas.openxmlformats.org/drawingml/2006/main" xmlns:r="http://schemas.openxmlformats.org/officeDocument/2006/relationships" xmlns:p="http://schemas.openxmlformats.org/presentationml/2006/main">
  <p:tag name="OUTPUTDPI" val="1200"/>
  <p:tag name="ORIGINALHEIGHT" val="563.25"/>
  <p:tag name="ORIGINALWIDTH" val="3684.75"/>
  <p:tag name="LATEXADDIN" val="\documentclass{article}&#10;\usepackage{amsmath}&#10;\usepackage{amssymb}&#10;\pagestyle{empty}&#10;\begin{document}&#10;&#10;\begin{equation*}&#10;\begin{aligned}&#10;dx(t) &amp;= r_0(x(t)-\bar{x}(t)) + (r_0+\bar{r}_0)\bar{x}(t)\\&#10;&amp; \qquad - \bigg( \sum_{i=1}^N r_i(u_i(t)-\bar{u}_i(t)) + \sum_{i=1}^N (r_i+\bar{r}_i)\bar{u}_i(t) \bigg) + \sigma(t) \, dW(t)&#10;\end{aligned}&#10;\end{equation*}&#10;&#10;\end{document}"/>
  <p:tag name="IGUANATEXSIZE" val="24"/>
  <p:tag name="IGUANATEXCURSOR" val="301"/>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DD2F1B2B-515C-4D83-AA60-7D18092AC611}" vid="{E8FEE51C-B3AC-4010-873C-6BA4E051C9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14209</TotalTime>
  <Words>2317</Words>
  <Application>Microsoft Office PowerPoint</Application>
  <PresentationFormat>Widescreen</PresentationFormat>
  <Paragraphs>559</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Gill Sans MT</vt:lpstr>
      <vt:lpstr>Symbol</vt:lpstr>
      <vt:lpstr>Trebuchet MS</vt:lpstr>
      <vt:lpstr>Wingdings</vt:lpstr>
      <vt:lpstr>1_Office Theme</vt:lpstr>
      <vt:lpstr>PowerPoint Presentation</vt:lpstr>
      <vt:lpstr>Outline</vt:lpstr>
      <vt:lpstr>Outline</vt:lpstr>
      <vt:lpstr>Motivation for Future Networks</vt:lpstr>
      <vt:lpstr>Network Challenges and Solution </vt:lpstr>
      <vt:lpstr>Outline</vt:lpstr>
      <vt:lpstr>Classical Game Theory vs Mean Field Game</vt:lpstr>
      <vt:lpstr>Mean Field Games (MFG)</vt:lpstr>
      <vt:lpstr>Mean Field Games</vt:lpstr>
      <vt:lpstr>HJB/FPK (Reduced) Form</vt:lpstr>
      <vt:lpstr>Outline</vt:lpstr>
      <vt:lpstr>Mean Field Games with Several Populations</vt:lpstr>
      <vt:lpstr>Problem Statement</vt:lpstr>
      <vt:lpstr>HJB/FPK (Reduced) Form</vt:lpstr>
      <vt:lpstr>Belief and Opinion Evolution in Social Networks</vt:lpstr>
      <vt:lpstr>Belief and Opinion Evolution in Social Networks</vt:lpstr>
      <vt:lpstr>System Model</vt:lpstr>
      <vt:lpstr>Problem Formulation</vt:lpstr>
      <vt:lpstr>Problem Formulation</vt:lpstr>
      <vt:lpstr>Problem Formulation </vt:lpstr>
      <vt:lpstr>Solution by Analytic or Adjoint Method</vt:lpstr>
      <vt:lpstr>Solution by Numerical Method</vt:lpstr>
      <vt:lpstr>Theoretical Simulations</vt:lpstr>
      <vt:lpstr>Theoretical Simulations</vt:lpstr>
      <vt:lpstr>Experimental Simulations</vt:lpstr>
      <vt:lpstr>Experimental Simulations</vt:lpstr>
      <vt:lpstr>Experimental Simulations</vt:lpstr>
      <vt:lpstr>Outline</vt:lpstr>
      <vt:lpstr>Mean-Field-Type Games (MFTG)</vt:lpstr>
      <vt:lpstr>Linear-Quadratic MFTG</vt:lpstr>
      <vt:lpstr>Computation Offloading in  Mobile Edge Computing Networks</vt:lpstr>
      <vt:lpstr>Computation Offloading in  Mobile Edge Computing Networks</vt:lpstr>
      <vt:lpstr>PowerPoint Presentation</vt:lpstr>
      <vt:lpstr>PowerPoint Presentation</vt:lpstr>
      <vt:lpstr>PowerPoint Presentation</vt:lpstr>
      <vt:lpstr>PowerPoint Presentation</vt:lpstr>
      <vt:lpstr>PowerPoint Presentation</vt:lpstr>
      <vt:lpstr>PowerPoint Presentation</vt:lpstr>
      <vt:lpstr>Simulations</vt:lpstr>
      <vt:lpstr>Simulations</vt:lpstr>
      <vt:lpstr>Simulations</vt:lpstr>
      <vt:lpstr>Outline</vt:lpstr>
      <vt:lpstr>Future Works</vt:lpstr>
      <vt:lpstr>Future Works</vt:lpstr>
      <vt:lpstr>Publications</vt:lpstr>
      <vt:lpstr>Contributions and 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Reginald Banez</dc:creator>
  <cp:lastModifiedBy>Reginald Banez</cp:lastModifiedBy>
  <cp:revision>276</cp:revision>
  <dcterms:created xsi:type="dcterms:W3CDTF">2020-03-31T11:20:06Z</dcterms:created>
  <dcterms:modified xsi:type="dcterms:W3CDTF">2020-04-16T18:56:51Z</dcterms:modified>
</cp:coreProperties>
</file>