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7"/>
  </p:notesMasterIdLst>
  <p:sldIdLst>
    <p:sldId id="257" r:id="rId2"/>
    <p:sldId id="256" r:id="rId3"/>
    <p:sldId id="258" r:id="rId4"/>
    <p:sldId id="259" r:id="rId5"/>
    <p:sldId id="311" r:id="rId6"/>
    <p:sldId id="312" r:id="rId7"/>
    <p:sldId id="313" r:id="rId8"/>
    <p:sldId id="320" r:id="rId9"/>
    <p:sldId id="322" r:id="rId10"/>
    <p:sldId id="334" r:id="rId11"/>
    <p:sldId id="335" r:id="rId12"/>
    <p:sldId id="336" r:id="rId13"/>
    <p:sldId id="376" r:id="rId14"/>
    <p:sldId id="377" r:id="rId15"/>
    <p:sldId id="324" r:id="rId16"/>
    <p:sldId id="325" r:id="rId17"/>
    <p:sldId id="339" r:id="rId18"/>
    <p:sldId id="340" r:id="rId19"/>
    <p:sldId id="326" r:id="rId20"/>
    <p:sldId id="327" r:id="rId21"/>
    <p:sldId id="328" r:id="rId22"/>
    <p:sldId id="329" r:id="rId23"/>
    <p:sldId id="330" r:id="rId24"/>
    <p:sldId id="331" r:id="rId25"/>
    <p:sldId id="332" r:id="rId26"/>
    <p:sldId id="341" r:id="rId27"/>
    <p:sldId id="333" r:id="rId28"/>
    <p:sldId id="342" r:id="rId29"/>
    <p:sldId id="343" r:id="rId30"/>
    <p:sldId id="344" r:id="rId31"/>
    <p:sldId id="348" r:id="rId32"/>
    <p:sldId id="345" r:id="rId33"/>
    <p:sldId id="346" r:id="rId34"/>
    <p:sldId id="347" r:id="rId35"/>
    <p:sldId id="284" r:id="rId36"/>
    <p:sldId id="349" r:id="rId37"/>
    <p:sldId id="350" r:id="rId38"/>
    <p:sldId id="351" r:id="rId39"/>
    <p:sldId id="352" r:id="rId40"/>
    <p:sldId id="393" r:id="rId41"/>
    <p:sldId id="357" r:id="rId42"/>
    <p:sldId id="355" r:id="rId43"/>
    <p:sldId id="404" r:id="rId44"/>
    <p:sldId id="316" r:id="rId45"/>
    <p:sldId id="356" r:id="rId46"/>
    <p:sldId id="274" r:id="rId47"/>
    <p:sldId id="275" r:id="rId48"/>
    <p:sldId id="276" r:id="rId49"/>
    <p:sldId id="358" r:id="rId50"/>
    <p:sldId id="277" r:id="rId51"/>
    <p:sldId id="280" r:id="rId52"/>
    <p:sldId id="281" r:id="rId53"/>
    <p:sldId id="282" r:id="rId54"/>
    <p:sldId id="397" r:id="rId55"/>
    <p:sldId id="396" r:id="rId56"/>
    <p:sldId id="308" r:id="rId57"/>
    <p:sldId id="395" r:id="rId58"/>
    <p:sldId id="288" r:id="rId59"/>
    <p:sldId id="365" r:id="rId60"/>
    <p:sldId id="370" r:id="rId61"/>
    <p:sldId id="366" r:id="rId62"/>
    <p:sldId id="367" r:id="rId63"/>
    <p:sldId id="368" r:id="rId64"/>
    <p:sldId id="369" r:id="rId65"/>
    <p:sldId id="398" r:id="rId66"/>
    <p:sldId id="289" r:id="rId67"/>
    <p:sldId id="315" r:id="rId68"/>
    <p:sldId id="403" r:id="rId69"/>
    <p:sldId id="318" r:id="rId70"/>
    <p:sldId id="382" r:id="rId71"/>
    <p:sldId id="383" r:id="rId72"/>
    <p:sldId id="407" r:id="rId73"/>
    <p:sldId id="386" r:id="rId74"/>
    <p:sldId id="388" r:id="rId75"/>
    <p:sldId id="390" r:id="rId76"/>
    <p:sldId id="371" r:id="rId77"/>
    <p:sldId id="405" r:id="rId78"/>
    <p:sldId id="406" r:id="rId79"/>
    <p:sldId id="372" r:id="rId80"/>
    <p:sldId id="374" r:id="rId81"/>
    <p:sldId id="399" r:id="rId82"/>
    <p:sldId id="287" r:id="rId83"/>
    <p:sldId id="360" r:id="rId84"/>
    <p:sldId id="363" r:id="rId85"/>
    <p:sldId id="364" r:id="rId86"/>
    <p:sldId id="375" r:id="rId87"/>
    <p:sldId id="400" r:id="rId88"/>
    <p:sldId id="291" r:id="rId89"/>
    <p:sldId id="292" r:id="rId90"/>
    <p:sldId id="295" r:id="rId91"/>
    <p:sldId id="294" r:id="rId92"/>
    <p:sldId id="391" r:id="rId93"/>
    <p:sldId id="408" r:id="rId94"/>
    <p:sldId id="402" r:id="rId95"/>
    <p:sldId id="307" r:id="rId9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9" autoAdjust="0"/>
    <p:restoredTop sz="94656"/>
  </p:normalViewPr>
  <p:slideViewPr>
    <p:cSldViewPr snapToGrid="0">
      <p:cViewPr>
        <p:scale>
          <a:sx n="125" d="100"/>
          <a:sy n="125" d="100"/>
        </p:scale>
        <p:origin x="196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303E-2"/>
          <c:y val="4.2677800000000002E-2"/>
          <c:w val="0.59596499999999997"/>
          <c:h val="0.88639500000000004"/>
        </c:manualLayout>
      </c:layout>
      <c:barChart>
        <c:barDir val="col"/>
        <c:grouping val="stacked"/>
        <c:varyColors val="0"/>
        <c:ser>
          <c:idx val="0"/>
          <c:order val="0"/>
          <c:tx>
            <c:strRef>
              <c:f>Sheet1!$A$2</c:f>
              <c:strCache>
                <c:ptCount val="1"/>
                <c:pt idx="0">
                  <c:v>Non-Renewables</c:v>
                </c:pt>
              </c:strCache>
            </c:strRef>
          </c:tx>
          <c:spPr>
            <a:solidFill>
              <a:srgbClr val="9A5553"/>
            </a:solidFill>
            <a:ln w="12700" cap="flat">
              <a:noFill/>
              <a:miter lim="400000"/>
            </a:ln>
            <a:effectLst/>
          </c:spPr>
          <c:invertIfNegative val="0"/>
          <c:cat>
            <c:strRef>
              <c:f>Sheet1!$B$1:$C$1</c:f>
              <c:strCache>
                <c:ptCount val="2"/>
                <c:pt idx="0">
                  <c:v>2015</c:v>
                </c:pt>
                <c:pt idx="1">
                  <c:v>2050</c:v>
                </c:pt>
              </c:strCache>
            </c:strRef>
          </c:cat>
          <c:val>
            <c:numRef>
              <c:f>Sheet1!$B$2:$C$2</c:f>
              <c:numCache>
                <c:formatCode>General</c:formatCode>
                <c:ptCount val="2"/>
                <c:pt idx="0">
                  <c:v>18240</c:v>
                </c:pt>
                <c:pt idx="1">
                  <c:v>7020</c:v>
                </c:pt>
              </c:numCache>
            </c:numRef>
          </c:val>
          <c:extLst>
            <c:ext xmlns:c16="http://schemas.microsoft.com/office/drawing/2014/chart" uri="{C3380CC4-5D6E-409C-BE32-E72D297353CC}">
              <c16:uniqueId val="{00000000-F4C4-AD46-8896-B6ED1C0573F8}"/>
            </c:ext>
          </c:extLst>
        </c:ser>
        <c:ser>
          <c:idx val="1"/>
          <c:order val="1"/>
          <c:tx>
            <c:strRef>
              <c:f>Sheet1!$A$3</c:f>
              <c:strCache>
                <c:ptCount val="1"/>
                <c:pt idx="0">
                  <c:v>Non-Variable Renewables</c:v>
                </c:pt>
              </c:strCache>
            </c:strRef>
          </c:tx>
          <c:spPr>
            <a:solidFill>
              <a:srgbClr val="98C073"/>
            </a:solidFill>
            <a:ln w="12700" cap="flat">
              <a:noFill/>
              <a:miter lim="400000"/>
            </a:ln>
            <a:effectLst/>
          </c:spPr>
          <c:invertIfNegative val="0"/>
          <c:cat>
            <c:strRef>
              <c:f>Sheet1!$B$1:$C$1</c:f>
              <c:strCache>
                <c:ptCount val="2"/>
                <c:pt idx="0">
                  <c:v>2015</c:v>
                </c:pt>
                <c:pt idx="1">
                  <c:v>2050</c:v>
                </c:pt>
              </c:strCache>
            </c:strRef>
          </c:cat>
          <c:val>
            <c:numRef>
              <c:f>Sheet1!$B$3:$C$3</c:f>
              <c:numCache>
                <c:formatCode>General</c:formatCode>
                <c:ptCount val="2"/>
                <c:pt idx="0">
                  <c:v>4680</c:v>
                </c:pt>
                <c:pt idx="1">
                  <c:v>10764</c:v>
                </c:pt>
              </c:numCache>
            </c:numRef>
          </c:val>
          <c:extLst>
            <c:ext xmlns:c16="http://schemas.microsoft.com/office/drawing/2014/chart" uri="{C3380CC4-5D6E-409C-BE32-E72D297353CC}">
              <c16:uniqueId val="{00000001-F4C4-AD46-8896-B6ED1C0573F8}"/>
            </c:ext>
          </c:extLst>
        </c:ser>
        <c:ser>
          <c:idx val="2"/>
          <c:order val="2"/>
          <c:tx>
            <c:strRef>
              <c:f>Sheet1!$A$4</c:f>
              <c:strCache>
                <c:ptCount val="1"/>
                <c:pt idx="0">
                  <c:v>Solar</c:v>
                </c:pt>
              </c:strCache>
            </c:strRef>
          </c:tx>
          <c:spPr>
            <a:solidFill>
              <a:srgbClr val="D3CA5E"/>
            </a:solidFill>
            <a:ln w="12700" cap="flat">
              <a:noFill/>
              <a:miter lim="400000"/>
            </a:ln>
            <a:effectLst/>
          </c:spPr>
          <c:invertIfNegative val="0"/>
          <c:cat>
            <c:strRef>
              <c:f>Sheet1!$B$1:$C$1</c:f>
              <c:strCache>
                <c:ptCount val="2"/>
                <c:pt idx="0">
                  <c:v>2015</c:v>
                </c:pt>
                <c:pt idx="1">
                  <c:v>2050</c:v>
                </c:pt>
              </c:strCache>
            </c:strRef>
          </c:cat>
          <c:val>
            <c:numRef>
              <c:f>Sheet1!$B$4:$C$4</c:f>
              <c:numCache>
                <c:formatCode>General</c:formatCode>
                <c:ptCount val="2"/>
                <c:pt idx="0">
                  <c:v>240</c:v>
                </c:pt>
                <c:pt idx="1">
                  <c:v>12168</c:v>
                </c:pt>
              </c:numCache>
            </c:numRef>
          </c:val>
          <c:extLst>
            <c:ext xmlns:c16="http://schemas.microsoft.com/office/drawing/2014/chart" uri="{C3380CC4-5D6E-409C-BE32-E72D297353CC}">
              <c16:uniqueId val="{00000002-F4C4-AD46-8896-B6ED1C0573F8}"/>
            </c:ext>
          </c:extLst>
        </c:ser>
        <c:ser>
          <c:idx val="3"/>
          <c:order val="3"/>
          <c:tx>
            <c:strRef>
              <c:f>Sheet1!$A$5</c:f>
              <c:strCache>
                <c:ptCount val="1"/>
                <c:pt idx="0">
                  <c:v>Wind</c:v>
                </c:pt>
              </c:strCache>
            </c:strRef>
          </c:tx>
          <c:spPr>
            <a:solidFill>
              <a:srgbClr val="65808C"/>
            </a:solidFill>
            <a:ln w="12700" cap="flat">
              <a:noFill/>
              <a:miter lim="400000"/>
            </a:ln>
            <a:effectLst/>
          </c:spPr>
          <c:invertIfNegative val="0"/>
          <c:cat>
            <c:strRef>
              <c:f>Sheet1!$B$1:$C$1</c:f>
              <c:strCache>
                <c:ptCount val="2"/>
                <c:pt idx="0">
                  <c:v>2015</c:v>
                </c:pt>
                <c:pt idx="1">
                  <c:v>2050</c:v>
                </c:pt>
              </c:strCache>
            </c:strRef>
          </c:cat>
          <c:val>
            <c:numRef>
              <c:f>Sheet1!$B$5:$C$5</c:f>
              <c:numCache>
                <c:formatCode>General</c:formatCode>
                <c:ptCount val="2"/>
                <c:pt idx="0">
                  <c:v>840</c:v>
                </c:pt>
                <c:pt idx="1">
                  <c:v>16848</c:v>
                </c:pt>
              </c:numCache>
            </c:numRef>
          </c:val>
          <c:extLst>
            <c:ext xmlns:c16="http://schemas.microsoft.com/office/drawing/2014/chart" uri="{C3380CC4-5D6E-409C-BE32-E72D297353CC}">
              <c16:uniqueId val="{00000003-F4C4-AD46-8896-B6ED1C0573F8}"/>
            </c:ext>
          </c:extLst>
        </c:ser>
        <c:dLbls>
          <c:showLegendKey val="0"/>
          <c:showVal val="0"/>
          <c:showCatName val="0"/>
          <c:showSerName val="0"/>
          <c:showPercent val="0"/>
          <c:showBubbleSize val="0"/>
        </c:dLbls>
        <c:gapWidth val="4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2094734552"/>
        <c:crosses val="autoZero"/>
        <c:crossBetween val="between"/>
        <c:majorUnit val="12500"/>
        <c:minorUnit val="6250"/>
      </c:valAx>
      <c:spPr>
        <a:noFill/>
        <a:ln w="12700" cap="flat">
          <a:noFill/>
          <a:miter lim="400000"/>
        </a:ln>
        <a:effectLst/>
      </c:spPr>
    </c:plotArea>
    <c:legend>
      <c:legendPos val="r"/>
      <c:layout>
        <c:manualLayout>
          <c:xMode val="edge"/>
          <c:yMode val="edge"/>
          <c:x val="0.65859500000000004"/>
          <c:y val="0.40051999999999999"/>
          <c:w val="0.34140500000000001"/>
          <c:h val="0.195711"/>
        </c:manualLayout>
      </c:layout>
      <c:overlay val="1"/>
      <c:spPr>
        <a:noFill/>
        <a:ln w="12700" cap="flat">
          <a:noFill/>
          <a:miter lim="400000"/>
        </a:ln>
        <a:effectLst/>
      </c:spPr>
      <c:txPr>
        <a:bodyPr rot="0"/>
        <a:lstStyle/>
        <a:p>
          <a:pPr>
            <a:defRPr sz="10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F6240-D9F4-4E6C-9620-D8C8D497D8A7}" type="datetimeFigureOut">
              <a:rPr lang="zh-CN" altLang="en-US" smtClean="0"/>
              <a:t>2022/10/24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F30DF-4E25-4534-B4C7-8F20722F7E5E}" type="slidenum">
              <a:rPr lang="zh-CN" altLang="en-US" smtClean="0"/>
              <a:t>‹#›</a:t>
            </a:fld>
            <a:endParaRPr lang="zh-CN" altLang="en-US"/>
          </a:p>
        </p:txBody>
      </p:sp>
    </p:spTree>
    <p:extLst>
      <p:ext uri="{BB962C8B-B14F-4D97-AF65-F5344CB8AC3E}">
        <p14:creationId xmlns:p14="http://schemas.microsoft.com/office/powerpoint/2010/main" val="89171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9F30DF-4E25-4534-B4C7-8F20722F7E5E}" type="slidenum">
              <a:rPr lang="zh-CN" altLang="en-US" smtClean="0"/>
              <a:t>38</a:t>
            </a:fld>
            <a:endParaRPr lang="zh-CN" altLang="en-US"/>
          </a:p>
        </p:txBody>
      </p:sp>
    </p:spTree>
    <p:extLst>
      <p:ext uri="{BB962C8B-B14F-4D97-AF65-F5344CB8AC3E}">
        <p14:creationId xmlns:p14="http://schemas.microsoft.com/office/powerpoint/2010/main" val="1606291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532ED588-D1C3-1F5A-2548-EEE5B6CB3A9D}"/>
              </a:ext>
            </a:extLst>
          </p:cNvPr>
          <p:cNvSpPr>
            <a:spLocks noGrp="1"/>
          </p:cNvSpPr>
          <p:nvPr>
            <p:ph type="dt" sz="half" idx="10"/>
          </p:nvPr>
        </p:nvSpPr>
        <p:spPr>
          <a:xfrm>
            <a:off x="0" y="6448629"/>
            <a:ext cx="2520000" cy="365125"/>
          </a:xfrm>
          <a:prstGeom prst="rect">
            <a:avLst/>
          </a:prstGeom>
        </p:spPr>
        <p:txBody>
          <a:bodyPr/>
          <a:lstStyle/>
          <a:p>
            <a:fld id="{9B4A007E-7252-4C9E-9D6F-048D9727D585}" type="datetime5">
              <a:rPr lang="en-US" altLang="zh-CN" smtClean="0"/>
              <a:t>24-Oct-22</a:t>
            </a:fld>
            <a:endParaRPr lang="zh-CN" altLang="en-US"/>
          </a:p>
        </p:txBody>
      </p:sp>
      <p:sp>
        <p:nvSpPr>
          <p:cNvPr id="5" name="页脚占位符 4">
            <a:extLst>
              <a:ext uri="{FF2B5EF4-FFF2-40B4-BE49-F238E27FC236}">
                <a16:creationId xmlns:a16="http://schemas.microsoft.com/office/drawing/2014/main" id="{12CADF3E-5F1F-CF1A-30F7-791FE2F75947}"/>
              </a:ext>
            </a:extLst>
          </p:cNvPr>
          <p:cNvSpPr>
            <a:spLocks noGrp="1"/>
          </p:cNvSpPr>
          <p:nvPr>
            <p:ph type="ftr" sz="quarter" idx="11"/>
          </p:nvPr>
        </p:nvSpPr>
        <p:spPr>
          <a:xfrm>
            <a:off x="2520000" y="6448629"/>
            <a:ext cx="7152000" cy="365125"/>
          </a:xfrm>
          <a:prstGeom prst="rect">
            <a:avLst/>
          </a:prstGeom>
        </p:spPr>
        <p:txBody>
          <a:bodyPr/>
          <a:lstStyle/>
          <a:p>
            <a:r>
              <a:rPr lang="en-US" altLang="zh-CN" dirty="0"/>
              <a:t>Imperial College London, Brock University, University of Houston</a:t>
            </a:r>
            <a:endParaRPr lang="zh-CN" altLang="en-US" dirty="0"/>
          </a:p>
        </p:txBody>
      </p:sp>
      <p:sp>
        <p:nvSpPr>
          <p:cNvPr id="6" name="灯片编号占位符 5">
            <a:extLst>
              <a:ext uri="{FF2B5EF4-FFF2-40B4-BE49-F238E27FC236}">
                <a16:creationId xmlns:a16="http://schemas.microsoft.com/office/drawing/2014/main" id="{586E3134-9750-96F6-AFCC-FA896BFF3692}"/>
              </a:ext>
            </a:extLst>
          </p:cNvPr>
          <p:cNvSpPr>
            <a:spLocks noGrp="1"/>
          </p:cNvSpPr>
          <p:nvPr>
            <p:ph type="sldNum" sz="quarter" idx="12"/>
          </p:nvPr>
        </p:nvSpPr>
        <p:spPr>
          <a:xfrm>
            <a:off x="9672000" y="6448629"/>
            <a:ext cx="2519999" cy="365125"/>
          </a:xfrm>
          <a:prstGeom prst="rect">
            <a:avLst/>
          </a:prstGeom>
        </p:spPr>
        <p:txBody>
          <a:bodyPr/>
          <a:lstStyle>
            <a:lvl1pPr>
              <a:defRPr>
                <a:solidFill>
                  <a:schemeClr val="tx1"/>
                </a:solidFill>
              </a:defRPr>
            </a:lvl1pPr>
          </a:lstStyle>
          <a:p>
            <a:fld id="{28054369-0B41-4C52-ACB3-C1FF97ED3302}" type="slidenum">
              <a:rPr lang="zh-CN" altLang="en-US" smtClean="0"/>
              <a:pPr/>
              <a:t>‹#›</a:t>
            </a:fld>
            <a:endParaRPr lang="zh-CN" altLang="en-US" dirty="0"/>
          </a:p>
        </p:txBody>
      </p:sp>
      <p:sp>
        <p:nvSpPr>
          <p:cNvPr id="7" name="日期占位符 3">
            <a:extLst>
              <a:ext uri="{FF2B5EF4-FFF2-40B4-BE49-F238E27FC236}">
                <a16:creationId xmlns:a16="http://schemas.microsoft.com/office/drawing/2014/main" id="{64F189AA-7090-3F60-E315-50AF098EFEBD}"/>
              </a:ext>
            </a:extLst>
          </p:cNvPr>
          <p:cNvSpPr txBox="1">
            <a:spLocks/>
          </p:cNvSpPr>
          <p:nvPr userDrawn="1"/>
        </p:nvSpPr>
        <p:spPr>
          <a:xfrm>
            <a:off x="0" y="-1"/>
            <a:ext cx="12192000" cy="720000"/>
          </a:xfrm>
          <a:prstGeom prst="rect">
            <a:avLst/>
          </a:prstGeom>
          <a:solidFill>
            <a:schemeClr val="bg1">
              <a:lumMod val="95000"/>
            </a:schemeClr>
          </a:solidFill>
        </p:spPr>
        <p:txBody>
          <a:bodyPr vert="horz" lIns="91440" tIns="45720" rIns="91440" bIns="45720" rtlCol="0" anchor="ctr"/>
          <a:lstStyle>
            <a:defPPr>
              <a:defRPr lang="zh-CN"/>
            </a:defPPr>
            <a:lvl1pPr marL="0" algn="ctr" defTabSz="914400" rtl="0" eaLnBrk="1" latinLnBrk="0" hangingPunct="1">
              <a:defRPr sz="1600" kern="1200">
                <a:solidFill>
                  <a:srgbClr val="C0000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pic>
        <p:nvPicPr>
          <p:cNvPr id="8" name="图片 7">
            <a:extLst>
              <a:ext uri="{FF2B5EF4-FFF2-40B4-BE49-F238E27FC236}">
                <a16:creationId xmlns:a16="http://schemas.microsoft.com/office/drawing/2014/main" id="{9F03C5C0-BE2C-8D93-754F-7883A781EF37}"/>
              </a:ext>
            </a:extLst>
          </p:cNvPr>
          <p:cNvPicPr>
            <a:picLocks noChangeAspect="1"/>
          </p:cNvPicPr>
          <p:nvPr userDrawn="1"/>
        </p:nvPicPr>
        <p:blipFill>
          <a:blip r:embed="rId2"/>
          <a:stretch>
            <a:fillRect/>
          </a:stretch>
        </p:blipFill>
        <p:spPr>
          <a:xfrm>
            <a:off x="9379414" y="-2"/>
            <a:ext cx="590567" cy="720000"/>
          </a:xfrm>
          <a:prstGeom prst="rect">
            <a:avLst/>
          </a:prstGeom>
        </p:spPr>
      </p:pic>
      <p:pic>
        <p:nvPicPr>
          <p:cNvPr id="9" name="图片 8">
            <a:extLst>
              <a:ext uri="{FF2B5EF4-FFF2-40B4-BE49-F238E27FC236}">
                <a16:creationId xmlns:a16="http://schemas.microsoft.com/office/drawing/2014/main" id="{7585A633-AE89-F6F8-7D7E-E3279F2AC9F7}"/>
              </a:ext>
            </a:extLst>
          </p:cNvPr>
          <p:cNvPicPr>
            <a:picLocks noChangeAspect="1"/>
          </p:cNvPicPr>
          <p:nvPr userDrawn="1"/>
        </p:nvPicPr>
        <p:blipFill>
          <a:blip r:embed="rId3"/>
          <a:stretch>
            <a:fillRect/>
          </a:stretch>
        </p:blipFill>
        <p:spPr>
          <a:xfrm>
            <a:off x="10186970" y="-2"/>
            <a:ext cx="598750" cy="720000"/>
          </a:xfrm>
          <a:prstGeom prst="rect">
            <a:avLst/>
          </a:prstGeom>
        </p:spPr>
      </p:pic>
      <p:pic>
        <p:nvPicPr>
          <p:cNvPr id="10" name="图片 9">
            <a:extLst>
              <a:ext uri="{FF2B5EF4-FFF2-40B4-BE49-F238E27FC236}">
                <a16:creationId xmlns:a16="http://schemas.microsoft.com/office/drawing/2014/main" id="{506C219D-D6E8-2B2B-CD62-703D366F84A0}"/>
              </a:ext>
            </a:extLst>
          </p:cNvPr>
          <p:cNvPicPr>
            <a:picLocks noChangeAspect="1"/>
          </p:cNvPicPr>
          <p:nvPr userDrawn="1"/>
        </p:nvPicPr>
        <p:blipFill>
          <a:blip r:embed="rId4"/>
          <a:stretch>
            <a:fillRect/>
          </a:stretch>
        </p:blipFill>
        <p:spPr>
          <a:xfrm>
            <a:off x="10997330" y="0"/>
            <a:ext cx="758877" cy="720000"/>
          </a:xfrm>
          <a:prstGeom prst="rect">
            <a:avLst/>
          </a:prstGeom>
        </p:spPr>
      </p:pic>
    </p:spTree>
    <p:extLst>
      <p:ext uri="{BB962C8B-B14F-4D97-AF65-F5344CB8AC3E}">
        <p14:creationId xmlns:p14="http://schemas.microsoft.com/office/powerpoint/2010/main" val="331543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5EF66EF8-D88C-6BEF-7AD8-B959D915B64F}"/>
              </a:ext>
            </a:extLst>
          </p:cNvPr>
          <p:cNvSpPr>
            <a:spLocks noGrp="1"/>
          </p:cNvSpPr>
          <p:nvPr>
            <p:ph type="dt" sz="half" idx="10"/>
          </p:nvPr>
        </p:nvSpPr>
        <p:spPr>
          <a:xfrm>
            <a:off x="0" y="6457018"/>
            <a:ext cx="2520000" cy="365125"/>
          </a:xfrm>
        </p:spPr>
        <p:txBody>
          <a:bodyPr/>
          <a:lstStyle/>
          <a:p>
            <a:fld id="{91587B75-26B6-4603-9229-E74732033EB6}" type="datetime5">
              <a:rPr lang="en-US" altLang="zh-CN" smtClean="0"/>
              <a:t>24-Oct-22</a:t>
            </a:fld>
            <a:endParaRPr lang="zh-CN" altLang="en-US"/>
          </a:p>
        </p:txBody>
      </p:sp>
      <p:sp>
        <p:nvSpPr>
          <p:cNvPr id="5" name="页脚占位符 4">
            <a:extLst>
              <a:ext uri="{FF2B5EF4-FFF2-40B4-BE49-F238E27FC236}">
                <a16:creationId xmlns:a16="http://schemas.microsoft.com/office/drawing/2014/main" id="{4DE7EDC3-2C29-ACED-CCD7-86376C2375B5}"/>
              </a:ext>
            </a:extLst>
          </p:cNvPr>
          <p:cNvSpPr>
            <a:spLocks noGrp="1"/>
          </p:cNvSpPr>
          <p:nvPr>
            <p:ph type="ftr" sz="quarter" idx="11"/>
          </p:nvPr>
        </p:nvSpPr>
        <p:spPr>
          <a:xfrm>
            <a:off x="2520001" y="6457018"/>
            <a:ext cx="7144116" cy="365125"/>
          </a:xfrm>
        </p:spPr>
        <p:txBody>
          <a:bodyPr/>
          <a:lstStyle/>
          <a:p>
            <a:r>
              <a:rPr lang="en-US" altLang="zh-CN"/>
              <a:t>Imperial College London, Brock University, University of Houston</a:t>
            </a:r>
            <a:endParaRPr lang="zh-CN" altLang="en-US" dirty="0"/>
          </a:p>
        </p:txBody>
      </p:sp>
      <p:sp>
        <p:nvSpPr>
          <p:cNvPr id="6" name="灯片编号占位符 5">
            <a:extLst>
              <a:ext uri="{FF2B5EF4-FFF2-40B4-BE49-F238E27FC236}">
                <a16:creationId xmlns:a16="http://schemas.microsoft.com/office/drawing/2014/main" id="{C20741EF-B25B-D2E4-2D88-D3E587423B69}"/>
              </a:ext>
            </a:extLst>
          </p:cNvPr>
          <p:cNvSpPr>
            <a:spLocks noGrp="1"/>
          </p:cNvSpPr>
          <p:nvPr>
            <p:ph type="sldNum" sz="quarter" idx="12"/>
          </p:nvPr>
        </p:nvSpPr>
        <p:spPr>
          <a:xfrm>
            <a:off x="9664117" y="6457018"/>
            <a:ext cx="2520000" cy="365125"/>
          </a:xfrm>
        </p:spPr>
        <p:txBody>
          <a:bodyPr/>
          <a:lstStyle>
            <a:lvl1pPr>
              <a:defRPr>
                <a:solidFill>
                  <a:schemeClr val="tx1"/>
                </a:solidFill>
              </a:defRPr>
            </a:lvl1pPr>
          </a:lstStyle>
          <a:p>
            <a:fld id="{96B68FFD-0763-4F02-AF57-14976084D8FC}" type="slidenum">
              <a:rPr lang="zh-CN" altLang="en-US" smtClean="0"/>
              <a:pPr/>
              <a:t>‹#›</a:t>
            </a:fld>
            <a:endParaRPr lang="zh-CN" altLang="en-US"/>
          </a:p>
        </p:txBody>
      </p:sp>
      <p:sp>
        <p:nvSpPr>
          <p:cNvPr id="7" name="日期占位符 3">
            <a:extLst>
              <a:ext uri="{FF2B5EF4-FFF2-40B4-BE49-F238E27FC236}">
                <a16:creationId xmlns:a16="http://schemas.microsoft.com/office/drawing/2014/main" id="{3E7858E7-5B90-C215-0301-705AC02A8C16}"/>
              </a:ext>
            </a:extLst>
          </p:cNvPr>
          <p:cNvSpPr txBox="1">
            <a:spLocks/>
          </p:cNvSpPr>
          <p:nvPr userDrawn="1"/>
        </p:nvSpPr>
        <p:spPr>
          <a:xfrm>
            <a:off x="0" y="-1"/>
            <a:ext cx="12192000" cy="720000"/>
          </a:xfrm>
          <a:prstGeom prst="rect">
            <a:avLst/>
          </a:prstGeom>
          <a:solidFill>
            <a:schemeClr val="bg1">
              <a:lumMod val="95000"/>
            </a:schemeClr>
          </a:solidFill>
        </p:spPr>
        <p:txBody>
          <a:bodyPr vert="horz" lIns="91440" tIns="45720" rIns="91440" bIns="45720" rtlCol="0" anchor="ctr"/>
          <a:lstStyle>
            <a:defPPr>
              <a:defRPr lang="zh-CN"/>
            </a:defPPr>
            <a:lvl1pPr marL="0" algn="ctr" defTabSz="914400" rtl="0" eaLnBrk="1" latinLnBrk="0" hangingPunct="1">
              <a:defRPr sz="1600" kern="1200">
                <a:solidFill>
                  <a:srgbClr val="C0000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pic>
        <p:nvPicPr>
          <p:cNvPr id="8" name="图片 7">
            <a:extLst>
              <a:ext uri="{FF2B5EF4-FFF2-40B4-BE49-F238E27FC236}">
                <a16:creationId xmlns:a16="http://schemas.microsoft.com/office/drawing/2014/main" id="{DA0DB42A-5846-CB42-B711-906617810FBC}"/>
              </a:ext>
            </a:extLst>
          </p:cNvPr>
          <p:cNvPicPr>
            <a:picLocks noChangeAspect="1"/>
          </p:cNvPicPr>
          <p:nvPr userDrawn="1"/>
        </p:nvPicPr>
        <p:blipFill>
          <a:blip r:embed="rId2"/>
          <a:stretch>
            <a:fillRect/>
          </a:stretch>
        </p:blipFill>
        <p:spPr>
          <a:xfrm>
            <a:off x="9379414" y="-2"/>
            <a:ext cx="590567" cy="720000"/>
          </a:xfrm>
          <a:prstGeom prst="rect">
            <a:avLst/>
          </a:prstGeom>
        </p:spPr>
      </p:pic>
      <p:pic>
        <p:nvPicPr>
          <p:cNvPr id="9" name="图片 8">
            <a:extLst>
              <a:ext uri="{FF2B5EF4-FFF2-40B4-BE49-F238E27FC236}">
                <a16:creationId xmlns:a16="http://schemas.microsoft.com/office/drawing/2014/main" id="{EA2EC9F9-F1D9-B544-FD90-831F3C71C829}"/>
              </a:ext>
            </a:extLst>
          </p:cNvPr>
          <p:cNvPicPr>
            <a:picLocks noChangeAspect="1"/>
          </p:cNvPicPr>
          <p:nvPr userDrawn="1"/>
        </p:nvPicPr>
        <p:blipFill>
          <a:blip r:embed="rId3"/>
          <a:stretch>
            <a:fillRect/>
          </a:stretch>
        </p:blipFill>
        <p:spPr>
          <a:xfrm>
            <a:off x="10186970" y="-2"/>
            <a:ext cx="598750" cy="720000"/>
          </a:xfrm>
          <a:prstGeom prst="rect">
            <a:avLst/>
          </a:prstGeom>
        </p:spPr>
      </p:pic>
      <p:pic>
        <p:nvPicPr>
          <p:cNvPr id="10" name="图片 9">
            <a:extLst>
              <a:ext uri="{FF2B5EF4-FFF2-40B4-BE49-F238E27FC236}">
                <a16:creationId xmlns:a16="http://schemas.microsoft.com/office/drawing/2014/main" id="{700847ED-99AC-A010-B321-F2810DD6806D}"/>
              </a:ext>
            </a:extLst>
          </p:cNvPr>
          <p:cNvPicPr>
            <a:picLocks noChangeAspect="1"/>
          </p:cNvPicPr>
          <p:nvPr userDrawn="1"/>
        </p:nvPicPr>
        <p:blipFill>
          <a:blip r:embed="rId4"/>
          <a:stretch>
            <a:fillRect/>
          </a:stretch>
        </p:blipFill>
        <p:spPr>
          <a:xfrm>
            <a:off x="10997330" y="0"/>
            <a:ext cx="758877" cy="720000"/>
          </a:xfrm>
          <a:prstGeom prst="rect">
            <a:avLst/>
          </a:prstGeom>
        </p:spPr>
      </p:pic>
    </p:spTree>
    <p:extLst>
      <p:ext uri="{BB962C8B-B14F-4D97-AF65-F5344CB8AC3E}">
        <p14:creationId xmlns:p14="http://schemas.microsoft.com/office/powerpoint/2010/main" val="3907451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A72DB7F-371A-A619-8594-DD2F1CE82776}"/>
              </a:ext>
            </a:extLst>
          </p:cNvPr>
          <p:cNvSpPr>
            <a:spLocks noGrp="1"/>
          </p:cNvSpPr>
          <p:nvPr>
            <p:ph type="dt" sz="half" idx="2"/>
          </p:nvPr>
        </p:nvSpPr>
        <p:spPr>
          <a:xfrm>
            <a:off x="0" y="6356350"/>
            <a:ext cx="2520000" cy="360000"/>
          </a:xfrm>
          <a:prstGeom prst="rect">
            <a:avLst/>
          </a:prstGeom>
          <a:solidFill>
            <a:schemeClr val="bg1">
              <a:lumMod val="95000"/>
            </a:schemeClr>
          </a:solidFill>
        </p:spPr>
        <p:txBody>
          <a:bodyPr vert="horz" lIns="91440" tIns="45720" rIns="91440" bIns="45720" rtlCol="0" anchor="ctr"/>
          <a:lstStyle>
            <a:lvl1pPr algn="ctr">
              <a:defRPr sz="1600">
                <a:solidFill>
                  <a:srgbClr val="C00000"/>
                </a:solidFill>
                <a:latin typeface="Calibri" panose="020F0502020204030204" pitchFamily="34" charset="0"/>
                <a:cs typeface="Calibri" panose="020F0502020204030204" pitchFamily="34" charset="0"/>
              </a:defRPr>
            </a:lvl1pPr>
          </a:lstStyle>
          <a:p>
            <a:fld id="{662F3B34-605D-4FA7-8788-8279FEBBE5DD}" type="datetime5">
              <a:rPr lang="en-US" altLang="zh-CN" smtClean="0"/>
              <a:t>24-Oct-22</a:t>
            </a:fld>
            <a:endParaRPr lang="zh-CN" altLang="en-US"/>
          </a:p>
        </p:txBody>
      </p:sp>
      <p:sp>
        <p:nvSpPr>
          <p:cNvPr id="5" name="页脚占位符 4">
            <a:extLst>
              <a:ext uri="{FF2B5EF4-FFF2-40B4-BE49-F238E27FC236}">
                <a16:creationId xmlns:a16="http://schemas.microsoft.com/office/drawing/2014/main" id="{E5BF751B-9407-DE8C-050D-38179E4C2082}"/>
              </a:ext>
            </a:extLst>
          </p:cNvPr>
          <p:cNvSpPr>
            <a:spLocks noGrp="1"/>
          </p:cNvSpPr>
          <p:nvPr>
            <p:ph type="ftr" sz="quarter" idx="3"/>
          </p:nvPr>
        </p:nvSpPr>
        <p:spPr>
          <a:xfrm>
            <a:off x="2520000" y="6356350"/>
            <a:ext cx="7152000" cy="360000"/>
          </a:xfrm>
          <a:prstGeom prst="rect">
            <a:avLst/>
          </a:prstGeom>
          <a:solidFill>
            <a:srgbClr val="C00000"/>
          </a:solidFill>
        </p:spPr>
        <p:txBody>
          <a:bodyPr vert="horz" lIns="91440" tIns="45720" rIns="91440" bIns="45720" rtlCol="0" anchor="ctr"/>
          <a:lstStyle>
            <a:lvl1pPr algn="ctr">
              <a:defRPr sz="1600">
                <a:solidFill>
                  <a:schemeClr val="bg1"/>
                </a:solidFill>
                <a:latin typeface="Calibri" panose="020F0502020204030204" pitchFamily="34" charset="0"/>
                <a:cs typeface="Calibri" panose="020F0502020204030204" pitchFamily="34" charset="0"/>
              </a:defRPr>
            </a:lvl1pPr>
          </a:lstStyle>
          <a:p>
            <a:r>
              <a:rPr lang="en-US" altLang="zh-CN"/>
              <a:t>Imperial College London, Brock University, University of Houston</a:t>
            </a:r>
            <a:endParaRPr lang="zh-CN" altLang="en-US" dirty="0"/>
          </a:p>
        </p:txBody>
      </p:sp>
      <p:sp>
        <p:nvSpPr>
          <p:cNvPr id="6" name="灯片编号占位符 5">
            <a:extLst>
              <a:ext uri="{FF2B5EF4-FFF2-40B4-BE49-F238E27FC236}">
                <a16:creationId xmlns:a16="http://schemas.microsoft.com/office/drawing/2014/main" id="{FA1FEB3B-90E3-47B2-5917-1AA78087C758}"/>
              </a:ext>
            </a:extLst>
          </p:cNvPr>
          <p:cNvSpPr>
            <a:spLocks noGrp="1"/>
          </p:cNvSpPr>
          <p:nvPr>
            <p:ph type="sldNum" sz="quarter" idx="4"/>
          </p:nvPr>
        </p:nvSpPr>
        <p:spPr>
          <a:xfrm>
            <a:off x="9672000" y="6356350"/>
            <a:ext cx="2519999" cy="360000"/>
          </a:xfrm>
          <a:prstGeom prst="rect">
            <a:avLst/>
          </a:prstGeom>
          <a:solidFill>
            <a:schemeClr val="bg1">
              <a:lumMod val="85000"/>
            </a:schemeClr>
          </a:solidFill>
        </p:spPr>
        <p:txBody>
          <a:bodyPr vert="horz" lIns="91440" tIns="45720" rIns="91440" bIns="45720" rtlCol="0" anchor="ctr"/>
          <a:lstStyle>
            <a:lvl1pPr algn="ctr">
              <a:defRPr sz="1600">
                <a:solidFill>
                  <a:schemeClr val="tx1">
                    <a:tint val="75000"/>
                  </a:schemeClr>
                </a:solidFill>
                <a:latin typeface="Calibri" panose="020F0502020204030204" pitchFamily="34" charset="0"/>
                <a:cs typeface="Calibri" panose="020F0502020204030204" pitchFamily="34" charset="0"/>
              </a:defRPr>
            </a:lvl1pPr>
          </a:lstStyle>
          <a:p>
            <a:fld id="{28054369-0B41-4C52-ACB3-C1FF97ED3302}" type="slidenum">
              <a:rPr lang="zh-CN" altLang="en-US" smtClean="0"/>
              <a:pPr/>
              <a:t>‹#›</a:t>
            </a:fld>
            <a:endParaRPr lang="zh-CN" altLang="en-US"/>
          </a:p>
        </p:txBody>
      </p:sp>
    </p:spTree>
    <p:extLst>
      <p:ext uri="{BB962C8B-B14F-4D97-AF65-F5344CB8AC3E}">
        <p14:creationId xmlns:p14="http://schemas.microsoft.com/office/powerpoint/2010/main" val="1037133247"/>
      </p:ext>
    </p:extLst>
  </p:cSld>
  <p:clrMap bg1="lt1" tx1="dk1" bg2="lt2" tx2="dk2" accent1="accent1" accent2="accent2" accent3="accent3" accent4="accent4" accent5="accent5" accent6="accent6" hlink="hlink" folHlink="folHlink"/>
  <p:sldLayoutIdLst>
    <p:sldLayoutId id="2147483651" r:id="rId1"/>
    <p:sldLayoutId id="2147483652"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0.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1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40.png"/><Relationship Id="rId13" Type="http://schemas.openxmlformats.org/officeDocument/2006/relationships/image" Target="../media/image790.png"/><Relationship Id="rId18" Type="http://schemas.openxmlformats.org/officeDocument/2006/relationships/image" Target="../media/image124.png"/><Relationship Id="rId3" Type="http://schemas.openxmlformats.org/officeDocument/2006/relationships/image" Target="../media/image690.png"/><Relationship Id="rId7" Type="http://schemas.openxmlformats.org/officeDocument/2006/relationships/image" Target="../media/image730.png"/><Relationship Id="rId12" Type="http://schemas.openxmlformats.org/officeDocument/2006/relationships/image" Target="../media/image780.png"/><Relationship Id="rId17" Type="http://schemas.openxmlformats.org/officeDocument/2006/relationships/image" Target="../media/image123.png"/><Relationship Id="rId2" Type="http://schemas.openxmlformats.org/officeDocument/2006/relationships/image" Target="../media/image680.png"/><Relationship Id="rId16" Type="http://schemas.openxmlformats.org/officeDocument/2006/relationships/image" Target="../media/image820.png"/><Relationship Id="rId1" Type="http://schemas.openxmlformats.org/officeDocument/2006/relationships/slideLayout" Target="../slideLayouts/slideLayout2.xml"/><Relationship Id="rId6" Type="http://schemas.openxmlformats.org/officeDocument/2006/relationships/image" Target="../media/image720.png"/><Relationship Id="rId11" Type="http://schemas.openxmlformats.org/officeDocument/2006/relationships/image" Target="../media/image770.png"/><Relationship Id="rId5" Type="http://schemas.openxmlformats.org/officeDocument/2006/relationships/image" Target="../media/image710.png"/><Relationship Id="rId15" Type="http://schemas.openxmlformats.org/officeDocument/2006/relationships/image" Target="../media/image810.png"/><Relationship Id="rId10" Type="http://schemas.openxmlformats.org/officeDocument/2006/relationships/image" Target="../media/image760.png"/><Relationship Id="rId19" Type="http://schemas.openxmlformats.org/officeDocument/2006/relationships/image" Target="../media/image125.png"/><Relationship Id="rId4" Type="http://schemas.openxmlformats.org/officeDocument/2006/relationships/image" Target="../media/image700.png"/><Relationship Id="rId9" Type="http://schemas.openxmlformats.org/officeDocument/2006/relationships/image" Target="../media/image750.png"/><Relationship Id="rId14" Type="http://schemas.openxmlformats.org/officeDocument/2006/relationships/image" Target="../media/image800.png"/></Relationships>
</file>

<file path=ppt/slides/_rels/slide63.xml.rels><?xml version="1.0" encoding="UTF-8" standalone="yes"?>
<Relationships xmlns="http://schemas.openxmlformats.org/package/2006/relationships"><Relationship Id="rId8" Type="http://schemas.openxmlformats.org/officeDocument/2006/relationships/image" Target="../media/image920.png"/><Relationship Id="rId13" Type="http://schemas.openxmlformats.org/officeDocument/2006/relationships/image" Target="../media/image970.png"/><Relationship Id="rId3" Type="http://schemas.openxmlformats.org/officeDocument/2006/relationships/image" Target="../media/image870.png"/><Relationship Id="rId7" Type="http://schemas.openxmlformats.org/officeDocument/2006/relationships/image" Target="../media/image910.png"/><Relationship Id="rId12" Type="http://schemas.openxmlformats.org/officeDocument/2006/relationships/image" Target="../media/image960.png"/><Relationship Id="rId17" Type="http://schemas.openxmlformats.org/officeDocument/2006/relationships/image" Target="../media/image1010.png"/><Relationship Id="rId2" Type="http://schemas.openxmlformats.org/officeDocument/2006/relationships/image" Target="../media/image860.png"/><Relationship Id="rId16"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900.png"/><Relationship Id="rId11" Type="http://schemas.openxmlformats.org/officeDocument/2006/relationships/image" Target="../media/image950.png"/><Relationship Id="rId5" Type="http://schemas.openxmlformats.org/officeDocument/2006/relationships/image" Target="../media/image890.png"/><Relationship Id="rId15" Type="http://schemas.openxmlformats.org/officeDocument/2006/relationships/image" Target="../media/image990.png"/><Relationship Id="rId10" Type="http://schemas.openxmlformats.org/officeDocument/2006/relationships/image" Target="../media/image940.png"/><Relationship Id="rId4" Type="http://schemas.openxmlformats.org/officeDocument/2006/relationships/image" Target="../media/image880.png"/><Relationship Id="rId9" Type="http://schemas.openxmlformats.org/officeDocument/2006/relationships/image" Target="../media/image930.png"/><Relationship Id="rId14" Type="http://schemas.openxmlformats.org/officeDocument/2006/relationships/image" Target="../media/image980.png"/></Relationships>
</file>

<file path=ppt/slides/_rels/slide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emf"/><Relationship Id="rId9" Type="http://schemas.openxmlformats.org/officeDocument/2006/relationships/image" Target="../media/image156.emf"/></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hyperlink" Target="mailto:d.qiu15@imperial.ac.uk"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hyperlink" Target="mailto:sbu@brocku.ca" TargetMode="External"/><Relationship Id="rId4" Type="http://schemas.openxmlformats.org/officeDocument/2006/relationships/image" Target="../media/image168.png"/></Relationships>
</file>

<file path=ppt/slides/_rels/slide9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jpeg"/><Relationship Id="rId7" Type="http://schemas.openxmlformats.org/officeDocument/2006/relationships/image" Target="../media/image174.pn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jpe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9035CFC0-B18B-A3BA-954A-9F54FA0A135C}"/>
              </a:ext>
            </a:extLst>
          </p:cNvPr>
          <p:cNvSpPr>
            <a:spLocks noGrp="1"/>
          </p:cNvSpPr>
          <p:nvPr>
            <p:ph type="dt" sz="half" idx="10"/>
          </p:nvPr>
        </p:nvSpPr>
        <p:spPr>
          <a:xfrm>
            <a:off x="0" y="6459641"/>
            <a:ext cx="2520000" cy="360000"/>
          </a:xfrm>
          <a:solidFill>
            <a:schemeClr val="bg1">
              <a:lumMod val="95000"/>
            </a:schemeClr>
          </a:solidFill>
        </p:spPr>
        <p:txBody>
          <a:bodyPr/>
          <a:lstStyle/>
          <a:p>
            <a:pPr algn="ctr"/>
            <a:fld id="{189359EE-4222-49B9-8BB4-ABC1CA02B173}" type="datetime5">
              <a:rPr lang="en-US" altLang="zh-CN" sz="1600" smtClean="0">
                <a:solidFill>
                  <a:srgbClr val="C00000"/>
                </a:solidFill>
                <a:latin typeface="Calibri" panose="020F0502020204030204" pitchFamily="34" charset="0"/>
                <a:cs typeface="Calibri" panose="020F0502020204030204" pitchFamily="34" charset="0"/>
              </a:rPr>
              <a:t>24-Oct-22</a:t>
            </a:fld>
            <a:endParaRPr lang="zh-CN" altLang="en-US" sz="1600" dirty="0">
              <a:solidFill>
                <a:srgbClr val="C00000"/>
              </a:solidFill>
              <a:latin typeface="Calibri" panose="020F0502020204030204" pitchFamily="34" charset="0"/>
              <a:cs typeface="Calibri" panose="020F0502020204030204" pitchFamily="34" charset="0"/>
            </a:endParaRPr>
          </a:p>
        </p:txBody>
      </p:sp>
      <p:sp>
        <p:nvSpPr>
          <p:cNvPr id="5" name="页脚占位符 4">
            <a:extLst>
              <a:ext uri="{FF2B5EF4-FFF2-40B4-BE49-F238E27FC236}">
                <a16:creationId xmlns:a16="http://schemas.microsoft.com/office/drawing/2014/main" id="{AF238066-4B25-2094-3B37-E454952290C0}"/>
              </a:ext>
            </a:extLst>
          </p:cNvPr>
          <p:cNvSpPr>
            <a:spLocks noGrp="1"/>
          </p:cNvSpPr>
          <p:nvPr>
            <p:ph type="ftr" sz="quarter" idx="11"/>
          </p:nvPr>
        </p:nvSpPr>
        <p:spPr>
          <a:xfrm>
            <a:off x="2519999" y="6459641"/>
            <a:ext cx="7154699" cy="360000"/>
          </a:xfrm>
          <a:solidFill>
            <a:srgbClr val="C00000"/>
          </a:solidFill>
        </p:spPr>
        <p:txBody>
          <a:bodyPr/>
          <a:lstStyle/>
          <a:p>
            <a:r>
              <a:rPr lang="en-US" altLang="zh-CN" sz="1600" dirty="0">
                <a:solidFill>
                  <a:schemeClr val="bg1"/>
                </a:solidFill>
                <a:latin typeface="Calibri" panose="020F0502020204030204" pitchFamily="34" charset="0"/>
                <a:cs typeface="Calibri" panose="020F0502020204030204" pitchFamily="34" charset="0"/>
              </a:rPr>
              <a:t>Imperial College London, Brock University, University of Houston</a:t>
            </a:r>
            <a:endParaRPr lang="zh-CN" altLang="en-US" sz="1600" dirty="0">
              <a:solidFill>
                <a:schemeClr val="bg1"/>
              </a:solidFill>
              <a:latin typeface="Calibri" panose="020F0502020204030204" pitchFamily="34" charset="0"/>
              <a:cs typeface="Calibri" panose="020F0502020204030204" pitchFamily="34" charset="0"/>
            </a:endParaRPr>
          </a:p>
        </p:txBody>
      </p:sp>
      <p:sp>
        <p:nvSpPr>
          <p:cNvPr id="6" name="灯片编号占位符 5">
            <a:extLst>
              <a:ext uri="{FF2B5EF4-FFF2-40B4-BE49-F238E27FC236}">
                <a16:creationId xmlns:a16="http://schemas.microsoft.com/office/drawing/2014/main" id="{98311020-D40B-BA6F-1EE4-DDCBD36236CE}"/>
              </a:ext>
            </a:extLst>
          </p:cNvPr>
          <p:cNvSpPr>
            <a:spLocks noGrp="1"/>
          </p:cNvSpPr>
          <p:nvPr>
            <p:ph type="sldNum" sz="quarter" idx="12"/>
          </p:nvPr>
        </p:nvSpPr>
        <p:spPr>
          <a:xfrm>
            <a:off x="9674698" y="6459641"/>
            <a:ext cx="2520000" cy="360000"/>
          </a:xfrm>
          <a:solidFill>
            <a:schemeClr val="bg1">
              <a:lumMod val="85000"/>
            </a:schemeClr>
          </a:solidFill>
        </p:spPr>
        <p:txBody>
          <a:bodyPr/>
          <a:lstStyle/>
          <a:p>
            <a:pPr algn="ctr"/>
            <a:fld id="{96B68FFD-0763-4F02-AF57-14976084D8FC}" type="slidenum">
              <a:rPr lang="zh-CN" altLang="en-US" sz="1600" smtClean="0">
                <a:solidFill>
                  <a:schemeClr val="tx1"/>
                </a:solidFill>
                <a:latin typeface="Calibri" panose="020F0502020204030204" pitchFamily="34" charset="0"/>
                <a:cs typeface="Calibri" panose="020F0502020204030204" pitchFamily="34" charset="0"/>
              </a:rPr>
              <a:pPr algn="ctr"/>
              <a:t>1</a:t>
            </a:fld>
            <a:endParaRPr lang="zh-CN" altLang="en-US" sz="1600" dirty="0">
              <a:solidFill>
                <a:schemeClr val="tx1"/>
              </a:solidFill>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9A9D6221-E3BA-9CA0-4975-73805FB51F9B}"/>
              </a:ext>
            </a:extLst>
          </p:cNvPr>
          <p:cNvPicPr>
            <a:picLocks noChangeAspect="1"/>
          </p:cNvPicPr>
          <p:nvPr/>
        </p:nvPicPr>
        <p:blipFill>
          <a:blip r:embed="rId2"/>
          <a:stretch>
            <a:fillRect/>
          </a:stretch>
        </p:blipFill>
        <p:spPr>
          <a:xfrm>
            <a:off x="0" y="0"/>
            <a:ext cx="3468610" cy="929092"/>
          </a:xfrm>
          <a:prstGeom prst="rect">
            <a:avLst/>
          </a:prstGeom>
        </p:spPr>
      </p:pic>
      <p:sp>
        <p:nvSpPr>
          <p:cNvPr id="10" name="文本框 9">
            <a:extLst>
              <a:ext uri="{FF2B5EF4-FFF2-40B4-BE49-F238E27FC236}">
                <a16:creationId xmlns:a16="http://schemas.microsoft.com/office/drawing/2014/main" id="{3B79F159-989E-F8CA-93F4-3D9C914E45AD}"/>
              </a:ext>
            </a:extLst>
          </p:cNvPr>
          <p:cNvSpPr txBox="1"/>
          <p:nvPr/>
        </p:nvSpPr>
        <p:spPr>
          <a:xfrm>
            <a:off x="2851150" y="402067"/>
            <a:ext cx="6489700" cy="954107"/>
          </a:xfrm>
          <a:prstGeom prst="rect">
            <a:avLst/>
          </a:prstGeom>
          <a:noFill/>
        </p:spPr>
        <p:txBody>
          <a:bodyPr wrap="square">
            <a:spAutoFit/>
          </a:bodyPr>
          <a:lstStyle/>
          <a:p>
            <a:pPr algn="ctr"/>
            <a:r>
              <a:rPr lang="en-US" altLang="zh-CN" sz="2800" b="1" dirty="0">
                <a:solidFill>
                  <a:srgbClr val="0070C0"/>
                </a:solidFill>
                <a:latin typeface="Calibri" panose="020F0502020204030204" pitchFamily="34" charset="0"/>
                <a:cs typeface="Calibri" panose="020F0502020204030204" pitchFamily="34" charset="0"/>
              </a:rPr>
              <a:t>IEEE </a:t>
            </a:r>
            <a:r>
              <a:rPr lang="en-US" altLang="zh-CN" sz="2800" b="1" dirty="0" err="1">
                <a:solidFill>
                  <a:srgbClr val="0070C0"/>
                </a:solidFill>
                <a:latin typeface="Calibri" panose="020F0502020204030204" pitchFamily="34" charset="0"/>
                <a:cs typeface="Calibri" panose="020F0502020204030204" pitchFamily="34" charset="0"/>
              </a:rPr>
              <a:t>SmartGridComm</a:t>
            </a:r>
            <a:r>
              <a:rPr lang="en-US" altLang="zh-CN" sz="2800" b="1" dirty="0">
                <a:solidFill>
                  <a:srgbClr val="0070C0"/>
                </a:solidFill>
                <a:latin typeface="Calibri" panose="020F0502020204030204" pitchFamily="34" charset="0"/>
                <a:cs typeface="Calibri" panose="020F0502020204030204" pitchFamily="34" charset="0"/>
              </a:rPr>
              <a:t> Tutorial</a:t>
            </a:r>
          </a:p>
          <a:p>
            <a:pPr algn="ctr"/>
            <a:r>
              <a:rPr lang="en-US" altLang="zh-CN" sz="2800" b="1" dirty="0">
                <a:latin typeface="Calibri" panose="020F0502020204030204" pitchFamily="34" charset="0"/>
                <a:cs typeface="Calibri" panose="020F0502020204030204" pitchFamily="34" charset="0"/>
              </a:rPr>
              <a:t>(25-28 October 2022, Singapore)</a:t>
            </a:r>
            <a:endParaRPr lang="zh-CN" altLang="en-US" sz="2800" b="1"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285884ED-0823-8B26-C155-7ECD6A2D1856}"/>
              </a:ext>
            </a:extLst>
          </p:cNvPr>
          <p:cNvSpPr txBox="1"/>
          <p:nvPr/>
        </p:nvSpPr>
        <p:spPr>
          <a:xfrm>
            <a:off x="1806572" y="1465178"/>
            <a:ext cx="8578851" cy="1569660"/>
          </a:xfrm>
          <a:prstGeom prst="rect">
            <a:avLst/>
          </a:prstGeom>
          <a:noFill/>
        </p:spPr>
        <p:txBody>
          <a:bodyPr wrap="square">
            <a:spAutoFit/>
          </a:bodyPr>
          <a:lstStyle/>
          <a:p>
            <a:pPr algn="ctr"/>
            <a:r>
              <a:rPr lang="en-US" altLang="zh-CN" sz="4800" b="1" dirty="0">
                <a:solidFill>
                  <a:srgbClr val="C00000"/>
                </a:solidFill>
                <a:latin typeface="Calibri" panose="020F0502020204030204" pitchFamily="34" charset="0"/>
                <a:cs typeface="Calibri" panose="020F0502020204030204" pitchFamily="34" charset="0"/>
              </a:rPr>
              <a:t>AI-Driven Decarbonization for Energy Systems</a:t>
            </a:r>
            <a:endParaRPr lang="zh-CN" altLang="en-US" sz="4800" b="1" dirty="0">
              <a:solidFill>
                <a:srgbClr val="C00000"/>
              </a:solidFill>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478762BC-E6FF-3D5C-288A-028A50612764}"/>
              </a:ext>
            </a:extLst>
          </p:cNvPr>
          <p:cNvSpPr txBox="1"/>
          <p:nvPr/>
        </p:nvSpPr>
        <p:spPr>
          <a:xfrm>
            <a:off x="0" y="3214214"/>
            <a:ext cx="12192000" cy="1677382"/>
          </a:xfrm>
          <a:prstGeom prst="rect">
            <a:avLst/>
          </a:prstGeom>
          <a:noFill/>
        </p:spPr>
        <p:txBody>
          <a:bodyPr wrap="square">
            <a:spAutoFit/>
          </a:bodyPr>
          <a:lstStyle/>
          <a:p>
            <a:pPr algn="ctr">
              <a:spcBef>
                <a:spcPts val="600"/>
              </a:spcBef>
            </a:pPr>
            <a:r>
              <a:rPr lang="en-US" altLang="zh-CN" sz="2800" b="1" dirty="0">
                <a:latin typeface="Calibri" panose="020F0502020204030204" pitchFamily="34" charset="0"/>
                <a:cs typeface="Calibri" panose="020F0502020204030204" pitchFamily="34" charset="0"/>
              </a:rPr>
              <a:t>Dr. Dawei Qiu</a:t>
            </a:r>
            <a:r>
              <a:rPr lang="en-US" altLang="zh-CN" sz="2800" b="1" baseline="30000" dirty="0">
                <a:latin typeface="Calibri" panose="020F0502020204030204" pitchFamily="34" charset="0"/>
                <a:cs typeface="Calibri" panose="020F0502020204030204" pitchFamily="34" charset="0"/>
              </a:rPr>
              <a:t>#</a:t>
            </a:r>
            <a:r>
              <a:rPr lang="en-US" altLang="zh-CN" sz="2800" b="1" dirty="0">
                <a:latin typeface="Calibri" panose="020F0502020204030204" pitchFamily="34" charset="0"/>
                <a:cs typeface="Calibri" panose="020F0502020204030204" pitchFamily="34" charset="0"/>
              </a:rPr>
              <a:t>, Prof. </a:t>
            </a:r>
            <a:r>
              <a:rPr lang="en-US" altLang="zh-CN" sz="2800" b="1" dirty="0" err="1">
                <a:latin typeface="Calibri" panose="020F0502020204030204" pitchFamily="34" charset="0"/>
                <a:cs typeface="Calibri" panose="020F0502020204030204" pitchFamily="34" charset="0"/>
              </a:rPr>
              <a:t>Shengrong</a:t>
            </a:r>
            <a:r>
              <a:rPr lang="en-US" altLang="zh-CN" sz="2800" b="1" dirty="0">
                <a:latin typeface="Calibri" panose="020F0502020204030204" pitchFamily="34" charset="0"/>
                <a:cs typeface="Calibri" panose="020F0502020204030204" pitchFamily="34" charset="0"/>
              </a:rPr>
              <a:t> Bu*, and Prof. Zhu Han</a:t>
            </a:r>
            <a:r>
              <a:rPr lang="en-US" altLang="zh-CN" sz="2800" b="1" baseline="30000" dirty="0">
                <a:latin typeface="Calibri" panose="020F0502020204030204" pitchFamily="34" charset="0"/>
                <a:cs typeface="Calibri" panose="020F0502020204030204" pitchFamily="34" charset="0"/>
              </a:rPr>
              <a:t>&amp;</a:t>
            </a:r>
          </a:p>
          <a:p>
            <a:pPr algn="ctr">
              <a:spcBef>
                <a:spcPts val="600"/>
              </a:spcBef>
            </a:pPr>
            <a:r>
              <a:rPr lang="en-US" altLang="zh-CN" sz="2000" baseline="30000" dirty="0">
                <a:latin typeface="Calibri" panose="020F0502020204030204" pitchFamily="34" charset="0"/>
                <a:cs typeface="Calibri" panose="020F0502020204030204" pitchFamily="34" charset="0"/>
              </a:rPr>
              <a:t>#</a:t>
            </a:r>
            <a:r>
              <a:rPr lang="en-US" altLang="zh-CN" sz="2000" dirty="0">
                <a:latin typeface="Calibri" panose="020F0502020204030204" pitchFamily="34" charset="0"/>
                <a:cs typeface="Calibri" panose="020F0502020204030204" pitchFamily="34" charset="0"/>
              </a:rPr>
              <a:t>Department of Electrical and Electronic Engineering, Imperial College London, UK</a:t>
            </a:r>
          </a:p>
          <a:p>
            <a:pPr algn="ctr">
              <a:spcBef>
                <a:spcPts val="600"/>
              </a:spcBef>
            </a:pPr>
            <a:r>
              <a:rPr lang="en-US" altLang="zh-CN" sz="2000" dirty="0">
                <a:latin typeface="Calibri" panose="020F0502020204030204" pitchFamily="34" charset="0"/>
                <a:cs typeface="Calibri" panose="020F0502020204030204" pitchFamily="34" charset="0"/>
              </a:rPr>
              <a:t>*Department of Engineering, Brock University, Canada</a:t>
            </a:r>
          </a:p>
          <a:p>
            <a:pPr algn="ctr">
              <a:spcBef>
                <a:spcPts val="600"/>
              </a:spcBef>
            </a:pPr>
            <a:r>
              <a:rPr lang="en-US" altLang="zh-CN" sz="2000" baseline="30000" dirty="0">
                <a:latin typeface="Calibri" panose="020F0502020204030204" pitchFamily="34" charset="0"/>
                <a:cs typeface="Calibri" panose="020F0502020204030204" pitchFamily="34" charset="0"/>
              </a:rPr>
              <a:t>&amp;</a:t>
            </a:r>
            <a:r>
              <a:rPr lang="en-US" altLang="zh-CN" sz="2000" dirty="0">
                <a:latin typeface="Calibri" panose="020F0502020204030204" pitchFamily="34" charset="0"/>
                <a:cs typeface="Calibri" panose="020F0502020204030204" pitchFamily="34" charset="0"/>
              </a:rPr>
              <a:t>Department of Electrical and Computer Engineering, University of Houston, US   </a:t>
            </a:r>
            <a:endParaRPr lang="zh-CN" altLang="en-US" sz="2000" dirty="0">
              <a:latin typeface="Calibri" panose="020F0502020204030204" pitchFamily="34" charset="0"/>
              <a:cs typeface="Calibri" panose="020F0502020204030204" pitchFamily="34" charset="0"/>
            </a:endParaRPr>
          </a:p>
        </p:txBody>
      </p:sp>
      <p:pic>
        <p:nvPicPr>
          <p:cNvPr id="13" name="图片 12">
            <a:extLst>
              <a:ext uri="{FF2B5EF4-FFF2-40B4-BE49-F238E27FC236}">
                <a16:creationId xmlns:a16="http://schemas.microsoft.com/office/drawing/2014/main" id="{BF63474E-FA18-3C3E-C5E7-980F0FD42F9C}"/>
              </a:ext>
            </a:extLst>
          </p:cNvPr>
          <p:cNvPicPr>
            <a:picLocks noChangeAspect="1"/>
          </p:cNvPicPr>
          <p:nvPr/>
        </p:nvPicPr>
        <p:blipFill>
          <a:blip r:embed="rId3"/>
          <a:stretch>
            <a:fillRect/>
          </a:stretch>
        </p:blipFill>
        <p:spPr>
          <a:xfrm>
            <a:off x="1523997" y="5293562"/>
            <a:ext cx="2889266" cy="706370"/>
          </a:xfrm>
          <a:prstGeom prst="rect">
            <a:avLst/>
          </a:prstGeom>
        </p:spPr>
      </p:pic>
      <p:pic>
        <p:nvPicPr>
          <p:cNvPr id="14" name="图片 13">
            <a:extLst>
              <a:ext uri="{FF2B5EF4-FFF2-40B4-BE49-F238E27FC236}">
                <a16:creationId xmlns:a16="http://schemas.microsoft.com/office/drawing/2014/main" id="{B50541FB-48C3-BDBD-EFC2-B730A02C428D}"/>
              </a:ext>
            </a:extLst>
          </p:cNvPr>
          <p:cNvPicPr>
            <a:picLocks noChangeAspect="1"/>
          </p:cNvPicPr>
          <p:nvPr/>
        </p:nvPicPr>
        <p:blipFill>
          <a:blip r:embed="rId4"/>
          <a:stretch>
            <a:fillRect/>
          </a:stretch>
        </p:blipFill>
        <p:spPr>
          <a:xfrm>
            <a:off x="8247492" y="5002117"/>
            <a:ext cx="1759947" cy="1187965"/>
          </a:xfrm>
          <a:prstGeom prst="rect">
            <a:avLst/>
          </a:prstGeom>
        </p:spPr>
      </p:pic>
      <p:pic>
        <p:nvPicPr>
          <p:cNvPr id="15" name="图片 14">
            <a:extLst>
              <a:ext uri="{FF2B5EF4-FFF2-40B4-BE49-F238E27FC236}">
                <a16:creationId xmlns:a16="http://schemas.microsoft.com/office/drawing/2014/main" id="{CCCF15F5-FA4A-08B0-2C92-B77832D04AEB}"/>
              </a:ext>
            </a:extLst>
          </p:cNvPr>
          <p:cNvPicPr>
            <a:picLocks noChangeAspect="1"/>
          </p:cNvPicPr>
          <p:nvPr/>
        </p:nvPicPr>
        <p:blipFill>
          <a:blip r:embed="rId5"/>
          <a:stretch>
            <a:fillRect/>
          </a:stretch>
        </p:blipFill>
        <p:spPr>
          <a:xfrm>
            <a:off x="5138464" y="4690696"/>
            <a:ext cx="1991268" cy="1585049"/>
          </a:xfrm>
          <a:prstGeom prst="rect">
            <a:avLst/>
          </a:prstGeom>
        </p:spPr>
      </p:pic>
    </p:spTree>
    <p:extLst>
      <p:ext uri="{BB962C8B-B14F-4D97-AF65-F5344CB8AC3E}">
        <p14:creationId xmlns:p14="http://schemas.microsoft.com/office/powerpoint/2010/main" val="216375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US Primary Energy Sources</a:t>
            </a:r>
          </a:p>
        </p:txBody>
      </p:sp>
      <p:sp>
        <p:nvSpPr>
          <p:cNvPr id="6" name="Content Placeholder 2">
            <a:extLst>
              <a:ext uri="{FF2B5EF4-FFF2-40B4-BE49-F238E27FC236}">
                <a16:creationId xmlns:a16="http://schemas.microsoft.com/office/drawing/2014/main" id="{93670906-2954-40CE-AACD-1E7BB425860E}"/>
              </a:ext>
            </a:extLst>
          </p:cNvPr>
          <p:cNvSpPr txBox="1">
            <a:spLocks/>
          </p:cNvSpPr>
          <p:nvPr/>
        </p:nvSpPr>
        <p:spPr>
          <a:xfrm>
            <a:off x="1789241" y="999294"/>
            <a:ext cx="8229600" cy="49621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endParaRPr lang="en-US" sz="2400"/>
          </a:p>
          <a:p>
            <a:pPr lvl="1"/>
            <a:endParaRPr lang="en-US" sz="3200"/>
          </a:p>
          <a:p>
            <a:endParaRPr lang="en-US" sz="1600" dirty="0"/>
          </a:p>
        </p:txBody>
      </p:sp>
      <p:pic>
        <p:nvPicPr>
          <p:cNvPr id="8" name="Picture 2" descr="U.S. energy consumption by energy source, 2016. See paragraph above.">
            <a:extLst>
              <a:ext uri="{FF2B5EF4-FFF2-40B4-BE49-F238E27FC236}">
                <a16:creationId xmlns:a16="http://schemas.microsoft.com/office/drawing/2014/main" id="{B9D24235-6906-E44F-BEB7-CADDBC1AE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29" y="1460494"/>
            <a:ext cx="5858237" cy="4039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nergy consumption in quadrillion British thermal units. See paragraph above.">
            <a:extLst>
              <a:ext uri="{FF2B5EF4-FFF2-40B4-BE49-F238E27FC236}">
                <a16:creationId xmlns:a16="http://schemas.microsoft.com/office/drawing/2014/main" id="{E3B86C13-4BAA-404C-AC3E-C0675BF8A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129" y="1460494"/>
            <a:ext cx="6214988" cy="403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11</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5" y="19455"/>
            <a:ext cx="7434738"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US Energy by Source and Sector</a:t>
            </a:r>
          </a:p>
        </p:txBody>
      </p:sp>
      <p:pic>
        <p:nvPicPr>
          <p:cNvPr id="6" name="Picture 5" descr="Diagram&#10;&#10;Description automatically generated">
            <a:extLst>
              <a:ext uri="{FF2B5EF4-FFF2-40B4-BE49-F238E27FC236}">
                <a16:creationId xmlns:a16="http://schemas.microsoft.com/office/drawing/2014/main" id="{3D241168-1D18-814D-BD36-8C78C1739ABB}"/>
              </a:ext>
            </a:extLst>
          </p:cNvPr>
          <p:cNvPicPr>
            <a:picLocks noChangeAspect="1"/>
          </p:cNvPicPr>
          <p:nvPr/>
        </p:nvPicPr>
        <p:blipFill>
          <a:blip r:embed="rId2"/>
          <a:stretch>
            <a:fillRect/>
          </a:stretch>
        </p:blipFill>
        <p:spPr>
          <a:xfrm>
            <a:off x="2072743" y="727341"/>
            <a:ext cx="7369575" cy="5667941"/>
          </a:xfrm>
          <a:prstGeom prst="rect">
            <a:avLst/>
          </a:prstGeom>
        </p:spPr>
      </p:pic>
    </p:spTree>
    <p:extLst>
      <p:ext uri="{BB962C8B-B14F-4D97-AF65-F5344CB8AC3E}">
        <p14:creationId xmlns:p14="http://schemas.microsoft.com/office/powerpoint/2010/main" val="202761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Emission Trends  </a:t>
            </a:r>
          </a:p>
        </p:txBody>
      </p:sp>
      <p:sp>
        <p:nvSpPr>
          <p:cNvPr id="6" name="TextBox 5">
            <a:extLst>
              <a:ext uri="{FF2B5EF4-FFF2-40B4-BE49-F238E27FC236}">
                <a16:creationId xmlns:a16="http://schemas.microsoft.com/office/drawing/2014/main" id="{BED9373C-8EBC-ED91-39ED-F85FCBF77A16}"/>
              </a:ext>
            </a:extLst>
          </p:cNvPr>
          <p:cNvSpPr txBox="1"/>
          <p:nvPr/>
        </p:nvSpPr>
        <p:spPr>
          <a:xfrm>
            <a:off x="1471246" y="1124025"/>
            <a:ext cx="9144000" cy="646331"/>
          </a:xfrm>
          <a:prstGeom prst="rect">
            <a:avLst/>
          </a:prstGeom>
          <a:noFill/>
        </p:spPr>
        <p:txBody>
          <a:bodyPr wrap="square">
            <a:spAutoFit/>
          </a:bodyPr>
          <a:lstStyle/>
          <a:p>
            <a:r>
              <a:rPr lang="en-US" b="1" dirty="0">
                <a:latin typeface="Calibri" panose="020F0502020204030204" pitchFamily="34" charset="0"/>
                <a:ea typeface="ＭＳ Ｐゴシック"/>
                <a:cs typeface="Calibri" panose="020F0502020204030204" pitchFamily="34" charset="0"/>
              </a:rPr>
              <a:t>Despite the progress, the current emission trends are </a:t>
            </a:r>
            <a:r>
              <a:rPr lang="en-US" b="1" dirty="0">
                <a:solidFill>
                  <a:srgbClr val="C00000"/>
                </a:solidFill>
                <a:latin typeface="Calibri" panose="020F0502020204030204" pitchFamily="34" charset="0"/>
                <a:ea typeface="ＭＳ Ｐゴシック"/>
                <a:cs typeface="Calibri" panose="020F0502020204030204" pitchFamily="34" charset="0"/>
              </a:rPr>
              <a:t>NOT</a:t>
            </a:r>
            <a:r>
              <a:rPr lang="en-US" b="1" dirty="0">
                <a:latin typeface="Calibri" panose="020F0502020204030204" pitchFamily="34" charset="0"/>
                <a:ea typeface="ＭＳ Ｐゴシック"/>
                <a:cs typeface="Calibri" panose="020F0502020204030204" pitchFamily="34" charset="0"/>
              </a:rPr>
              <a:t> on track to meet the urgent climate goal set by the climate leaders.</a:t>
            </a:r>
          </a:p>
        </p:txBody>
      </p:sp>
      <p:pic>
        <p:nvPicPr>
          <p:cNvPr id="8" name="Picture 7">
            <a:extLst>
              <a:ext uri="{FF2B5EF4-FFF2-40B4-BE49-F238E27FC236}">
                <a16:creationId xmlns:a16="http://schemas.microsoft.com/office/drawing/2014/main" id="{165F656A-659E-B531-7CE1-2E8EA2A97ED4}"/>
              </a:ext>
            </a:extLst>
          </p:cNvPr>
          <p:cNvPicPr>
            <a:picLocks noChangeAspect="1"/>
          </p:cNvPicPr>
          <p:nvPr/>
        </p:nvPicPr>
        <p:blipFill>
          <a:blip r:embed="rId2"/>
          <a:stretch>
            <a:fillRect/>
          </a:stretch>
        </p:blipFill>
        <p:spPr>
          <a:xfrm>
            <a:off x="6386532" y="1770356"/>
            <a:ext cx="4404668" cy="4397892"/>
          </a:xfrm>
          <a:prstGeom prst="rect">
            <a:avLst/>
          </a:prstGeom>
        </p:spPr>
      </p:pic>
      <p:pic>
        <p:nvPicPr>
          <p:cNvPr id="9" name="Picture 8" descr="Chart, diagram&#10;&#10;Description automatically generated">
            <a:extLst>
              <a:ext uri="{FF2B5EF4-FFF2-40B4-BE49-F238E27FC236}">
                <a16:creationId xmlns:a16="http://schemas.microsoft.com/office/drawing/2014/main" id="{59636452-E69D-925D-DAA2-308D3FE85B98}"/>
              </a:ext>
            </a:extLst>
          </p:cNvPr>
          <p:cNvPicPr>
            <a:picLocks noChangeAspect="1"/>
          </p:cNvPicPr>
          <p:nvPr/>
        </p:nvPicPr>
        <p:blipFill>
          <a:blip r:embed="rId3"/>
          <a:stretch>
            <a:fillRect/>
          </a:stretch>
        </p:blipFill>
        <p:spPr>
          <a:xfrm>
            <a:off x="764073" y="1927807"/>
            <a:ext cx="4477741" cy="4240441"/>
          </a:xfrm>
          <a:prstGeom prst="rect">
            <a:avLst/>
          </a:prstGeom>
        </p:spPr>
      </p:pic>
    </p:spTree>
    <p:extLst>
      <p:ext uri="{BB962C8B-B14F-4D97-AF65-F5344CB8AC3E}">
        <p14:creationId xmlns:p14="http://schemas.microsoft.com/office/powerpoint/2010/main" val="51075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452FD4-31D7-C957-139D-15F3E19E87F5}"/>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EF4D97D7-019E-1105-38B7-80954D4B1D98}"/>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FBE48E94-4481-B0E2-DB0D-29D17C317274}"/>
              </a:ext>
            </a:extLst>
          </p:cNvPr>
          <p:cNvSpPr>
            <a:spLocks noGrp="1"/>
          </p:cNvSpPr>
          <p:nvPr>
            <p:ph type="sldNum" sz="quarter" idx="12"/>
          </p:nvPr>
        </p:nvSpPr>
        <p:spPr/>
        <p:txBody>
          <a:bodyPr/>
          <a:lstStyle/>
          <a:p>
            <a:fld id="{96B68FFD-0763-4F02-AF57-14976084D8FC}" type="slidenum">
              <a:rPr lang="zh-CN" altLang="en-US" smtClean="0"/>
              <a:pPr/>
              <a:t>13</a:t>
            </a:fld>
            <a:endParaRPr lang="zh-CN" altLang="en-US"/>
          </a:p>
        </p:txBody>
      </p:sp>
      <p:sp>
        <p:nvSpPr>
          <p:cNvPr id="7" name="Share of Renewables in the Power Sector">
            <a:extLst>
              <a:ext uri="{FF2B5EF4-FFF2-40B4-BE49-F238E27FC236}">
                <a16:creationId xmlns:a16="http://schemas.microsoft.com/office/drawing/2014/main" id="{924351C8-7DC0-5FC5-2ABE-F33FF37B6D90}"/>
              </a:ext>
            </a:extLst>
          </p:cNvPr>
          <p:cNvSpPr txBox="1">
            <a:spLocks/>
          </p:cNvSpPr>
          <p:nvPr/>
        </p:nvSpPr>
        <p:spPr>
          <a:xfrm>
            <a:off x="187807" y="46484"/>
            <a:ext cx="9128913" cy="641601"/>
          </a:xfrm>
          <a:prstGeom prst="rect">
            <a:avLst/>
          </a:prstGeom>
        </p:spPr>
        <p:txBody>
          <a:bodyPr/>
          <a:lstStyle>
            <a:lvl1pPr algn="l" defTabSz="704087" rtl="0" eaLnBrk="1" latinLnBrk="0" hangingPunct="1">
              <a:lnSpc>
                <a:spcPct val="90000"/>
              </a:lnSpc>
              <a:spcBef>
                <a:spcPct val="0"/>
              </a:spcBef>
              <a:buNone/>
              <a:defRPr sz="3080" kern="1200">
                <a:solidFill>
                  <a:schemeClr val="tx1"/>
                </a:solidFill>
                <a:latin typeface="+mj-lt"/>
                <a:ea typeface="+mj-ea"/>
                <a:cs typeface="+mj-cs"/>
              </a:defRPr>
            </a:lvl1pPr>
          </a:lstStyle>
          <a:p>
            <a:pPr defTabSz="914400"/>
            <a:r>
              <a:rPr lang="en-CA" sz="4000" dirty="0">
                <a:solidFill>
                  <a:srgbClr val="C00000"/>
                </a:solidFill>
                <a:latin typeface="Calibri" panose="020F0502020204030204" pitchFamily="34" charset="0"/>
                <a:ea typeface="+mn-ea"/>
                <a:cs typeface="Calibri" panose="020F0502020204030204" pitchFamily="34" charset="0"/>
              </a:rPr>
              <a:t>Share of Renewables in Power Sector</a:t>
            </a:r>
          </a:p>
        </p:txBody>
      </p:sp>
      <p:sp>
        <p:nvSpPr>
          <p:cNvPr id="10" name="Slide Number">
            <a:extLst>
              <a:ext uri="{FF2B5EF4-FFF2-40B4-BE49-F238E27FC236}">
                <a16:creationId xmlns:a16="http://schemas.microsoft.com/office/drawing/2014/main" id="{6DA56437-995F-A94E-276F-29545DE24D36}"/>
              </a:ext>
            </a:extLst>
          </p:cNvPr>
          <p:cNvSpPr txBox="1">
            <a:spLocks/>
          </p:cNvSpPr>
          <p:nvPr/>
        </p:nvSpPr>
        <p:spPr>
          <a:xfrm>
            <a:off x="10079440" y="5765853"/>
            <a:ext cx="188875" cy="2775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effectLst/>
              </a:defRPr>
            </a:pPr>
            <a:endParaRPr lang="en-CA" dirty="0"/>
          </a:p>
        </p:txBody>
      </p:sp>
      <p:graphicFrame>
        <p:nvGraphicFramePr>
          <p:cNvPr id="11" name="2D Stacked Column Chart">
            <a:extLst>
              <a:ext uri="{FF2B5EF4-FFF2-40B4-BE49-F238E27FC236}">
                <a16:creationId xmlns:a16="http://schemas.microsoft.com/office/drawing/2014/main" id="{0EA0CD66-A185-85A6-EDCD-2AA2512E94F4}"/>
              </a:ext>
            </a:extLst>
          </p:cNvPr>
          <p:cNvGraphicFramePr/>
          <p:nvPr/>
        </p:nvGraphicFramePr>
        <p:xfrm>
          <a:off x="2378097" y="1310713"/>
          <a:ext cx="8035037" cy="3487624"/>
        </p:xfrm>
        <a:graphic>
          <a:graphicData uri="http://schemas.openxmlformats.org/drawingml/2006/chart">
            <c:chart xmlns:c="http://schemas.openxmlformats.org/drawingml/2006/chart" xmlns:r="http://schemas.openxmlformats.org/officeDocument/2006/relationships" r:id="rId2"/>
          </a:graphicData>
        </a:graphic>
      </p:graphicFrame>
      <p:sp>
        <p:nvSpPr>
          <p:cNvPr id="12" name="Source: IRENA, 2018a">
            <a:extLst>
              <a:ext uri="{FF2B5EF4-FFF2-40B4-BE49-F238E27FC236}">
                <a16:creationId xmlns:a16="http://schemas.microsoft.com/office/drawing/2014/main" id="{C178C54A-A1AB-6044-8945-FB637730ADE4}"/>
              </a:ext>
            </a:extLst>
          </p:cNvPr>
          <p:cNvSpPr txBox="1">
            <a:spLocks/>
          </p:cNvSpPr>
          <p:nvPr/>
        </p:nvSpPr>
        <p:spPr>
          <a:xfrm>
            <a:off x="1877507" y="5466943"/>
            <a:ext cx="6427633" cy="39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Blip>
                <a:blip r:embed="rId3"/>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latin typeface="Calibri" panose="020F0502020204030204" pitchFamily="34" charset="0"/>
                <a:cs typeface="Calibri" panose="020F0502020204030204" pitchFamily="34" charset="0"/>
              </a:rPr>
              <a:t>Source: IRENA, 2018a</a:t>
            </a:r>
          </a:p>
        </p:txBody>
      </p:sp>
      <p:sp>
        <p:nvSpPr>
          <p:cNvPr id="13" name="Electricity generation (TWh/yr)">
            <a:extLst>
              <a:ext uri="{FF2B5EF4-FFF2-40B4-BE49-F238E27FC236}">
                <a16:creationId xmlns:a16="http://schemas.microsoft.com/office/drawing/2014/main" id="{42946C11-3BB5-5754-9889-31E3F5A20F6D}"/>
              </a:ext>
            </a:extLst>
          </p:cNvPr>
          <p:cNvSpPr txBox="1"/>
          <p:nvPr/>
        </p:nvSpPr>
        <p:spPr>
          <a:xfrm>
            <a:off x="2033108" y="979442"/>
            <a:ext cx="2989791" cy="341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914400">
              <a:lnSpc>
                <a:spcPct val="90000"/>
              </a:lnSpc>
              <a:defRPr>
                <a:solidFill>
                  <a:srgbClr val="000000"/>
                </a:solidFill>
                <a:latin typeface="Helvetica Neue"/>
                <a:ea typeface="Helvetica Neue"/>
                <a:cs typeface="Helvetica Neue"/>
                <a:sym typeface="Helvetica Neue"/>
              </a:defRPr>
            </a:lvl1pPr>
          </a:lstStyle>
          <a:p>
            <a:pPr>
              <a:defRPr>
                <a:effectLst/>
              </a:defRPr>
            </a:pPr>
            <a:r>
              <a:rPr dirty="0">
                <a:latin typeface="Calibri" panose="020F0502020204030204" pitchFamily="34" charset="0"/>
                <a:cs typeface="Calibri" panose="020F0502020204030204" pitchFamily="34" charset="0"/>
              </a:rPr>
              <a:t>Electricity generation (</a:t>
            </a:r>
            <a:r>
              <a:rPr dirty="0" err="1">
                <a:latin typeface="Calibri" panose="020F0502020204030204" pitchFamily="34" charset="0"/>
                <a:cs typeface="Calibri" panose="020F0502020204030204" pitchFamily="34" charset="0"/>
              </a:rPr>
              <a:t>TWh</a:t>
            </a:r>
            <a:r>
              <a:rPr dirty="0">
                <a:latin typeface="Calibri" panose="020F0502020204030204" pitchFamily="34" charset="0"/>
                <a:cs typeface="Calibri" panose="020F0502020204030204" pitchFamily="34" charset="0"/>
              </a:rPr>
              <a:t>/</a:t>
            </a:r>
            <a:r>
              <a:rPr dirty="0" err="1">
                <a:latin typeface="Calibri" panose="020F0502020204030204" pitchFamily="34" charset="0"/>
                <a:cs typeface="Calibri" panose="020F0502020204030204" pitchFamily="34" charset="0"/>
              </a:rPr>
              <a:t>yr</a:t>
            </a:r>
            <a:r>
              <a:rPr dirty="0">
                <a:latin typeface="Calibri" panose="020F0502020204030204" pitchFamily="34" charset="0"/>
                <a:cs typeface="Calibri" panose="020F0502020204030204" pitchFamily="34" charset="0"/>
              </a:rPr>
              <a:t>)</a:t>
            </a:r>
          </a:p>
        </p:txBody>
      </p:sp>
      <p:sp>
        <p:nvSpPr>
          <p:cNvPr id="14" name="A 2-degree Celsius scenario for electricity generation, REmap Case, 2015-2050.">
            <a:extLst>
              <a:ext uri="{FF2B5EF4-FFF2-40B4-BE49-F238E27FC236}">
                <a16:creationId xmlns:a16="http://schemas.microsoft.com/office/drawing/2014/main" id="{559FBDE5-BEA5-D627-343A-A6F3BB616DDB}"/>
              </a:ext>
            </a:extLst>
          </p:cNvPr>
          <p:cNvSpPr txBox="1"/>
          <p:nvPr/>
        </p:nvSpPr>
        <p:spPr>
          <a:xfrm>
            <a:off x="2206921" y="4885923"/>
            <a:ext cx="7460695" cy="341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914400">
              <a:lnSpc>
                <a:spcPct val="90000"/>
              </a:lnSpc>
              <a:defRPr>
                <a:solidFill>
                  <a:srgbClr val="000000"/>
                </a:solidFill>
                <a:latin typeface="Helvetica Neue"/>
                <a:ea typeface="Helvetica Neue"/>
                <a:cs typeface="Helvetica Neue"/>
                <a:sym typeface="Helvetica Neue"/>
              </a:defRPr>
            </a:lvl1pPr>
          </a:lstStyle>
          <a:p>
            <a:pPr>
              <a:defRPr>
                <a:effectLst/>
              </a:defRPr>
            </a:pPr>
            <a:r>
              <a:rPr dirty="0">
                <a:latin typeface="Calibri" panose="020F0502020204030204" pitchFamily="34" charset="0"/>
                <a:cs typeface="Calibri" panose="020F0502020204030204" pitchFamily="34" charset="0"/>
              </a:rPr>
              <a:t>A 2-degree Celsius scenario for electricity generation, </a:t>
            </a:r>
            <a:r>
              <a:rPr dirty="0" err="1">
                <a:latin typeface="Calibri" panose="020F0502020204030204" pitchFamily="34" charset="0"/>
                <a:cs typeface="Calibri" panose="020F0502020204030204" pitchFamily="34" charset="0"/>
              </a:rPr>
              <a:t>REmap</a:t>
            </a:r>
            <a:r>
              <a:rPr dirty="0">
                <a:latin typeface="Calibri" panose="020F0502020204030204" pitchFamily="34" charset="0"/>
                <a:cs typeface="Calibri" panose="020F0502020204030204" pitchFamily="34" charset="0"/>
              </a:rPr>
              <a:t> Case, 2015-2050.</a:t>
            </a:r>
          </a:p>
        </p:txBody>
      </p:sp>
    </p:spTree>
    <p:extLst>
      <p:ext uri="{BB962C8B-B14F-4D97-AF65-F5344CB8AC3E}">
        <p14:creationId xmlns:p14="http://schemas.microsoft.com/office/powerpoint/2010/main" val="135152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062C4B-9988-8076-35F5-6580EE81AED6}"/>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64AFE4F4-744B-4203-38A8-A388053ADB7C}"/>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183AF79C-A7FE-26DC-F37D-09D6D2B94922}"/>
              </a:ext>
            </a:extLst>
          </p:cNvPr>
          <p:cNvSpPr>
            <a:spLocks noGrp="1"/>
          </p:cNvSpPr>
          <p:nvPr>
            <p:ph type="sldNum" sz="quarter" idx="12"/>
          </p:nvPr>
        </p:nvSpPr>
        <p:spPr/>
        <p:txBody>
          <a:bodyPr/>
          <a:lstStyle/>
          <a:p>
            <a:fld id="{96B68FFD-0763-4F02-AF57-14976084D8FC}" type="slidenum">
              <a:rPr lang="zh-CN" altLang="en-US" smtClean="0"/>
              <a:pPr/>
              <a:t>14</a:t>
            </a:fld>
            <a:endParaRPr lang="zh-CN" altLang="en-US"/>
          </a:p>
        </p:txBody>
      </p:sp>
      <p:sp>
        <p:nvSpPr>
          <p:cNvPr id="5" name="The Value of Flexibility">
            <a:extLst>
              <a:ext uri="{FF2B5EF4-FFF2-40B4-BE49-F238E27FC236}">
                <a16:creationId xmlns:a16="http://schemas.microsoft.com/office/drawing/2014/main" id="{8CFCB2F3-646C-5734-FCD8-F136B4176BC3}"/>
              </a:ext>
            </a:extLst>
          </p:cNvPr>
          <p:cNvSpPr txBox="1">
            <a:spLocks/>
          </p:cNvSpPr>
          <p:nvPr/>
        </p:nvSpPr>
        <p:spPr>
          <a:xfrm>
            <a:off x="195513" y="46484"/>
            <a:ext cx="7183072" cy="6993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C00000"/>
                </a:solidFill>
                <a:latin typeface="Calibri" panose="020F0502020204030204" pitchFamily="34" charset="0"/>
                <a:ea typeface="+mn-ea"/>
                <a:cs typeface="Calibri" panose="020F0502020204030204" pitchFamily="34" charset="0"/>
              </a:rPr>
              <a:t>The Value of Flexibility</a:t>
            </a:r>
          </a:p>
        </p:txBody>
      </p:sp>
      <p:sp>
        <p:nvSpPr>
          <p:cNvPr id="8" name="Source: Piclo, 2020">
            <a:extLst>
              <a:ext uri="{FF2B5EF4-FFF2-40B4-BE49-F238E27FC236}">
                <a16:creationId xmlns:a16="http://schemas.microsoft.com/office/drawing/2014/main" id="{FAE9258E-2053-7D52-C523-60F9DB058CC7}"/>
              </a:ext>
            </a:extLst>
          </p:cNvPr>
          <p:cNvSpPr txBox="1"/>
          <p:nvPr/>
        </p:nvSpPr>
        <p:spPr>
          <a:xfrm>
            <a:off x="1535373" y="5970958"/>
            <a:ext cx="6427633" cy="399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30631" indent="-230631" algn="l" defTabSz="914400">
              <a:lnSpc>
                <a:spcPct val="90000"/>
              </a:lnSpc>
              <a:spcBef>
                <a:spcPts val="1000"/>
              </a:spcBef>
              <a:buSzPct val="30000"/>
              <a:buBlip>
                <a:blip r:embed="rId2"/>
              </a:buBlip>
              <a:defRPr sz="1600">
                <a:solidFill>
                  <a:srgbClr val="000000"/>
                </a:solidFill>
                <a:latin typeface="Helvetica Neue"/>
                <a:ea typeface="Helvetica Neue"/>
                <a:cs typeface="Helvetica Neue"/>
                <a:sym typeface="Helvetica Neue"/>
              </a:defRPr>
            </a:lvl1pPr>
          </a:lstStyle>
          <a:p>
            <a:pPr>
              <a:defRPr>
                <a:effectLst/>
              </a:defRPr>
            </a:pPr>
            <a:r>
              <a:t>Source: Piclo, 2020</a:t>
            </a:r>
          </a:p>
        </p:txBody>
      </p:sp>
      <p:pic>
        <p:nvPicPr>
          <p:cNvPr id="9" name="Image" descr="Image">
            <a:extLst>
              <a:ext uri="{FF2B5EF4-FFF2-40B4-BE49-F238E27FC236}">
                <a16:creationId xmlns:a16="http://schemas.microsoft.com/office/drawing/2014/main" id="{3942AB21-83E1-8EC0-FE16-13496BD363F2}"/>
              </a:ext>
            </a:extLst>
          </p:cNvPr>
          <p:cNvPicPr>
            <a:picLocks noChangeAspect="1"/>
          </p:cNvPicPr>
          <p:nvPr/>
        </p:nvPicPr>
        <p:blipFill>
          <a:blip r:embed="rId3"/>
          <a:stretch>
            <a:fillRect/>
          </a:stretch>
        </p:blipFill>
        <p:spPr>
          <a:xfrm>
            <a:off x="2426434" y="1890733"/>
            <a:ext cx="6571194" cy="3853784"/>
          </a:xfrm>
          <a:prstGeom prst="rect">
            <a:avLst/>
          </a:prstGeom>
          <a:ln w="12700">
            <a:miter lim="400000"/>
          </a:ln>
        </p:spPr>
      </p:pic>
      <p:sp>
        <p:nvSpPr>
          <p:cNvPr id="10" name="Flexibility: Better ways of matching supply and demand over multiple time and spatio-scales.">
            <a:extLst>
              <a:ext uri="{FF2B5EF4-FFF2-40B4-BE49-F238E27FC236}">
                <a16:creationId xmlns:a16="http://schemas.microsoft.com/office/drawing/2014/main" id="{2B214812-4D57-F585-EDF0-26F507055868}"/>
              </a:ext>
            </a:extLst>
          </p:cNvPr>
          <p:cNvSpPr txBox="1">
            <a:spLocks/>
          </p:cNvSpPr>
          <p:nvPr/>
        </p:nvSpPr>
        <p:spPr>
          <a:xfrm>
            <a:off x="539898" y="972309"/>
            <a:ext cx="11350594" cy="805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latin typeface="Calibri" panose="020F0502020204030204" pitchFamily="34" charset="0"/>
                <a:cs typeface="Calibri" panose="020F0502020204030204" pitchFamily="34" charset="0"/>
              </a:rPr>
              <a:t>Flexibility: Better ways of matching supply and demand over multiple time and </a:t>
            </a:r>
            <a:r>
              <a:rPr lang="en-CA" dirty="0" err="1">
                <a:latin typeface="Calibri" panose="020F0502020204030204" pitchFamily="34" charset="0"/>
                <a:cs typeface="Calibri" panose="020F0502020204030204" pitchFamily="34" charset="0"/>
              </a:rPr>
              <a:t>spatio</a:t>
            </a:r>
            <a:r>
              <a:rPr lang="en-CA" dirty="0">
                <a:latin typeface="Calibri" panose="020F0502020204030204" pitchFamily="34" charset="0"/>
                <a:cs typeface="Calibri" panose="020F0502020204030204" pitchFamily="34" charset="0"/>
              </a:rPr>
              <a:t>-scales. </a:t>
            </a:r>
          </a:p>
        </p:txBody>
      </p:sp>
    </p:spTree>
    <p:extLst>
      <p:ext uri="{BB962C8B-B14F-4D97-AF65-F5344CB8AC3E}">
        <p14:creationId xmlns:p14="http://schemas.microsoft.com/office/powerpoint/2010/main" val="1055591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15</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US Actions  </a:t>
            </a:r>
          </a:p>
        </p:txBody>
      </p:sp>
      <p:pic>
        <p:nvPicPr>
          <p:cNvPr id="6" name="Picture 5">
            <a:extLst>
              <a:ext uri="{FF2B5EF4-FFF2-40B4-BE49-F238E27FC236}">
                <a16:creationId xmlns:a16="http://schemas.microsoft.com/office/drawing/2014/main" id="{0061EB9B-E7D2-9C9E-9C07-DEEF83145991}"/>
              </a:ext>
            </a:extLst>
          </p:cNvPr>
          <p:cNvPicPr>
            <a:picLocks noChangeAspect="1"/>
          </p:cNvPicPr>
          <p:nvPr/>
        </p:nvPicPr>
        <p:blipFill>
          <a:blip r:embed="rId2"/>
          <a:stretch>
            <a:fillRect/>
          </a:stretch>
        </p:blipFill>
        <p:spPr>
          <a:xfrm>
            <a:off x="2441000" y="1009605"/>
            <a:ext cx="6496717" cy="1607639"/>
          </a:xfrm>
          <a:prstGeom prst="rect">
            <a:avLst/>
          </a:prstGeom>
        </p:spPr>
      </p:pic>
      <p:pic>
        <p:nvPicPr>
          <p:cNvPr id="8" name="Picture 7">
            <a:extLst>
              <a:ext uri="{FF2B5EF4-FFF2-40B4-BE49-F238E27FC236}">
                <a16:creationId xmlns:a16="http://schemas.microsoft.com/office/drawing/2014/main" id="{ACBBA5F9-2AA5-FB84-DD3E-DF7C96B59B7A}"/>
              </a:ext>
            </a:extLst>
          </p:cNvPr>
          <p:cNvPicPr>
            <a:picLocks noChangeAspect="1"/>
          </p:cNvPicPr>
          <p:nvPr/>
        </p:nvPicPr>
        <p:blipFill>
          <a:blip r:embed="rId3"/>
          <a:stretch>
            <a:fillRect/>
          </a:stretch>
        </p:blipFill>
        <p:spPr>
          <a:xfrm>
            <a:off x="967154" y="3278297"/>
            <a:ext cx="4402550" cy="2905829"/>
          </a:xfrm>
          <a:prstGeom prst="rect">
            <a:avLst/>
          </a:prstGeom>
        </p:spPr>
      </p:pic>
      <p:pic>
        <p:nvPicPr>
          <p:cNvPr id="9" name="Picture 8">
            <a:extLst>
              <a:ext uri="{FF2B5EF4-FFF2-40B4-BE49-F238E27FC236}">
                <a16:creationId xmlns:a16="http://schemas.microsoft.com/office/drawing/2014/main" id="{10B5FCAC-3BE1-C1E5-D2F0-BD4F38C28188}"/>
              </a:ext>
            </a:extLst>
          </p:cNvPr>
          <p:cNvPicPr>
            <a:picLocks noChangeAspect="1"/>
          </p:cNvPicPr>
          <p:nvPr/>
        </p:nvPicPr>
        <p:blipFill>
          <a:blip r:embed="rId4"/>
          <a:stretch>
            <a:fillRect/>
          </a:stretch>
        </p:blipFill>
        <p:spPr>
          <a:xfrm>
            <a:off x="6354507" y="3128769"/>
            <a:ext cx="4583124" cy="2984852"/>
          </a:xfrm>
          <a:prstGeom prst="rect">
            <a:avLst/>
          </a:prstGeom>
        </p:spPr>
      </p:pic>
    </p:spTree>
    <p:extLst>
      <p:ext uri="{BB962C8B-B14F-4D97-AF65-F5344CB8AC3E}">
        <p14:creationId xmlns:p14="http://schemas.microsoft.com/office/powerpoint/2010/main" val="534969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1323439"/>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Power Systems in Transition</a:t>
            </a:r>
            <a:r>
              <a:rPr lang="en-US" sz="4000" b="1" dirty="0">
                <a:latin typeface="Arial"/>
                <a:ea typeface="ＭＳ Ｐゴシック"/>
                <a:cs typeface="Arial"/>
              </a:rPr>
              <a:t>​</a:t>
            </a:r>
          </a:p>
          <a:p>
            <a:r>
              <a:rPr lang="en-US" sz="4000" dirty="0">
                <a:solidFill>
                  <a:srgbClr val="C00000"/>
                </a:solidFill>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27200939-A50A-422A-AAB7-3002D4871AA7}"/>
              </a:ext>
            </a:extLst>
          </p:cNvPr>
          <p:cNvSpPr txBox="1"/>
          <p:nvPr/>
        </p:nvSpPr>
        <p:spPr>
          <a:xfrm>
            <a:off x="768256" y="1018970"/>
            <a:ext cx="9413236" cy="2046714"/>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1600" dirty="0">
                <a:latin typeface="Calibri" panose="020F0502020204030204" pitchFamily="34" charset="0"/>
                <a:ea typeface="ＭＳ Ｐゴシック"/>
                <a:cs typeface="Calibri" panose="020F0502020204030204" pitchFamily="34" charset="0"/>
              </a:rPr>
              <a:t>A multi-faceted approach is necessary:</a:t>
            </a:r>
          </a:p>
          <a:p>
            <a:pPr marL="742950" lvl="1" indent="-285750">
              <a:spcAft>
                <a:spcPts val="1200"/>
              </a:spcAft>
              <a:buFont typeface="Arial" panose="020B0604020202020204" pitchFamily="34" charset="0"/>
              <a:buChar char="•"/>
            </a:pPr>
            <a:r>
              <a:rPr lang="en-US" sz="1600" b="1" dirty="0">
                <a:latin typeface="Calibri" panose="020F0502020204030204" pitchFamily="34" charset="0"/>
                <a:ea typeface="ＭＳ Ｐゴシック"/>
                <a:cs typeface="Calibri" panose="020F0502020204030204" pitchFamily="34" charset="0"/>
              </a:rPr>
              <a:t>Technical measures</a:t>
            </a:r>
            <a:r>
              <a:rPr lang="en-US" sz="1600" dirty="0">
                <a:latin typeface="Calibri" panose="020F0502020204030204" pitchFamily="34" charset="0"/>
                <a:ea typeface="ＭＳ Ｐゴシック"/>
                <a:cs typeface="Calibri" panose="020F0502020204030204" pitchFamily="34" charset="0"/>
              </a:rPr>
              <a:t>: the continued substitution of zero-/low-emission power sources, improvements in end-use efficiency, large-scale deployment of storage as a grid flexibility resource, and use of carbon capture, utilization, and storage (CCUS). </a:t>
            </a:r>
          </a:p>
          <a:p>
            <a:pPr marL="742950" lvl="1" indent="-285750">
              <a:spcAft>
                <a:spcPts val="1200"/>
              </a:spcAft>
              <a:buFont typeface="Arial" panose="020B0604020202020204" pitchFamily="34" charset="0"/>
              <a:buChar char="•"/>
            </a:pPr>
            <a:r>
              <a:rPr lang="en-US" sz="1600" b="1" dirty="0">
                <a:latin typeface="Calibri" panose="020F0502020204030204" pitchFamily="34" charset="0"/>
                <a:ea typeface="ＭＳ Ｐゴシック"/>
                <a:cs typeface="Calibri" panose="020F0502020204030204" pitchFamily="34" charset="0"/>
              </a:rPr>
              <a:t>Innovations</a:t>
            </a:r>
            <a:r>
              <a:rPr lang="en-US" sz="1600" dirty="0">
                <a:latin typeface="Calibri" panose="020F0502020204030204" pitchFamily="34" charset="0"/>
                <a:ea typeface="ＭＳ Ｐゴシック"/>
                <a:cs typeface="Calibri" panose="020F0502020204030204" pitchFamily="34" charset="0"/>
              </a:rPr>
              <a:t> </a:t>
            </a:r>
            <a:r>
              <a:rPr lang="en-US" sz="1600" b="1" dirty="0">
                <a:latin typeface="Calibri" panose="020F0502020204030204" pitchFamily="34" charset="0"/>
                <a:ea typeface="ＭＳ Ｐゴシック"/>
                <a:cs typeface="Calibri" panose="020F0502020204030204" pitchFamily="34" charset="0"/>
              </a:rPr>
              <a:t>in policy and regulation:</a:t>
            </a:r>
            <a:r>
              <a:rPr lang="en-US" sz="1600" b="1" i="1" dirty="0">
                <a:latin typeface="Calibri" panose="020F0502020204030204" pitchFamily="34" charset="0"/>
                <a:ea typeface="ＭＳ Ｐゴシック"/>
                <a:cs typeface="Calibri" panose="020F0502020204030204" pitchFamily="34" charset="0"/>
              </a:rPr>
              <a:t> </a:t>
            </a:r>
            <a:r>
              <a:rPr lang="en-US" sz="1600" dirty="0">
                <a:latin typeface="Calibri" panose="020F0502020204030204" pitchFamily="34" charset="0"/>
                <a:ea typeface="ＭＳ Ｐゴシック"/>
                <a:cs typeface="Calibri" panose="020F0502020204030204" pitchFamily="34" charset="0"/>
              </a:rPr>
              <a:t>equally important to stimulate near-term actions from stakeholders, address system-wide impacts of decarbonization, and facilitate the net-zero energy transition. </a:t>
            </a:r>
          </a:p>
        </p:txBody>
      </p:sp>
      <p:pic>
        <p:nvPicPr>
          <p:cNvPr id="8" name="Picture 14" descr="Carbon Capture and Storage: Green Technology to Capture and Store Carbon  Deep Inside the Ground - WoahTech">
            <a:extLst>
              <a:ext uri="{FF2B5EF4-FFF2-40B4-BE49-F238E27FC236}">
                <a16:creationId xmlns:a16="http://schemas.microsoft.com/office/drawing/2014/main" id="{1AB9FB9C-5BC6-6A4E-A4D4-179E6A801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37" y="3367454"/>
            <a:ext cx="4333272" cy="2437134"/>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6">
            <a:extLst>
              <a:ext uri="{FF2B5EF4-FFF2-40B4-BE49-F238E27FC236}">
                <a16:creationId xmlns:a16="http://schemas.microsoft.com/office/drawing/2014/main" id="{84AC98AF-108E-9C59-7185-9B00CB0FB24C}"/>
              </a:ext>
            </a:extLst>
          </p:cNvPr>
          <p:cNvSpPr txBox="1"/>
          <p:nvPr/>
        </p:nvSpPr>
        <p:spPr>
          <a:xfrm>
            <a:off x="2122400" y="5946137"/>
            <a:ext cx="2168146"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Geological Storage</a:t>
            </a:r>
          </a:p>
        </p:txBody>
      </p:sp>
      <p:pic>
        <p:nvPicPr>
          <p:cNvPr id="10" name="Picture 2" descr="BBC NEWS | Science/Nature | Clean coal technology: How it works">
            <a:extLst>
              <a:ext uri="{FF2B5EF4-FFF2-40B4-BE49-F238E27FC236}">
                <a16:creationId xmlns:a16="http://schemas.microsoft.com/office/drawing/2014/main" id="{97C3D20C-4F2D-8E4C-AC04-01E642942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396" y="3367454"/>
            <a:ext cx="3825841" cy="243713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id="{84AC98AF-108E-9C59-7185-9B00CB0FB24C}"/>
              </a:ext>
            </a:extLst>
          </p:cNvPr>
          <p:cNvSpPr txBox="1"/>
          <p:nvPr/>
        </p:nvSpPr>
        <p:spPr>
          <a:xfrm>
            <a:off x="7703242" y="5921692"/>
            <a:ext cx="2478249"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Clean Coal Technology</a:t>
            </a:r>
          </a:p>
        </p:txBody>
      </p:sp>
    </p:spTree>
    <p:extLst>
      <p:ext uri="{BB962C8B-B14F-4D97-AF65-F5344CB8AC3E}">
        <p14:creationId xmlns:p14="http://schemas.microsoft.com/office/powerpoint/2010/main" val="249208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17</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Electrical Vehicle to Grid</a:t>
            </a:r>
          </a:p>
        </p:txBody>
      </p:sp>
      <p:pic>
        <p:nvPicPr>
          <p:cNvPr id="6" name="Picture 2" descr="Nissan LEAF Vehicle to Grid v2g infographic">
            <a:extLst>
              <a:ext uri="{FF2B5EF4-FFF2-40B4-BE49-F238E27FC236}">
                <a16:creationId xmlns:a16="http://schemas.microsoft.com/office/drawing/2014/main" id="{844AE149-F554-2A42-9386-B3ECB0F03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593" y="727341"/>
            <a:ext cx="7738533" cy="547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089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Load Profiling</a:t>
            </a:r>
          </a:p>
        </p:txBody>
      </p:sp>
      <p:sp>
        <p:nvSpPr>
          <p:cNvPr id="11" name="Content Placeholder 2">
            <a:extLst>
              <a:ext uri="{FF2B5EF4-FFF2-40B4-BE49-F238E27FC236}">
                <a16:creationId xmlns:a16="http://schemas.microsoft.com/office/drawing/2014/main" id="{93670906-2954-40CE-AACD-1E7BB425860E}"/>
              </a:ext>
            </a:extLst>
          </p:cNvPr>
          <p:cNvSpPr txBox="1">
            <a:spLocks/>
          </p:cNvSpPr>
          <p:nvPr/>
        </p:nvSpPr>
        <p:spPr>
          <a:xfrm>
            <a:off x="1680509" y="937008"/>
            <a:ext cx="8229600" cy="49621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endParaRPr lang="en-US" sz="2400"/>
          </a:p>
          <a:p>
            <a:pPr lvl="1"/>
            <a:endParaRPr lang="en-US" sz="3200"/>
          </a:p>
          <a:p>
            <a:endParaRPr lang="en-US" sz="1600" dirty="0"/>
          </a:p>
        </p:txBody>
      </p:sp>
      <p:sp>
        <p:nvSpPr>
          <p:cNvPr id="12" name="Content Placeholder 2">
            <a:extLst>
              <a:ext uri="{FF2B5EF4-FFF2-40B4-BE49-F238E27FC236}">
                <a16:creationId xmlns:a16="http://schemas.microsoft.com/office/drawing/2014/main" id="{018EEA4D-69C0-BE4D-907D-096400EBDD5A}"/>
              </a:ext>
            </a:extLst>
          </p:cNvPr>
          <p:cNvSpPr txBox="1">
            <a:spLocks/>
          </p:cNvSpPr>
          <p:nvPr/>
        </p:nvSpPr>
        <p:spPr>
          <a:xfrm>
            <a:off x="1412632" y="868823"/>
            <a:ext cx="8229600" cy="46256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Calibri" panose="020F0502020204030204" pitchFamily="34" charset="0"/>
                <a:cs typeface="Calibri" panose="020F0502020204030204" pitchFamily="34" charset="0"/>
              </a:rPr>
              <a:t>From smart meter data, try to tell users’ usage behaviors</a:t>
            </a:r>
          </a:p>
          <a:p>
            <a:pPr lvl="1"/>
            <a:r>
              <a:rPr lang="en-US" sz="2000" dirty="0">
                <a:latin typeface="Calibri" panose="020F0502020204030204" pitchFamily="34" charset="0"/>
                <a:cs typeface="Calibri" panose="020F0502020204030204" pitchFamily="34" charset="0"/>
              </a:rPr>
              <a:t>CEO, 1%, audiences here in the future</a:t>
            </a:r>
          </a:p>
          <a:p>
            <a:pPr lvl="1"/>
            <a:r>
              <a:rPr lang="en-US" sz="2000" dirty="0">
                <a:latin typeface="Calibri" panose="020F0502020204030204" pitchFamily="34" charset="0"/>
                <a:cs typeface="Calibri" panose="020F0502020204030204" pitchFamily="34" charset="0"/>
              </a:rPr>
              <a:t>Worker, middle class, professor</a:t>
            </a:r>
          </a:p>
          <a:p>
            <a:pPr lvl="1"/>
            <a:r>
              <a:rPr lang="en-US" sz="2000" dirty="0">
                <a:latin typeface="Calibri" panose="020F0502020204030204" pitchFamily="34" charset="0"/>
                <a:cs typeface="Calibri" panose="020F0502020204030204" pitchFamily="34" charset="0"/>
              </a:rPr>
              <a:t>Ph.D. students</a:t>
            </a:r>
          </a:p>
          <a:p>
            <a:pPr lvl="1"/>
            <a:endParaRPr lang="en-US" sz="2000" dirty="0">
              <a:latin typeface="Calibri" panose="020F0502020204030204" pitchFamily="34" charset="0"/>
              <a:cs typeface="Calibri" panose="020F0502020204030204" pitchFamily="34" charset="0"/>
            </a:endParaRPr>
          </a:p>
        </p:txBody>
      </p:sp>
      <p:pic>
        <p:nvPicPr>
          <p:cNvPr id="13" name="Picture 2">
            <a:extLst>
              <a:ext uri="{FF2B5EF4-FFF2-40B4-BE49-F238E27FC236}">
                <a16:creationId xmlns:a16="http://schemas.microsoft.com/office/drawing/2014/main" id="{C347D1B8-C82F-2842-B3D8-7B96AF414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271" y="2763062"/>
            <a:ext cx="4572000" cy="2799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8F866C0-4610-8340-ADF9-24863231E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4" y="2508035"/>
            <a:ext cx="4199021" cy="3149266"/>
          </a:xfrm>
          <a:prstGeom prst="rect">
            <a:avLst/>
          </a:prstGeom>
        </p:spPr>
      </p:pic>
    </p:spTree>
    <p:extLst>
      <p:ext uri="{BB962C8B-B14F-4D97-AF65-F5344CB8AC3E}">
        <p14:creationId xmlns:p14="http://schemas.microsoft.com/office/powerpoint/2010/main" val="126736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19</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Emission Policy Instruments​</a:t>
            </a:r>
          </a:p>
        </p:txBody>
      </p:sp>
      <p:sp>
        <p:nvSpPr>
          <p:cNvPr id="6" name="TextBox 5">
            <a:extLst>
              <a:ext uri="{FF2B5EF4-FFF2-40B4-BE49-F238E27FC236}">
                <a16:creationId xmlns:a16="http://schemas.microsoft.com/office/drawing/2014/main" id="{27200939-A50A-422A-AAB7-3002D4871AA7}"/>
              </a:ext>
            </a:extLst>
          </p:cNvPr>
          <p:cNvSpPr txBox="1"/>
          <p:nvPr/>
        </p:nvSpPr>
        <p:spPr>
          <a:xfrm>
            <a:off x="436684" y="922255"/>
            <a:ext cx="11107615" cy="558614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dirty="0">
                <a:latin typeface="Calibri" panose="020F0502020204030204" pitchFamily="34" charset="0"/>
                <a:ea typeface="ＭＳ Ｐゴシック"/>
                <a:cs typeface="Calibri" panose="020F0502020204030204" pitchFamily="34" charset="0"/>
              </a:rPr>
              <a:t>Two main emission policy instruments existed to mitigate carbon emissions and facilitate the </a:t>
            </a:r>
            <a:r>
              <a:rPr lang="en-US" sz="2400" dirty="0">
                <a:solidFill>
                  <a:srgbClr val="00B050"/>
                </a:solidFill>
                <a:latin typeface="Calibri" panose="020F0502020204030204" pitchFamily="34" charset="0"/>
                <a:ea typeface="ＭＳ Ｐゴシック"/>
                <a:cs typeface="Calibri" panose="020F0502020204030204" pitchFamily="34" charset="0"/>
              </a:rPr>
              <a:t>green energy transition</a:t>
            </a:r>
            <a:r>
              <a:rPr lang="en-US" sz="2400" dirty="0">
                <a:latin typeface="Calibri" panose="020F0502020204030204" pitchFamily="34" charset="0"/>
                <a:ea typeface="ＭＳ Ｐゴシック"/>
                <a:cs typeface="Calibri" panose="020F0502020204030204" pitchFamily="34" charset="0"/>
              </a:rPr>
              <a:t>:</a:t>
            </a:r>
            <a:endParaRPr lang="en-US" sz="1600" dirty="0">
              <a:latin typeface="Calibri" panose="020F0502020204030204" pitchFamily="34" charset="0"/>
              <a:ea typeface="ＭＳ Ｐゴシック"/>
              <a:cs typeface="Calibri" panose="020F0502020204030204" pitchFamily="34" charset="0"/>
            </a:endParaRPr>
          </a:p>
          <a:p>
            <a:pPr marL="285750" indent="-285750">
              <a:spcAft>
                <a:spcPts val="600"/>
              </a:spcAft>
              <a:buFont typeface="Arial" panose="020B0604020202020204" pitchFamily="34" charset="0"/>
              <a:buChar char="•"/>
            </a:pPr>
            <a:r>
              <a:rPr lang="en-US" sz="2400" b="1" dirty="0">
                <a:latin typeface="Calibri" panose="020F0502020204030204" pitchFamily="34" charset="0"/>
                <a:ea typeface="ＭＳ Ｐゴシック"/>
                <a:cs typeface="Calibri" panose="020F0502020204030204" pitchFamily="34" charset="0"/>
              </a:rPr>
              <a:t>Carbon emission taxes/credits</a:t>
            </a:r>
            <a:r>
              <a:rPr lang="en-US" sz="2400" dirty="0">
                <a:latin typeface="Calibri" panose="020F0502020204030204" pitchFamily="34" charset="0"/>
                <a:ea typeface="ＭＳ Ｐゴシック"/>
                <a:cs typeface="Calibri" panose="020F0502020204030204" pitchFamily="34" charset="0"/>
              </a:rPr>
              <a:t>: </a:t>
            </a:r>
          </a:p>
          <a:p>
            <a:pPr marL="742950" lvl="1" indent="-285750">
              <a:spcAft>
                <a:spcPts val="1200"/>
              </a:spcAft>
              <a:buFont typeface="Arial" panose="020B0604020202020204" pitchFamily="34" charset="0"/>
              <a:buChar char="•"/>
            </a:pPr>
            <a:r>
              <a:rPr lang="en-US" dirty="0">
                <a:latin typeface="Calibri" panose="020F0502020204030204" pitchFamily="34" charset="0"/>
                <a:ea typeface="ＭＳ Ｐゴシック"/>
                <a:cs typeface="Calibri" panose="020F0502020204030204" pitchFamily="34" charset="0"/>
              </a:rPr>
              <a:t>Takes the form of a predetermined fixed tax rate, which is determined by the policy maker and then applied to power-generating companies that produce carbon emissions. </a:t>
            </a:r>
          </a:p>
          <a:p>
            <a:pPr marL="742950" lvl="1" indent="-285750">
              <a:spcAft>
                <a:spcPts val="1200"/>
              </a:spcAft>
              <a:buFont typeface="Arial" panose="020B0604020202020204" pitchFamily="34" charset="0"/>
              <a:buChar char="•"/>
            </a:pPr>
            <a:r>
              <a:rPr lang="en-US" dirty="0">
                <a:latin typeface="Calibri" panose="020F0502020204030204" pitchFamily="34" charset="0"/>
                <a:ea typeface="ＭＳ Ｐゴシック"/>
                <a:cs typeface="Calibri" panose="020F0502020204030204" pitchFamily="34" charset="0"/>
              </a:rPr>
              <a:t>When facing a carbon tax, power producers will seek to minimize the cost by deploying emission reduction strategies and substituting away from carbon-intensive technologies and operations.</a:t>
            </a:r>
          </a:p>
          <a:p>
            <a:pPr marL="285750" indent="-285750">
              <a:spcAft>
                <a:spcPts val="600"/>
              </a:spcAft>
              <a:buFont typeface="Arial" panose="020B0604020202020204" pitchFamily="34" charset="0"/>
              <a:buChar char="•"/>
            </a:pPr>
            <a:r>
              <a:rPr lang="en-US" sz="2400" b="1" dirty="0">
                <a:latin typeface="Calibri" panose="020F0502020204030204" pitchFamily="34" charset="0"/>
                <a:ea typeface="ＭＳ Ｐゴシック"/>
                <a:cs typeface="Calibri" panose="020F0502020204030204" pitchFamily="34" charset="0"/>
              </a:rPr>
              <a:t>Cap-and-trade emission trading system (ETS)</a:t>
            </a:r>
            <a:r>
              <a:rPr lang="en-US" sz="2400" dirty="0">
                <a:latin typeface="Calibri" panose="020F0502020204030204" pitchFamily="34" charset="0"/>
                <a:ea typeface="ＭＳ Ｐゴシック"/>
                <a:cs typeface="Calibri" panose="020F0502020204030204" pitchFamily="34" charset="0"/>
              </a:rPr>
              <a:t>: </a:t>
            </a:r>
          </a:p>
          <a:p>
            <a:pPr marL="742950" lvl="1" indent="-285750">
              <a:spcAft>
                <a:spcPts val="1200"/>
              </a:spcAft>
              <a:buFont typeface="Arial" panose="020B0604020202020204" pitchFamily="34" charset="0"/>
              <a:buChar char="•"/>
            </a:pPr>
            <a:r>
              <a:rPr lang="en-US" dirty="0">
                <a:latin typeface="Calibri" panose="020F0502020204030204" pitchFamily="34" charset="0"/>
                <a:ea typeface="ＭＳ Ｐゴシック"/>
                <a:cs typeface="Calibri" panose="020F0502020204030204" pitchFamily="34" charset="0"/>
              </a:rPr>
              <a:t>In an ETS, an allowable amount of emissions (i.e., </a:t>
            </a:r>
            <a:r>
              <a:rPr lang="en-US" b="1" dirty="0">
                <a:latin typeface="Calibri" panose="020F0502020204030204" pitchFamily="34" charset="0"/>
                <a:ea typeface="ＭＳ Ｐゴシック"/>
                <a:cs typeface="Calibri" panose="020F0502020204030204" pitchFamily="34" charset="0"/>
              </a:rPr>
              <a:t>emission cap</a:t>
            </a:r>
            <a:r>
              <a:rPr lang="en-US" dirty="0">
                <a:latin typeface="Calibri" panose="020F0502020204030204" pitchFamily="34" charset="0"/>
                <a:ea typeface="ＭＳ Ｐゴシック"/>
                <a:cs typeface="Calibri" panose="020F0502020204030204" pitchFamily="34" charset="0"/>
              </a:rPr>
              <a:t>) is imposed by the policy-maker on the energy system to explicitly limit the overall emissions. </a:t>
            </a:r>
          </a:p>
          <a:p>
            <a:pPr marL="742950" lvl="1" indent="-285750">
              <a:spcAft>
                <a:spcPts val="1200"/>
              </a:spcAft>
              <a:buFont typeface="Arial" panose="020B0604020202020204" pitchFamily="34" charset="0"/>
              <a:buChar char="•"/>
            </a:pPr>
            <a:r>
              <a:rPr lang="en-US" dirty="0">
                <a:latin typeface="Calibri" panose="020F0502020204030204" pitchFamily="34" charset="0"/>
                <a:ea typeface="ＭＳ Ｐゴシック"/>
                <a:cs typeface="Calibri" panose="020F0502020204030204" pitchFamily="34" charset="0"/>
              </a:rPr>
              <a:t>This allowance, typically measured by </a:t>
            </a:r>
            <a:r>
              <a:rPr lang="en-US" dirty="0" err="1">
                <a:latin typeface="Calibri" panose="020F0502020204030204" pitchFamily="34" charset="0"/>
                <a:ea typeface="ＭＳ Ｐゴシック"/>
                <a:cs typeface="Calibri" panose="020F0502020204030204" pitchFamily="34" charset="0"/>
              </a:rPr>
              <a:t>tonnes</a:t>
            </a:r>
            <a:r>
              <a:rPr lang="en-US" dirty="0">
                <a:latin typeface="Calibri" panose="020F0502020204030204" pitchFamily="34" charset="0"/>
                <a:ea typeface="ＭＳ Ｐゴシック"/>
                <a:cs typeface="Calibri" panose="020F0502020204030204" pitchFamily="34" charset="0"/>
              </a:rPr>
              <a:t> of CO2, is then assigned to energy producers who make their energy generation decisions accordingly and ensure that their emissions do not exceed the emission allowance they hold.</a:t>
            </a:r>
          </a:p>
          <a:p>
            <a:pPr marL="742950" lvl="1" indent="-285750">
              <a:spcAft>
                <a:spcPts val="1200"/>
              </a:spcAft>
              <a:buFont typeface="Arial" panose="020B0604020202020204" pitchFamily="34" charset="0"/>
              <a:buChar char="•"/>
            </a:pPr>
            <a:r>
              <a:rPr lang="en-US" dirty="0">
                <a:latin typeface="Calibri" panose="020F0502020204030204" pitchFamily="34" charset="0"/>
                <a:ea typeface="ＭＳ Ｐゴシック"/>
                <a:cs typeface="Calibri" panose="020F0502020204030204" pitchFamily="34" charset="0"/>
              </a:rPr>
              <a:t>ETS participants can also trade their unused carbon allowances in a market environment.</a:t>
            </a:r>
          </a:p>
          <a:p>
            <a:pPr marL="285750" indent="-285750">
              <a:spcAft>
                <a:spcPts val="600"/>
              </a:spcAft>
              <a:buFont typeface="Arial" panose="020B0604020202020204" pitchFamily="34" charset="0"/>
              <a:buChar char="•"/>
            </a:pPr>
            <a:endParaRPr lang="en-US" sz="1600" dirty="0">
              <a:latin typeface="Calibri" panose="020F050202020403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30092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36A64E-345C-BBD4-7189-523F7600D5E8}"/>
              </a:ext>
            </a:extLst>
          </p:cNvPr>
          <p:cNvSpPr>
            <a:spLocks noGrp="1"/>
          </p:cNvSpPr>
          <p:nvPr>
            <p:ph type="dt" sz="half" idx="10"/>
          </p:nvPr>
        </p:nvSpPr>
        <p:spPr/>
        <p:txBody>
          <a:bodyPr/>
          <a:lstStyle/>
          <a:p>
            <a:fld id="{7A0B9C49-545A-442E-A8A3-5DCDC675B683}" type="datetime5">
              <a:rPr lang="en-US" altLang="zh-CN" smtClean="0"/>
              <a:t>24-Oct-22</a:t>
            </a:fld>
            <a:endParaRPr lang="zh-CN" altLang="en-US"/>
          </a:p>
        </p:txBody>
      </p:sp>
      <p:sp>
        <p:nvSpPr>
          <p:cNvPr id="3" name="页脚占位符 2">
            <a:extLst>
              <a:ext uri="{FF2B5EF4-FFF2-40B4-BE49-F238E27FC236}">
                <a16:creationId xmlns:a16="http://schemas.microsoft.com/office/drawing/2014/main" id="{0D54B78B-C58B-23CB-71DD-77F761753272}"/>
              </a:ext>
            </a:extLst>
          </p:cNvPr>
          <p:cNvSpPr>
            <a:spLocks noGrp="1"/>
          </p:cNvSpPr>
          <p:nvPr>
            <p:ph type="ftr" sz="quarter" idx="11"/>
          </p:nvPr>
        </p:nvSpPr>
        <p:spPr/>
        <p:txBody>
          <a:bodyPr/>
          <a:lstStyle/>
          <a:p>
            <a:r>
              <a:rPr lang="en-US" altLang="zh-CN"/>
              <a:t>Imperial College London, Brock University, University of Houston</a:t>
            </a:r>
            <a:endParaRPr lang="zh-CN" altLang="en-US"/>
          </a:p>
        </p:txBody>
      </p:sp>
      <p:sp>
        <p:nvSpPr>
          <p:cNvPr id="4" name="灯片编号占位符 3">
            <a:extLst>
              <a:ext uri="{FF2B5EF4-FFF2-40B4-BE49-F238E27FC236}">
                <a16:creationId xmlns:a16="http://schemas.microsoft.com/office/drawing/2014/main" id="{85277641-E60D-21D2-8665-0A0A631DDA71}"/>
              </a:ext>
            </a:extLst>
          </p:cNvPr>
          <p:cNvSpPr>
            <a:spLocks noGrp="1"/>
          </p:cNvSpPr>
          <p:nvPr>
            <p:ph type="sldNum" sz="quarter" idx="12"/>
          </p:nvPr>
        </p:nvSpPr>
        <p:spPr/>
        <p:txBody>
          <a:bodyPr/>
          <a:lstStyle/>
          <a:p>
            <a:fld id="{28054369-0B41-4C52-ACB3-C1FF97ED3302}" type="slidenum">
              <a:rPr lang="zh-CN" altLang="en-US" smtClean="0"/>
              <a:t>2</a:t>
            </a:fld>
            <a:endParaRPr lang="zh-CN" altLang="en-US"/>
          </a:p>
        </p:txBody>
      </p:sp>
      <p:sp>
        <p:nvSpPr>
          <p:cNvPr id="5" name="文本框 4">
            <a:extLst>
              <a:ext uri="{FF2B5EF4-FFF2-40B4-BE49-F238E27FC236}">
                <a16:creationId xmlns:a16="http://schemas.microsoft.com/office/drawing/2014/main" id="{8034667A-7999-FE51-5838-0E51B97BB637}"/>
              </a:ext>
            </a:extLst>
          </p:cNvPr>
          <p:cNvSpPr txBox="1"/>
          <p:nvPr/>
        </p:nvSpPr>
        <p:spPr>
          <a:xfrm>
            <a:off x="311285" y="19455"/>
            <a:ext cx="3482502"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Objective</a:t>
            </a:r>
          </a:p>
        </p:txBody>
      </p:sp>
      <p:sp>
        <p:nvSpPr>
          <p:cNvPr id="6" name="文本框 5">
            <a:extLst>
              <a:ext uri="{FF2B5EF4-FFF2-40B4-BE49-F238E27FC236}">
                <a16:creationId xmlns:a16="http://schemas.microsoft.com/office/drawing/2014/main" id="{0B4A17FC-A45A-7467-65CE-5EE668522FD8}"/>
              </a:ext>
            </a:extLst>
          </p:cNvPr>
          <p:cNvSpPr txBox="1"/>
          <p:nvPr/>
        </p:nvSpPr>
        <p:spPr>
          <a:xfrm>
            <a:off x="311284" y="887135"/>
            <a:ext cx="11327341" cy="5524589"/>
          </a:xfrm>
          <a:prstGeom prst="rect">
            <a:avLst/>
          </a:prstGeom>
          <a:noFill/>
        </p:spPr>
        <p:txBody>
          <a:bodyPr wrap="square">
            <a:spAutoFit/>
          </a:bodyPr>
          <a:lstStyle/>
          <a:p>
            <a:pPr marL="514350" indent="-514350">
              <a:spcBef>
                <a:spcPts val="600"/>
              </a:spcBef>
              <a:buFont typeface="+mj-lt"/>
              <a:buAutoNum type="arabicPeriod"/>
            </a:pPr>
            <a:r>
              <a:rPr lang="en-US" altLang="zh-CN" sz="3200" dirty="0">
                <a:latin typeface="Calibri" panose="020F0502020204030204" pitchFamily="34" charset="0"/>
                <a:cs typeface="Calibri" panose="020F0502020204030204" pitchFamily="34" charset="0"/>
              </a:rPr>
              <a:t>To introduce fundamentals of energy system and its deregulation transition </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Smart grid</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Decarbonization framework</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Energy market</a:t>
            </a:r>
          </a:p>
          <a:p>
            <a:pPr marL="514350" indent="-514350">
              <a:spcBef>
                <a:spcPts val="600"/>
              </a:spcBef>
              <a:buFont typeface="+mj-lt"/>
              <a:buAutoNum type="arabicPeriod"/>
            </a:pPr>
            <a:r>
              <a:rPr lang="en-US" altLang="zh-CN" sz="3200" dirty="0">
                <a:latin typeface="Calibri" panose="020F0502020204030204" pitchFamily="34" charset="0"/>
                <a:cs typeface="Calibri" panose="020F0502020204030204" pitchFamily="34" charset="0"/>
              </a:rPr>
              <a:t>To learn AI-driven tools to solve complex smart grid problems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Reinforcement learning</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Multi-agent system</a:t>
            </a:r>
          </a:p>
          <a:p>
            <a:pPr marL="514350" indent="-514350">
              <a:spcBef>
                <a:spcPts val="600"/>
              </a:spcBef>
              <a:buFont typeface="+mj-lt"/>
              <a:buAutoNum type="arabicPeriod"/>
            </a:pPr>
            <a:r>
              <a:rPr lang="en-US" altLang="zh-CN" sz="3200" dirty="0">
                <a:latin typeface="Calibri" panose="020F0502020204030204" pitchFamily="34" charset="0"/>
                <a:cs typeface="Calibri" panose="020F0502020204030204" pitchFamily="34" charset="0"/>
              </a:rPr>
              <a:t>To introduce popular smart grid applications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Ancillary service provision by electric vehicles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Peer-to-peer energy trading in local energy community</a:t>
            </a:r>
          </a:p>
        </p:txBody>
      </p:sp>
    </p:spTree>
    <p:extLst>
      <p:ext uri="{BB962C8B-B14F-4D97-AF65-F5344CB8AC3E}">
        <p14:creationId xmlns:p14="http://schemas.microsoft.com/office/powerpoint/2010/main" val="222372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Emission Policy Instruments​  </a:t>
            </a:r>
          </a:p>
        </p:txBody>
      </p:sp>
      <p:sp>
        <p:nvSpPr>
          <p:cNvPr id="6" name="TextBox 5">
            <a:extLst>
              <a:ext uri="{FF2B5EF4-FFF2-40B4-BE49-F238E27FC236}">
                <a16:creationId xmlns:a16="http://schemas.microsoft.com/office/drawing/2014/main" id="{27200939-A50A-422A-AAB7-3002D4871AA7}"/>
              </a:ext>
            </a:extLst>
          </p:cNvPr>
          <p:cNvSpPr txBox="1"/>
          <p:nvPr/>
        </p:nvSpPr>
        <p:spPr>
          <a:xfrm>
            <a:off x="770792" y="1054139"/>
            <a:ext cx="10605769" cy="4755148"/>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dirty="0">
                <a:latin typeface="Calibri" panose="020F0502020204030204" pitchFamily="34" charset="0"/>
                <a:ea typeface="ＭＳ Ｐゴシック"/>
                <a:cs typeface="Calibri" panose="020F0502020204030204" pitchFamily="34" charset="0"/>
              </a:rPr>
              <a:t>Compared with carbon taxes, ETS focuses on: </a:t>
            </a:r>
          </a:p>
          <a:p>
            <a:pPr marL="742950" lvl="1" indent="-285750">
              <a:spcAft>
                <a:spcPts val="600"/>
              </a:spcAft>
              <a:buFont typeface="Arial" panose="020B0604020202020204" pitchFamily="34" charset="0"/>
              <a:buChar char="•"/>
            </a:pPr>
            <a:r>
              <a:rPr lang="en-US" sz="2000" b="1" dirty="0">
                <a:latin typeface="Calibri" panose="020F0502020204030204" pitchFamily="34" charset="0"/>
                <a:ea typeface="ＭＳ Ｐゴシック"/>
                <a:cs typeface="Calibri" panose="020F0502020204030204" pitchFamily="34" charset="0"/>
              </a:rPr>
              <a:t>Policy certainty</a:t>
            </a:r>
            <a:r>
              <a:rPr lang="en-US" sz="2000" b="1" i="1" dirty="0">
                <a:latin typeface="Calibri" panose="020F0502020204030204" pitchFamily="34" charset="0"/>
                <a:ea typeface="ＭＳ Ｐゴシック"/>
                <a:cs typeface="Calibri" panose="020F0502020204030204" pitchFamily="34" charset="0"/>
              </a:rPr>
              <a:t>: </a:t>
            </a:r>
            <a:r>
              <a:rPr lang="en-US" sz="2000" dirty="0">
                <a:latin typeface="Calibri" panose="020F0502020204030204" pitchFamily="34" charset="0"/>
                <a:ea typeface="ＭＳ Ｐゴシック"/>
                <a:cs typeface="Calibri" panose="020F0502020204030204" pitchFamily="34" charset="0"/>
              </a:rPr>
              <a:t>explicitly limiting the overall emissions cap.</a:t>
            </a:r>
          </a:p>
          <a:p>
            <a:pPr marL="742950" lvl="1" indent="-285750">
              <a:spcAft>
                <a:spcPts val="600"/>
              </a:spcAft>
              <a:buFont typeface="Arial" panose="020B0604020202020204" pitchFamily="34" charset="0"/>
              <a:buChar char="•"/>
            </a:pPr>
            <a:r>
              <a:rPr lang="en-US" sz="2000" b="1" dirty="0">
                <a:latin typeface="Calibri" panose="020F0502020204030204" pitchFamily="34" charset="0"/>
                <a:ea typeface="ＭＳ Ｐゴシック"/>
                <a:cs typeface="Calibri" panose="020F0502020204030204" pitchFamily="34" charset="0"/>
              </a:rPr>
              <a:t>Price incentives</a:t>
            </a:r>
            <a:r>
              <a:rPr lang="en-US" sz="2000" b="1" i="1" dirty="0">
                <a:latin typeface="Calibri" panose="020F0502020204030204" pitchFamily="34" charset="0"/>
                <a:ea typeface="ＭＳ Ｐゴシック"/>
                <a:cs typeface="Calibri" panose="020F0502020204030204" pitchFamily="34" charset="0"/>
              </a:rPr>
              <a:t>: </a:t>
            </a:r>
            <a:r>
              <a:rPr lang="en-US" sz="2000" dirty="0">
                <a:latin typeface="Calibri" panose="020F0502020204030204" pitchFamily="34" charset="0"/>
                <a:ea typeface="ＭＳ Ｐゴシック"/>
                <a:cs typeface="Calibri" panose="020F0502020204030204" pitchFamily="34" charset="0"/>
              </a:rPr>
              <a:t>for reducing fossil-fuel-based energy consumption and investing in clean low-carbon technologies.</a:t>
            </a:r>
          </a:p>
          <a:p>
            <a:pPr marL="742950" lvl="1" indent="-285750">
              <a:spcAft>
                <a:spcPts val="600"/>
              </a:spcAft>
              <a:buFont typeface="Arial" panose="020B0604020202020204" pitchFamily="34" charset="0"/>
              <a:buChar char="•"/>
            </a:pPr>
            <a:endParaRPr lang="en-US" sz="2000" dirty="0">
              <a:latin typeface="Calibri" panose="020F0502020204030204" pitchFamily="34" charset="0"/>
              <a:ea typeface="ＭＳ Ｐゴシック"/>
              <a:cs typeface="Calibri" panose="020F0502020204030204" pitchFamily="34" charset="0"/>
            </a:endParaRPr>
          </a:p>
          <a:p>
            <a:pPr marL="285750" indent="-285750">
              <a:spcAft>
                <a:spcPts val="600"/>
              </a:spcAft>
              <a:buFont typeface="Arial" panose="020B0604020202020204" pitchFamily="34" charset="0"/>
              <a:buChar char="•"/>
            </a:pPr>
            <a:r>
              <a:rPr lang="en-US" sz="2400" dirty="0">
                <a:latin typeface="Calibri" panose="020F0502020204030204" pitchFamily="34" charset="0"/>
                <a:ea typeface="ＭＳ Ｐゴシック"/>
                <a:cs typeface="Calibri" panose="020F0502020204030204" pitchFamily="34" charset="0"/>
              </a:rPr>
              <a:t>Current Situations</a:t>
            </a:r>
            <a:endParaRPr lang="en-US" dirty="0">
              <a:latin typeface="Calibri" panose="020F0502020204030204" pitchFamily="34" charset="0"/>
              <a:ea typeface="ＭＳ Ｐゴシック"/>
              <a:cs typeface="Calibri" panose="020F0502020204030204" pitchFamily="34" charset="0"/>
            </a:endParaRPr>
          </a:p>
          <a:p>
            <a:pPr marL="742950" lvl="1" indent="-285750">
              <a:spcAft>
                <a:spcPts val="600"/>
              </a:spcAft>
              <a:buFont typeface="Arial" panose="020B0604020202020204" pitchFamily="34" charset="0"/>
              <a:buChar char="•"/>
            </a:pPr>
            <a:r>
              <a:rPr lang="en-US" sz="2000" dirty="0">
                <a:latin typeface="Calibri" panose="020F0502020204030204" pitchFamily="34" charset="0"/>
                <a:ea typeface="ＭＳ Ｐゴシック"/>
                <a:cs typeface="Calibri" panose="020F0502020204030204" pitchFamily="34" charset="0"/>
              </a:rPr>
              <a:t>Due to its attractiveness, as of 2021, CETs have been implemented or are under development in 38 countries across four continents, with European Union (EU) ETS being the world's largest carbon market.</a:t>
            </a:r>
          </a:p>
          <a:p>
            <a:pPr marL="742950" lvl="1" indent="-285750">
              <a:spcAft>
                <a:spcPts val="600"/>
              </a:spcAft>
              <a:buFont typeface="Arial" panose="020B0604020202020204" pitchFamily="34" charset="0"/>
              <a:buChar char="•"/>
            </a:pPr>
            <a:r>
              <a:rPr lang="en-US" sz="2000" dirty="0">
                <a:latin typeface="Calibri" panose="020F0502020204030204" pitchFamily="34" charset="0"/>
                <a:ea typeface="ＭＳ Ｐゴシック"/>
                <a:cs typeface="Calibri" panose="020F0502020204030204" pitchFamily="34" charset="0"/>
              </a:rPr>
              <a:t>EU ETS covers roughly 41% of the total EU GHG emissions and accounted for 84% of the value of the total global carbon market. </a:t>
            </a:r>
          </a:p>
          <a:p>
            <a:pPr marL="742950" lvl="1" indent="-285750">
              <a:spcAft>
                <a:spcPts val="600"/>
              </a:spcAft>
              <a:buFont typeface="Arial" panose="020B0604020202020204" pitchFamily="34" charset="0"/>
              <a:buChar char="•"/>
            </a:pPr>
            <a:r>
              <a:rPr lang="en-US" sz="2000" dirty="0">
                <a:latin typeface="Calibri" panose="020F0502020204030204" pitchFamily="34" charset="0"/>
                <a:ea typeface="ＭＳ Ｐゴシック"/>
                <a:cs typeface="Calibri" panose="020F0502020204030204" pitchFamily="34" charset="0"/>
              </a:rPr>
              <a:t>During the past decade, ETSs have been proven effective. For instance, since its establishment in 2005, EU ETS has resulted in a 42.8% emission reduction to date.</a:t>
            </a:r>
          </a:p>
        </p:txBody>
      </p:sp>
    </p:spTree>
    <p:extLst>
      <p:ext uri="{BB962C8B-B14F-4D97-AF65-F5344CB8AC3E}">
        <p14:creationId xmlns:p14="http://schemas.microsoft.com/office/powerpoint/2010/main" val="146606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21</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Carbon-oriented Framework </a:t>
            </a:r>
          </a:p>
        </p:txBody>
      </p:sp>
      <p:pic>
        <p:nvPicPr>
          <p:cNvPr id="6" name="Picture 5">
            <a:extLst>
              <a:ext uri="{FF2B5EF4-FFF2-40B4-BE49-F238E27FC236}">
                <a16:creationId xmlns:a16="http://schemas.microsoft.com/office/drawing/2014/main" id="{E268A199-0B51-3250-EE8C-93AC7D58862A}"/>
              </a:ext>
            </a:extLst>
          </p:cNvPr>
          <p:cNvPicPr>
            <a:picLocks noChangeAspect="1"/>
          </p:cNvPicPr>
          <p:nvPr/>
        </p:nvPicPr>
        <p:blipFill>
          <a:blip r:embed="rId2"/>
          <a:stretch>
            <a:fillRect/>
          </a:stretch>
        </p:blipFill>
        <p:spPr>
          <a:xfrm>
            <a:off x="1273297" y="1017390"/>
            <a:ext cx="3609591" cy="5439628"/>
          </a:xfrm>
          <a:prstGeom prst="rect">
            <a:avLst/>
          </a:prstGeom>
        </p:spPr>
      </p:pic>
      <p:sp>
        <p:nvSpPr>
          <p:cNvPr id="8" name="TextBox 7">
            <a:extLst>
              <a:ext uri="{FF2B5EF4-FFF2-40B4-BE49-F238E27FC236}">
                <a16:creationId xmlns:a16="http://schemas.microsoft.com/office/drawing/2014/main" id="{D138214D-A720-7204-0773-F604906B1E71}"/>
              </a:ext>
            </a:extLst>
          </p:cNvPr>
          <p:cNvSpPr txBox="1"/>
          <p:nvPr/>
        </p:nvSpPr>
        <p:spPr>
          <a:xfrm>
            <a:off x="5459788" y="1017390"/>
            <a:ext cx="5618520" cy="1938992"/>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We divide the carbon flows through the multi-energy system into three stages: </a:t>
            </a:r>
          </a:p>
          <a:p>
            <a:pPr marL="800100" lvl="1" indent="-342900">
              <a:spcAft>
                <a:spcPts val="1200"/>
              </a:spcAft>
              <a:buFont typeface="Arial" panose="020B0604020202020204" pitchFamily="34" charset="0"/>
              <a:buChar char="•"/>
            </a:pPr>
            <a:r>
              <a:rPr lang="en-US" b="1" dirty="0">
                <a:latin typeface="Calibri" panose="020F0502020204030204" pitchFamily="34" charset="0"/>
                <a:cs typeface="Calibri" panose="020F0502020204030204" pitchFamily="34" charset="0"/>
              </a:rPr>
              <a:t>Carbon allowance initiation and allocation</a:t>
            </a:r>
          </a:p>
          <a:p>
            <a:pPr marL="800100" lvl="1" indent="-342900">
              <a:spcAft>
                <a:spcPts val="1200"/>
              </a:spcAft>
              <a:buFont typeface="Arial" panose="020B0604020202020204" pitchFamily="34" charset="0"/>
              <a:buChar char="•"/>
            </a:pPr>
            <a:r>
              <a:rPr lang="en-US" b="1" dirty="0">
                <a:latin typeface="Calibri" panose="020F0502020204030204" pitchFamily="34" charset="0"/>
                <a:cs typeface="Calibri" panose="020F0502020204030204" pitchFamily="34" charset="0"/>
              </a:rPr>
              <a:t>Carbon allowance exchange and pricing</a:t>
            </a:r>
          </a:p>
          <a:p>
            <a:pPr marL="800100" lvl="1" indent="-342900">
              <a:spcAft>
                <a:spcPts val="1200"/>
              </a:spcAft>
              <a:buFont typeface="Arial" panose="020B0604020202020204" pitchFamily="34" charset="0"/>
              <a:buChar char="•"/>
            </a:pPr>
            <a:r>
              <a:rPr lang="en-US" b="1" dirty="0">
                <a:latin typeface="Calibri" panose="020F0502020204030204" pitchFamily="34" charset="0"/>
                <a:cs typeface="Calibri" panose="020F0502020204030204" pitchFamily="34" charset="0"/>
              </a:rPr>
              <a:t>Carbon allowance circulation</a:t>
            </a:r>
            <a:endParaRPr lang="en-US" sz="20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AC84F18-CF8C-4EC0-95B4-518F4A15D93C}"/>
              </a:ext>
            </a:extLst>
          </p:cNvPr>
          <p:cNvSpPr txBox="1"/>
          <p:nvPr/>
        </p:nvSpPr>
        <p:spPr>
          <a:xfrm>
            <a:off x="7309605" y="3158453"/>
            <a:ext cx="30859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panose="020F0502020204030204" pitchFamily="34" charset="0"/>
                <a:ea typeface="ＭＳ Ｐゴシック"/>
                <a:cs typeface="Calibri" panose="020F0502020204030204" pitchFamily="34" charset="0"/>
              </a:rPr>
              <a:t>Research mission</a:t>
            </a:r>
          </a:p>
          <a:p>
            <a:r>
              <a:rPr lang="en-US" sz="2000" b="1" dirty="0">
                <a:latin typeface="Calibri" panose="020F0502020204030204" pitchFamily="34" charset="0"/>
                <a:ea typeface="ＭＳ Ｐゴシック"/>
                <a:cs typeface="Calibri" panose="020F0502020204030204" pitchFamily="34" charset="0"/>
              </a:rPr>
              <a:t>​</a:t>
            </a:r>
          </a:p>
        </p:txBody>
      </p:sp>
      <p:sp>
        <p:nvSpPr>
          <p:cNvPr id="12" name="TextBox 55">
            <a:extLst>
              <a:ext uri="{FF2B5EF4-FFF2-40B4-BE49-F238E27FC236}">
                <a16:creationId xmlns:a16="http://schemas.microsoft.com/office/drawing/2014/main" id="{2AA5881A-83D7-F17E-514C-A698B8F886BB}"/>
              </a:ext>
            </a:extLst>
          </p:cNvPr>
          <p:cNvSpPr txBox="1">
            <a:spLocks noChangeArrowheads="1"/>
          </p:cNvSpPr>
          <p:nvPr/>
        </p:nvSpPr>
        <p:spPr bwMode="auto">
          <a:xfrm>
            <a:off x="5716833" y="3628313"/>
            <a:ext cx="6063489"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spcAft>
                <a:spcPts val="600"/>
              </a:spcAft>
              <a:buClrTx/>
              <a:buFont typeface="+mj-lt"/>
              <a:buAutoNum type="arabicPeriod"/>
            </a:pPr>
            <a:r>
              <a:rPr lang="en-US" altLang="en-US" sz="1800" i="0" dirty="0">
                <a:latin typeface="Calibri" panose="020F0502020204030204" pitchFamily="34" charset="0"/>
                <a:cs typeface="Calibri" panose="020F0502020204030204" pitchFamily="34" charset="0"/>
              </a:rPr>
              <a:t>Building a carbon-centered systematic framework to pave the pathway of the low/zero-carbon transition of the power system.</a:t>
            </a:r>
          </a:p>
          <a:p>
            <a:pPr eaLnBrk="1" hangingPunct="1">
              <a:spcBef>
                <a:spcPct val="0"/>
              </a:spcBef>
              <a:spcAft>
                <a:spcPts val="600"/>
              </a:spcAft>
              <a:buClrTx/>
              <a:buFont typeface="+mj-lt"/>
              <a:buAutoNum type="arabicPeriod"/>
            </a:pPr>
            <a:r>
              <a:rPr lang="en-US" altLang="en-US" sz="1800" i="0" dirty="0">
                <a:latin typeface="Calibri" panose="020F0502020204030204" pitchFamily="34" charset="0"/>
                <a:cs typeface="Calibri" panose="020F0502020204030204" pitchFamily="34" charset="0"/>
              </a:rPr>
              <a:t>Develop fundamentally new methods, as well as modifications and supplements to existing conventions, to meet the 2030 climate goal.</a:t>
            </a:r>
            <a:endParaRPr lang="en-US" altLang="en-US" sz="1800" dirty="0">
              <a:latin typeface="Calibri" panose="020F0502020204030204" pitchFamily="34" charset="0"/>
              <a:cs typeface="Calibri" panose="020F0502020204030204" pitchFamily="34" charset="0"/>
            </a:endParaRPr>
          </a:p>
          <a:p>
            <a:pPr>
              <a:spcBef>
                <a:spcPct val="0"/>
              </a:spcBef>
              <a:spcAft>
                <a:spcPts val="600"/>
              </a:spcAft>
              <a:buClrTx/>
              <a:buFont typeface="+mj-lt"/>
              <a:buAutoNum type="arabicPeriod"/>
            </a:pPr>
            <a:r>
              <a:rPr lang="en-US" sz="1800" dirty="0">
                <a:latin typeface="Calibri" panose="020F0502020204030204" pitchFamily="34" charset="0"/>
                <a:cs typeface="Calibri" panose="020F0502020204030204" pitchFamily="34" charset="0"/>
              </a:rPr>
              <a:t>Establish a carbon perspective to analyze and exploit the synergy between the “life cycle” of carbon emissions in the electric power value chain.</a:t>
            </a:r>
          </a:p>
          <a:p>
            <a:pPr eaLnBrk="1" hangingPunct="1">
              <a:spcBef>
                <a:spcPct val="0"/>
              </a:spcBef>
              <a:spcAft>
                <a:spcPts val="600"/>
              </a:spcAft>
              <a:buClrTx/>
              <a:buFont typeface="Arial" panose="020B0604020202020204" pitchFamily="34" charset="0"/>
              <a:buChar char="•"/>
            </a:pPr>
            <a:endParaRPr lang="en-US" altLang="en-US" sz="16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988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584775"/>
          </a:xfrm>
          <a:prstGeom prst="rect">
            <a:avLst/>
          </a:prstGeom>
          <a:noFill/>
        </p:spPr>
        <p:txBody>
          <a:bodyPr wrap="square" rtlCol="0">
            <a:spAutoFit/>
          </a:bodyPr>
          <a:lstStyle/>
          <a:p>
            <a:r>
              <a:rPr lang="en-US" sz="3200" dirty="0">
                <a:solidFill>
                  <a:srgbClr val="C00000"/>
                </a:solidFill>
                <a:latin typeface="Calibri" panose="020F0502020204030204" pitchFamily="34" charset="0"/>
                <a:cs typeface="Calibri" panose="020F0502020204030204" pitchFamily="34" charset="0"/>
              </a:rPr>
              <a:t>Stage 1: Carbon Allowance Initiation and Allocation</a:t>
            </a:r>
          </a:p>
        </p:txBody>
      </p:sp>
      <p:sp>
        <p:nvSpPr>
          <p:cNvPr id="6" name="TextBox 5">
            <a:extLst>
              <a:ext uri="{FF2B5EF4-FFF2-40B4-BE49-F238E27FC236}">
                <a16:creationId xmlns:a16="http://schemas.microsoft.com/office/drawing/2014/main" id="{D138214D-A720-7204-0773-F604906B1E71}"/>
              </a:ext>
            </a:extLst>
          </p:cNvPr>
          <p:cNvSpPr txBox="1"/>
          <p:nvPr/>
        </p:nvSpPr>
        <p:spPr>
          <a:xfrm>
            <a:off x="223361" y="1280013"/>
            <a:ext cx="5754281" cy="443198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The first step for a regulator is to initialize the emission cap based on its emission reduction target as well as other policy-level assessment, such as technology readiness, mitigation potential, and costs. </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The capped amount of carbon allowances, as an asset, is then assigned to the market participants. </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The choice of this allocation directly affects how the energy producers participating in the ETS react to the carbon price signal and then determine their optimal operational and investment strategies.</a:t>
            </a:r>
            <a:endParaRPr lang="en-US" b="1" dirty="0">
              <a:latin typeface="Calibri" panose="020F0502020204030204" pitchFamily="34" charset="0"/>
              <a:cs typeface="Calibri" panose="020F0502020204030204" pitchFamily="34" charset="0"/>
            </a:endParaRP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Selection of the correct allocation strategy is the key to establish a well-functioned and competitive market,  preserve the appropriate incentives for emission mitigation, and ensure economic efficiency.</a:t>
            </a:r>
          </a:p>
        </p:txBody>
      </p:sp>
      <p:pic>
        <p:nvPicPr>
          <p:cNvPr id="8" name="Picture 2" descr="Chart: Paris Climate Agreement Comes Into Effect | Statista">
            <a:extLst>
              <a:ext uri="{FF2B5EF4-FFF2-40B4-BE49-F238E27FC236}">
                <a16:creationId xmlns:a16="http://schemas.microsoft.com/office/drawing/2014/main" id="{18F53A81-F22A-FE41-953C-FA35B246F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547" y="1312815"/>
            <a:ext cx="5554133" cy="395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584775"/>
          </a:xfrm>
          <a:prstGeom prst="rect">
            <a:avLst/>
          </a:prstGeom>
          <a:noFill/>
        </p:spPr>
        <p:txBody>
          <a:bodyPr wrap="square" rtlCol="0">
            <a:spAutoFit/>
          </a:bodyPr>
          <a:lstStyle/>
          <a:p>
            <a:r>
              <a:rPr lang="en-US" sz="3200" dirty="0">
                <a:solidFill>
                  <a:srgbClr val="C00000"/>
                </a:solidFill>
                <a:latin typeface="Calibri" panose="020F0502020204030204" pitchFamily="34" charset="0"/>
                <a:cs typeface="Calibri" panose="020F0502020204030204" pitchFamily="34" charset="0"/>
              </a:rPr>
              <a:t>Stage 1: Carbon Allowance Initiation and Allocation  </a:t>
            </a:r>
          </a:p>
        </p:txBody>
      </p:sp>
      <p:sp>
        <p:nvSpPr>
          <p:cNvPr id="6" name="TextBox 5">
            <a:extLst>
              <a:ext uri="{FF2B5EF4-FFF2-40B4-BE49-F238E27FC236}">
                <a16:creationId xmlns:a16="http://schemas.microsoft.com/office/drawing/2014/main" id="{D138214D-A720-7204-0773-F604906B1E71}"/>
              </a:ext>
            </a:extLst>
          </p:cNvPr>
          <p:cNvSpPr txBox="1"/>
          <p:nvPr/>
        </p:nvSpPr>
        <p:spPr>
          <a:xfrm>
            <a:off x="523020" y="760690"/>
            <a:ext cx="11079172" cy="5478423"/>
          </a:xfrm>
          <a:prstGeom prst="rect">
            <a:avLst/>
          </a:prstGeom>
          <a:noFill/>
        </p:spPr>
        <p:txBody>
          <a:bodyPr wrap="square">
            <a:spAutoFit/>
          </a:bodyPr>
          <a:lstStyle/>
          <a:p>
            <a:pPr>
              <a:spcAft>
                <a:spcPts val="1200"/>
              </a:spcAft>
            </a:pPr>
            <a:r>
              <a:rPr lang="en-US" sz="2000" dirty="0">
                <a:latin typeface="Calibri" panose="020F0502020204030204" pitchFamily="34" charset="0"/>
                <a:cs typeface="Calibri" panose="020F0502020204030204" pitchFamily="34" charset="0"/>
              </a:rPr>
              <a:t>Two strategies to allocate carbon allowance: Free allocation through grandparenting and auctioning</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Free allocation through grandparenting:</a:t>
            </a:r>
          </a:p>
          <a:p>
            <a:pPr marL="800100" lvl="1"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Carbon allowances are allocated to energy producers completely free based on historical benchmarks, such as emission intensity levels and power/energy generation.</a:t>
            </a:r>
          </a:p>
          <a:p>
            <a:pPr marL="800100" lvl="1"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Easy to implement but draws constant criticism since grandfathering all carbon allowances creates a large windfall profits for energy producers: giving away the allowances for free is not a good idea!</a:t>
            </a:r>
          </a:p>
          <a:p>
            <a:pPr marL="800100" lvl="1"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Free allocation through </a:t>
            </a:r>
            <a:r>
              <a:rPr lang="en-US" dirty="0" err="1">
                <a:latin typeface="Calibri" panose="020F0502020204030204" pitchFamily="34" charset="0"/>
                <a:cs typeface="Calibri" panose="020F0502020204030204" pitchFamily="34" charset="0"/>
              </a:rPr>
              <a:t>grandparenting</a:t>
            </a:r>
            <a:r>
              <a:rPr lang="en-US" dirty="0">
                <a:latin typeface="Calibri" panose="020F0502020204030204" pitchFamily="34" charset="0"/>
                <a:cs typeface="Calibri" panose="020F0502020204030204" pitchFamily="34" charset="0"/>
              </a:rPr>
              <a:t> is considered a transitional approach. For instance, it has only been used in the EU ETS in Phase 1 (2005-2007) where </a:t>
            </a:r>
            <a:r>
              <a:rPr lang="en-US" b="1" dirty="0">
                <a:latin typeface="Calibri" panose="020F0502020204030204" pitchFamily="34" charset="0"/>
                <a:cs typeface="Calibri" panose="020F0502020204030204" pitchFamily="34" charset="0"/>
              </a:rPr>
              <a:t>almost all</a:t>
            </a:r>
            <a:r>
              <a:rPr lang="en-US" dirty="0">
                <a:latin typeface="Calibri" panose="020F0502020204030204" pitchFamily="34" charset="0"/>
                <a:cs typeface="Calibri" panose="020F0502020204030204" pitchFamily="34" charset="0"/>
              </a:rPr>
              <a:t> the allowances were given out for free and Phase 2 (2008-2012) where free allocation fell to around </a:t>
            </a:r>
            <a:r>
              <a:rPr lang="en-US" b="1" dirty="0">
                <a:latin typeface="Calibri" panose="020F0502020204030204" pitchFamily="34" charset="0"/>
                <a:cs typeface="Calibri" panose="020F0502020204030204" pitchFamily="34" charset="0"/>
              </a:rPr>
              <a:t>90%</a:t>
            </a:r>
            <a:r>
              <a:rPr lang="en-US" dirty="0">
                <a:latin typeface="Calibri" panose="020F0502020204030204" pitchFamily="34" charset="0"/>
                <a:cs typeface="Calibri" panose="020F0502020204030204" pitchFamily="34" charset="0"/>
              </a:rPr>
              <a:t> of the total allowances. In Phase 3 (2013-2020) of the EU ETS, auctioning became the default method for allocating allowances.</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Research questions:</a:t>
            </a:r>
          </a:p>
          <a:p>
            <a:pPr marL="800100" lvl="1" indent="-342900">
              <a:spcAft>
                <a:spcPts val="1200"/>
              </a:spcAft>
              <a:buFont typeface="+mj-lt"/>
              <a:buAutoNum type="arabicPeriod"/>
            </a:pPr>
            <a:r>
              <a:rPr lang="en-US" dirty="0">
                <a:latin typeface="Calibri" panose="020F0502020204030204" pitchFamily="34" charset="0"/>
                <a:cs typeface="Calibri" panose="020F0502020204030204" pitchFamily="34" charset="0"/>
              </a:rPr>
              <a:t>How to find a sensible mix of the two allocation strategies to facilitate efficient near-term and foster long-term technological innovations towards the goal of deep </a:t>
            </a:r>
            <a:r>
              <a:rPr lang="en-US" dirty="0" err="1">
                <a:latin typeface="Calibri" panose="020F0502020204030204" pitchFamily="34" charset="0"/>
                <a:cs typeface="Calibri" panose="020F0502020204030204" pitchFamily="34" charset="0"/>
              </a:rPr>
              <a:t>decarbonization</a:t>
            </a:r>
            <a:r>
              <a:rPr lang="en-US" dirty="0">
                <a:latin typeface="Calibri" panose="020F0502020204030204" pitchFamily="34" charset="0"/>
                <a:cs typeface="Calibri" panose="020F0502020204030204" pitchFamily="34" charset="0"/>
              </a:rPr>
              <a:t>?</a:t>
            </a:r>
          </a:p>
          <a:p>
            <a:pPr marL="800100" lvl="1" indent="-342900">
              <a:spcAft>
                <a:spcPts val="1200"/>
              </a:spcAft>
              <a:buFont typeface="+mj-lt"/>
              <a:buAutoNum type="arabicPeriod"/>
            </a:pPr>
            <a:r>
              <a:rPr lang="en-US" dirty="0">
                <a:latin typeface="Calibri" panose="020F0502020204030204" pitchFamily="34" charset="0"/>
                <a:cs typeface="Calibri" panose="020F0502020204030204" pitchFamily="34" charset="0"/>
              </a:rPr>
              <a:t>How to design an enhanced allowance auctioning model?</a:t>
            </a:r>
            <a:endParaRPr lang="en-US" sz="1600" dirty="0">
              <a:latin typeface="Calibri" panose="020F0502020204030204" pitchFamily="34" charset="0"/>
              <a:cs typeface="Calibri" panose="020F0502020204030204" pitchFamily="34" charset="0"/>
            </a:endParaRPr>
          </a:p>
          <a:p>
            <a:pPr marL="800100" lvl="1" indent="-342900">
              <a:spcAft>
                <a:spcPts val="1200"/>
              </a:spcAft>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9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24</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584775"/>
          </a:xfrm>
          <a:prstGeom prst="rect">
            <a:avLst/>
          </a:prstGeom>
          <a:noFill/>
        </p:spPr>
        <p:txBody>
          <a:bodyPr wrap="square" rtlCol="0">
            <a:spAutoFit/>
          </a:bodyPr>
          <a:lstStyle/>
          <a:p>
            <a:r>
              <a:rPr lang="en-US" sz="3200" dirty="0">
                <a:solidFill>
                  <a:srgbClr val="C00000"/>
                </a:solidFill>
                <a:latin typeface="Calibri" panose="020F0502020204030204" pitchFamily="34" charset="0"/>
                <a:cs typeface="Calibri" panose="020F0502020204030204" pitchFamily="34" charset="0"/>
              </a:rPr>
              <a:t>Stage 2: Carbon Allowance Exchange and Pricing</a:t>
            </a:r>
          </a:p>
        </p:txBody>
      </p:sp>
      <p:sp>
        <p:nvSpPr>
          <p:cNvPr id="6" name="TextBox 5">
            <a:extLst>
              <a:ext uri="{FF2B5EF4-FFF2-40B4-BE49-F238E27FC236}">
                <a16:creationId xmlns:a16="http://schemas.microsoft.com/office/drawing/2014/main" id="{D138214D-A720-7204-0773-F604906B1E71}"/>
              </a:ext>
            </a:extLst>
          </p:cNvPr>
          <p:cNvSpPr txBox="1"/>
          <p:nvPr/>
        </p:nvSpPr>
        <p:spPr>
          <a:xfrm>
            <a:off x="153743" y="878412"/>
            <a:ext cx="6862519" cy="513986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A power producer can benefit both financially and functionally by participating in multiple energy markets as well as the ETS. </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Strategic power producers that own electric and other energy supplies and demands can participate jointly in multiple markets (e.g., electricity market and natural gas market) to maximize their profits. </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Power producers can also exercise market power and trade their carbon allowances obtained through free allocation or auctioning in the ETS. In this way, energy markets and the ETS become coupled.</a:t>
            </a:r>
          </a:p>
          <a:p>
            <a:pPr marL="34290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Research questions:</a:t>
            </a:r>
          </a:p>
          <a:p>
            <a:pPr marL="800100" lvl="1" indent="-342900">
              <a:spcAft>
                <a:spcPts val="1200"/>
              </a:spcAft>
              <a:buFont typeface="+mj-lt"/>
              <a:buAutoNum type="arabicPeriod"/>
            </a:pPr>
            <a:r>
              <a:rPr lang="en-US" dirty="0">
                <a:latin typeface="Calibri" panose="020F0502020204030204" pitchFamily="34" charset="0"/>
                <a:cs typeface="Calibri" panose="020F0502020204030204" pitchFamily="34" charset="0"/>
              </a:rPr>
              <a:t>How to identify the operational equilibrium of the integrated carbon and energy markets?</a:t>
            </a:r>
          </a:p>
          <a:p>
            <a:pPr marL="800100" lvl="1" indent="-342900">
              <a:spcAft>
                <a:spcPts val="1200"/>
              </a:spcAft>
              <a:buFont typeface="+mj-lt"/>
              <a:buAutoNum type="arabicPeriod"/>
            </a:pPr>
            <a:r>
              <a:rPr lang="en-US" dirty="0">
                <a:latin typeface="Calibri" panose="020F0502020204030204" pitchFamily="34" charset="0"/>
                <a:cs typeface="Calibri" panose="020F0502020204030204" pitchFamily="34" charset="0"/>
              </a:rPr>
              <a:t>How do power producer determine their offering/bidding strategies in multiple markets to maximize their profits? </a:t>
            </a:r>
          </a:p>
          <a:p>
            <a:pPr marL="342900" indent="-342900">
              <a:spcAft>
                <a:spcPts val="1200"/>
              </a:spcAft>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8" name="Picture 7" descr="Timeline&#10;&#10;Description automatically generated">
            <a:extLst>
              <a:ext uri="{FF2B5EF4-FFF2-40B4-BE49-F238E27FC236}">
                <a16:creationId xmlns:a16="http://schemas.microsoft.com/office/drawing/2014/main" id="{90BA1D3B-07EB-554D-8295-EDAA4072217F}"/>
              </a:ext>
            </a:extLst>
          </p:cNvPr>
          <p:cNvPicPr>
            <a:picLocks noChangeAspect="1"/>
          </p:cNvPicPr>
          <p:nvPr/>
        </p:nvPicPr>
        <p:blipFill>
          <a:blip r:embed="rId2"/>
          <a:stretch>
            <a:fillRect/>
          </a:stretch>
        </p:blipFill>
        <p:spPr>
          <a:xfrm>
            <a:off x="6975274" y="1956168"/>
            <a:ext cx="5087456" cy="2624624"/>
          </a:xfrm>
          <a:prstGeom prst="rect">
            <a:avLst/>
          </a:prstGeom>
        </p:spPr>
      </p:pic>
    </p:spTree>
    <p:extLst>
      <p:ext uri="{BB962C8B-B14F-4D97-AF65-F5344CB8AC3E}">
        <p14:creationId xmlns:p14="http://schemas.microsoft.com/office/powerpoint/2010/main" val="36752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25</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Stage 3: Carbon Allowance Circulation  </a:t>
            </a:r>
          </a:p>
        </p:txBody>
      </p:sp>
      <p:sp>
        <p:nvSpPr>
          <p:cNvPr id="6" name="TextBox 5">
            <a:extLst>
              <a:ext uri="{FF2B5EF4-FFF2-40B4-BE49-F238E27FC236}">
                <a16:creationId xmlns:a16="http://schemas.microsoft.com/office/drawing/2014/main" id="{D138214D-A720-7204-0773-F604906B1E71}"/>
              </a:ext>
            </a:extLst>
          </p:cNvPr>
          <p:cNvSpPr txBox="1"/>
          <p:nvPr/>
        </p:nvSpPr>
        <p:spPr>
          <a:xfrm>
            <a:off x="479058" y="727341"/>
            <a:ext cx="11513650" cy="358559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The carbon flow in a power grid can be modeled in two layers: </a:t>
            </a:r>
          </a:p>
          <a:p>
            <a:pPr marL="800100" lvl="1" indent="-342900">
              <a:spcAft>
                <a:spcPts val="600"/>
              </a:spcAft>
              <a:buFont typeface="Arial" panose="020B0604020202020204" pitchFamily="34" charset="0"/>
              <a:buChar char="•"/>
            </a:pPr>
            <a:r>
              <a:rPr lang="en-US" b="1" dirty="0">
                <a:latin typeface="Calibri" panose="020F0502020204030204" pitchFamily="34" charset="0"/>
                <a:cs typeface="Calibri" panose="020F0502020204030204" pitchFamily="34" charset="0"/>
              </a:rPr>
              <a:t>Carbon footprint flow (CFF)</a:t>
            </a:r>
            <a:r>
              <a:rPr lang="en-US" dirty="0">
                <a:latin typeface="Calibri" panose="020F0502020204030204" pitchFamily="34" charset="0"/>
                <a:cs typeface="Calibri" panose="020F0502020204030204" pitchFamily="34" charset="0"/>
              </a:rPr>
              <a:t> that describes how the carbon footprints circulate with the physical energy flow in the network, potentially across multiple energy sectors.</a:t>
            </a:r>
          </a:p>
          <a:p>
            <a:pPr marL="800100" lvl="1" indent="-342900">
              <a:spcAft>
                <a:spcPts val="600"/>
              </a:spcAft>
              <a:buFont typeface="Arial" panose="020B0604020202020204" pitchFamily="34" charset="0"/>
              <a:buChar char="•"/>
            </a:pPr>
            <a:r>
              <a:rPr lang="en-US" b="1" dirty="0">
                <a:latin typeface="Calibri" panose="020F0502020204030204" pitchFamily="34" charset="0"/>
                <a:cs typeface="Calibri" panose="020F0502020204030204" pitchFamily="34" charset="0"/>
              </a:rPr>
              <a:t>Carbon information flow (CIF)</a:t>
            </a:r>
            <a:r>
              <a:rPr lang="en-US" dirty="0">
                <a:latin typeface="Calibri" panose="020F0502020204030204" pitchFamily="34" charset="0"/>
                <a:cs typeface="Calibri" panose="020F0502020204030204" pitchFamily="34" charset="0"/>
              </a:rPr>
              <a:t> that focuses on capturing the information exchange based on the carbon monitoring, recording, and visualization devices and mechanisms within the power system. </a:t>
            </a:r>
          </a:p>
          <a:p>
            <a:pPr marL="342900" indent="-342900">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Research questions:</a:t>
            </a:r>
          </a:p>
          <a:p>
            <a:pPr marL="800100" lvl="1" indent="-342900">
              <a:spcAft>
                <a:spcPts val="600"/>
              </a:spcAft>
              <a:buFont typeface="+mj-lt"/>
              <a:buAutoNum type="arabicPeriod"/>
            </a:pPr>
            <a:r>
              <a:rPr lang="en-US" dirty="0">
                <a:latin typeface="Calibri" panose="020F0502020204030204" pitchFamily="34" charset="0"/>
                <a:cs typeface="Calibri" panose="020F0502020204030204" pitchFamily="34" charset="0"/>
              </a:rPr>
              <a:t>How to develop the sensing infrastructure on accurate carbon metering?</a:t>
            </a:r>
          </a:p>
          <a:p>
            <a:pPr marL="800100" lvl="1" indent="-342900">
              <a:spcAft>
                <a:spcPts val="600"/>
              </a:spcAft>
              <a:buFont typeface="+mj-lt"/>
              <a:buAutoNum type="arabicPeriod"/>
            </a:pPr>
            <a:r>
              <a:rPr lang="en-US" dirty="0">
                <a:latin typeface="Calibri" panose="020F0502020204030204" pitchFamily="34" charset="0"/>
                <a:cs typeface="Calibri" panose="020F0502020204030204" pitchFamily="34" charset="0"/>
              </a:rPr>
              <a:t>Protocols for information to be easily exchanged by different energy information systems with data privacy.</a:t>
            </a:r>
          </a:p>
          <a:p>
            <a:pPr marL="800100" lvl="1" indent="-342900">
              <a:spcAft>
                <a:spcPts val="600"/>
              </a:spcAft>
              <a:buFont typeface="+mj-lt"/>
              <a:buAutoNum type="arabicPeriod"/>
            </a:pPr>
            <a:r>
              <a:rPr lang="en-US" dirty="0">
                <a:latin typeface="Calibri" panose="020F0502020204030204" pitchFamily="34" charset="0"/>
                <a:cs typeface="Calibri" panose="020F0502020204030204" pitchFamily="34" charset="0"/>
              </a:rPr>
              <a:t>The computing framework for distributed and collaborative decision making. </a:t>
            </a:r>
          </a:p>
          <a:p>
            <a:pPr marL="800100" lvl="1" indent="-342900">
              <a:spcAft>
                <a:spcPts val="1200"/>
              </a:spcAft>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8" name="Picture 7" descr="Diagram&#10;&#10;Description automatically generated">
            <a:extLst>
              <a:ext uri="{FF2B5EF4-FFF2-40B4-BE49-F238E27FC236}">
                <a16:creationId xmlns:a16="http://schemas.microsoft.com/office/drawing/2014/main" id="{D229C056-77C3-E944-9133-EC9408D6B617}"/>
              </a:ext>
            </a:extLst>
          </p:cNvPr>
          <p:cNvPicPr>
            <a:picLocks noChangeAspect="1"/>
          </p:cNvPicPr>
          <p:nvPr/>
        </p:nvPicPr>
        <p:blipFill>
          <a:blip r:embed="rId2"/>
          <a:stretch>
            <a:fillRect/>
          </a:stretch>
        </p:blipFill>
        <p:spPr>
          <a:xfrm>
            <a:off x="3270644" y="4102566"/>
            <a:ext cx="5196349" cy="2354452"/>
          </a:xfrm>
          <a:prstGeom prst="rect">
            <a:avLst/>
          </a:prstGeom>
        </p:spPr>
      </p:pic>
    </p:spTree>
    <p:extLst>
      <p:ext uri="{BB962C8B-B14F-4D97-AF65-F5344CB8AC3E}">
        <p14:creationId xmlns:p14="http://schemas.microsoft.com/office/powerpoint/2010/main" val="32739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26</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Background</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Smart grid </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Decarbonization framework</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Energy market design</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656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NL Image">
            <a:extLst>
              <a:ext uri="{FF2B5EF4-FFF2-40B4-BE49-F238E27FC236}">
                <a16:creationId xmlns:a16="http://schemas.microsoft.com/office/drawing/2014/main" id="{479435BA-B37C-E4CD-858E-A81D930F6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359" y="1218101"/>
            <a:ext cx="4548798" cy="414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27</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Basics of the EU ETS​  </a:t>
            </a:r>
          </a:p>
        </p:txBody>
      </p:sp>
      <p:sp>
        <p:nvSpPr>
          <p:cNvPr id="6" name="TextBox 55">
            <a:extLst>
              <a:ext uri="{FF2B5EF4-FFF2-40B4-BE49-F238E27FC236}">
                <a16:creationId xmlns:a16="http://schemas.microsoft.com/office/drawing/2014/main" id="{2AA5881A-83D7-F17E-514C-A698B8F886BB}"/>
              </a:ext>
            </a:extLst>
          </p:cNvPr>
          <p:cNvSpPr txBox="1">
            <a:spLocks noChangeArrowheads="1"/>
          </p:cNvSpPr>
          <p:nvPr/>
        </p:nvSpPr>
        <p:spPr bwMode="auto">
          <a:xfrm>
            <a:off x="50078" y="943508"/>
            <a:ext cx="7144116"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The EU ETS is an </a:t>
            </a:r>
            <a:r>
              <a:rPr lang="en-US" altLang="en-US" sz="1800" b="1" dirty="0">
                <a:latin typeface="Calibri" panose="020F0502020204030204" pitchFamily="34" charset="0"/>
                <a:cs typeface="Calibri" panose="020F0502020204030204" pitchFamily="34" charset="0"/>
              </a:rPr>
              <a:t>environmental law</a:t>
            </a:r>
            <a:r>
              <a:rPr lang="en-US" altLang="en-US" sz="1800" i="0" dirty="0">
                <a:latin typeface="Calibri" panose="020F0502020204030204" pitchFamily="34" charset="0"/>
                <a:cs typeface="Calibri" panose="020F0502020204030204" pitchFamily="34" charset="0"/>
              </a:rPr>
              <a:t>, and its regulation and policy were by the European Parliament, Commission, and Council. It is mandated by the EU Commission.</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The EU ETS is a ‘cap-and-trade’ system</a:t>
            </a:r>
            <a:r>
              <a:rPr lang="en-US" altLang="en-US" sz="1800" dirty="0">
                <a:latin typeface="Calibri" panose="020F0502020204030204" pitchFamily="34" charset="0"/>
                <a:cs typeface="Calibri" panose="020F0502020204030204" pitchFamily="34" charset="0"/>
              </a:rPr>
              <a:t>: the </a:t>
            </a:r>
            <a:r>
              <a:rPr lang="en-US" altLang="en-US" sz="1800" i="0" dirty="0">
                <a:latin typeface="Calibri" panose="020F0502020204030204" pitchFamily="34" charset="0"/>
                <a:cs typeface="Calibri" panose="020F0502020204030204" pitchFamily="34" charset="0"/>
              </a:rPr>
              <a:t>cap level is determined by the legislative branches, and is designed to decrease annually from 2013 (in a linear fashion).</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Each year, a proportion of the allowances are given to certain participants </a:t>
            </a:r>
            <a:r>
              <a:rPr lang="en-US" altLang="en-US" sz="1800" b="1" i="0" dirty="0">
                <a:latin typeface="Calibri" panose="020F0502020204030204" pitchFamily="34" charset="0"/>
                <a:cs typeface="Calibri" panose="020F0502020204030204" pitchFamily="34" charset="0"/>
              </a:rPr>
              <a:t>for free</a:t>
            </a:r>
            <a:r>
              <a:rPr lang="en-US" altLang="en-US" sz="1800" i="0" dirty="0">
                <a:latin typeface="Calibri" panose="020F0502020204030204" pitchFamily="34" charset="0"/>
                <a:cs typeface="Calibri" panose="020F0502020204030204" pitchFamily="34" charset="0"/>
              </a:rPr>
              <a:t>. The rest are sold through </a:t>
            </a:r>
            <a:r>
              <a:rPr lang="en-US" altLang="en-US" sz="1800" b="1" i="0" dirty="0">
                <a:latin typeface="Calibri" panose="020F0502020204030204" pitchFamily="34" charset="0"/>
                <a:cs typeface="Calibri" panose="020F0502020204030204" pitchFamily="34" charset="0"/>
              </a:rPr>
              <a:t>auctions</a:t>
            </a:r>
            <a:r>
              <a:rPr lang="en-US" altLang="en-US" sz="1800" i="0" dirty="0">
                <a:latin typeface="Calibri" panose="020F0502020204030204" pitchFamily="34" charset="0"/>
                <a:cs typeface="Calibri" panose="020F0502020204030204" pitchFamily="34" charset="0"/>
              </a:rPr>
              <a:t>. </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At the end of a year, all the participants must return an allowance for every </a:t>
            </a:r>
            <a:r>
              <a:rPr lang="en-US" altLang="en-US" sz="1800" i="0" dirty="0" err="1">
                <a:latin typeface="Calibri" panose="020F0502020204030204" pitchFamily="34" charset="0"/>
                <a:cs typeface="Calibri" panose="020F0502020204030204" pitchFamily="34" charset="0"/>
              </a:rPr>
              <a:t>tonne</a:t>
            </a:r>
            <a:r>
              <a:rPr lang="en-US" altLang="en-US" sz="1800" i="0" dirty="0">
                <a:latin typeface="Calibri" panose="020F0502020204030204" pitchFamily="34" charset="0"/>
                <a:cs typeface="Calibri" panose="020F0502020204030204" pitchFamily="34" charset="0"/>
              </a:rPr>
              <a:t> of CO2 they emit during that year. If a participant has insufficient allowances then it must either take measures to reduce its emissions or buy more allowances on the market. </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Participants can acquire allowances at auction, or from each other.</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Participants can also decide to bank allowances for use in later years.</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Compliance is ensured through the </a:t>
            </a:r>
            <a:r>
              <a:rPr lang="en-US" altLang="en-US" sz="1800" b="1" i="0" dirty="0">
                <a:latin typeface="Calibri" panose="020F0502020204030204" pitchFamily="34" charset="0"/>
                <a:cs typeface="Calibri" panose="020F0502020204030204" pitchFamily="34" charset="0"/>
              </a:rPr>
              <a:t>penalty </a:t>
            </a:r>
            <a:r>
              <a:rPr lang="en-US" altLang="en-US" sz="1800" i="0" dirty="0">
                <a:latin typeface="Calibri" panose="020F0502020204030204" pitchFamily="34" charset="0"/>
                <a:cs typeface="Calibri" panose="020F0502020204030204" pitchFamily="34" charset="0"/>
              </a:rPr>
              <a:t>(€100/CO2 </a:t>
            </a:r>
            <a:r>
              <a:rPr lang="en-US" altLang="en-US" sz="1800" i="0" dirty="0" err="1">
                <a:latin typeface="Calibri" panose="020F0502020204030204" pitchFamily="34" charset="0"/>
                <a:cs typeface="Calibri" panose="020F0502020204030204" pitchFamily="34" charset="0"/>
              </a:rPr>
              <a:t>tonne</a:t>
            </a:r>
            <a:r>
              <a:rPr lang="en-US" altLang="en-US" sz="1800" i="0" dirty="0">
                <a:latin typeface="Calibri" panose="020F0502020204030204" pitchFamily="34" charset="0"/>
                <a:cs typeface="Calibri" panose="020F0502020204030204" pitchFamily="34" charset="0"/>
              </a:rPr>
              <a:t>) and </a:t>
            </a:r>
            <a:r>
              <a:rPr lang="en-US" altLang="en-US" sz="1800" b="1" i="0" dirty="0">
                <a:latin typeface="Calibri" panose="020F0502020204030204" pitchFamily="34" charset="0"/>
                <a:cs typeface="Calibri" panose="020F0502020204030204" pitchFamily="34" charset="0"/>
              </a:rPr>
              <a:t>enforcement structure </a:t>
            </a:r>
            <a:r>
              <a:rPr lang="en-US" altLang="en-US" sz="1800" i="0" dirty="0">
                <a:latin typeface="Calibri" panose="020F0502020204030204" pitchFamily="34" charset="0"/>
                <a:cs typeface="Calibri" panose="020F0502020204030204" pitchFamily="34" charset="0"/>
              </a:rPr>
              <a:t>(the allowance owned will be surrendered).</a:t>
            </a:r>
            <a:endParaRPr lang="en-US" altLang="en-US" sz="1800" b="1" i="0" dirty="0">
              <a:latin typeface="Calibri" panose="020F0502020204030204" pitchFamily="34" charset="0"/>
              <a:cs typeface="Calibri" panose="020F0502020204030204" pitchFamily="34" charset="0"/>
            </a:endParaRPr>
          </a:p>
          <a:p>
            <a:pPr eaLnBrk="1" hangingPunct="1">
              <a:spcBef>
                <a:spcPct val="0"/>
              </a:spcBef>
              <a:spcAft>
                <a:spcPts val="600"/>
              </a:spcAft>
              <a:buClrTx/>
              <a:buFont typeface="Arial" panose="020B0604020202020204" pitchFamily="34" charset="0"/>
              <a:buChar char="•"/>
            </a:pPr>
            <a:endParaRPr lang="en-US" altLang="en-US" sz="1600" i="0" dirty="0">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BD3E7366-5F2F-D80B-1A5E-46E8275BCBCC}"/>
              </a:ext>
            </a:extLst>
          </p:cNvPr>
          <p:cNvSpPr>
            <a:spLocks noChangeArrowheads="1"/>
          </p:cNvSpPr>
          <p:nvPr/>
        </p:nvSpPr>
        <p:spPr bwMode="auto">
          <a:xfrm>
            <a:off x="9904780" y="4840019"/>
            <a:ext cx="18485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chemeClr val="tx1"/>
                </a:solidFill>
                <a:latin typeface="Verdana" panose="020B0604030504040204" pitchFamily="34" charset="0"/>
              </a:defRPr>
            </a:lvl1pPr>
            <a:lvl2pPr marL="742950" indent="-285750">
              <a:defRPr sz="2000" i="1">
                <a:solidFill>
                  <a:schemeClr val="tx1"/>
                </a:solidFill>
                <a:latin typeface="Verdana" panose="020B0604030504040204" pitchFamily="34" charset="0"/>
              </a:defRPr>
            </a:lvl2pPr>
            <a:lvl3pPr marL="1143000" indent="-228600">
              <a:defRPr sz="2000" i="1">
                <a:solidFill>
                  <a:schemeClr val="tx1"/>
                </a:solidFill>
                <a:latin typeface="Verdana" panose="020B0604030504040204" pitchFamily="34" charset="0"/>
              </a:defRPr>
            </a:lvl3pPr>
            <a:lvl4pPr marL="1600200" indent="-228600">
              <a:defRPr sz="2000" i="1">
                <a:solidFill>
                  <a:schemeClr val="tx1"/>
                </a:solidFill>
                <a:latin typeface="Verdana" panose="020B0604030504040204" pitchFamily="34" charset="0"/>
              </a:defRPr>
            </a:lvl4pPr>
            <a:lvl5pPr marL="2057400" indent="-228600">
              <a:defRPr sz="2000" i="1">
                <a:solidFill>
                  <a:schemeClr val="tx1"/>
                </a:solidFill>
                <a:latin typeface="Verdana" panose="020B0604030504040204" pitchFamily="34" charset="0"/>
              </a:defRPr>
            </a:lvl5pPr>
            <a:lvl6pPr marL="2514600" indent="-228600" eaLnBrk="0" fontAlgn="base" hangingPunct="0">
              <a:spcBef>
                <a:spcPct val="0"/>
              </a:spcBef>
              <a:spcAft>
                <a:spcPct val="0"/>
              </a:spcAft>
              <a:defRPr sz="2000" i="1">
                <a:solidFill>
                  <a:schemeClr val="tx1"/>
                </a:solidFill>
                <a:latin typeface="Verdana" panose="020B0604030504040204" pitchFamily="34" charset="0"/>
              </a:defRPr>
            </a:lvl6pPr>
            <a:lvl7pPr marL="2971800" indent="-228600" eaLnBrk="0" fontAlgn="base" hangingPunct="0">
              <a:spcBef>
                <a:spcPct val="0"/>
              </a:spcBef>
              <a:spcAft>
                <a:spcPct val="0"/>
              </a:spcAft>
              <a:defRPr sz="2000" i="1">
                <a:solidFill>
                  <a:schemeClr val="tx1"/>
                </a:solidFill>
                <a:latin typeface="Verdana" panose="020B0604030504040204" pitchFamily="34" charset="0"/>
              </a:defRPr>
            </a:lvl7pPr>
            <a:lvl8pPr marL="3429000" indent="-228600" eaLnBrk="0" fontAlgn="base" hangingPunct="0">
              <a:spcBef>
                <a:spcPct val="0"/>
              </a:spcBef>
              <a:spcAft>
                <a:spcPct val="0"/>
              </a:spcAft>
              <a:defRPr sz="2000" i="1">
                <a:solidFill>
                  <a:schemeClr val="tx1"/>
                </a:solidFill>
                <a:latin typeface="Verdana" panose="020B0604030504040204" pitchFamily="34" charset="0"/>
              </a:defRPr>
            </a:lvl8pPr>
            <a:lvl9pPr marL="3886200" indent="-228600" eaLnBrk="0" fontAlgn="base" hangingPunct="0">
              <a:spcBef>
                <a:spcPct val="0"/>
              </a:spcBef>
              <a:spcAft>
                <a:spcPct val="0"/>
              </a:spcAft>
              <a:defRPr sz="2000" i="1">
                <a:solidFill>
                  <a:schemeClr val="tx1"/>
                </a:solidFill>
                <a:latin typeface="Verdana" panose="020B0604030504040204" pitchFamily="34" charset="0"/>
              </a:defRPr>
            </a:lvl9pPr>
          </a:lstStyle>
          <a:p>
            <a:r>
              <a:rPr lang="en-US" altLang="en-US" sz="1400" b="1" dirty="0">
                <a:solidFill>
                  <a:srgbClr val="111111"/>
                </a:solidFill>
                <a:latin typeface="Arial" panose="020B0604020202020204" pitchFamily="34" charset="0"/>
                <a:cs typeface="Arial" panose="020B0604020202020204" pitchFamily="34" charset="0"/>
              </a:rPr>
              <a:t>The primary market</a:t>
            </a:r>
          </a:p>
        </p:txBody>
      </p:sp>
      <p:sp>
        <p:nvSpPr>
          <p:cNvPr id="10" name="Rectangle 5">
            <a:extLst>
              <a:ext uri="{FF2B5EF4-FFF2-40B4-BE49-F238E27FC236}">
                <a16:creationId xmlns:a16="http://schemas.microsoft.com/office/drawing/2014/main" id="{8BEEEFCB-70FC-5714-438E-733276B1BFF7}"/>
              </a:ext>
            </a:extLst>
          </p:cNvPr>
          <p:cNvSpPr>
            <a:spLocks noChangeArrowheads="1"/>
          </p:cNvSpPr>
          <p:nvPr/>
        </p:nvSpPr>
        <p:spPr bwMode="auto">
          <a:xfrm>
            <a:off x="10089147" y="910324"/>
            <a:ext cx="2084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chemeClr val="tx1"/>
                </a:solidFill>
                <a:latin typeface="Verdana" panose="020B0604030504040204" pitchFamily="34" charset="0"/>
              </a:defRPr>
            </a:lvl1pPr>
            <a:lvl2pPr marL="742950" indent="-285750">
              <a:defRPr sz="2000" i="1">
                <a:solidFill>
                  <a:schemeClr val="tx1"/>
                </a:solidFill>
                <a:latin typeface="Verdana" panose="020B0604030504040204" pitchFamily="34" charset="0"/>
              </a:defRPr>
            </a:lvl2pPr>
            <a:lvl3pPr marL="1143000" indent="-228600">
              <a:defRPr sz="2000" i="1">
                <a:solidFill>
                  <a:schemeClr val="tx1"/>
                </a:solidFill>
                <a:latin typeface="Verdana" panose="020B0604030504040204" pitchFamily="34" charset="0"/>
              </a:defRPr>
            </a:lvl3pPr>
            <a:lvl4pPr marL="1600200" indent="-228600">
              <a:defRPr sz="2000" i="1">
                <a:solidFill>
                  <a:schemeClr val="tx1"/>
                </a:solidFill>
                <a:latin typeface="Verdana" panose="020B0604030504040204" pitchFamily="34" charset="0"/>
              </a:defRPr>
            </a:lvl4pPr>
            <a:lvl5pPr marL="2057400" indent="-228600">
              <a:defRPr sz="2000" i="1">
                <a:solidFill>
                  <a:schemeClr val="tx1"/>
                </a:solidFill>
                <a:latin typeface="Verdana" panose="020B0604030504040204" pitchFamily="34" charset="0"/>
              </a:defRPr>
            </a:lvl5pPr>
            <a:lvl6pPr marL="2514600" indent="-228600" eaLnBrk="0" fontAlgn="base" hangingPunct="0">
              <a:spcBef>
                <a:spcPct val="0"/>
              </a:spcBef>
              <a:spcAft>
                <a:spcPct val="0"/>
              </a:spcAft>
              <a:defRPr sz="2000" i="1">
                <a:solidFill>
                  <a:schemeClr val="tx1"/>
                </a:solidFill>
                <a:latin typeface="Verdana" panose="020B0604030504040204" pitchFamily="34" charset="0"/>
              </a:defRPr>
            </a:lvl6pPr>
            <a:lvl7pPr marL="2971800" indent="-228600" eaLnBrk="0" fontAlgn="base" hangingPunct="0">
              <a:spcBef>
                <a:spcPct val="0"/>
              </a:spcBef>
              <a:spcAft>
                <a:spcPct val="0"/>
              </a:spcAft>
              <a:defRPr sz="2000" i="1">
                <a:solidFill>
                  <a:schemeClr val="tx1"/>
                </a:solidFill>
                <a:latin typeface="Verdana" panose="020B0604030504040204" pitchFamily="34" charset="0"/>
              </a:defRPr>
            </a:lvl7pPr>
            <a:lvl8pPr marL="3429000" indent="-228600" eaLnBrk="0" fontAlgn="base" hangingPunct="0">
              <a:spcBef>
                <a:spcPct val="0"/>
              </a:spcBef>
              <a:spcAft>
                <a:spcPct val="0"/>
              </a:spcAft>
              <a:defRPr sz="2000" i="1">
                <a:solidFill>
                  <a:schemeClr val="tx1"/>
                </a:solidFill>
                <a:latin typeface="Verdana" panose="020B0604030504040204" pitchFamily="34" charset="0"/>
              </a:defRPr>
            </a:lvl8pPr>
            <a:lvl9pPr marL="3886200" indent="-228600" eaLnBrk="0" fontAlgn="base" hangingPunct="0">
              <a:spcBef>
                <a:spcPct val="0"/>
              </a:spcBef>
              <a:spcAft>
                <a:spcPct val="0"/>
              </a:spcAft>
              <a:defRPr sz="2000" i="1">
                <a:solidFill>
                  <a:schemeClr val="tx1"/>
                </a:solidFill>
                <a:latin typeface="Verdana" panose="020B0604030504040204" pitchFamily="34" charset="0"/>
              </a:defRPr>
            </a:lvl9pPr>
          </a:lstStyle>
          <a:p>
            <a:r>
              <a:rPr lang="en-US" altLang="en-US" sz="1400" b="1" dirty="0">
                <a:solidFill>
                  <a:srgbClr val="111111"/>
                </a:solidFill>
                <a:latin typeface="Arial" panose="020B0604020202020204" pitchFamily="34" charset="0"/>
                <a:cs typeface="Arial" panose="020B0604020202020204" pitchFamily="34" charset="0"/>
              </a:rPr>
              <a:t>The secondary market</a:t>
            </a:r>
            <a:endParaRPr lang="en-US" altLang="en-US" sz="1400" b="1" dirty="0">
              <a:latin typeface="Arial" panose="020B0604020202020204" pitchFamily="34" charset="0"/>
              <a:cs typeface="Arial" panose="020B0604020202020204" pitchFamily="34" charset="0"/>
            </a:endParaRPr>
          </a:p>
        </p:txBody>
      </p:sp>
      <p:cxnSp>
        <p:nvCxnSpPr>
          <p:cNvPr id="11" name="Straight Arrow Connector 4">
            <a:extLst>
              <a:ext uri="{FF2B5EF4-FFF2-40B4-BE49-F238E27FC236}">
                <a16:creationId xmlns:a16="http://schemas.microsoft.com/office/drawing/2014/main" id="{9E659862-EB5D-792D-3489-4ED4F340BE7A}"/>
              </a:ext>
            </a:extLst>
          </p:cNvPr>
          <p:cNvCxnSpPr>
            <a:cxnSpLocks noChangeShapeType="1"/>
          </p:cNvCxnSpPr>
          <p:nvPr/>
        </p:nvCxnSpPr>
        <p:spPr bwMode="auto">
          <a:xfrm flipH="1" flipV="1">
            <a:off x="9552965" y="4514326"/>
            <a:ext cx="703629" cy="227135"/>
          </a:xfrm>
          <a:prstGeom prst="straightConnector1">
            <a:avLst/>
          </a:prstGeom>
          <a:noFill/>
          <a:ln w="57150" algn="ctr">
            <a:solidFill>
              <a:srgbClr val="00B05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Arrow Connector 11">
            <a:extLst>
              <a:ext uri="{FF2B5EF4-FFF2-40B4-BE49-F238E27FC236}">
                <a16:creationId xmlns:a16="http://schemas.microsoft.com/office/drawing/2014/main" id="{8A8CB7F8-1AE9-EA99-35BD-999F8F09883C}"/>
              </a:ext>
            </a:extLst>
          </p:cNvPr>
          <p:cNvCxnSpPr>
            <a:cxnSpLocks noChangeShapeType="1"/>
          </p:cNvCxnSpPr>
          <p:nvPr/>
        </p:nvCxnSpPr>
        <p:spPr bwMode="auto">
          <a:xfrm flipH="1">
            <a:off x="9763002" y="1336431"/>
            <a:ext cx="814144" cy="419855"/>
          </a:xfrm>
          <a:prstGeom prst="straightConnector1">
            <a:avLst/>
          </a:prstGeom>
          <a:noFill/>
          <a:ln w="57150" algn="ctr">
            <a:solidFill>
              <a:schemeClr val="accent2"/>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8184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Basics of the EU ETS​    </a:t>
            </a:r>
          </a:p>
        </p:txBody>
      </p:sp>
      <p:sp>
        <p:nvSpPr>
          <p:cNvPr id="6" name="AutoShape 2">
            <a:extLst>
              <a:ext uri="{FF2B5EF4-FFF2-40B4-BE49-F238E27FC236}">
                <a16:creationId xmlns:a16="http://schemas.microsoft.com/office/drawing/2014/main" id="{B5E276E3-F381-EFE7-80E7-B299CD153955}"/>
              </a:ext>
            </a:extLst>
          </p:cNvPr>
          <p:cNvSpPr>
            <a:spLocks noChangeArrowheads="1"/>
          </p:cNvSpPr>
          <p:nvPr/>
        </p:nvSpPr>
        <p:spPr bwMode="auto">
          <a:xfrm>
            <a:off x="6455664" y="1006820"/>
            <a:ext cx="2211388" cy="709612"/>
          </a:xfrm>
          <a:prstGeom prst="rightArrow">
            <a:avLst>
              <a:gd name="adj1" fmla="val 100000"/>
              <a:gd name="adj2" fmla="val 6666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8" name="TextBox 7">
            <a:extLst>
              <a:ext uri="{FF2B5EF4-FFF2-40B4-BE49-F238E27FC236}">
                <a16:creationId xmlns:a16="http://schemas.microsoft.com/office/drawing/2014/main" id="{81DC8336-8CC0-941F-1B5A-D6BE1A49BB43}"/>
              </a:ext>
            </a:extLst>
          </p:cNvPr>
          <p:cNvSpPr txBox="1"/>
          <p:nvPr/>
        </p:nvSpPr>
        <p:spPr>
          <a:xfrm>
            <a:off x="760021" y="2151044"/>
            <a:ext cx="11103428" cy="4247317"/>
          </a:xfrm>
          <a:prstGeom prst="rect">
            <a:avLst/>
          </a:prstGeom>
          <a:noFill/>
        </p:spPr>
        <p:txBody>
          <a:bodyPr wrap="square">
            <a:spAutoFit/>
          </a:bodyPr>
          <a:lstStyle/>
          <a:p>
            <a:pPr eaLnBrk="1" hangingPunct="1">
              <a:spcAft>
                <a:spcPts val="600"/>
              </a:spcAft>
              <a:defRPr/>
            </a:pPr>
            <a:r>
              <a:rPr lang="en-US" sz="2000" i="0" dirty="0">
                <a:latin typeface="Calibri" panose="020F0502020204030204" pitchFamily="34" charset="0"/>
                <a:cs typeface="Calibri" panose="020F0502020204030204" pitchFamily="34" charset="0"/>
              </a:rPr>
              <a:t>Key features of Phase 1:</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Covered only </a:t>
            </a:r>
            <a:r>
              <a:rPr lang="en-US" b="1" i="0" dirty="0">
                <a:latin typeface="Calibri" panose="020F0502020204030204" pitchFamily="34" charset="0"/>
                <a:cs typeface="Calibri" panose="020F0502020204030204" pitchFamily="34" charset="0"/>
              </a:rPr>
              <a:t>CO</a:t>
            </a:r>
            <a:r>
              <a:rPr lang="en-US" b="1" i="0" baseline="-25000" dirty="0">
                <a:latin typeface="Calibri" panose="020F0502020204030204" pitchFamily="34" charset="0"/>
                <a:cs typeface="Calibri" panose="020F0502020204030204" pitchFamily="34" charset="0"/>
              </a:rPr>
              <a:t>2</a:t>
            </a:r>
            <a:r>
              <a:rPr lang="en-US" i="0" dirty="0">
                <a:latin typeface="Calibri" panose="020F0502020204030204" pitchFamily="34" charset="0"/>
                <a:cs typeface="Calibri" panose="020F0502020204030204" pitchFamily="34" charset="0"/>
              </a:rPr>
              <a:t> emissions from </a:t>
            </a:r>
            <a:r>
              <a:rPr lang="en-US" b="1" i="0" dirty="0">
                <a:latin typeface="Calibri" panose="020F0502020204030204" pitchFamily="34" charset="0"/>
                <a:cs typeface="Calibri" panose="020F0502020204030204" pitchFamily="34" charset="0"/>
              </a:rPr>
              <a:t>power generators</a:t>
            </a:r>
            <a:r>
              <a:rPr lang="en-US" i="0" dirty="0">
                <a:latin typeface="Calibri" panose="020F0502020204030204" pitchFamily="34" charset="0"/>
                <a:cs typeface="Calibri" panose="020F0502020204030204" pitchFamily="34" charset="0"/>
              </a:rPr>
              <a:t> and </a:t>
            </a:r>
            <a:r>
              <a:rPr lang="en-US" b="1" i="0" dirty="0">
                <a:latin typeface="Calibri" panose="020F0502020204030204" pitchFamily="34" charset="0"/>
                <a:cs typeface="Calibri" panose="020F0502020204030204" pitchFamily="34" charset="0"/>
              </a:rPr>
              <a:t>energy-intensive industries.</a:t>
            </a:r>
            <a:endParaRPr lang="en-US" i="0" dirty="0">
              <a:latin typeface="Calibri" panose="020F0502020204030204" pitchFamily="34" charset="0"/>
              <a:cs typeface="Calibri" panose="020F0502020204030204" pitchFamily="34" charset="0"/>
            </a:endParaRPr>
          </a:p>
          <a:p>
            <a:pPr marL="342900" indent="-342900" eaLnBrk="1" hangingPunct="1">
              <a:spcAft>
                <a:spcPts val="600"/>
              </a:spcAft>
              <a:buFont typeface="Arial" panose="020B0604020202020204" pitchFamily="34" charset="0"/>
              <a:buChar char="•"/>
              <a:defRPr/>
            </a:pPr>
            <a:r>
              <a:rPr lang="en-US" b="1" i="0" dirty="0">
                <a:latin typeface="Calibri" panose="020F0502020204030204" pitchFamily="34" charset="0"/>
                <a:cs typeface="Calibri" panose="020F0502020204030204" pitchFamily="34" charset="0"/>
              </a:rPr>
              <a:t>Almost all</a:t>
            </a:r>
            <a:r>
              <a:rPr lang="en-US" i="0" dirty="0">
                <a:latin typeface="Calibri" panose="020F0502020204030204" pitchFamily="34" charset="0"/>
                <a:cs typeface="Calibri" panose="020F0502020204030204" pitchFamily="34" charset="0"/>
              </a:rPr>
              <a:t> allowances were given to participants </a:t>
            </a:r>
            <a:r>
              <a:rPr lang="en-US" b="1" i="0" dirty="0">
                <a:latin typeface="Calibri" panose="020F0502020204030204" pitchFamily="34" charset="0"/>
                <a:cs typeface="Calibri" panose="020F0502020204030204" pitchFamily="34" charset="0"/>
              </a:rPr>
              <a:t>for free </a:t>
            </a:r>
            <a:r>
              <a:rPr lang="en-US" i="0" dirty="0">
                <a:latin typeface="Calibri" panose="020F0502020204030204" pitchFamily="34" charset="0"/>
                <a:cs typeface="Calibri" panose="020F0502020204030204" pitchFamily="34" charset="0"/>
              </a:rPr>
              <a:t>based on their historical emission levels</a:t>
            </a:r>
            <a:r>
              <a:rPr lang="en-US" b="1" i="0" dirty="0">
                <a:latin typeface="Calibri" panose="020F0502020204030204" pitchFamily="34" charset="0"/>
                <a:cs typeface="Calibri" panose="020F0502020204030204" pitchFamily="34" charset="0"/>
              </a:rPr>
              <a:t>.</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penalty for non-compliance was </a:t>
            </a:r>
            <a:r>
              <a:rPr lang="en-US" b="1" i="0" dirty="0">
                <a:latin typeface="Calibri" panose="020F0502020204030204" pitchFamily="34" charset="0"/>
                <a:cs typeface="Calibri" panose="020F0502020204030204" pitchFamily="34" charset="0"/>
              </a:rPr>
              <a:t>€40</a:t>
            </a:r>
            <a:r>
              <a:rPr lang="en-US" i="0" dirty="0">
                <a:latin typeface="Calibri" panose="020F0502020204030204" pitchFamily="34" charset="0"/>
                <a:cs typeface="Calibri" panose="020F0502020204030204" pitchFamily="34" charset="0"/>
              </a:rPr>
              <a:t> per </a:t>
            </a:r>
            <a:r>
              <a:rPr lang="en-US" i="0" dirty="0" err="1">
                <a:latin typeface="Calibri" panose="020F0502020204030204" pitchFamily="34" charset="0"/>
                <a:cs typeface="Calibri" panose="020F0502020204030204" pitchFamily="34" charset="0"/>
              </a:rPr>
              <a:t>tonne</a:t>
            </a:r>
            <a:r>
              <a:rPr lang="en-US" i="0" dirty="0">
                <a:latin typeface="Calibri" panose="020F0502020204030204" pitchFamily="34" charset="0"/>
                <a:cs typeface="Calibri" panose="020F0502020204030204" pitchFamily="34" charset="0"/>
              </a:rPr>
              <a:t>.</a:t>
            </a:r>
          </a:p>
          <a:p>
            <a:pPr marL="342900" indent="-342900" eaLnBrk="1" hangingPunct="1">
              <a:spcAft>
                <a:spcPts val="600"/>
              </a:spcAft>
              <a:buFont typeface="Arial" panose="020B0604020202020204" pitchFamily="34" charset="0"/>
              <a:buChar char="•"/>
              <a:defRPr/>
            </a:pPr>
            <a:endParaRPr lang="en-US" sz="1050" i="0" dirty="0">
              <a:latin typeface="Calibri" panose="020F0502020204030204" pitchFamily="34" charset="0"/>
              <a:cs typeface="Calibri" panose="020F0502020204030204" pitchFamily="34" charset="0"/>
            </a:endParaRPr>
          </a:p>
          <a:p>
            <a:pPr eaLnBrk="1" hangingPunct="1">
              <a:spcAft>
                <a:spcPts val="600"/>
              </a:spcAft>
              <a:defRPr/>
            </a:pPr>
            <a:r>
              <a:rPr lang="en-US" sz="2000" i="0" dirty="0">
                <a:latin typeface="Calibri" panose="020F0502020204030204" pitchFamily="34" charset="0"/>
                <a:cs typeface="Calibri" panose="020F0502020204030204" pitchFamily="34" charset="0"/>
              </a:rPr>
              <a:t>Outcome of Phase 1</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A price for carbon.</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Free </a:t>
            </a:r>
            <a:r>
              <a:rPr lang="en-US" b="1" i="0" dirty="0">
                <a:latin typeface="Calibri" panose="020F0502020204030204" pitchFamily="34" charset="0"/>
                <a:cs typeface="Calibri" panose="020F0502020204030204" pitchFamily="34" charset="0"/>
              </a:rPr>
              <a:t>trade</a:t>
            </a:r>
            <a:r>
              <a:rPr lang="en-US" i="0" dirty="0">
                <a:latin typeface="Calibri" panose="020F0502020204030204" pitchFamily="34" charset="0"/>
                <a:cs typeface="Calibri" panose="020F0502020204030204" pitchFamily="34" charset="0"/>
              </a:rPr>
              <a:t> in emission allowances across the EU.</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a:t>
            </a:r>
            <a:r>
              <a:rPr lang="en-US" b="1" i="0" dirty="0">
                <a:latin typeface="Calibri" panose="020F0502020204030204" pitchFamily="34" charset="0"/>
                <a:cs typeface="Calibri" panose="020F0502020204030204" pitchFamily="34" charset="0"/>
              </a:rPr>
              <a:t>infrastructure</a:t>
            </a:r>
            <a:r>
              <a:rPr lang="en-US" i="0" dirty="0">
                <a:latin typeface="Calibri" panose="020F0502020204030204" pitchFamily="34" charset="0"/>
                <a:cs typeface="Calibri" panose="020F0502020204030204" pitchFamily="34" charset="0"/>
              </a:rPr>
              <a:t> needed to monitor, report and verify emissions from the businesses covered.</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Phase 1 caps were set based on estimates, so the total amount of allowances issued exceeded emissions and, with supply significantly exceeding demand, in 2007 the price of allowances fell to zero.</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Trading volumes was </a:t>
            </a:r>
            <a:r>
              <a:rPr lang="en-US" b="1" i="0" dirty="0">
                <a:latin typeface="Calibri" panose="020F0502020204030204" pitchFamily="34" charset="0"/>
                <a:cs typeface="Calibri" panose="020F0502020204030204" pitchFamily="34" charset="0"/>
              </a:rPr>
              <a:t>2.1 billion </a:t>
            </a:r>
            <a:r>
              <a:rPr lang="en-US" i="0" dirty="0">
                <a:latin typeface="Calibri" panose="020F0502020204030204" pitchFamily="34" charset="0"/>
                <a:cs typeface="Calibri" panose="020F0502020204030204" pitchFamily="34" charset="0"/>
              </a:rPr>
              <a:t>in 2007.</a:t>
            </a:r>
          </a:p>
        </p:txBody>
      </p:sp>
      <p:sp>
        <p:nvSpPr>
          <p:cNvPr id="9" name="AutoShape 2">
            <a:extLst>
              <a:ext uri="{FF2B5EF4-FFF2-40B4-BE49-F238E27FC236}">
                <a16:creationId xmlns:a16="http://schemas.microsoft.com/office/drawing/2014/main" id="{34B84950-548A-B3B3-1ABA-F4521D39BCC5}"/>
              </a:ext>
            </a:extLst>
          </p:cNvPr>
          <p:cNvSpPr>
            <a:spLocks noChangeArrowheads="1"/>
          </p:cNvSpPr>
          <p:nvPr/>
        </p:nvSpPr>
        <p:spPr bwMode="auto">
          <a:xfrm>
            <a:off x="4726877" y="1006820"/>
            <a:ext cx="2211387" cy="709612"/>
          </a:xfrm>
          <a:prstGeom prst="rightArrow">
            <a:avLst>
              <a:gd name="adj1" fmla="val 100000"/>
              <a:gd name="adj2" fmla="val 6666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10" name="AutoShape 4">
            <a:extLst>
              <a:ext uri="{FF2B5EF4-FFF2-40B4-BE49-F238E27FC236}">
                <a16:creationId xmlns:a16="http://schemas.microsoft.com/office/drawing/2014/main" id="{F2D01E19-D95C-EA91-4DB5-7501FE879A9D}"/>
              </a:ext>
            </a:extLst>
          </p:cNvPr>
          <p:cNvSpPr>
            <a:spLocks noChangeArrowheads="1"/>
          </p:cNvSpPr>
          <p:nvPr/>
        </p:nvSpPr>
        <p:spPr bwMode="auto">
          <a:xfrm>
            <a:off x="2982214" y="1017932"/>
            <a:ext cx="2211388" cy="709613"/>
          </a:xfrm>
          <a:prstGeom prst="rightArrow">
            <a:avLst>
              <a:gd name="adj1" fmla="val 100000"/>
              <a:gd name="adj2" fmla="val 66669"/>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11" name="Text Box 5">
            <a:extLst>
              <a:ext uri="{FF2B5EF4-FFF2-40B4-BE49-F238E27FC236}">
                <a16:creationId xmlns:a16="http://schemas.microsoft.com/office/drawing/2014/main" id="{67E1B79E-9316-ECD4-1999-D3B073ACD6B8}"/>
              </a:ext>
            </a:extLst>
          </p:cNvPr>
          <p:cNvSpPr txBox="1">
            <a:spLocks noChangeArrowheads="1"/>
          </p:cNvSpPr>
          <p:nvPr/>
        </p:nvSpPr>
        <p:spPr bwMode="auto">
          <a:xfrm>
            <a:off x="3191764" y="998882"/>
            <a:ext cx="1222375" cy="768350"/>
          </a:xfrm>
          <a:prstGeom prst="rect">
            <a:avLst/>
          </a:prstGeom>
          <a:noFill/>
          <a:ln>
            <a:noFill/>
          </a:ln>
          <a:effectLst/>
          <a:extLst>
            <a:ext uri="{909E8E84-426E-40DD-AFC4-6F175D3DCCD1}">
              <a14:hiddenFill xmlns:a14="http://schemas.microsoft.com/office/drawing/2010/main">
                <a:solidFill>
                  <a:srgbClr val="6767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ClrTx/>
              <a:buFontTx/>
              <a:buNone/>
            </a:pPr>
            <a:r>
              <a:rPr lang="en-GB" altLang="en-US" sz="2200" i="0">
                <a:latin typeface="Helvetica" panose="020B0604020202020204" pitchFamily="34" charset="0"/>
              </a:rPr>
              <a:t>Phase 1</a:t>
            </a:r>
          </a:p>
          <a:p>
            <a:pPr>
              <a:spcBef>
                <a:spcPct val="0"/>
              </a:spcBef>
              <a:buClrTx/>
              <a:buFontTx/>
              <a:buNone/>
            </a:pPr>
            <a:r>
              <a:rPr lang="en-GB" altLang="en-US" sz="2200" i="0">
                <a:latin typeface="Helvetica" panose="020B0604020202020204" pitchFamily="34" charset="0"/>
              </a:rPr>
              <a:t>2005-07</a:t>
            </a:r>
          </a:p>
        </p:txBody>
      </p:sp>
    </p:spTree>
    <p:extLst>
      <p:ext uri="{BB962C8B-B14F-4D97-AF65-F5344CB8AC3E}">
        <p14:creationId xmlns:p14="http://schemas.microsoft.com/office/powerpoint/2010/main" val="405453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29</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Basics of the EU ETS​    </a:t>
            </a:r>
          </a:p>
        </p:txBody>
      </p:sp>
      <p:sp>
        <p:nvSpPr>
          <p:cNvPr id="6" name="AutoShape 2">
            <a:extLst>
              <a:ext uri="{FF2B5EF4-FFF2-40B4-BE49-F238E27FC236}">
                <a16:creationId xmlns:a16="http://schemas.microsoft.com/office/drawing/2014/main" id="{5AC8D452-9CB4-3F2D-114D-902CE88D8CE3}"/>
              </a:ext>
            </a:extLst>
          </p:cNvPr>
          <p:cNvSpPr>
            <a:spLocks noChangeArrowheads="1"/>
          </p:cNvSpPr>
          <p:nvPr/>
        </p:nvSpPr>
        <p:spPr bwMode="auto">
          <a:xfrm>
            <a:off x="6434881" y="1115769"/>
            <a:ext cx="2211388" cy="709612"/>
          </a:xfrm>
          <a:prstGeom prst="rightArrow">
            <a:avLst>
              <a:gd name="adj1" fmla="val 100000"/>
              <a:gd name="adj2" fmla="val 6666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8" name="TextBox 7">
            <a:extLst>
              <a:ext uri="{FF2B5EF4-FFF2-40B4-BE49-F238E27FC236}">
                <a16:creationId xmlns:a16="http://schemas.microsoft.com/office/drawing/2014/main" id="{799393BD-A156-A17E-597C-9151DD800D8B}"/>
              </a:ext>
            </a:extLst>
          </p:cNvPr>
          <p:cNvSpPr txBox="1"/>
          <p:nvPr/>
        </p:nvSpPr>
        <p:spPr>
          <a:xfrm>
            <a:off x="1635479" y="2212221"/>
            <a:ext cx="9420447" cy="4093428"/>
          </a:xfrm>
          <a:prstGeom prst="rect">
            <a:avLst/>
          </a:prstGeom>
          <a:noFill/>
        </p:spPr>
        <p:txBody>
          <a:bodyPr wrap="square">
            <a:spAutoFit/>
          </a:bodyPr>
          <a:lstStyle/>
          <a:p>
            <a:pPr eaLnBrk="1" hangingPunct="1">
              <a:spcAft>
                <a:spcPts val="600"/>
              </a:spcAft>
              <a:defRPr/>
            </a:pPr>
            <a:r>
              <a:rPr lang="en-US" sz="2000" i="0" dirty="0">
                <a:latin typeface="Calibri" panose="020F0502020204030204" pitchFamily="34" charset="0"/>
                <a:cs typeface="Calibri" panose="020F0502020204030204" pitchFamily="34" charset="0"/>
              </a:rPr>
              <a:t>Key features of Phase 2:</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aviation sector was brought into the EU ETS in 2012.</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Better emissions reduction target with a lower cap on allowances based on the actual emission data obtained from Phase 1 (6.5% lower compared to 2005).</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Free allocation fell to around </a:t>
            </a:r>
            <a:r>
              <a:rPr lang="en-US" b="1" i="0" dirty="0">
                <a:latin typeface="Calibri" panose="020F0502020204030204" pitchFamily="34" charset="0"/>
                <a:cs typeface="Calibri" panose="020F0502020204030204" pitchFamily="34" charset="0"/>
              </a:rPr>
              <a:t>90%</a:t>
            </a:r>
            <a:r>
              <a:rPr lang="en-US" i="0" dirty="0">
                <a:latin typeface="Calibri" panose="020F0502020204030204" pitchFamily="34" charset="0"/>
                <a:cs typeface="Calibri" panose="020F0502020204030204" pitchFamily="34" charset="0"/>
              </a:rPr>
              <a:t>, some countries started auction.</a:t>
            </a:r>
            <a:endParaRPr lang="en-US" b="1" i="0" dirty="0">
              <a:latin typeface="Calibri" panose="020F0502020204030204" pitchFamily="34" charset="0"/>
              <a:cs typeface="Calibri" panose="020F0502020204030204" pitchFamily="34" charset="0"/>
            </a:endParaRP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penalty for non-compliance was increased to </a:t>
            </a:r>
            <a:r>
              <a:rPr lang="en-US" b="1" i="0" dirty="0">
                <a:latin typeface="Calibri" panose="020F0502020204030204" pitchFamily="34" charset="0"/>
                <a:cs typeface="Calibri" panose="020F0502020204030204" pitchFamily="34" charset="0"/>
              </a:rPr>
              <a:t>€100</a:t>
            </a:r>
            <a:r>
              <a:rPr lang="en-US" i="0" dirty="0">
                <a:latin typeface="Calibri" panose="020F0502020204030204" pitchFamily="34" charset="0"/>
                <a:cs typeface="Calibri" panose="020F0502020204030204" pitchFamily="34" charset="0"/>
              </a:rPr>
              <a:t> per </a:t>
            </a:r>
            <a:r>
              <a:rPr lang="en-US" i="0" dirty="0" err="1">
                <a:latin typeface="Calibri" panose="020F0502020204030204" pitchFamily="34" charset="0"/>
                <a:cs typeface="Calibri" panose="020F0502020204030204" pitchFamily="34" charset="0"/>
              </a:rPr>
              <a:t>tonne</a:t>
            </a:r>
            <a:r>
              <a:rPr lang="en-US" i="0" dirty="0">
                <a:latin typeface="Calibri" panose="020F0502020204030204" pitchFamily="34" charset="0"/>
                <a:cs typeface="Calibri" panose="020F0502020204030204" pitchFamily="34" charset="0"/>
              </a:rPr>
              <a:t>.</a:t>
            </a:r>
          </a:p>
          <a:p>
            <a:pPr marL="342900" indent="-342900" eaLnBrk="1" hangingPunct="1">
              <a:spcAft>
                <a:spcPts val="600"/>
              </a:spcAft>
              <a:buFont typeface="Arial" panose="020B0604020202020204" pitchFamily="34" charset="0"/>
              <a:buChar char="•"/>
              <a:defRPr/>
            </a:pPr>
            <a:endParaRPr lang="en-US" i="0" dirty="0">
              <a:latin typeface="Calibri" panose="020F0502020204030204" pitchFamily="34" charset="0"/>
              <a:cs typeface="Calibri" panose="020F0502020204030204" pitchFamily="34" charset="0"/>
            </a:endParaRPr>
          </a:p>
          <a:p>
            <a:pPr eaLnBrk="1" hangingPunct="1">
              <a:spcAft>
                <a:spcPts val="600"/>
              </a:spcAft>
              <a:defRPr/>
            </a:pPr>
            <a:r>
              <a:rPr lang="en-US" sz="2000" i="0" dirty="0">
                <a:latin typeface="Calibri" panose="020F0502020204030204" pitchFamily="34" charset="0"/>
                <a:cs typeface="Calibri" panose="020F0502020204030204" pitchFamily="34" charset="0"/>
              </a:rPr>
              <a:t>Outcome of Phase 2:</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2008 economic crisis led to emissions reductions greater than expected. This led to a large surplus of allowances and credits, and also impacted the carbon price.</a:t>
            </a:r>
          </a:p>
          <a:p>
            <a:pPr marL="342900" indent="-342900" eaLnBrk="1" hangingPunct="1">
              <a:spcAft>
                <a:spcPts val="6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In 2012</a:t>
            </a:r>
            <a:r>
              <a:rPr lang="en-US" b="1" i="0" dirty="0">
                <a:latin typeface="Calibri" panose="020F0502020204030204" pitchFamily="34" charset="0"/>
                <a:cs typeface="Calibri" panose="020F0502020204030204" pitchFamily="34" charset="0"/>
              </a:rPr>
              <a:t>, 7.9 billion</a:t>
            </a:r>
            <a:r>
              <a:rPr lang="en-US" i="0" dirty="0">
                <a:latin typeface="Calibri" panose="020F0502020204030204" pitchFamily="34" charset="0"/>
                <a:cs typeface="Calibri" panose="020F0502020204030204" pitchFamily="34" charset="0"/>
              </a:rPr>
              <a:t> allowances were traded, worth </a:t>
            </a:r>
            <a:r>
              <a:rPr lang="en-US" b="1" i="0" dirty="0">
                <a:latin typeface="Calibri" panose="020F0502020204030204" pitchFamily="34" charset="0"/>
                <a:cs typeface="Calibri" panose="020F0502020204030204" pitchFamily="34" charset="0"/>
              </a:rPr>
              <a:t>€56 billion. </a:t>
            </a:r>
            <a:r>
              <a:rPr lang="en-US" i="0" dirty="0">
                <a:solidFill>
                  <a:srgbClr val="404040"/>
                </a:solidFill>
                <a:latin typeface="Calibri" panose="020F0502020204030204" pitchFamily="34" charset="0"/>
                <a:cs typeface="Calibri" panose="020F0502020204030204" pitchFamily="34" charset="0"/>
              </a:rPr>
              <a:t>EU allowances accounted for </a:t>
            </a:r>
            <a:r>
              <a:rPr lang="en-US" b="1" i="0" dirty="0">
                <a:solidFill>
                  <a:srgbClr val="404040"/>
                </a:solidFill>
                <a:latin typeface="Calibri" panose="020F0502020204030204" pitchFamily="34" charset="0"/>
                <a:cs typeface="Calibri" panose="020F0502020204030204" pitchFamily="34" charset="0"/>
              </a:rPr>
              <a:t>84%</a:t>
            </a:r>
            <a:r>
              <a:rPr lang="en-US" i="0" dirty="0">
                <a:solidFill>
                  <a:srgbClr val="404040"/>
                </a:solidFill>
                <a:latin typeface="Calibri" panose="020F0502020204030204" pitchFamily="34" charset="0"/>
                <a:cs typeface="Calibri" panose="020F0502020204030204" pitchFamily="34" charset="0"/>
              </a:rPr>
              <a:t> of the value of the total global carbon market.</a:t>
            </a:r>
            <a:endParaRPr lang="en-US" b="1" i="0" dirty="0">
              <a:latin typeface="Calibri" panose="020F0502020204030204" pitchFamily="34" charset="0"/>
              <a:cs typeface="Calibri" panose="020F0502020204030204" pitchFamily="34" charset="0"/>
            </a:endParaRPr>
          </a:p>
        </p:txBody>
      </p:sp>
      <p:sp>
        <p:nvSpPr>
          <p:cNvPr id="9" name="AutoShape 2">
            <a:extLst>
              <a:ext uri="{FF2B5EF4-FFF2-40B4-BE49-F238E27FC236}">
                <a16:creationId xmlns:a16="http://schemas.microsoft.com/office/drawing/2014/main" id="{DE8F9A33-F9A1-D5C3-180E-F6DA60C71B9E}"/>
              </a:ext>
            </a:extLst>
          </p:cNvPr>
          <p:cNvSpPr>
            <a:spLocks noChangeArrowheads="1"/>
          </p:cNvSpPr>
          <p:nvPr/>
        </p:nvSpPr>
        <p:spPr bwMode="auto">
          <a:xfrm>
            <a:off x="4706094" y="1115769"/>
            <a:ext cx="2211387" cy="709612"/>
          </a:xfrm>
          <a:prstGeom prst="rightArrow">
            <a:avLst>
              <a:gd name="adj1" fmla="val 100000"/>
              <a:gd name="adj2" fmla="val 66669"/>
            </a:avLst>
          </a:prstGeom>
          <a:solidFill>
            <a:srgbClr val="FFFF00"/>
          </a:solidFill>
          <a:ln w="9525">
            <a:solidFill>
              <a:schemeClr val="tx1"/>
            </a:solidFill>
            <a:miter lim="800000"/>
            <a:headEnd/>
            <a:tailEnd/>
          </a:ln>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10" name="Text Box 6">
            <a:extLst>
              <a:ext uri="{FF2B5EF4-FFF2-40B4-BE49-F238E27FC236}">
                <a16:creationId xmlns:a16="http://schemas.microsoft.com/office/drawing/2014/main" id="{42B18617-B036-D8B9-49FE-D57CD14CBBCA}"/>
              </a:ext>
            </a:extLst>
          </p:cNvPr>
          <p:cNvSpPr txBox="1">
            <a:spLocks noChangeArrowheads="1"/>
          </p:cNvSpPr>
          <p:nvPr/>
        </p:nvSpPr>
        <p:spPr bwMode="auto">
          <a:xfrm>
            <a:off x="5093444" y="1085606"/>
            <a:ext cx="1222375" cy="768350"/>
          </a:xfrm>
          <a:prstGeom prst="rect">
            <a:avLst/>
          </a:prstGeom>
          <a:noFill/>
          <a:ln>
            <a:noFill/>
          </a:ln>
          <a:effectLst/>
          <a:extLst>
            <a:ext uri="{909E8E84-426E-40DD-AFC4-6F175D3DCCD1}">
              <a14:hiddenFill xmlns:a14="http://schemas.microsoft.com/office/drawing/2010/main">
                <a:solidFill>
                  <a:srgbClr val="6767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ClrTx/>
              <a:buFontTx/>
              <a:buNone/>
            </a:pPr>
            <a:r>
              <a:rPr lang="en-GB" altLang="en-US" sz="2200" i="0">
                <a:latin typeface="Helvetica" panose="020B0604020202020204" pitchFamily="34" charset="0"/>
              </a:rPr>
              <a:t>Phase 2</a:t>
            </a:r>
          </a:p>
          <a:p>
            <a:pPr>
              <a:spcBef>
                <a:spcPct val="0"/>
              </a:spcBef>
              <a:buClrTx/>
              <a:buFontTx/>
              <a:buNone/>
            </a:pPr>
            <a:r>
              <a:rPr lang="en-GB" altLang="en-US" sz="2200" i="0">
                <a:latin typeface="Helvetica" panose="020B0604020202020204" pitchFamily="34" charset="0"/>
              </a:rPr>
              <a:t>2008-12</a:t>
            </a:r>
          </a:p>
        </p:txBody>
      </p:sp>
      <p:sp>
        <p:nvSpPr>
          <p:cNvPr id="11" name="AutoShape 4">
            <a:extLst>
              <a:ext uri="{FF2B5EF4-FFF2-40B4-BE49-F238E27FC236}">
                <a16:creationId xmlns:a16="http://schemas.microsoft.com/office/drawing/2014/main" id="{9B72E0C5-8122-B93F-3DA2-B18F66A7D837}"/>
              </a:ext>
            </a:extLst>
          </p:cNvPr>
          <p:cNvSpPr>
            <a:spLocks noChangeArrowheads="1"/>
          </p:cNvSpPr>
          <p:nvPr/>
        </p:nvSpPr>
        <p:spPr bwMode="auto">
          <a:xfrm>
            <a:off x="2961431" y="1126881"/>
            <a:ext cx="2211388" cy="709613"/>
          </a:xfrm>
          <a:prstGeom prst="rightArrow">
            <a:avLst>
              <a:gd name="adj1" fmla="val 100000"/>
              <a:gd name="adj2" fmla="val 66669"/>
            </a:avLst>
          </a:prstGeom>
          <a:solidFill>
            <a:schemeClr val="bg1"/>
          </a:solidFill>
          <a:ln w="9525">
            <a:solidFill>
              <a:schemeClr val="tx1"/>
            </a:solidFill>
            <a:miter lim="800000"/>
            <a:headEnd/>
            <a:tailEnd/>
          </a:ln>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12" name="Text Box 5">
            <a:extLst>
              <a:ext uri="{FF2B5EF4-FFF2-40B4-BE49-F238E27FC236}">
                <a16:creationId xmlns:a16="http://schemas.microsoft.com/office/drawing/2014/main" id="{C5DB9996-9EFE-2199-92F7-571BBBD80F76}"/>
              </a:ext>
            </a:extLst>
          </p:cNvPr>
          <p:cNvSpPr txBox="1">
            <a:spLocks noChangeArrowheads="1"/>
          </p:cNvSpPr>
          <p:nvPr/>
        </p:nvSpPr>
        <p:spPr bwMode="auto">
          <a:xfrm>
            <a:off x="3170981" y="1107831"/>
            <a:ext cx="1222375" cy="768350"/>
          </a:xfrm>
          <a:prstGeom prst="rect">
            <a:avLst/>
          </a:prstGeom>
          <a:noFill/>
          <a:ln>
            <a:noFill/>
          </a:ln>
          <a:effectLst/>
          <a:extLst>
            <a:ext uri="{909E8E84-426E-40DD-AFC4-6F175D3DCCD1}">
              <a14:hiddenFill xmlns:a14="http://schemas.microsoft.com/office/drawing/2010/main">
                <a:solidFill>
                  <a:srgbClr val="6767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ClrTx/>
              <a:buFontTx/>
              <a:buNone/>
            </a:pPr>
            <a:r>
              <a:rPr lang="en-GB" altLang="en-US" sz="2200" i="0">
                <a:latin typeface="Helvetica" panose="020B0604020202020204" pitchFamily="34" charset="0"/>
              </a:rPr>
              <a:t>Phase 1</a:t>
            </a:r>
          </a:p>
          <a:p>
            <a:pPr>
              <a:spcBef>
                <a:spcPct val="0"/>
              </a:spcBef>
              <a:buClrTx/>
              <a:buFontTx/>
              <a:buNone/>
            </a:pPr>
            <a:r>
              <a:rPr lang="en-GB" altLang="en-US" sz="2200" i="0">
                <a:latin typeface="Helvetica" panose="020B0604020202020204" pitchFamily="34" charset="0"/>
              </a:rPr>
              <a:t>2005-07</a:t>
            </a:r>
          </a:p>
        </p:txBody>
      </p:sp>
    </p:spTree>
    <p:extLst>
      <p:ext uri="{BB962C8B-B14F-4D97-AF65-F5344CB8AC3E}">
        <p14:creationId xmlns:p14="http://schemas.microsoft.com/office/powerpoint/2010/main" val="7887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3</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Background</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Smart grid </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Decarbonization framework</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Energy market design</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25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Basics of the EU ETS​    </a:t>
            </a:r>
          </a:p>
        </p:txBody>
      </p:sp>
      <p:sp>
        <p:nvSpPr>
          <p:cNvPr id="6" name="AutoShape 2">
            <a:extLst>
              <a:ext uri="{FF2B5EF4-FFF2-40B4-BE49-F238E27FC236}">
                <a16:creationId xmlns:a16="http://schemas.microsoft.com/office/drawing/2014/main" id="{0656DDC4-EE03-61F4-9446-70150D7129DA}"/>
              </a:ext>
            </a:extLst>
          </p:cNvPr>
          <p:cNvSpPr>
            <a:spLocks noChangeArrowheads="1"/>
          </p:cNvSpPr>
          <p:nvPr/>
        </p:nvSpPr>
        <p:spPr bwMode="auto">
          <a:xfrm>
            <a:off x="6245436" y="761748"/>
            <a:ext cx="2211388" cy="709612"/>
          </a:xfrm>
          <a:prstGeom prst="rightArrow">
            <a:avLst>
              <a:gd name="adj1" fmla="val 100000"/>
              <a:gd name="adj2" fmla="val 66669"/>
            </a:avLst>
          </a:prstGeom>
          <a:solidFill>
            <a:srgbClr val="FFFF00"/>
          </a:solidFill>
          <a:ln w="9525">
            <a:solidFill>
              <a:schemeClr val="tx1"/>
            </a:solidFill>
            <a:miter lim="800000"/>
            <a:headEnd/>
            <a:tailEnd/>
          </a:ln>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8" name="TextBox 7">
            <a:extLst>
              <a:ext uri="{FF2B5EF4-FFF2-40B4-BE49-F238E27FC236}">
                <a16:creationId xmlns:a16="http://schemas.microsoft.com/office/drawing/2014/main" id="{6CF13C7D-854D-885C-A26F-E861302CA881}"/>
              </a:ext>
            </a:extLst>
          </p:cNvPr>
          <p:cNvSpPr txBox="1"/>
          <p:nvPr/>
        </p:nvSpPr>
        <p:spPr>
          <a:xfrm>
            <a:off x="606671" y="1447943"/>
            <a:ext cx="10726614" cy="5139869"/>
          </a:xfrm>
          <a:prstGeom prst="rect">
            <a:avLst/>
          </a:prstGeom>
          <a:noFill/>
        </p:spPr>
        <p:txBody>
          <a:bodyPr wrap="square">
            <a:spAutoFit/>
          </a:bodyPr>
          <a:lstStyle/>
          <a:p>
            <a:pPr eaLnBrk="1" hangingPunct="1">
              <a:spcAft>
                <a:spcPts val="600"/>
              </a:spcAft>
              <a:defRPr/>
            </a:pPr>
            <a:r>
              <a:rPr lang="en-US" sz="2000" i="0" dirty="0">
                <a:latin typeface="Calibri" panose="020F0502020204030204" pitchFamily="34" charset="0"/>
                <a:cs typeface="Calibri" panose="020F0502020204030204" pitchFamily="34" charset="0"/>
              </a:rPr>
              <a:t>Key features of Phase 3:</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A single, EU-wide cap on emissions to replace the system of national caps.</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Auctioning as the default method for allocating allowances (instead of free allocation).</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Roughly 43% of the total phase 3 cap were given to the industry sector deemed exposed to carbon leakage for free. However, the power generation sector was subject to 100% auctioning.</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More sectors and gases were included.</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5% of the allowances set aside in the New Entrants Reserve to fund the deployment of innovative, renewable energy technologies and carbon capture and storage.</a:t>
            </a:r>
            <a:endParaRPr lang="en-US" sz="2000" i="0" dirty="0">
              <a:latin typeface="Calibri" panose="020F0502020204030204" pitchFamily="34" charset="0"/>
              <a:cs typeface="Calibri" panose="020F0502020204030204" pitchFamily="34" charset="0"/>
            </a:endParaRPr>
          </a:p>
          <a:p>
            <a:pPr eaLnBrk="1" hangingPunct="1">
              <a:spcAft>
                <a:spcPts val="600"/>
              </a:spcAft>
              <a:defRPr/>
            </a:pPr>
            <a:r>
              <a:rPr lang="en-US" sz="2000" i="0" dirty="0">
                <a:latin typeface="Calibri" panose="020F0502020204030204" pitchFamily="34" charset="0"/>
                <a:cs typeface="Calibri" panose="020F0502020204030204" pitchFamily="34" charset="0"/>
              </a:rPr>
              <a:t>Outcome of Phase 3</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As a long-term solution, a </a:t>
            </a:r>
            <a:r>
              <a:rPr lang="en-US" b="1" i="0" dirty="0">
                <a:latin typeface="Calibri" panose="020F0502020204030204" pitchFamily="34" charset="0"/>
                <a:cs typeface="Calibri" panose="020F0502020204030204" pitchFamily="34" charset="0"/>
              </a:rPr>
              <a:t>market stability reserve (MSR)</a:t>
            </a:r>
            <a:r>
              <a:rPr lang="en-US" i="0" dirty="0">
                <a:latin typeface="Calibri" panose="020F0502020204030204" pitchFamily="34" charset="0"/>
                <a:cs typeface="Calibri" panose="020F0502020204030204" pitchFamily="34" charset="0"/>
              </a:rPr>
              <a:t> began operating in 2019 to address the surplus of allowances.</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MSR is designed to improve the system's resilience to major disruptions by adjusting the supply of allowances to be auctioned. </a:t>
            </a:r>
            <a:r>
              <a:rPr lang="en-US" i="0" dirty="0">
                <a:solidFill>
                  <a:srgbClr val="404040"/>
                </a:solidFill>
                <a:latin typeface="Calibri" panose="020F0502020204030204" pitchFamily="34" charset="0"/>
                <a:cs typeface="Calibri" panose="020F0502020204030204" pitchFamily="34" charset="0"/>
              </a:rPr>
              <a:t>Unallocated allowances will also be transferred to the reserve. </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Each year, the Commission publishes in May the total number of allowances in circulation.</a:t>
            </a:r>
          </a:p>
          <a:p>
            <a:pPr marL="342900" indent="-342900" eaLnBrk="1" hangingPunct="1">
              <a:spcAft>
                <a:spcPts val="300"/>
              </a:spcAft>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market imbalance is also supported by a faster reduction of the annual emission cap in line with the 2030 target of at least </a:t>
            </a:r>
            <a:r>
              <a:rPr lang="en-US" b="1" i="0" dirty="0">
                <a:latin typeface="Calibri" panose="020F0502020204030204" pitchFamily="34" charset="0"/>
                <a:cs typeface="Calibri" panose="020F0502020204030204" pitchFamily="34" charset="0"/>
              </a:rPr>
              <a:t>40%</a:t>
            </a:r>
            <a:r>
              <a:rPr lang="en-US" i="0" dirty="0">
                <a:latin typeface="Calibri" panose="020F0502020204030204" pitchFamily="34" charset="0"/>
                <a:cs typeface="Calibri" panose="020F0502020204030204" pitchFamily="34" charset="0"/>
              </a:rPr>
              <a:t> cuts in EU greenhouse gas emissions below the 1990 level.</a:t>
            </a:r>
          </a:p>
        </p:txBody>
      </p:sp>
      <p:sp>
        <p:nvSpPr>
          <p:cNvPr id="9" name="AutoShape 2">
            <a:extLst>
              <a:ext uri="{FF2B5EF4-FFF2-40B4-BE49-F238E27FC236}">
                <a16:creationId xmlns:a16="http://schemas.microsoft.com/office/drawing/2014/main" id="{2AD25068-22F1-CD84-0DDE-0565980A6431}"/>
              </a:ext>
            </a:extLst>
          </p:cNvPr>
          <p:cNvSpPr>
            <a:spLocks noChangeArrowheads="1"/>
          </p:cNvSpPr>
          <p:nvPr/>
        </p:nvSpPr>
        <p:spPr bwMode="auto">
          <a:xfrm>
            <a:off x="4516649" y="761748"/>
            <a:ext cx="2211387" cy="709612"/>
          </a:xfrm>
          <a:prstGeom prst="rightArrow">
            <a:avLst>
              <a:gd name="adj1" fmla="val 100000"/>
              <a:gd name="adj2" fmla="val 66669"/>
            </a:avLst>
          </a:prstGeom>
          <a:solidFill>
            <a:schemeClr val="bg1"/>
          </a:solidFill>
          <a:ln w="9525">
            <a:solidFill>
              <a:schemeClr val="tx1"/>
            </a:solidFill>
            <a:miter lim="800000"/>
            <a:headEnd/>
            <a:tailEnd/>
          </a:ln>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10" name="Text Box 6">
            <a:extLst>
              <a:ext uri="{FF2B5EF4-FFF2-40B4-BE49-F238E27FC236}">
                <a16:creationId xmlns:a16="http://schemas.microsoft.com/office/drawing/2014/main" id="{34E96E6C-9D25-699F-443B-C5243B67B6F6}"/>
              </a:ext>
            </a:extLst>
          </p:cNvPr>
          <p:cNvSpPr txBox="1">
            <a:spLocks noChangeArrowheads="1"/>
          </p:cNvSpPr>
          <p:nvPr/>
        </p:nvSpPr>
        <p:spPr bwMode="auto">
          <a:xfrm>
            <a:off x="4903999" y="731585"/>
            <a:ext cx="1222375" cy="768350"/>
          </a:xfrm>
          <a:prstGeom prst="rect">
            <a:avLst/>
          </a:prstGeom>
          <a:noFill/>
          <a:ln>
            <a:noFill/>
          </a:ln>
          <a:effectLst/>
          <a:extLst>
            <a:ext uri="{909E8E84-426E-40DD-AFC4-6F175D3DCCD1}">
              <a14:hiddenFill xmlns:a14="http://schemas.microsoft.com/office/drawing/2010/main">
                <a:solidFill>
                  <a:srgbClr val="6767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ClrTx/>
              <a:buFontTx/>
              <a:buNone/>
            </a:pPr>
            <a:r>
              <a:rPr lang="en-GB" altLang="en-US" sz="2200" i="0">
                <a:latin typeface="Helvetica" panose="020B0604020202020204" pitchFamily="34" charset="0"/>
              </a:rPr>
              <a:t>Phase 2</a:t>
            </a:r>
          </a:p>
          <a:p>
            <a:pPr>
              <a:spcBef>
                <a:spcPct val="0"/>
              </a:spcBef>
              <a:buClrTx/>
              <a:buFontTx/>
              <a:buNone/>
            </a:pPr>
            <a:r>
              <a:rPr lang="en-GB" altLang="en-US" sz="2200" i="0">
                <a:latin typeface="Helvetica" panose="020B0604020202020204" pitchFamily="34" charset="0"/>
              </a:rPr>
              <a:t>2008-12</a:t>
            </a:r>
          </a:p>
        </p:txBody>
      </p:sp>
      <p:sp>
        <p:nvSpPr>
          <p:cNvPr id="11" name="AutoShape 4">
            <a:extLst>
              <a:ext uri="{FF2B5EF4-FFF2-40B4-BE49-F238E27FC236}">
                <a16:creationId xmlns:a16="http://schemas.microsoft.com/office/drawing/2014/main" id="{61499D40-1F41-5CD2-5A09-9613AE9C6E51}"/>
              </a:ext>
            </a:extLst>
          </p:cNvPr>
          <p:cNvSpPr>
            <a:spLocks noChangeArrowheads="1"/>
          </p:cNvSpPr>
          <p:nvPr/>
        </p:nvSpPr>
        <p:spPr bwMode="auto">
          <a:xfrm>
            <a:off x="2771986" y="772860"/>
            <a:ext cx="2211388" cy="709613"/>
          </a:xfrm>
          <a:prstGeom prst="rightArrow">
            <a:avLst>
              <a:gd name="adj1" fmla="val 100000"/>
              <a:gd name="adj2" fmla="val 66669"/>
            </a:avLst>
          </a:prstGeom>
          <a:solidFill>
            <a:schemeClr val="bg1"/>
          </a:solidFill>
          <a:ln w="9525">
            <a:solidFill>
              <a:schemeClr val="tx1"/>
            </a:solidFill>
            <a:miter lim="800000"/>
            <a:headEnd/>
            <a:tailEnd/>
          </a:ln>
        </p:spPr>
        <p:txBody>
          <a:bodyPr anchor="ctr">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ClrTx/>
              <a:buFontTx/>
              <a:buNone/>
            </a:pPr>
            <a:endParaRPr lang="en-US" altLang="en-US"/>
          </a:p>
        </p:txBody>
      </p:sp>
      <p:sp>
        <p:nvSpPr>
          <p:cNvPr id="12" name="Text Box 5">
            <a:extLst>
              <a:ext uri="{FF2B5EF4-FFF2-40B4-BE49-F238E27FC236}">
                <a16:creationId xmlns:a16="http://schemas.microsoft.com/office/drawing/2014/main" id="{2C0ECA16-5B9F-9825-0986-B8FA86B9DD96}"/>
              </a:ext>
            </a:extLst>
          </p:cNvPr>
          <p:cNvSpPr txBox="1">
            <a:spLocks noChangeArrowheads="1"/>
          </p:cNvSpPr>
          <p:nvPr/>
        </p:nvSpPr>
        <p:spPr bwMode="auto">
          <a:xfrm>
            <a:off x="2981536" y="753810"/>
            <a:ext cx="1222375" cy="768350"/>
          </a:xfrm>
          <a:prstGeom prst="rect">
            <a:avLst/>
          </a:prstGeom>
          <a:noFill/>
          <a:ln>
            <a:noFill/>
          </a:ln>
          <a:effectLst/>
          <a:extLst>
            <a:ext uri="{909E8E84-426E-40DD-AFC4-6F175D3DCCD1}">
              <a14:hiddenFill xmlns:a14="http://schemas.microsoft.com/office/drawing/2010/main">
                <a:solidFill>
                  <a:srgbClr val="6767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ClrTx/>
              <a:buFontTx/>
              <a:buNone/>
            </a:pPr>
            <a:r>
              <a:rPr lang="en-GB" altLang="en-US" sz="2200" i="0">
                <a:latin typeface="Helvetica" panose="020B0604020202020204" pitchFamily="34" charset="0"/>
              </a:rPr>
              <a:t>Phase 1</a:t>
            </a:r>
          </a:p>
          <a:p>
            <a:pPr>
              <a:spcBef>
                <a:spcPct val="0"/>
              </a:spcBef>
              <a:buClrTx/>
              <a:buFontTx/>
              <a:buNone/>
            </a:pPr>
            <a:r>
              <a:rPr lang="en-GB" altLang="en-US" sz="2200" i="0">
                <a:latin typeface="Helvetica" panose="020B0604020202020204" pitchFamily="34" charset="0"/>
              </a:rPr>
              <a:t>2005-07</a:t>
            </a:r>
          </a:p>
        </p:txBody>
      </p:sp>
      <p:sp>
        <p:nvSpPr>
          <p:cNvPr id="13" name="Text Box 6">
            <a:extLst>
              <a:ext uri="{FF2B5EF4-FFF2-40B4-BE49-F238E27FC236}">
                <a16:creationId xmlns:a16="http://schemas.microsoft.com/office/drawing/2014/main" id="{C87D054B-F425-2173-D751-19D9439BD8BA}"/>
              </a:ext>
            </a:extLst>
          </p:cNvPr>
          <p:cNvSpPr txBox="1">
            <a:spLocks noChangeArrowheads="1"/>
          </p:cNvSpPr>
          <p:nvPr/>
        </p:nvSpPr>
        <p:spPr bwMode="auto">
          <a:xfrm>
            <a:off x="6797886" y="712535"/>
            <a:ext cx="1222375" cy="769938"/>
          </a:xfrm>
          <a:prstGeom prst="rect">
            <a:avLst/>
          </a:prstGeom>
          <a:noFill/>
          <a:ln>
            <a:noFill/>
          </a:ln>
          <a:effectLst/>
          <a:extLst>
            <a:ext uri="{909E8E84-426E-40DD-AFC4-6F175D3DCCD1}">
              <a14:hiddenFill xmlns:a14="http://schemas.microsoft.com/office/drawing/2010/main">
                <a:solidFill>
                  <a:srgbClr val="6767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ClrTx/>
              <a:buFontTx/>
              <a:buNone/>
            </a:pPr>
            <a:r>
              <a:rPr lang="en-GB" altLang="en-US" sz="2200" i="0" dirty="0">
                <a:latin typeface="Helvetica" panose="020B0604020202020204" pitchFamily="34" charset="0"/>
              </a:rPr>
              <a:t>Phase 3</a:t>
            </a:r>
          </a:p>
          <a:p>
            <a:pPr>
              <a:spcBef>
                <a:spcPct val="0"/>
              </a:spcBef>
              <a:buClrTx/>
              <a:buFontTx/>
              <a:buNone/>
            </a:pPr>
            <a:r>
              <a:rPr lang="en-GB" altLang="en-US" sz="2200" i="0" dirty="0">
                <a:latin typeface="Helvetica" panose="020B0604020202020204" pitchFamily="34" charset="0"/>
              </a:rPr>
              <a:t>2013-20</a:t>
            </a:r>
          </a:p>
        </p:txBody>
      </p:sp>
    </p:spTree>
    <p:extLst>
      <p:ext uri="{BB962C8B-B14F-4D97-AF65-F5344CB8AC3E}">
        <p14:creationId xmlns:p14="http://schemas.microsoft.com/office/powerpoint/2010/main" val="20367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11"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31</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1323439"/>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Auctioning in the EU ETS​</a:t>
            </a:r>
          </a:p>
          <a:p>
            <a:r>
              <a:rPr lang="en-US" sz="4000" dirty="0">
                <a:solidFill>
                  <a:srgbClr val="C00000"/>
                </a:solidFill>
                <a:latin typeface="Calibri" panose="020F0502020204030204" pitchFamily="34" charset="0"/>
                <a:cs typeface="Calibri" panose="020F0502020204030204" pitchFamily="34" charset="0"/>
              </a:rPr>
              <a:t>  </a:t>
            </a:r>
          </a:p>
        </p:txBody>
      </p:sp>
      <p:sp>
        <p:nvSpPr>
          <p:cNvPr id="6" name="TextBox 55">
            <a:extLst>
              <a:ext uri="{FF2B5EF4-FFF2-40B4-BE49-F238E27FC236}">
                <a16:creationId xmlns:a16="http://schemas.microsoft.com/office/drawing/2014/main" id="{2AA5881A-83D7-F17E-514C-A698B8F886BB}"/>
              </a:ext>
            </a:extLst>
          </p:cNvPr>
          <p:cNvSpPr txBox="1">
            <a:spLocks noChangeArrowheads="1"/>
          </p:cNvSpPr>
          <p:nvPr/>
        </p:nvSpPr>
        <p:spPr bwMode="auto">
          <a:xfrm>
            <a:off x="483577" y="1145931"/>
            <a:ext cx="1073540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Governed by the Auctioning Regulation. Hosted by common auction platform such as European Energy Exchange AG (EEX).</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88% of the total amount of allowances that can be auctioned is distributed to Member States based on their share of GHG emissions in Phase 1 of the EU ETS. A 10% of the auctioning rights are divided between Member States with low GDPs. The remaining 2% of auction rights are distributed to Member States that take early actions and already meet their emission reduction goal.</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The auction format is a </a:t>
            </a:r>
            <a:r>
              <a:rPr lang="en-US" altLang="en-US" sz="1800" b="1" dirty="0">
                <a:latin typeface="Calibri" panose="020F0502020204030204" pitchFamily="34" charset="0"/>
                <a:cs typeface="Calibri" panose="020F0502020204030204" pitchFamily="34" charset="0"/>
              </a:rPr>
              <a:t>single-round, sealed bid and uniform-price auction</a:t>
            </a:r>
            <a:r>
              <a:rPr lang="en-US" altLang="en-US" sz="1800" i="0" dirty="0">
                <a:latin typeface="Calibri" panose="020F0502020204030204" pitchFamily="34" charset="0"/>
                <a:cs typeface="Calibri" panose="020F0502020204030204" pitchFamily="34" charset="0"/>
              </a:rPr>
              <a:t>.</a:t>
            </a:r>
          </a:p>
          <a:p>
            <a:pPr lvl="1">
              <a:spcBef>
                <a:spcPct val="0"/>
              </a:spcBef>
              <a:spcAft>
                <a:spcPts val="600"/>
              </a:spcAft>
              <a:buClrTx/>
              <a:buFont typeface="Arial" panose="020B0604020202020204" pitchFamily="34" charset="0"/>
              <a:buChar char="•"/>
            </a:pPr>
            <a:r>
              <a:rPr lang="en-US" altLang="en-US" dirty="0">
                <a:latin typeface="Calibri" panose="020F0502020204030204" pitchFamily="34" charset="0"/>
                <a:cs typeface="Calibri" panose="020F0502020204030204" pitchFamily="34" charset="0"/>
              </a:rPr>
              <a:t>During a single bidding window, bidders can submit, modify and withdraw any number of bids with a lot size of 500 or 1000 allowances (depending on the auction platform). Each bid must specify the number of allowances the bidder wants to buy at a given price.</a:t>
            </a:r>
          </a:p>
          <a:p>
            <a:pPr lvl="1">
              <a:spcBef>
                <a:spcPct val="0"/>
              </a:spcBef>
              <a:spcAft>
                <a:spcPts val="600"/>
              </a:spcAft>
              <a:buClrTx/>
              <a:buFont typeface="Arial" panose="020B0604020202020204" pitchFamily="34" charset="0"/>
              <a:buChar char="•"/>
            </a:pPr>
            <a:r>
              <a:rPr lang="en-US" altLang="en-US" i="0" dirty="0">
                <a:latin typeface="Calibri" panose="020F0502020204030204" pitchFamily="34" charset="0"/>
                <a:cs typeface="Calibri" panose="020F0502020204030204" pitchFamily="34" charset="0"/>
              </a:rPr>
              <a:t>The bidding window must be open for at least two hours, and then a clearing price will be determined and published based on the sum of the volumes bid and the volume of allowances auctioned.</a:t>
            </a:r>
          </a:p>
          <a:p>
            <a:pPr lvl="1">
              <a:spcBef>
                <a:spcPct val="0"/>
              </a:spcBef>
              <a:spcAft>
                <a:spcPts val="600"/>
              </a:spcAft>
              <a:buClrTx/>
              <a:buFont typeface="Arial" panose="020B0604020202020204" pitchFamily="34" charset="0"/>
              <a:buChar char="•"/>
            </a:pPr>
            <a:r>
              <a:rPr lang="en-US" altLang="en-US" i="0" dirty="0">
                <a:latin typeface="Calibri" panose="020F0502020204030204" pitchFamily="34" charset="0"/>
                <a:cs typeface="Calibri" panose="020F0502020204030204" pitchFamily="34" charset="0"/>
              </a:rPr>
              <a:t>All bids higher than the clearing price are successful. These bids are sorted in descending order of price and bid volumes are allocated starting with the highest bid. Tied bids are sorted through a random selection algorithm.</a:t>
            </a:r>
          </a:p>
          <a:p>
            <a:pPr eaLnBrk="1" hangingPunct="1">
              <a:spcBef>
                <a:spcPct val="0"/>
              </a:spcBef>
              <a:spcAft>
                <a:spcPts val="600"/>
              </a:spcAft>
              <a:buClrTx/>
              <a:buFont typeface="Arial" panose="020B0604020202020204" pitchFamily="34" charset="0"/>
              <a:buChar char="•"/>
            </a:pPr>
            <a:endParaRPr lang="en-US" altLang="en-US" sz="16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389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Auctioning in the EU ETS​  </a:t>
            </a:r>
          </a:p>
        </p:txBody>
      </p:sp>
      <p:sp>
        <p:nvSpPr>
          <p:cNvPr id="6" name="TextBox 55">
            <a:extLst>
              <a:ext uri="{FF2B5EF4-FFF2-40B4-BE49-F238E27FC236}">
                <a16:creationId xmlns:a16="http://schemas.microsoft.com/office/drawing/2014/main" id="{2AA5881A-83D7-F17E-514C-A698B8F886BB}"/>
              </a:ext>
            </a:extLst>
          </p:cNvPr>
          <p:cNvSpPr txBox="1">
            <a:spLocks noChangeArrowheads="1"/>
          </p:cNvSpPr>
          <p:nvPr/>
        </p:nvSpPr>
        <p:spPr bwMode="auto">
          <a:xfrm>
            <a:off x="756138" y="1058008"/>
            <a:ext cx="9917723" cy="26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For each auction, if the volume is not auctioned entirely, the auction is cancelled. </a:t>
            </a:r>
          </a:p>
          <a:p>
            <a:pPr eaLnBrk="1" hangingPunct="1">
              <a:spcBef>
                <a:spcPct val="0"/>
              </a:spcBef>
              <a:spcAft>
                <a:spcPts val="600"/>
              </a:spcAft>
              <a:buClrTx/>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I</a:t>
            </a:r>
            <a:r>
              <a:rPr lang="en-US" altLang="en-US" sz="1800" i="0" dirty="0">
                <a:latin typeface="Calibri" panose="020F0502020204030204" pitchFamily="34" charset="0"/>
                <a:cs typeface="Calibri" panose="020F0502020204030204" pitchFamily="34" charset="0"/>
              </a:rPr>
              <a:t>f the clearing price is below the auction reserve price (i.e., a secret minimum clearing price set prior to the auction).</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Allowances is delivered one day after the auction.</a:t>
            </a:r>
          </a:p>
          <a:p>
            <a:pPr>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Auctioning calendars are published annually by the auction platforms.</a:t>
            </a:r>
          </a:p>
          <a:p>
            <a:pPr>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The revenues from the auctions go to Member States based on their auction distribution. This revenue will be used to reduce greenhouse gas emissions, mitigate and adapt to climate change.</a:t>
            </a:r>
          </a:p>
          <a:p>
            <a:pPr eaLnBrk="1" hangingPunct="1">
              <a:spcBef>
                <a:spcPct val="0"/>
              </a:spcBef>
              <a:spcAft>
                <a:spcPts val="600"/>
              </a:spcAft>
              <a:buClrTx/>
              <a:buFont typeface="Arial" panose="020B0604020202020204" pitchFamily="34" charset="0"/>
              <a:buChar char="•"/>
            </a:pPr>
            <a:endParaRPr lang="en-US" altLang="en-US" sz="1600" i="0"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F8FED72B-4226-F9A3-F4A7-AF7853159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15" y="3742701"/>
            <a:ext cx="10089088" cy="240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2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1323439"/>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 Market Trading in the EU ETS​</a:t>
            </a:r>
          </a:p>
          <a:p>
            <a:r>
              <a:rPr lang="en-US" sz="4000" dirty="0">
                <a:solidFill>
                  <a:srgbClr val="C00000"/>
                </a:solidFill>
                <a:latin typeface="Calibri" panose="020F0502020204030204" pitchFamily="34" charset="0"/>
                <a:cs typeface="Calibri" panose="020F0502020204030204" pitchFamily="34" charset="0"/>
              </a:rPr>
              <a:t>  </a:t>
            </a:r>
          </a:p>
        </p:txBody>
      </p:sp>
      <p:sp>
        <p:nvSpPr>
          <p:cNvPr id="6" name="TextBox 55">
            <a:extLst>
              <a:ext uri="{FF2B5EF4-FFF2-40B4-BE49-F238E27FC236}">
                <a16:creationId xmlns:a16="http://schemas.microsoft.com/office/drawing/2014/main" id="{2AA5881A-83D7-F17E-514C-A698B8F886BB}"/>
              </a:ext>
            </a:extLst>
          </p:cNvPr>
          <p:cNvSpPr txBox="1">
            <a:spLocks noChangeArrowheads="1"/>
          </p:cNvSpPr>
          <p:nvPr/>
        </p:nvSpPr>
        <p:spPr bwMode="auto">
          <a:xfrm>
            <a:off x="808798" y="762865"/>
            <a:ext cx="10566522"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Trading can be done directly between buyers and sellers, commonly referred to as “</a:t>
            </a:r>
            <a:r>
              <a:rPr lang="en-US" altLang="en-US" sz="1800" b="1" i="0" dirty="0">
                <a:latin typeface="Calibri" panose="020F0502020204030204" pitchFamily="34" charset="0"/>
                <a:cs typeface="Calibri" panose="020F0502020204030204" pitchFamily="34" charset="0"/>
              </a:rPr>
              <a:t>Over-the-Counter</a:t>
            </a:r>
            <a:r>
              <a:rPr lang="en-US" altLang="en-US" sz="1800" i="0" dirty="0">
                <a:latin typeface="Calibri" panose="020F0502020204030204" pitchFamily="34" charset="0"/>
                <a:cs typeface="Calibri" panose="020F0502020204030204" pitchFamily="34" charset="0"/>
              </a:rPr>
              <a:t>” (OTC), through </a:t>
            </a:r>
            <a:r>
              <a:rPr lang="en-US" altLang="en-US" sz="1800" b="1" i="0" dirty="0">
                <a:latin typeface="Calibri" panose="020F0502020204030204" pitchFamily="34" charset="0"/>
                <a:cs typeface="Calibri" panose="020F0502020204030204" pitchFamily="34" charset="0"/>
              </a:rPr>
              <a:t>organized exchanges</a:t>
            </a:r>
            <a:r>
              <a:rPr lang="en-US" altLang="en-US" sz="1800" i="0" dirty="0">
                <a:latin typeface="Calibri" panose="020F0502020204030204" pitchFamily="34" charset="0"/>
                <a:cs typeface="Calibri" panose="020F0502020204030204" pitchFamily="34" charset="0"/>
              </a:rPr>
              <a:t>.</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Different types of trades can take place as part of the EU ETS:</a:t>
            </a:r>
          </a:p>
          <a:p>
            <a:pPr lvl="1" eaLnBrk="1" hangingPunct="1">
              <a:spcBef>
                <a:spcPct val="0"/>
              </a:spcBef>
              <a:spcAft>
                <a:spcPts val="600"/>
              </a:spcAft>
              <a:buClrTx/>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Spot</a:t>
            </a:r>
            <a:r>
              <a:rPr lang="en-US" altLang="en-US" i="0" dirty="0">
                <a:latin typeface="Calibri" panose="020F0502020204030204" pitchFamily="34" charset="0"/>
                <a:cs typeface="Calibri" panose="020F0502020204030204" pitchFamily="34" charset="0"/>
              </a:rPr>
              <a:t>: transactions for immediate delivery of allowances, usually small amount.</a:t>
            </a:r>
          </a:p>
          <a:p>
            <a:pPr lvl="1" eaLnBrk="1" hangingPunct="1">
              <a:spcBef>
                <a:spcPct val="0"/>
              </a:spcBef>
              <a:spcAft>
                <a:spcPts val="600"/>
              </a:spcAft>
              <a:buClrTx/>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Futures/Forward market</a:t>
            </a:r>
            <a:r>
              <a:rPr lang="en-US" altLang="en-US" i="0" dirty="0">
                <a:latin typeface="Calibri" panose="020F0502020204030204" pitchFamily="34" charset="0"/>
                <a:cs typeface="Calibri" panose="020F0502020204030204" pitchFamily="34" charset="0"/>
              </a:rPr>
              <a:t>: trade with a priced agreed presently but shall be delivered and paid at a specific future date.</a:t>
            </a:r>
          </a:p>
          <a:p>
            <a:pPr lvl="1" eaLnBrk="1" hangingPunct="1">
              <a:spcBef>
                <a:spcPct val="0"/>
              </a:spcBef>
              <a:spcAft>
                <a:spcPts val="600"/>
              </a:spcAft>
              <a:buClrTx/>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Options</a:t>
            </a:r>
            <a:r>
              <a:rPr lang="en-US" altLang="en-US" i="0" dirty="0">
                <a:latin typeface="Calibri" panose="020F0502020204030204" pitchFamily="34" charset="0"/>
                <a:cs typeface="Calibri" panose="020F0502020204030204" pitchFamily="34" charset="0"/>
              </a:rPr>
              <a:t>: Options are about giving market participants the right, but not the obligation to buy or sell allowances at a fixed price upfront.</a:t>
            </a:r>
          </a:p>
          <a:p>
            <a:pPr eaLnBrk="1" hangingPunct="1">
              <a:spcBef>
                <a:spcPct val="0"/>
              </a:spcBef>
              <a:spcAft>
                <a:spcPts val="600"/>
              </a:spcAft>
              <a:buClrTx/>
              <a:buFont typeface="Arial" panose="020B0604020202020204" pitchFamily="34" charset="0"/>
              <a:buChar char="•"/>
            </a:pPr>
            <a:endParaRPr lang="en-US" altLang="en-US" sz="1400" i="0" dirty="0">
              <a:latin typeface="Calibri" panose="020F0502020204030204" pitchFamily="34" charset="0"/>
              <a:cs typeface="Calibri" panose="020F0502020204030204" pitchFamily="34" charset="0"/>
            </a:endParaRPr>
          </a:p>
        </p:txBody>
      </p:sp>
      <p:pic>
        <p:nvPicPr>
          <p:cNvPr id="1026" name="Picture 2" descr="EU Emissions Trading Scheme Expl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411" y="3476234"/>
            <a:ext cx="5017358" cy="282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34</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646331"/>
          </a:xfrm>
          <a:prstGeom prst="rect">
            <a:avLst/>
          </a:prstGeom>
          <a:noFill/>
        </p:spPr>
        <p:txBody>
          <a:bodyPr wrap="square" rtlCol="0">
            <a:spAutoFit/>
          </a:bodyPr>
          <a:lstStyle/>
          <a:p>
            <a:r>
              <a:rPr lang="en-US" sz="3600" dirty="0">
                <a:solidFill>
                  <a:srgbClr val="C00000"/>
                </a:solidFill>
                <a:latin typeface="Calibri" panose="020F0502020204030204" pitchFamily="34" charset="0"/>
                <a:cs typeface="Calibri" panose="020F0502020204030204" pitchFamily="34" charset="0"/>
              </a:rPr>
              <a:t>Monitoring, Reporting and Verification (MRV)</a:t>
            </a:r>
          </a:p>
        </p:txBody>
      </p:sp>
      <p:sp>
        <p:nvSpPr>
          <p:cNvPr id="6" name="TextBox 55">
            <a:extLst>
              <a:ext uri="{FF2B5EF4-FFF2-40B4-BE49-F238E27FC236}">
                <a16:creationId xmlns:a16="http://schemas.microsoft.com/office/drawing/2014/main" id="{2AA5881A-83D7-F17E-514C-A698B8F886BB}"/>
              </a:ext>
            </a:extLst>
          </p:cNvPr>
          <p:cNvSpPr txBox="1">
            <a:spLocks noChangeArrowheads="1"/>
          </p:cNvSpPr>
          <p:nvPr/>
        </p:nvSpPr>
        <p:spPr bwMode="auto">
          <a:xfrm>
            <a:off x="487766" y="1286607"/>
            <a:ext cx="560429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50000"/>
              </a:spcBef>
              <a:buClr>
                <a:schemeClr val="tx2"/>
              </a:buClr>
              <a:buFont typeface="Wingdings" panose="05000000000000000000" pitchFamily="2" charset="2"/>
              <a:buChar char="§"/>
              <a:defRPr sz="2000">
                <a:solidFill>
                  <a:schemeClr val="tx1"/>
                </a:solidFill>
                <a:latin typeface="Verdana" panose="020B0604030504040204" pitchFamily="34" charset="0"/>
              </a:defRPr>
            </a:lvl1pPr>
            <a:lvl2pPr marL="742950" indent="-285750">
              <a:spcBef>
                <a:spcPct val="20000"/>
              </a:spcBef>
              <a:buClr>
                <a:schemeClr val="tx2"/>
              </a:buClr>
              <a:buFont typeface="Times New Roman" panose="02020603050405020304" pitchFamily="18" charset="0"/>
              <a:buChar char="–"/>
              <a:defRPr>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Every year, operators of installations and aircraft operators need to hand in an </a:t>
            </a:r>
            <a:r>
              <a:rPr lang="en-US" altLang="en-US" sz="1800" b="1" i="0" dirty="0">
                <a:latin typeface="Calibri" panose="020F0502020204030204" pitchFamily="34" charset="0"/>
                <a:cs typeface="Calibri" panose="020F0502020204030204" pitchFamily="34" charset="0"/>
              </a:rPr>
              <a:t>annual emission report (AER) </a:t>
            </a:r>
            <a:r>
              <a:rPr lang="en-US" altLang="en-US" sz="1800" i="0" dirty="0">
                <a:latin typeface="Calibri" panose="020F0502020204030204" pitchFamily="34" charset="0"/>
                <a:cs typeface="Calibri" panose="020F0502020204030204" pitchFamily="34" charset="0"/>
              </a:rPr>
              <a:t>to the competent authority.</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The AER needs to be verified by an independent accredited verifier.</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AER should include a complete and site-specific monitoring methodology and a monitoring plan. All data collection, compilation and calculation need to be accessible to the auditor. </a:t>
            </a:r>
          </a:p>
          <a:p>
            <a:pPr eaLnBrk="1" hangingPunct="1">
              <a:spcBef>
                <a:spcPct val="0"/>
              </a:spcBef>
              <a:spcAft>
                <a:spcPts val="600"/>
              </a:spcAft>
              <a:buClrTx/>
              <a:buFont typeface="Arial" panose="020B0604020202020204" pitchFamily="34" charset="0"/>
              <a:buChar char="•"/>
            </a:pPr>
            <a:r>
              <a:rPr lang="en-US" altLang="en-US" sz="1800" i="0" dirty="0">
                <a:latin typeface="Calibri" panose="020F0502020204030204" pitchFamily="34" charset="0"/>
                <a:cs typeface="Calibri" panose="020F0502020204030204" pitchFamily="34" charset="0"/>
              </a:rPr>
              <a:t>Different “tiers” are specified to define accuracy levels in which installations of different sizes need to report their emissions.</a:t>
            </a:r>
          </a:p>
          <a:p>
            <a:pPr eaLnBrk="1" hangingPunct="1">
              <a:spcBef>
                <a:spcPct val="0"/>
              </a:spcBef>
              <a:spcAft>
                <a:spcPts val="600"/>
              </a:spcAft>
              <a:buClrTx/>
              <a:buFont typeface="Arial" panose="020B0604020202020204" pitchFamily="34" charset="0"/>
              <a:buChar char="•"/>
            </a:pPr>
            <a:endParaRPr lang="en-US" altLang="en-US" sz="1400" i="0" dirty="0">
              <a:latin typeface="Calibri" panose="020F0502020204030204" pitchFamily="34" charset="0"/>
              <a:cs typeface="Calibri" panose="020F0502020204030204" pitchFamily="34" charset="0"/>
            </a:endParaRPr>
          </a:p>
        </p:txBody>
      </p:sp>
      <p:pic>
        <p:nvPicPr>
          <p:cNvPr id="2050" name="Picture 2" descr="EMSA Launches Monitoring, Reporting and Verification System Verifavia  Ship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424" y="1075601"/>
            <a:ext cx="5604293" cy="524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3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35</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4278094"/>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AI-driven tools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Data-driven reinforcement learning approach</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Markov decision process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Single-agent reinforcement learning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Markov Games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Multi-agent reinforcement learning</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6788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Why Data-Driven Reinforcement Learning?</a:t>
            </a:r>
          </a:p>
        </p:txBody>
      </p:sp>
      <p:cxnSp>
        <p:nvCxnSpPr>
          <p:cNvPr id="6" name="直接连接符 5">
            <a:extLst>
              <a:ext uri="{FF2B5EF4-FFF2-40B4-BE49-F238E27FC236}">
                <a16:creationId xmlns:a16="http://schemas.microsoft.com/office/drawing/2014/main" id="{EA66E032-C271-AF42-3F15-749348F019F0}"/>
              </a:ext>
            </a:extLst>
          </p:cNvPr>
          <p:cNvCxnSpPr>
            <a:cxnSpLocks/>
          </p:cNvCxnSpPr>
          <p:nvPr/>
        </p:nvCxnSpPr>
        <p:spPr>
          <a:xfrm>
            <a:off x="6063484" y="726820"/>
            <a:ext cx="0" cy="57301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54864AD-D6CA-BEAA-1DF3-73C63A354FD1}"/>
              </a:ext>
            </a:extLst>
          </p:cNvPr>
          <p:cNvSpPr txBox="1"/>
          <p:nvPr/>
        </p:nvSpPr>
        <p:spPr>
          <a:xfrm>
            <a:off x="2083760" y="786731"/>
            <a:ext cx="1800000" cy="396000"/>
          </a:xfrm>
          <a:prstGeom prst="rect">
            <a:avLst/>
          </a:prstGeom>
          <a:noFill/>
          <a:ln w="19050">
            <a:solidFill>
              <a:srgbClr val="C00000"/>
            </a:solidFill>
          </a:ln>
        </p:spPr>
        <p:txBody>
          <a:bodyPr wrap="square">
            <a:spAutoFit/>
          </a:bodyPr>
          <a:lstStyle/>
          <a:p>
            <a:pPr algn="ctr">
              <a:spcBef>
                <a:spcPts val="600"/>
              </a:spcBef>
            </a:pPr>
            <a:r>
              <a:rPr lang="en-US" altLang="zh-CN" sz="2000" b="1" dirty="0">
                <a:solidFill>
                  <a:srgbClr val="C00000"/>
                </a:solidFill>
                <a:latin typeface="Calibri" panose="020F0502020204030204" pitchFamily="34" charset="0"/>
                <a:cs typeface="Calibri" panose="020F0502020204030204" pitchFamily="34" charset="0"/>
              </a:rPr>
              <a:t>Optimization</a:t>
            </a:r>
          </a:p>
        </p:txBody>
      </p:sp>
      <p:sp>
        <p:nvSpPr>
          <p:cNvPr id="19" name="文本框 18">
            <a:extLst>
              <a:ext uri="{FF2B5EF4-FFF2-40B4-BE49-F238E27FC236}">
                <a16:creationId xmlns:a16="http://schemas.microsoft.com/office/drawing/2014/main" id="{0112ECBA-E8B8-5047-B2CF-3C4E2F07A5B6}"/>
              </a:ext>
            </a:extLst>
          </p:cNvPr>
          <p:cNvSpPr txBox="1"/>
          <p:nvPr/>
        </p:nvSpPr>
        <p:spPr>
          <a:xfrm>
            <a:off x="436798" y="1055325"/>
            <a:ext cx="1800000" cy="861774"/>
          </a:xfrm>
          <a:prstGeom prst="rect">
            <a:avLst/>
          </a:prstGeom>
          <a:noFill/>
        </p:spPr>
        <p:txBody>
          <a:bodyPr wrap="square">
            <a:spAutoFit/>
          </a:bodyPr>
          <a:lstStyle/>
          <a:p>
            <a:pPr algn="ctr"/>
            <a:r>
              <a:rPr lang="en-US" altLang="zh-CN" sz="1600" b="1" dirty="0">
                <a:solidFill>
                  <a:srgbClr val="0070C0"/>
                </a:solidFill>
                <a:latin typeface="Calibri" panose="020F0502020204030204" pitchFamily="34" charset="0"/>
                <a:cs typeface="Calibri" panose="020F0502020204030204" pitchFamily="34" charset="0"/>
              </a:rPr>
              <a:t>Models, Specifications</a:t>
            </a:r>
          </a:p>
          <a:p>
            <a:pPr algn="ctr"/>
            <a:r>
              <a:rPr lang="en-US" altLang="zh-CN" sz="1600" b="1" dirty="0">
                <a:solidFill>
                  <a:srgbClr val="0070C0"/>
                </a:solidFill>
                <a:latin typeface="Calibri" panose="020F0502020204030204" pitchFamily="34" charset="0"/>
                <a:cs typeface="Calibri" panose="020F0502020204030204" pitchFamily="34" charset="0"/>
              </a:rPr>
              <a:t>(everything)</a:t>
            </a:r>
          </a:p>
        </p:txBody>
      </p:sp>
      <p:sp>
        <p:nvSpPr>
          <p:cNvPr id="20" name="文本框 19">
            <a:extLst>
              <a:ext uri="{FF2B5EF4-FFF2-40B4-BE49-F238E27FC236}">
                <a16:creationId xmlns:a16="http://schemas.microsoft.com/office/drawing/2014/main" id="{B0186BB5-0C9A-BC1D-94C2-A25274F33E0E}"/>
              </a:ext>
            </a:extLst>
          </p:cNvPr>
          <p:cNvSpPr txBox="1"/>
          <p:nvPr/>
        </p:nvSpPr>
        <p:spPr>
          <a:xfrm>
            <a:off x="3612407" y="1255372"/>
            <a:ext cx="1800000" cy="584775"/>
          </a:xfrm>
          <a:prstGeom prst="rect">
            <a:avLst/>
          </a:prstGeom>
          <a:noFill/>
        </p:spPr>
        <p:txBody>
          <a:bodyPr wrap="square">
            <a:spAutoFit/>
          </a:bodyPr>
          <a:lstStyle/>
          <a:p>
            <a:pPr algn="ctr"/>
            <a:r>
              <a:rPr lang="en-US" altLang="zh-CN" sz="1600" b="1" dirty="0">
                <a:solidFill>
                  <a:srgbClr val="C00000"/>
                </a:solidFill>
                <a:latin typeface="Calibri" panose="020F0502020204030204" pitchFamily="34" charset="0"/>
                <a:cs typeface="Calibri" panose="020F0502020204030204" pitchFamily="34" charset="0"/>
              </a:rPr>
              <a:t>Optimal solutions are guaranteed</a:t>
            </a:r>
          </a:p>
        </p:txBody>
      </p:sp>
      <p:sp>
        <p:nvSpPr>
          <p:cNvPr id="23" name="文本框 22">
            <a:extLst>
              <a:ext uri="{FF2B5EF4-FFF2-40B4-BE49-F238E27FC236}">
                <a16:creationId xmlns:a16="http://schemas.microsoft.com/office/drawing/2014/main" id="{A89DD285-8E63-541C-B125-102F3B1A20D1}"/>
              </a:ext>
            </a:extLst>
          </p:cNvPr>
          <p:cNvSpPr txBox="1"/>
          <p:nvPr/>
        </p:nvSpPr>
        <p:spPr>
          <a:xfrm>
            <a:off x="350164" y="4657712"/>
            <a:ext cx="5487271" cy="1708160"/>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Know exact mathematical models and accurate technical parameters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Forecast/Assume system uncertainties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Time-consuming in large-scale stochastic MILP</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Destroy privacy perseverance (model-base)</a:t>
            </a:r>
          </a:p>
        </p:txBody>
      </p:sp>
      <p:pic>
        <p:nvPicPr>
          <p:cNvPr id="24" name="图片 23">
            <a:extLst>
              <a:ext uri="{FF2B5EF4-FFF2-40B4-BE49-F238E27FC236}">
                <a16:creationId xmlns:a16="http://schemas.microsoft.com/office/drawing/2014/main" id="{CE809808-CA3D-3C30-DDCE-D10A7E2CC3B2}"/>
              </a:ext>
            </a:extLst>
          </p:cNvPr>
          <p:cNvPicPr>
            <a:picLocks noChangeAspect="1"/>
          </p:cNvPicPr>
          <p:nvPr/>
        </p:nvPicPr>
        <p:blipFill>
          <a:blip r:embed="rId2"/>
          <a:stretch>
            <a:fillRect/>
          </a:stretch>
        </p:blipFill>
        <p:spPr>
          <a:xfrm>
            <a:off x="8416615" y="2302577"/>
            <a:ext cx="1692000" cy="1692000"/>
          </a:xfrm>
          <a:prstGeom prst="rect">
            <a:avLst/>
          </a:prstGeom>
        </p:spPr>
      </p:pic>
      <p:pic>
        <p:nvPicPr>
          <p:cNvPr id="25" name="图片 24">
            <a:extLst>
              <a:ext uri="{FF2B5EF4-FFF2-40B4-BE49-F238E27FC236}">
                <a16:creationId xmlns:a16="http://schemas.microsoft.com/office/drawing/2014/main" id="{90FB9442-3569-C5E3-F9F8-A6E42D1EA96B}"/>
              </a:ext>
            </a:extLst>
          </p:cNvPr>
          <p:cNvPicPr>
            <a:picLocks noChangeAspect="1"/>
          </p:cNvPicPr>
          <p:nvPr/>
        </p:nvPicPr>
        <p:blipFill>
          <a:blip r:embed="rId3"/>
          <a:stretch>
            <a:fillRect/>
          </a:stretch>
        </p:blipFill>
        <p:spPr>
          <a:xfrm>
            <a:off x="8866615" y="867148"/>
            <a:ext cx="792000" cy="792000"/>
          </a:xfrm>
          <a:prstGeom prst="rect">
            <a:avLst/>
          </a:prstGeom>
        </p:spPr>
      </p:pic>
      <p:cxnSp>
        <p:nvCxnSpPr>
          <p:cNvPr id="26" name="连接符: 肘形 25">
            <a:extLst>
              <a:ext uri="{FF2B5EF4-FFF2-40B4-BE49-F238E27FC236}">
                <a16:creationId xmlns:a16="http://schemas.microsoft.com/office/drawing/2014/main" id="{5E0BFF63-7D56-8FDD-99E9-C0621BB2983A}"/>
              </a:ext>
            </a:extLst>
          </p:cNvPr>
          <p:cNvCxnSpPr>
            <a:cxnSpLocks/>
            <a:stCxn id="25" idx="3"/>
            <a:endCxn id="24" idx="3"/>
          </p:cNvCxnSpPr>
          <p:nvPr/>
        </p:nvCxnSpPr>
        <p:spPr>
          <a:xfrm>
            <a:off x="9658615" y="1263148"/>
            <a:ext cx="450000" cy="1885429"/>
          </a:xfrm>
          <a:prstGeom prst="bentConnector3">
            <a:avLst>
              <a:gd name="adj1" fmla="val 381093"/>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连接符: 肘形 26">
            <a:extLst>
              <a:ext uri="{FF2B5EF4-FFF2-40B4-BE49-F238E27FC236}">
                <a16:creationId xmlns:a16="http://schemas.microsoft.com/office/drawing/2014/main" id="{49D952A2-0390-7AB5-B646-9BD347232DB7}"/>
              </a:ext>
            </a:extLst>
          </p:cNvPr>
          <p:cNvCxnSpPr>
            <a:cxnSpLocks/>
            <a:stCxn id="24" idx="1"/>
            <a:endCxn id="25" idx="1"/>
          </p:cNvCxnSpPr>
          <p:nvPr/>
        </p:nvCxnSpPr>
        <p:spPr>
          <a:xfrm rot="10800000" flipH="1">
            <a:off x="8416615" y="1263149"/>
            <a:ext cx="450000" cy="1885429"/>
          </a:xfrm>
          <a:prstGeom prst="bentConnector3">
            <a:avLst>
              <a:gd name="adj1" fmla="val -290124"/>
            </a:avLst>
          </a:prstGeom>
          <a:ln w="1905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连接符: 肘形 14">
            <a:extLst>
              <a:ext uri="{FF2B5EF4-FFF2-40B4-BE49-F238E27FC236}">
                <a16:creationId xmlns:a16="http://schemas.microsoft.com/office/drawing/2014/main" id="{AEB62116-C0ED-9113-52E3-E37BF3D165A2}"/>
              </a:ext>
            </a:extLst>
          </p:cNvPr>
          <p:cNvCxnSpPr>
            <a:cxnSpLocks/>
            <a:stCxn id="24" idx="0"/>
            <a:endCxn id="25" idx="2"/>
          </p:cNvCxnSpPr>
          <p:nvPr/>
        </p:nvCxnSpPr>
        <p:spPr>
          <a:xfrm flipV="1">
            <a:off x="9262615" y="1659148"/>
            <a:ext cx="0" cy="643429"/>
          </a:xfrm>
          <a:prstGeom prst="straightConnector1">
            <a:avLst/>
          </a:prstGeom>
          <a:ln w="1905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5634835C-1D25-3F31-C74C-0C29AF318442}"/>
              </a:ext>
            </a:extLst>
          </p:cNvPr>
          <p:cNvSpPr txBox="1"/>
          <p:nvPr/>
        </p:nvSpPr>
        <p:spPr>
          <a:xfrm>
            <a:off x="7713815" y="726820"/>
            <a:ext cx="1548800" cy="400110"/>
          </a:xfrm>
          <a:prstGeom prst="rect">
            <a:avLst/>
          </a:prstGeom>
          <a:noFill/>
        </p:spPr>
        <p:txBody>
          <a:bodyPr wrap="square">
            <a:spAutoFit/>
          </a:bodyPr>
          <a:lstStyle/>
          <a:p>
            <a:pPr algn="ctr"/>
            <a:r>
              <a:rPr lang="en-US" altLang="zh-CN" sz="2000" b="1" dirty="0">
                <a:solidFill>
                  <a:srgbClr val="C00000"/>
                </a:solidFill>
                <a:latin typeface="Calibri" panose="020F0502020204030204" pitchFamily="34" charset="0"/>
                <a:cs typeface="Calibri" panose="020F0502020204030204" pitchFamily="34" charset="0"/>
              </a:rPr>
              <a:t>Agent</a:t>
            </a:r>
            <a:endParaRPr lang="zh-CN" altLang="en-US" sz="2000" b="1" dirty="0">
              <a:solidFill>
                <a:srgbClr val="C00000"/>
              </a:solidFill>
            </a:endParaRPr>
          </a:p>
        </p:txBody>
      </p:sp>
      <p:sp>
        <p:nvSpPr>
          <p:cNvPr id="30" name="文本框 29">
            <a:extLst>
              <a:ext uri="{FF2B5EF4-FFF2-40B4-BE49-F238E27FC236}">
                <a16:creationId xmlns:a16="http://schemas.microsoft.com/office/drawing/2014/main" id="{F86F03F2-76BD-52B7-9103-61F2B065AAB1}"/>
              </a:ext>
            </a:extLst>
          </p:cNvPr>
          <p:cNvSpPr txBox="1"/>
          <p:nvPr/>
        </p:nvSpPr>
        <p:spPr>
          <a:xfrm>
            <a:off x="9303797" y="3623059"/>
            <a:ext cx="2431200" cy="400110"/>
          </a:xfrm>
          <a:prstGeom prst="rect">
            <a:avLst/>
          </a:prstGeom>
          <a:noFill/>
        </p:spPr>
        <p:txBody>
          <a:bodyPr wrap="square">
            <a:spAutoFit/>
          </a:bodyPr>
          <a:lstStyle/>
          <a:p>
            <a:pPr algn="ctr"/>
            <a:r>
              <a:rPr lang="en-US" altLang="zh-CN" sz="2000" dirty="0">
                <a:solidFill>
                  <a:srgbClr val="0070C0"/>
                </a:solidFill>
                <a:latin typeface="Calibri" panose="020F0502020204030204" pitchFamily="34" charset="0"/>
                <a:cs typeface="Calibri" panose="020F0502020204030204" pitchFamily="34" charset="0"/>
              </a:rPr>
              <a:t>Environment</a:t>
            </a:r>
            <a:endParaRPr lang="zh-CN" altLang="en-US" sz="2000" dirty="0">
              <a:solidFill>
                <a:srgbClr val="0070C0"/>
              </a:solidFill>
            </a:endParaRPr>
          </a:p>
        </p:txBody>
      </p:sp>
      <p:sp>
        <p:nvSpPr>
          <p:cNvPr id="31" name="文本框 30">
            <a:extLst>
              <a:ext uri="{FF2B5EF4-FFF2-40B4-BE49-F238E27FC236}">
                <a16:creationId xmlns:a16="http://schemas.microsoft.com/office/drawing/2014/main" id="{7E920522-7E26-080E-D1C4-B741D705498C}"/>
              </a:ext>
            </a:extLst>
          </p:cNvPr>
          <p:cNvSpPr txBox="1"/>
          <p:nvPr/>
        </p:nvSpPr>
        <p:spPr>
          <a:xfrm>
            <a:off x="8062639" y="1751447"/>
            <a:ext cx="1402432" cy="400110"/>
          </a:xfrm>
          <a:prstGeom prst="rect">
            <a:avLst/>
          </a:prstGeom>
          <a:noFill/>
        </p:spPr>
        <p:txBody>
          <a:bodyPr wrap="square">
            <a:spAutoFit/>
          </a:bodyPr>
          <a:lstStyle/>
          <a:p>
            <a:pPr algn="ctr"/>
            <a:r>
              <a:rPr lang="en-US" altLang="zh-CN" sz="2000" dirty="0">
                <a:solidFill>
                  <a:srgbClr val="0070C0"/>
                </a:solidFill>
                <a:latin typeface="Calibri" panose="020F0502020204030204" pitchFamily="34" charset="0"/>
                <a:cs typeface="Calibri" panose="020F0502020204030204" pitchFamily="34" charset="0"/>
              </a:rPr>
              <a:t>reward</a:t>
            </a:r>
            <a:endParaRPr lang="zh-CN" altLang="en-US" sz="2000" dirty="0">
              <a:solidFill>
                <a:srgbClr val="0070C0"/>
              </a:solidFill>
            </a:endParaRPr>
          </a:p>
        </p:txBody>
      </p:sp>
      <p:sp>
        <p:nvSpPr>
          <p:cNvPr id="32" name="文本框 31">
            <a:extLst>
              <a:ext uri="{FF2B5EF4-FFF2-40B4-BE49-F238E27FC236}">
                <a16:creationId xmlns:a16="http://schemas.microsoft.com/office/drawing/2014/main" id="{C8C59871-91C9-F0BA-9738-D65B831BD010}"/>
              </a:ext>
            </a:extLst>
          </p:cNvPr>
          <p:cNvSpPr txBox="1"/>
          <p:nvPr/>
        </p:nvSpPr>
        <p:spPr>
          <a:xfrm>
            <a:off x="6979920" y="1278771"/>
            <a:ext cx="1132845" cy="400110"/>
          </a:xfrm>
          <a:prstGeom prst="rect">
            <a:avLst/>
          </a:prstGeom>
          <a:noFill/>
        </p:spPr>
        <p:txBody>
          <a:bodyPr wrap="square">
            <a:spAutoFit/>
          </a:bodyPr>
          <a:lstStyle/>
          <a:p>
            <a:pPr algn="ctr"/>
            <a:r>
              <a:rPr lang="en-US" altLang="zh-CN" sz="2000" dirty="0">
                <a:solidFill>
                  <a:srgbClr val="0070C0"/>
                </a:solidFill>
                <a:latin typeface="Calibri" panose="020F0502020204030204" pitchFamily="34" charset="0"/>
                <a:cs typeface="Calibri" panose="020F0502020204030204" pitchFamily="34" charset="0"/>
              </a:rPr>
              <a:t>state</a:t>
            </a:r>
            <a:endParaRPr lang="zh-CN" altLang="en-US" sz="2000" dirty="0">
              <a:solidFill>
                <a:srgbClr val="0070C0"/>
              </a:solidFill>
            </a:endParaRPr>
          </a:p>
        </p:txBody>
      </p:sp>
      <p:sp>
        <p:nvSpPr>
          <p:cNvPr id="33" name="文本框 32">
            <a:extLst>
              <a:ext uri="{FF2B5EF4-FFF2-40B4-BE49-F238E27FC236}">
                <a16:creationId xmlns:a16="http://schemas.microsoft.com/office/drawing/2014/main" id="{4109FE3B-FD89-066E-810F-99B8CDC6D497}"/>
              </a:ext>
            </a:extLst>
          </p:cNvPr>
          <p:cNvSpPr txBox="1"/>
          <p:nvPr/>
        </p:nvSpPr>
        <p:spPr>
          <a:xfrm>
            <a:off x="10162841" y="1278771"/>
            <a:ext cx="1343360" cy="400110"/>
          </a:xfrm>
          <a:prstGeom prst="rect">
            <a:avLst/>
          </a:prstGeom>
          <a:noFill/>
        </p:spPr>
        <p:txBody>
          <a:bodyPr wrap="square">
            <a:spAutoFit/>
          </a:bodyPr>
          <a:lstStyle/>
          <a:p>
            <a:pPr algn="ctr"/>
            <a:r>
              <a:rPr lang="en-US" altLang="zh-CN" sz="2000" dirty="0">
                <a:solidFill>
                  <a:srgbClr val="C00000"/>
                </a:solidFill>
                <a:latin typeface="Calibri" panose="020F0502020204030204" pitchFamily="34" charset="0"/>
                <a:cs typeface="Calibri" panose="020F0502020204030204" pitchFamily="34" charset="0"/>
              </a:rPr>
              <a:t>action</a:t>
            </a:r>
            <a:endParaRPr lang="zh-CN" altLang="en-US" sz="2000" dirty="0">
              <a:solidFill>
                <a:srgbClr val="C00000"/>
              </a:solidFill>
            </a:endParaRP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F8651C66-EBDA-495E-9101-ACF4C1C3E317}"/>
                  </a:ext>
                </a:extLst>
              </p:cNvPr>
              <p:cNvSpPr txBox="1"/>
              <p:nvPr/>
            </p:nvSpPr>
            <p:spPr>
              <a:xfrm>
                <a:off x="7429375" y="1597558"/>
                <a:ext cx="29604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0070C0"/>
                              </a:solidFill>
                              <a:latin typeface="Cambria Math" panose="02040503050406030204" pitchFamily="18" charset="0"/>
                            </a:rPr>
                          </m:ctrlPr>
                        </m:sSubPr>
                        <m:e>
                          <m:r>
                            <a:rPr lang="en-US" altLang="zh-CN" sz="2000" b="0" i="1" smtClean="0">
                              <a:solidFill>
                                <a:srgbClr val="0070C0"/>
                              </a:solidFill>
                              <a:latin typeface="Cambria Math" panose="02040503050406030204" pitchFamily="18" charset="0"/>
                            </a:rPr>
                            <m:t>𝑜</m:t>
                          </m:r>
                        </m:e>
                        <m:sub>
                          <m:r>
                            <a:rPr lang="en-US" altLang="zh-CN" sz="2000" b="0" i="1" smtClean="0">
                              <a:solidFill>
                                <a:srgbClr val="0070C0"/>
                              </a:solidFill>
                              <a:latin typeface="Cambria Math" panose="02040503050406030204" pitchFamily="18" charset="0"/>
                            </a:rPr>
                            <m:t>𝑡</m:t>
                          </m:r>
                        </m:sub>
                      </m:sSub>
                    </m:oMath>
                  </m:oMathPara>
                </a14:m>
                <a:endParaRPr lang="zh-CN" altLang="en-US" sz="2000" dirty="0">
                  <a:solidFill>
                    <a:srgbClr val="0070C0"/>
                  </a:solidFill>
                </a:endParaRPr>
              </a:p>
            </p:txBody>
          </p:sp>
        </mc:Choice>
        <mc:Fallback xmlns="">
          <p:sp>
            <p:nvSpPr>
              <p:cNvPr id="34" name="文本框 33">
                <a:extLst>
                  <a:ext uri="{FF2B5EF4-FFF2-40B4-BE49-F238E27FC236}">
                    <a16:creationId xmlns:a16="http://schemas.microsoft.com/office/drawing/2014/main" id="{F8651C66-EBDA-495E-9101-ACF4C1C3E317}"/>
                  </a:ext>
                </a:extLst>
              </p:cNvPr>
              <p:cNvSpPr txBox="1">
                <a:spLocks noRot="1" noChangeAspect="1" noMove="1" noResize="1" noEditPoints="1" noAdjustHandles="1" noChangeArrowheads="1" noChangeShapeType="1" noTextEdit="1"/>
              </p:cNvSpPr>
              <p:nvPr/>
            </p:nvSpPr>
            <p:spPr>
              <a:xfrm>
                <a:off x="7429375" y="1597558"/>
                <a:ext cx="296043" cy="307777"/>
              </a:xfrm>
              <a:prstGeom prst="rect">
                <a:avLst/>
              </a:prstGeom>
              <a:blipFill>
                <a:blip r:embed="rId5"/>
                <a:stretch>
                  <a:fillRect l="-10417" r="-6250" b="-137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8E6AAEF-D2E9-EB12-F3F6-FCFEF96AB2E6}"/>
                  </a:ext>
                </a:extLst>
              </p:cNvPr>
              <p:cNvSpPr txBox="1"/>
              <p:nvPr/>
            </p:nvSpPr>
            <p:spPr>
              <a:xfrm>
                <a:off x="10696688" y="1597558"/>
                <a:ext cx="3105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C00000"/>
                              </a:solidFill>
                              <a:latin typeface="Cambria Math" panose="02040503050406030204" pitchFamily="18" charset="0"/>
                            </a:rPr>
                          </m:ctrlPr>
                        </m:sSubPr>
                        <m:e>
                          <m:r>
                            <a:rPr lang="en-US" altLang="zh-CN" sz="2000" b="0" i="1" smtClean="0">
                              <a:solidFill>
                                <a:srgbClr val="C00000"/>
                              </a:solidFill>
                              <a:latin typeface="Cambria Math" panose="02040503050406030204" pitchFamily="18" charset="0"/>
                            </a:rPr>
                            <m:t>𝑎</m:t>
                          </m:r>
                        </m:e>
                        <m:sub>
                          <m:r>
                            <a:rPr lang="en-US" altLang="zh-CN" sz="2000" b="0" i="1" smtClean="0">
                              <a:solidFill>
                                <a:srgbClr val="C00000"/>
                              </a:solidFill>
                              <a:latin typeface="Cambria Math" panose="02040503050406030204" pitchFamily="18" charset="0"/>
                            </a:rPr>
                            <m:t>𝑡</m:t>
                          </m:r>
                        </m:sub>
                      </m:sSub>
                    </m:oMath>
                  </m:oMathPara>
                </a14:m>
                <a:endParaRPr lang="zh-CN" altLang="en-US" sz="2000" dirty="0">
                  <a:solidFill>
                    <a:srgbClr val="C00000"/>
                  </a:solidFill>
                </a:endParaRPr>
              </a:p>
            </p:txBody>
          </p:sp>
        </mc:Choice>
        <mc:Fallback xmlns="">
          <p:sp>
            <p:nvSpPr>
              <p:cNvPr id="35" name="文本框 34">
                <a:extLst>
                  <a:ext uri="{FF2B5EF4-FFF2-40B4-BE49-F238E27FC236}">
                    <a16:creationId xmlns:a16="http://schemas.microsoft.com/office/drawing/2014/main" id="{E8E6AAEF-D2E9-EB12-F3F6-FCFEF96AB2E6}"/>
                  </a:ext>
                </a:extLst>
              </p:cNvPr>
              <p:cNvSpPr txBox="1">
                <a:spLocks noRot="1" noChangeAspect="1" noMove="1" noResize="1" noEditPoints="1" noAdjustHandles="1" noChangeArrowheads="1" noChangeShapeType="1" noTextEdit="1"/>
              </p:cNvSpPr>
              <p:nvPr/>
            </p:nvSpPr>
            <p:spPr>
              <a:xfrm>
                <a:off x="10696688" y="1597558"/>
                <a:ext cx="310598" cy="307777"/>
              </a:xfrm>
              <a:prstGeom prst="rect">
                <a:avLst/>
              </a:prstGeom>
              <a:blipFill>
                <a:blip r:embed="rId6"/>
                <a:stretch>
                  <a:fillRect l="-9804" r="-3922" b="-137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7DC968E-10D2-91B9-0488-66F0E5D60059}"/>
                  </a:ext>
                </a:extLst>
              </p:cNvPr>
              <p:cNvSpPr txBox="1"/>
              <p:nvPr/>
            </p:nvSpPr>
            <p:spPr>
              <a:xfrm>
                <a:off x="8661813" y="2040868"/>
                <a:ext cx="2616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0070C0"/>
                              </a:solidFill>
                              <a:latin typeface="Cambria Math" panose="02040503050406030204" pitchFamily="18" charset="0"/>
                            </a:rPr>
                          </m:ctrlPr>
                        </m:sSubPr>
                        <m:e>
                          <m:r>
                            <a:rPr lang="en-US" altLang="zh-CN" sz="2000" b="0" i="1" smtClean="0">
                              <a:solidFill>
                                <a:srgbClr val="0070C0"/>
                              </a:solidFill>
                              <a:latin typeface="Cambria Math" panose="02040503050406030204" pitchFamily="18" charset="0"/>
                            </a:rPr>
                            <m:t>𝑟</m:t>
                          </m:r>
                        </m:e>
                        <m:sub>
                          <m:r>
                            <a:rPr lang="en-US" altLang="zh-CN" sz="2000" b="0" i="1" smtClean="0">
                              <a:solidFill>
                                <a:srgbClr val="0070C0"/>
                              </a:solidFill>
                              <a:latin typeface="Cambria Math" panose="02040503050406030204" pitchFamily="18" charset="0"/>
                            </a:rPr>
                            <m:t>𝑡</m:t>
                          </m:r>
                        </m:sub>
                      </m:sSub>
                    </m:oMath>
                  </m:oMathPara>
                </a14:m>
                <a:endParaRPr lang="zh-CN" altLang="en-US" sz="2000" dirty="0">
                  <a:solidFill>
                    <a:srgbClr val="0070C0"/>
                  </a:solidFill>
                </a:endParaRPr>
              </a:p>
            </p:txBody>
          </p:sp>
        </mc:Choice>
        <mc:Fallback xmlns="">
          <p:sp>
            <p:nvSpPr>
              <p:cNvPr id="36" name="文本框 35">
                <a:extLst>
                  <a:ext uri="{FF2B5EF4-FFF2-40B4-BE49-F238E27FC236}">
                    <a16:creationId xmlns:a16="http://schemas.microsoft.com/office/drawing/2014/main" id="{F7DC968E-10D2-91B9-0488-66F0E5D60059}"/>
                  </a:ext>
                </a:extLst>
              </p:cNvPr>
              <p:cNvSpPr txBox="1">
                <a:spLocks noRot="1" noChangeAspect="1" noMove="1" noResize="1" noEditPoints="1" noAdjustHandles="1" noChangeArrowheads="1" noChangeShapeType="1" noTextEdit="1"/>
              </p:cNvSpPr>
              <p:nvPr/>
            </p:nvSpPr>
            <p:spPr>
              <a:xfrm>
                <a:off x="8661813" y="2040868"/>
                <a:ext cx="261610" cy="307777"/>
              </a:xfrm>
              <a:prstGeom prst="rect">
                <a:avLst/>
              </a:prstGeom>
              <a:blipFill>
                <a:blip r:embed="rId7"/>
                <a:stretch>
                  <a:fillRect l="-11628" r="-4651" b="-16000"/>
                </a:stretch>
              </a:blipFill>
            </p:spPr>
            <p:txBody>
              <a:bodyPr/>
              <a:lstStyle/>
              <a:p>
                <a:r>
                  <a:rPr lang="zh-CN" altLang="en-US">
                    <a:noFill/>
                  </a:rPr>
                  <a:t> </a:t>
                </a:r>
              </a:p>
            </p:txBody>
          </p:sp>
        </mc:Fallback>
      </mc:AlternateContent>
      <p:sp>
        <p:nvSpPr>
          <p:cNvPr id="45" name="箭头: 左弧形 44">
            <a:extLst>
              <a:ext uri="{FF2B5EF4-FFF2-40B4-BE49-F238E27FC236}">
                <a16:creationId xmlns:a16="http://schemas.microsoft.com/office/drawing/2014/main" id="{8A36EF98-91FD-6273-0DD0-D02609E849DB}"/>
              </a:ext>
            </a:extLst>
          </p:cNvPr>
          <p:cNvSpPr/>
          <p:nvPr/>
        </p:nvSpPr>
        <p:spPr>
          <a:xfrm rot="16200000">
            <a:off x="5957087" y="978644"/>
            <a:ext cx="584776" cy="6635716"/>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3D3C5E96-C7A7-D03D-660E-C8DB67CD79A5}"/>
                  </a:ext>
                </a:extLst>
              </p:cNvPr>
              <p:cNvSpPr txBox="1"/>
              <p:nvPr/>
            </p:nvSpPr>
            <p:spPr>
              <a:xfrm>
                <a:off x="4838697" y="4060245"/>
                <a:ext cx="2458725" cy="338554"/>
              </a:xfrm>
              <a:prstGeom prst="rect">
                <a:avLst/>
              </a:prstGeom>
              <a:solidFill>
                <a:srgbClr val="0070C0"/>
              </a:solidFill>
            </p:spPr>
            <p:txBody>
              <a:bodyPr wrap="square">
                <a:spAutoFit/>
              </a:bodyPr>
              <a:lstStyle/>
              <a:p>
                <a:pPr algn="ctr"/>
                <a:r>
                  <a:rPr lang="en-US" altLang="zh-CN" sz="1600" b="1" dirty="0">
                    <a:solidFill>
                      <a:schemeClr val="bg1"/>
                    </a:solidFill>
                    <a:latin typeface="Calibri" panose="020F0502020204030204" pitchFamily="34" charset="0"/>
                    <a:cs typeface="Calibri" panose="020F0502020204030204" pitchFamily="34" charset="0"/>
                  </a:rPr>
                  <a:t>Model-base </a:t>
                </a:r>
                <a14:m>
                  <m:oMath xmlns:m="http://schemas.openxmlformats.org/officeDocument/2006/math">
                    <m:r>
                      <a:rPr lang="en-US" altLang="zh-CN" sz="16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oMath>
                </a14:m>
                <a:r>
                  <a:rPr lang="en-US" altLang="zh-CN" sz="1600" b="1" dirty="0">
                    <a:solidFill>
                      <a:schemeClr val="bg1"/>
                    </a:solidFill>
                    <a:latin typeface="Calibri" panose="020F0502020204030204" pitchFamily="34" charset="0"/>
                    <a:cs typeface="Calibri" panose="020F0502020204030204" pitchFamily="34" charset="0"/>
                  </a:rPr>
                  <a:t> Model-free</a:t>
                </a:r>
              </a:p>
            </p:txBody>
          </p:sp>
        </mc:Choice>
        <mc:Fallback xmlns="">
          <p:sp>
            <p:nvSpPr>
              <p:cNvPr id="46" name="文本框 45">
                <a:extLst>
                  <a:ext uri="{FF2B5EF4-FFF2-40B4-BE49-F238E27FC236}">
                    <a16:creationId xmlns:a16="http://schemas.microsoft.com/office/drawing/2014/main" id="{3D3C5E96-C7A7-D03D-660E-C8DB67CD79A5}"/>
                  </a:ext>
                </a:extLst>
              </p:cNvPr>
              <p:cNvSpPr txBox="1">
                <a:spLocks noRot="1" noChangeAspect="1" noMove="1" noResize="1" noEditPoints="1" noAdjustHandles="1" noChangeArrowheads="1" noChangeShapeType="1" noTextEdit="1"/>
              </p:cNvSpPr>
              <p:nvPr/>
            </p:nvSpPr>
            <p:spPr>
              <a:xfrm>
                <a:off x="4838697" y="4060245"/>
                <a:ext cx="2458725" cy="338554"/>
              </a:xfrm>
              <a:prstGeom prst="rect">
                <a:avLst/>
              </a:prstGeom>
              <a:blipFill>
                <a:blip r:embed="rId8"/>
                <a:stretch>
                  <a:fillRect l="-248" t="-5357" b="-21429"/>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C1B04D10-3902-B2A3-B11B-55023A0ADDA6}"/>
              </a:ext>
            </a:extLst>
          </p:cNvPr>
          <p:cNvSpPr txBox="1"/>
          <p:nvPr/>
        </p:nvSpPr>
        <p:spPr>
          <a:xfrm>
            <a:off x="6586864" y="4665625"/>
            <a:ext cx="5605136" cy="1708160"/>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AI agent does not rely on knowledge of smart grid environment, but only on its observed grid signals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Dynamic programming captures system uncertainties </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Well-trained RL policy can be deployed in milliseconds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With privacy perseverance (model-free)</a:t>
            </a:r>
          </a:p>
        </p:txBody>
      </p:sp>
      <p:cxnSp>
        <p:nvCxnSpPr>
          <p:cNvPr id="51" name="连接符: 肘形 50">
            <a:extLst>
              <a:ext uri="{FF2B5EF4-FFF2-40B4-BE49-F238E27FC236}">
                <a16:creationId xmlns:a16="http://schemas.microsoft.com/office/drawing/2014/main" id="{6921334C-973A-9AB2-4984-91AA4E3D0057}"/>
              </a:ext>
            </a:extLst>
          </p:cNvPr>
          <p:cNvCxnSpPr>
            <a:cxnSpLocks/>
            <a:stCxn id="9" idx="1"/>
            <a:endCxn id="11" idx="1"/>
          </p:cNvCxnSpPr>
          <p:nvPr/>
        </p:nvCxnSpPr>
        <p:spPr>
          <a:xfrm rot="10800000" flipH="1">
            <a:off x="1153942" y="984732"/>
            <a:ext cx="929817" cy="1962977"/>
          </a:xfrm>
          <a:prstGeom prst="bentConnector3">
            <a:avLst>
              <a:gd name="adj1" fmla="val -68293"/>
            </a:avLst>
          </a:prstGeom>
          <a:ln w="1905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连接符: 肘形 54">
            <a:extLst>
              <a:ext uri="{FF2B5EF4-FFF2-40B4-BE49-F238E27FC236}">
                <a16:creationId xmlns:a16="http://schemas.microsoft.com/office/drawing/2014/main" id="{0FF781E3-120B-B4CF-5C76-4038D0A3FCE9}"/>
              </a:ext>
            </a:extLst>
          </p:cNvPr>
          <p:cNvCxnSpPr>
            <a:cxnSpLocks/>
            <a:stCxn id="11" idx="3"/>
            <a:endCxn id="9" idx="3"/>
          </p:cNvCxnSpPr>
          <p:nvPr/>
        </p:nvCxnSpPr>
        <p:spPr>
          <a:xfrm>
            <a:off x="3883760" y="984731"/>
            <a:ext cx="982182" cy="1962977"/>
          </a:xfrm>
          <a:prstGeom prst="bentConnector3">
            <a:avLst>
              <a:gd name="adj1" fmla="val 15741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0B12E920-8D2A-D21B-E24A-893AA72291D0}"/>
              </a:ext>
            </a:extLst>
          </p:cNvPr>
          <p:cNvGrpSpPr/>
          <p:nvPr/>
        </p:nvGrpSpPr>
        <p:grpSpPr>
          <a:xfrm>
            <a:off x="1153943" y="1903708"/>
            <a:ext cx="3711999" cy="2088000"/>
            <a:chOff x="1153943" y="1903708"/>
            <a:chExt cx="3711999" cy="2088000"/>
          </a:xfrm>
        </p:grpSpPr>
        <p:pic>
          <p:nvPicPr>
            <p:cNvPr id="9" name="图片 8">
              <a:extLst>
                <a:ext uri="{FF2B5EF4-FFF2-40B4-BE49-F238E27FC236}">
                  <a16:creationId xmlns:a16="http://schemas.microsoft.com/office/drawing/2014/main" id="{8EBE0F34-11E0-8E4D-FDF4-5C97D94789E3}"/>
                </a:ext>
              </a:extLst>
            </p:cNvPr>
            <p:cNvPicPr>
              <a:picLocks noChangeAspect="1"/>
            </p:cNvPicPr>
            <p:nvPr/>
          </p:nvPicPr>
          <p:blipFill>
            <a:blip r:embed="rId9"/>
            <a:stretch>
              <a:fillRect/>
            </a:stretch>
          </p:blipFill>
          <p:spPr>
            <a:xfrm>
              <a:off x="1153943" y="1903708"/>
              <a:ext cx="3711999" cy="2088000"/>
            </a:xfrm>
            <a:prstGeom prst="rect">
              <a:avLst/>
            </a:prstGeom>
            <a:ln>
              <a:solidFill>
                <a:schemeClr val="bg2"/>
              </a:solidFill>
            </a:ln>
          </p:spPr>
        </p:pic>
        <p:sp>
          <p:nvSpPr>
            <p:cNvPr id="63" name="矩形 62">
              <a:extLst>
                <a:ext uri="{FF2B5EF4-FFF2-40B4-BE49-F238E27FC236}">
                  <a16:creationId xmlns:a16="http://schemas.microsoft.com/office/drawing/2014/main" id="{02C0C5DF-29FA-58AA-71AC-7072525B2357}"/>
                </a:ext>
              </a:extLst>
            </p:cNvPr>
            <p:cNvSpPr/>
            <p:nvPr/>
          </p:nvSpPr>
          <p:spPr>
            <a:xfrm>
              <a:off x="4280631" y="1923910"/>
              <a:ext cx="558065" cy="114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spTree>
    <p:extLst>
      <p:ext uri="{BB962C8B-B14F-4D97-AF65-F5344CB8AC3E}">
        <p14:creationId xmlns:p14="http://schemas.microsoft.com/office/powerpoint/2010/main" val="3017679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37</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Markov Decision Process</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D0C34E9-8546-600D-83F1-FF9ED50CA0B4}"/>
                  </a:ext>
                </a:extLst>
              </p:cNvPr>
              <p:cNvSpPr txBox="1"/>
              <p:nvPr/>
            </p:nvSpPr>
            <p:spPr>
              <a:xfrm>
                <a:off x="311284" y="992880"/>
                <a:ext cx="11664816" cy="830997"/>
              </a:xfrm>
              <a:prstGeom prst="rect">
                <a:avLst/>
              </a:prstGeom>
              <a:noFill/>
            </p:spPr>
            <p:txBody>
              <a:bodyPr wrap="square">
                <a:spAutoFit/>
              </a:bodyPr>
              <a:lstStyle/>
              <a:p>
                <a:r>
                  <a:rPr lang="en-US" altLang="zh-CN" sz="2400" dirty="0">
                    <a:latin typeface="Calibri" panose="020F0502020204030204" pitchFamily="34" charset="0"/>
                    <a:cs typeface="Calibri" panose="020F0502020204030204" pitchFamily="34" charset="0"/>
                  </a:rPr>
                  <a:t>A Markov decision process (MDP) is a Markov reward process with decisions, which can be defined as a tuple: </a:t>
                </a:r>
                <a14:m>
                  <m:oMath xmlns:m="http://schemas.openxmlformats.org/officeDocument/2006/math">
                    <m:d>
                      <m:dPr>
                        <m:begChr m:val="⟨"/>
                        <m:endChr m:val="⟩"/>
                        <m:ctrlPr>
                          <a:rPr lang="en-US" altLang="zh-CN" sz="2400" i="1" smtClean="0">
                            <a:latin typeface="Cambria Math" panose="02040503050406030204" pitchFamily="18" charset="0"/>
                            <a:ea typeface="Cambria Math" panose="02040503050406030204" pitchFamily="18" charset="0"/>
                          </a:rPr>
                        </m:ctrlPr>
                      </m:dPr>
                      <m:e>
                        <m:r>
                          <a:rPr lang="zh-CN" altLang="en-US" sz="2400" i="1" smtClean="0">
                            <a:latin typeface="Cambria Math" panose="02040503050406030204" pitchFamily="18" charset="0"/>
                            <a:ea typeface="Cambria Math" panose="02040503050406030204" pitchFamily="18" charset="0"/>
                          </a:rPr>
                          <m:t>𝒮</m:t>
                        </m:r>
                        <m:r>
                          <a:rPr lang="en-US" altLang="zh-CN" sz="2400" b="0" i="1" smtClean="0">
                            <a:latin typeface="Cambria Math" panose="02040503050406030204" pitchFamily="18" charset="0"/>
                            <a:ea typeface="Cambria Math" panose="02040503050406030204" pitchFamily="18" charset="0"/>
                          </a:rPr>
                          <m:t>,</m:t>
                        </m:r>
                        <m:r>
                          <a:rPr lang="zh-CN" altLang="en-US" sz="2400" b="0" i="1" smtClean="0">
                            <a:latin typeface="Cambria Math" panose="02040503050406030204" pitchFamily="18" charset="0"/>
                            <a:ea typeface="Cambria Math" panose="02040503050406030204" pitchFamily="18" charset="0"/>
                          </a:rPr>
                          <m:t>𝒜</m:t>
                        </m:r>
                        <m:r>
                          <a:rPr lang="en-US" altLang="zh-CN" sz="2400" b="0" i="1" smtClean="0">
                            <a:latin typeface="Cambria Math" panose="02040503050406030204" pitchFamily="18" charset="0"/>
                            <a:ea typeface="Cambria Math" panose="02040503050406030204" pitchFamily="18" charset="0"/>
                          </a:rPr>
                          <m:t>,</m:t>
                        </m:r>
                        <m:r>
                          <a:rPr lang="zh-CN" altLang="en-US" sz="2400" b="0" i="1" smtClean="0">
                            <a:latin typeface="Cambria Math" panose="02040503050406030204" pitchFamily="18" charset="0"/>
                            <a:ea typeface="Cambria Math" panose="02040503050406030204" pitchFamily="18" charset="0"/>
                          </a:rPr>
                          <m:t>𝒫</m:t>
                        </m:r>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ℛ</m:t>
                        </m:r>
                        <m:r>
                          <a:rPr lang="en-US" altLang="zh-CN" sz="2400" b="0" i="1" smtClean="0">
                            <a:latin typeface="Cambria Math" panose="02040503050406030204" pitchFamily="18" charset="0"/>
                            <a:ea typeface="Cambria Math" panose="02040503050406030204" pitchFamily="18" charset="0"/>
                          </a:rPr>
                          <m:t>,</m:t>
                        </m:r>
                        <m:r>
                          <a:rPr lang="zh-CN" altLang="en-US" sz="2400" b="0" i="1" smtClean="0">
                            <a:latin typeface="Cambria Math" panose="02040503050406030204" pitchFamily="18" charset="0"/>
                            <a:ea typeface="Cambria Math" panose="02040503050406030204" pitchFamily="18" charset="0"/>
                          </a:rPr>
                          <m:t>𝛾</m:t>
                        </m:r>
                      </m:e>
                    </m:d>
                  </m:oMath>
                </a14:m>
                <a:r>
                  <a:rPr lang="en-US" altLang="zh-CN" sz="2400" dirty="0">
                    <a:latin typeface="Calibri" panose="020F0502020204030204" pitchFamily="34" charset="0"/>
                    <a:cs typeface="Calibri" panose="020F0502020204030204" pitchFamily="34" charset="0"/>
                  </a:rPr>
                  <a:t> </a:t>
                </a:r>
              </a:p>
            </p:txBody>
          </p:sp>
        </mc:Choice>
        <mc:Fallback xmlns="">
          <p:sp>
            <p:nvSpPr>
              <p:cNvPr id="9" name="文本框 8">
                <a:extLst>
                  <a:ext uri="{FF2B5EF4-FFF2-40B4-BE49-F238E27FC236}">
                    <a16:creationId xmlns:a16="http://schemas.microsoft.com/office/drawing/2014/main" id="{AD0C34E9-8546-600D-83F1-FF9ED50CA0B4}"/>
                  </a:ext>
                </a:extLst>
              </p:cNvPr>
              <p:cNvSpPr txBox="1">
                <a:spLocks noRot="1" noChangeAspect="1" noMove="1" noResize="1" noEditPoints="1" noAdjustHandles="1" noChangeArrowheads="1" noChangeShapeType="1" noTextEdit="1"/>
              </p:cNvSpPr>
              <p:nvPr/>
            </p:nvSpPr>
            <p:spPr>
              <a:xfrm>
                <a:off x="311284" y="992880"/>
                <a:ext cx="11664816" cy="830997"/>
              </a:xfrm>
              <a:prstGeom prst="rect">
                <a:avLst/>
              </a:prstGeom>
              <a:blipFill>
                <a:blip r:embed="rId2"/>
                <a:stretch>
                  <a:fillRect l="-784" t="-5882" b="-161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A24315C-B036-C30E-C466-50AA0677243D}"/>
                  </a:ext>
                </a:extLst>
              </p:cNvPr>
              <p:cNvSpPr txBox="1"/>
              <p:nvPr/>
            </p:nvSpPr>
            <p:spPr>
              <a:xfrm>
                <a:off x="311284" y="2096909"/>
                <a:ext cx="6470650" cy="3785652"/>
              </a:xfrm>
              <a:prstGeom prst="rect">
                <a:avLst/>
              </a:prstGeom>
              <a:noFill/>
            </p:spPr>
            <p:txBody>
              <a:bodyPr wrap="square">
                <a:spAutoFit/>
              </a:bodyPr>
              <a:lstStyle/>
              <a:p>
                <a:pPr marL="342900" indent="-342900">
                  <a:spcAft>
                    <a:spcPts val="1200"/>
                  </a:spcAft>
                  <a:buFont typeface="Arial" panose="020B0604020202020204" pitchFamily="34" charset="0"/>
                  <a:buChar char="•"/>
                </a:pPr>
                <a14:m>
                  <m:oMath xmlns:m="http://schemas.openxmlformats.org/officeDocument/2006/math">
                    <m:r>
                      <a:rPr lang="zh-CN" altLang="en-US" sz="2000" i="1" smtClean="0">
                        <a:solidFill>
                          <a:srgbClr val="0070C0"/>
                        </a:solidFill>
                        <a:latin typeface="Cambria Math" panose="02040503050406030204" pitchFamily="18" charset="0"/>
                        <a:ea typeface="Cambria Math" panose="02040503050406030204" pitchFamily="18" charset="0"/>
                      </a:rPr>
                      <m:t>𝒮</m:t>
                    </m:r>
                  </m:oMath>
                </a14:m>
                <a:r>
                  <a:rPr lang="en-US" altLang="zh-CN" sz="2000" dirty="0">
                    <a:latin typeface="Calibri" panose="020F0502020204030204" pitchFamily="34" charset="0"/>
                    <a:cs typeface="Calibri" panose="020F0502020204030204" pitchFamily="34" charset="0"/>
                  </a:rPr>
                  <a:t> is a finite set of environment states, i.e., </a:t>
                </a:r>
                <a:r>
                  <a:rPr lang="en-US" altLang="zh-CN" sz="2000" dirty="0">
                    <a:solidFill>
                      <a:srgbClr val="0070C0"/>
                    </a:solidFill>
                    <a:latin typeface="Calibri" panose="020F0502020204030204" pitchFamily="34" charset="0"/>
                    <a:cs typeface="Calibri" panose="020F0502020204030204" pitchFamily="34" charset="0"/>
                  </a:rPr>
                  <a:t>state space</a:t>
                </a:r>
              </a:p>
              <a:p>
                <a:pPr marL="342900" indent="-342900">
                  <a:spcAft>
                    <a:spcPts val="1200"/>
                  </a:spcAft>
                  <a:buFont typeface="Arial" panose="020B0604020202020204" pitchFamily="34" charset="0"/>
                  <a:buChar char="•"/>
                </a:pPr>
                <a14:m>
                  <m:oMath xmlns:m="http://schemas.openxmlformats.org/officeDocument/2006/math">
                    <m:r>
                      <a:rPr lang="zh-CN" altLang="en-US" sz="2000" b="0" i="1" smtClean="0">
                        <a:solidFill>
                          <a:schemeClr val="accent2"/>
                        </a:solidFill>
                        <a:latin typeface="Cambria Math" panose="02040503050406030204" pitchFamily="18" charset="0"/>
                        <a:ea typeface="Cambria Math" panose="02040503050406030204" pitchFamily="18" charset="0"/>
                      </a:rPr>
                      <m:t>𝒜</m:t>
                    </m:r>
                  </m:oMath>
                </a14:m>
                <a:r>
                  <a:rPr lang="en-US" altLang="zh-CN" sz="2000" dirty="0">
                    <a:latin typeface="Calibri" panose="020F0502020204030204" pitchFamily="34" charset="0"/>
                    <a:cs typeface="Calibri" panose="020F0502020204030204" pitchFamily="34" charset="0"/>
                  </a:rPr>
                  <a:t> is a finite set of agent’s actions, i.e., </a:t>
                </a:r>
                <a:r>
                  <a:rPr lang="en-US" altLang="zh-CN" sz="2000" dirty="0">
                    <a:solidFill>
                      <a:schemeClr val="accent2"/>
                    </a:solidFill>
                    <a:latin typeface="Calibri" panose="020F0502020204030204" pitchFamily="34" charset="0"/>
                    <a:cs typeface="Calibri" panose="020F0502020204030204" pitchFamily="34" charset="0"/>
                  </a:rPr>
                  <a:t>action space</a:t>
                </a:r>
              </a:p>
              <a:p>
                <a:pPr marL="342900" indent="-342900">
                  <a:spcAft>
                    <a:spcPts val="1200"/>
                  </a:spcAft>
                  <a:buFont typeface="Arial" panose="020B0604020202020204" pitchFamily="34" charset="0"/>
                  <a:buChar char="•"/>
                </a:pPr>
                <a14:m>
                  <m:oMath xmlns:m="http://schemas.openxmlformats.org/officeDocument/2006/math">
                    <m:r>
                      <a:rPr lang="zh-CN" altLang="en-US" sz="2000" b="0" i="1" smtClean="0">
                        <a:latin typeface="Cambria Math" panose="02040503050406030204" pitchFamily="18" charset="0"/>
                        <a:ea typeface="Cambria Math" panose="02040503050406030204" pitchFamily="18" charset="0"/>
                      </a:rPr>
                      <m:t>𝒫</m:t>
                    </m:r>
                  </m:oMath>
                </a14:m>
                <a:r>
                  <a:rPr lang="en-US" altLang="zh-CN" sz="2000" dirty="0">
                    <a:latin typeface="Calibri" panose="020F0502020204030204" pitchFamily="34" charset="0"/>
                    <a:cs typeface="Calibri" panose="020F0502020204030204" pitchFamily="34" charset="0"/>
                  </a:rPr>
                  <a:t> is a state transition probability function</a:t>
                </a:r>
              </a:p>
              <a:p>
                <a:pPr>
                  <a:spcAft>
                    <a:spcPts val="1200"/>
                  </a:spcAft>
                </a:pP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ea typeface="Cambria Math" panose="02040503050406030204" pitchFamily="18" charset="0"/>
                        </a:rPr>
                        <m:t>𝒫</m:t>
                      </m:r>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𝕡</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𝒮</m:t>
                          </m:r>
                        </m:e>
                        <m:sub>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+1</m:t>
                          </m:r>
                        </m:sub>
                      </m:sSub>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𝑠</m:t>
                          </m:r>
                        </m:e>
                        <m:sup>
                          <m:r>
                            <a:rPr lang="en-US" altLang="zh-CN" sz="2000" b="0" i="1" smtClean="0">
                              <a:latin typeface="Cambria Math" panose="02040503050406030204" pitchFamily="18" charset="0"/>
                              <a:ea typeface="Cambria Math" panose="02040503050406030204" pitchFamily="18" charset="0"/>
                            </a:rPr>
                            <m:t>′</m:t>
                          </m:r>
                        </m:sup>
                      </m:sSup>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𝒮</m:t>
                          </m:r>
                        </m:e>
                        <m:sub>
                          <m:r>
                            <a:rPr lang="en-US" altLang="zh-CN" sz="2000" i="1">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𝑠</m:t>
                      </m:r>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𝒜</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𝑎</m:t>
                      </m:r>
                      <m:r>
                        <a:rPr lang="en-US" altLang="zh-CN" sz="2000" b="0" i="1" smtClean="0">
                          <a:latin typeface="Cambria Math" panose="02040503050406030204" pitchFamily="18" charset="0"/>
                          <a:ea typeface="Cambria Math" panose="02040503050406030204" pitchFamily="18" charset="0"/>
                        </a:rPr>
                        <m:t>]</m:t>
                      </m:r>
                    </m:oMath>
                  </m:oMathPara>
                </a14:m>
                <a:endParaRPr lang="en-US" altLang="zh-CN" sz="2000" dirty="0">
                  <a:latin typeface="Calibri" panose="020F0502020204030204" pitchFamily="34" charset="0"/>
                  <a:cs typeface="Calibri" panose="020F0502020204030204" pitchFamily="34" charset="0"/>
                </a:endParaRPr>
              </a:p>
              <a:p>
                <a:pPr marL="342900" lvl="1" indent="-342900">
                  <a:spcAft>
                    <a:spcPts val="1200"/>
                  </a:spcAft>
                  <a:buFont typeface="Arial" panose="020B0604020202020204" pitchFamily="34" charset="0"/>
                  <a:buChar char="•"/>
                </a:pPr>
                <a14:m>
                  <m:oMath xmlns:m="http://schemas.openxmlformats.org/officeDocument/2006/math">
                    <m:r>
                      <a:rPr lang="en-US" altLang="zh-CN" sz="2000" i="0" smtClean="0">
                        <a:solidFill>
                          <a:schemeClr val="accent6"/>
                        </a:solidFill>
                        <a:latin typeface="Cambria Math" panose="02040503050406030204" pitchFamily="18" charset="0"/>
                        <a:ea typeface="Cambria Math" panose="02040503050406030204" pitchFamily="18" charset="0"/>
                      </a:rPr>
                      <m:t>ℛ</m:t>
                    </m:r>
                  </m:oMath>
                </a14:m>
                <a:r>
                  <a:rPr lang="en-US" altLang="zh-CN" sz="2000" dirty="0">
                    <a:latin typeface="Cambria Math" panose="02040503050406030204" pitchFamily="18" charset="0"/>
                    <a:ea typeface="Cambria Math" panose="02040503050406030204" pitchFamily="18" charset="0"/>
                  </a:rPr>
                  <a:t> </a:t>
                </a:r>
                <a:r>
                  <a:rPr lang="en-US" altLang="zh-CN" sz="2000" dirty="0">
                    <a:latin typeface="Calibri" panose="020F0502020204030204" pitchFamily="34" charset="0"/>
                    <a:ea typeface="Cambria Math" panose="02040503050406030204" pitchFamily="18" charset="0"/>
                    <a:cs typeface="Calibri" panose="020F0502020204030204" pitchFamily="34" charset="0"/>
                  </a:rPr>
                  <a:t>is a </a:t>
                </a:r>
                <a:r>
                  <a:rPr lang="en-US" altLang="zh-CN" sz="2000" dirty="0">
                    <a:solidFill>
                      <a:schemeClr val="accent6"/>
                    </a:solidFill>
                    <a:latin typeface="Calibri" panose="020F0502020204030204" pitchFamily="34" charset="0"/>
                    <a:ea typeface="Cambria Math" panose="02040503050406030204" pitchFamily="18" charset="0"/>
                    <a:cs typeface="Calibri" panose="020F0502020204030204" pitchFamily="34" charset="0"/>
                  </a:rPr>
                  <a:t>reward function </a:t>
                </a:r>
                <a:r>
                  <a:rPr lang="en-US" altLang="zh-CN" sz="2000" dirty="0">
                    <a:latin typeface="Calibri" panose="020F0502020204030204" pitchFamily="34" charset="0"/>
                    <a:ea typeface="Cambria Math" panose="02040503050406030204" pitchFamily="18" charset="0"/>
                    <a:cs typeface="Calibri" panose="020F0502020204030204" pitchFamily="34" charset="0"/>
                  </a:rPr>
                  <a:t>designed for agent to earn expected return</a:t>
                </a:r>
              </a:p>
              <a:p>
                <a:pPr marL="0" lvl="1">
                  <a:spcAft>
                    <a:spcPts val="1200"/>
                  </a:spcAft>
                </a:pPr>
                <a14:m>
                  <m:oMathPara xmlns:m="http://schemas.openxmlformats.org/officeDocument/2006/math">
                    <m:oMathParaPr>
                      <m:jc m:val="centerGroup"/>
                    </m:oMathParaPr>
                    <m:oMath xmlns:m="http://schemas.openxmlformats.org/officeDocument/2006/math">
                      <m:r>
                        <a:rPr lang="en-US" altLang="zh-CN" sz="2000">
                          <a:latin typeface="Cambria Math" panose="02040503050406030204" pitchFamily="18" charset="0"/>
                          <a:ea typeface="Cambria Math" panose="02040503050406030204" pitchFamily="18" charset="0"/>
                        </a:rPr>
                        <m:t>ℛ</m:t>
                      </m:r>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𝔼</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a:latin typeface="Cambria Math" panose="02040503050406030204" pitchFamily="18" charset="0"/>
                              <a:ea typeface="Cambria Math" panose="02040503050406030204" pitchFamily="18" charset="0"/>
                            </a:rPr>
                            <m:t>ℛ</m:t>
                          </m:r>
                        </m:e>
                        <m:sub>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+1</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𝒮</m:t>
                          </m:r>
                        </m:e>
                        <m:sub>
                          <m:r>
                            <a:rPr lang="en-US" altLang="zh-CN" sz="2000" i="1">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𝑠</m:t>
                      </m:r>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𝒜</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𝑎</m:t>
                      </m:r>
                      <m:r>
                        <a:rPr lang="en-US" altLang="zh-CN" sz="2000" b="0" i="1" smtClean="0">
                          <a:latin typeface="Cambria Math" panose="02040503050406030204" pitchFamily="18" charset="0"/>
                          <a:ea typeface="Cambria Math" panose="02040503050406030204" pitchFamily="18" charset="0"/>
                        </a:rPr>
                        <m:t>]</m:t>
                      </m:r>
                    </m:oMath>
                  </m:oMathPara>
                </a14:m>
                <a:endParaRPr lang="en-US" altLang="zh-CN" sz="2000" dirty="0">
                  <a:latin typeface="Calibri" panose="020F0502020204030204" pitchFamily="34" charset="0"/>
                  <a:cs typeface="Calibri" panose="020F0502020204030204" pitchFamily="34" charset="0"/>
                </a:endParaRPr>
              </a:p>
              <a:p>
                <a:pPr marL="342900" lvl="1" indent="-342900">
                  <a:spcAft>
                    <a:spcPts val="1200"/>
                  </a:spcAft>
                  <a:buFont typeface="Arial" panose="020B0604020202020204" pitchFamily="34" charset="0"/>
                  <a:buChar char="•"/>
                </a:pPr>
                <a14:m>
                  <m:oMath xmlns:m="http://schemas.openxmlformats.org/officeDocument/2006/math">
                    <m:r>
                      <a:rPr lang="zh-CN" altLang="en-US" sz="2000" i="1" smtClean="0">
                        <a:latin typeface="Cambria Math" panose="02040503050406030204" pitchFamily="18" charset="0"/>
                        <a:ea typeface="Cambria Math" panose="02040503050406030204" pitchFamily="18" charset="0"/>
                      </a:rPr>
                      <m:t>𝛾</m:t>
                    </m:r>
                  </m:oMath>
                </a14:m>
                <a:r>
                  <a:rPr lang="en-US" altLang="zh-CN" sz="2000" i="1" dirty="0">
                    <a:latin typeface="Cambria Math" panose="02040503050406030204" pitchFamily="18" charset="0"/>
                    <a:ea typeface="Cambria Math" panose="02040503050406030204" pitchFamily="18" charset="0"/>
                  </a:rPr>
                  <a:t> </a:t>
                </a:r>
                <a:r>
                  <a:rPr lang="en-US" altLang="zh-CN" sz="2000" dirty="0">
                    <a:latin typeface="Calibri" panose="020F0502020204030204" pitchFamily="34" charset="0"/>
                    <a:ea typeface="Cambria Math" panose="02040503050406030204" pitchFamily="18" charset="0"/>
                    <a:cs typeface="Calibri" panose="020F0502020204030204" pitchFamily="34" charset="0"/>
                  </a:rPr>
                  <a:t>is the discount factor </a:t>
                </a:r>
                <a14:m>
                  <m:oMath xmlns:m="http://schemas.openxmlformats.org/officeDocument/2006/math">
                    <m:r>
                      <a:rPr lang="zh-CN" altLang="en-US" sz="2000" i="1">
                        <a:latin typeface="Cambria Math" panose="02040503050406030204" pitchFamily="18" charset="0"/>
                        <a:ea typeface="Cambria Math" panose="02040503050406030204" pitchFamily="18" charset="0"/>
                      </a:rPr>
                      <m:t>𝛾</m:t>
                    </m:r>
                    <m:r>
                      <a:rPr lang="zh-CN" altLang="en-US" sz="2000" i="1" smtClean="0">
                        <a:latin typeface="Cambria Math" panose="02040503050406030204" pitchFamily="18" charset="0"/>
                        <a:ea typeface="Cambria Math" panose="02040503050406030204" pitchFamily="18" charset="0"/>
                      </a:rPr>
                      <m:t>∈</m:t>
                    </m:r>
                    <m:d>
                      <m:dPr>
                        <m:begChr m:val="["/>
                        <m:endChr m:val="]"/>
                        <m:ctrlPr>
                          <a:rPr lang="en-US" altLang="zh-CN" sz="2000" b="0" i="1" smtClean="0">
                            <a:latin typeface="Cambria Math" panose="02040503050406030204" pitchFamily="18" charset="0"/>
                            <a:ea typeface="Cambria Math" panose="02040503050406030204" pitchFamily="18" charset="0"/>
                          </a:rPr>
                        </m:ctrlPr>
                      </m:dPr>
                      <m:e>
                        <m:r>
                          <a:rPr lang="en-US" altLang="zh-CN" sz="2000" b="0" i="1" smtClean="0">
                            <a:latin typeface="Cambria Math" panose="02040503050406030204" pitchFamily="18" charset="0"/>
                            <a:ea typeface="Cambria Math" panose="02040503050406030204" pitchFamily="18" charset="0"/>
                          </a:rPr>
                          <m:t>0,1</m:t>
                        </m:r>
                      </m:e>
                    </m:d>
                  </m:oMath>
                </a14:m>
                <a:r>
                  <a:rPr lang="en-US" altLang="zh-CN" sz="2000" dirty="0">
                    <a:latin typeface="Calibri" panose="020F0502020204030204" pitchFamily="34" charset="0"/>
                    <a:ea typeface="Cambria Math" panose="02040503050406030204" pitchFamily="18" charset="0"/>
                    <a:cs typeface="Calibri" panose="020F0502020204030204" pitchFamily="34" charset="0"/>
                  </a:rPr>
                  <a:t>, used to trade off the importance between immediate and future rewards.</a:t>
                </a:r>
              </a:p>
            </p:txBody>
          </p:sp>
        </mc:Choice>
        <mc:Fallback xmlns="">
          <p:sp>
            <p:nvSpPr>
              <p:cNvPr id="11" name="文本框 10">
                <a:extLst>
                  <a:ext uri="{FF2B5EF4-FFF2-40B4-BE49-F238E27FC236}">
                    <a16:creationId xmlns:a16="http://schemas.microsoft.com/office/drawing/2014/main" id="{9A24315C-B036-C30E-C466-50AA0677243D}"/>
                  </a:ext>
                </a:extLst>
              </p:cNvPr>
              <p:cNvSpPr txBox="1">
                <a:spLocks noRot="1" noChangeAspect="1" noMove="1" noResize="1" noEditPoints="1" noAdjustHandles="1" noChangeArrowheads="1" noChangeShapeType="1" noTextEdit="1"/>
              </p:cNvSpPr>
              <p:nvPr/>
            </p:nvSpPr>
            <p:spPr>
              <a:xfrm>
                <a:off x="311284" y="2096909"/>
                <a:ext cx="6470650" cy="3785652"/>
              </a:xfrm>
              <a:prstGeom prst="rect">
                <a:avLst/>
              </a:prstGeom>
              <a:blipFill>
                <a:blip r:embed="rId3"/>
                <a:stretch>
                  <a:fillRect l="-847" t="-966" b="-1932"/>
                </a:stretch>
              </a:blipFill>
            </p:spPr>
            <p:txBody>
              <a:bodyPr/>
              <a:lstStyle/>
              <a:p>
                <a:r>
                  <a:rPr lang="zh-CN" altLang="en-US">
                    <a:noFill/>
                  </a:rPr>
                  <a:t> </a:t>
                </a:r>
              </a:p>
            </p:txBody>
          </p:sp>
        </mc:Fallback>
      </mc:AlternateContent>
      <p:pic>
        <p:nvPicPr>
          <p:cNvPr id="81" name="图片 80">
            <a:extLst>
              <a:ext uri="{FF2B5EF4-FFF2-40B4-BE49-F238E27FC236}">
                <a16:creationId xmlns:a16="http://schemas.microsoft.com/office/drawing/2014/main" id="{69B26C78-C783-9CAA-C6B5-D21ED5BC883C}"/>
              </a:ext>
            </a:extLst>
          </p:cNvPr>
          <p:cNvPicPr>
            <a:picLocks noChangeAspect="1"/>
          </p:cNvPicPr>
          <p:nvPr/>
        </p:nvPicPr>
        <p:blipFill>
          <a:blip r:embed="rId4"/>
          <a:stretch>
            <a:fillRect/>
          </a:stretch>
        </p:blipFill>
        <p:spPr>
          <a:xfrm>
            <a:off x="5822724" y="1823877"/>
            <a:ext cx="6235714" cy="3492000"/>
          </a:xfrm>
          <a:prstGeom prst="rect">
            <a:avLst/>
          </a:prstGeom>
        </p:spPr>
      </p:pic>
    </p:spTree>
    <p:extLst>
      <p:ext uri="{BB962C8B-B14F-4D97-AF65-F5344CB8AC3E}">
        <p14:creationId xmlns:p14="http://schemas.microsoft.com/office/powerpoint/2010/main" val="372348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Example: EV Charging MDP</a:t>
            </a:r>
          </a:p>
        </p:txBody>
      </p:sp>
      <p:sp>
        <p:nvSpPr>
          <p:cNvPr id="9" name="文本框 8">
            <a:extLst>
              <a:ext uri="{FF2B5EF4-FFF2-40B4-BE49-F238E27FC236}">
                <a16:creationId xmlns:a16="http://schemas.microsoft.com/office/drawing/2014/main" id="{AD0C34E9-8546-600D-83F1-FF9ED50CA0B4}"/>
              </a:ext>
            </a:extLst>
          </p:cNvPr>
          <p:cNvSpPr txBox="1"/>
          <p:nvPr/>
        </p:nvSpPr>
        <p:spPr>
          <a:xfrm>
            <a:off x="311284" y="1012224"/>
            <a:ext cx="11872833" cy="461665"/>
          </a:xfrm>
          <a:prstGeom prst="rect">
            <a:avLst/>
          </a:prstGeom>
          <a:noFill/>
        </p:spPr>
        <p:txBody>
          <a:bodyPr wrap="square">
            <a:spAutoFit/>
          </a:bodyPr>
          <a:lstStyle/>
          <a:p>
            <a:r>
              <a:rPr lang="en-US" altLang="zh-CN" sz="2400" dirty="0">
                <a:latin typeface="Calibri" panose="020F0502020204030204" pitchFamily="34" charset="0"/>
                <a:cs typeface="Calibri" panose="020F0502020204030204" pitchFamily="34" charset="0"/>
              </a:rPr>
              <a:t>Taking EV charging problem as an example, an MDP can be described as below:</a:t>
            </a:r>
          </a:p>
        </p:txBody>
      </p:sp>
      <p:pic>
        <p:nvPicPr>
          <p:cNvPr id="10" name="图片 9">
            <a:extLst>
              <a:ext uri="{FF2B5EF4-FFF2-40B4-BE49-F238E27FC236}">
                <a16:creationId xmlns:a16="http://schemas.microsoft.com/office/drawing/2014/main" id="{B38AEAF3-3EF4-1FC7-0041-BD3F7F7384D2}"/>
              </a:ext>
            </a:extLst>
          </p:cNvPr>
          <p:cNvPicPr>
            <a:picLocks noChangeAspect="1"/>
          </p:cNvPicPr>
          <p:nvPr/>
        </p:nvPicPr>
        <p:blipFill>
          <a:blip r:embed="rId3"/>
          <a:stretch>
            <a:fillRect/>
          </a:stretch>
        </p:blipFill>
        <p:spPr>
          <a:xfrm>
            <a:off x="3568717" y="1847648"/>
            <a:ext cx="670142" cy="720000"/>
          </a:xfrm>
          <a:prstGeom prst="rect">
            <a:avLst/>
          </a:prstGeom>
        </p:spPr>
      </p:pic>
      <p:pic>
        <p:nvPicPr>
          <p:cNvPr id="12" name="图片 11">
            <a:extLst>
              <a:ext uri="{FF2B5EF4-FFF2-40B4-BE49-F238E27FC236}">
                <a16:creationId xmlns:a16="http://schemas.microsoft.com/office/drawing/2014/main" id="{41E5E26B-7DA9-F1A5-9470-6A866A33E4A8}"/>
              </a:ext>
            </a:extLst>
          </p:cNvPr>
          <p:cNvPicPr>
            <a:picLocks noChangeAspect="1"/>
          </p:cNvPicPr>
          <p:nvPr/>
        </p:nvPicPr>
        <p:blipFill>
          <a:blip r:embed="rId4"/>
          <a:stretch>
            <a:fillRect/>
          </a:stretch>
        </p:blipFill>
        <p:spPr>
          <a:xfrm>
            <a:off x="372843" y="1487648"/>
            <a:ext cx="2262364" cy="1440000"/>
          </a:xfrm>
          <a:prstGeom prst="rect">
            <a:avLst/>
          </a:prstGeom>
        </p:spPr>
      </p:pic>
      <p:cxnSp>
        <p:nvCxnSpPr>
          <p:cNvPr id="13" name="直接箭头连接符 91">
            <a:extLst>
              <a:ext uri="{FF2B5EF4-FFF2-40B4-BE49-F238E27FC236}">
                <a16:creationId xmlns:a16="http://schemas.microsoft.com/office/drawing/2014/main" id="{B9BC7725-C183-07A2-5EAB-1DC559F04504}"/>
              </a:ext>
            </a:extLst>
          </p:cNvPr>
          <p:cNvCxnSpPr>
            <a:cxnSpLocks/>
            <a:stCxn id="12" idx="3"/>
            <a:endCxn id="10" idx="1"/>
          </p:cNvCxnSpPr>
          <p:nvPr/>
        </p:nvCxnSpPr>
        <p:spPr>
          <a:xfrm>
            <a:off x="2635207" y="2207648"/>
            <a:ext cx="933510" cy="0"/>
          </a:xfrm>
          <a:prstGeom prst="straightConnector1">
            <a:avLst/>
          </a:prstGeom>
          <a:ln w="38100">
            <a:solidFill>
              <a:schemeClr val="accent3"/>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53F7ACDC-8ECF-CA20-8B00-EAA48529142D}"/>
              </a:ext>
            </a:extLst>
          </p:cNvPr>
          <p:cNvPicPr>
            <a:picLocks noChangeAspect="1"/>
          </p:cNvPicPr>
          <p:nvPr/>
        </p:nvPicPr>
        <p:blipFill>
          <a:blip r:embed="rId5"/>
          <a:stretch>
            <a:fillRect/>
          </a:stretch>
        </p:blipFill>
        <p:spPr>
          <a:xfrm>
            <a:off x="5271225" y="1926639"/>
            <a:ext cx="1267638" cy="562018"/>
          </a:xfrm>
          <a:prstGeom prst="rect">
            <a:avLst/>
          </a:prstGeom>
        </p:spPr>
      </p:pic>
      <p:cxnSp>
        <p:nvCxnSpPr>
          <p:cNvPr id="19" name="直接箭头连接符 91">
            <a:extLst>
              <a:ext uri="{FF2B5EF4-FFF2-40B4-BE49-F238E27FC236}">
                <a16:creationId xmlns:a16="http://schemas.microsoft.com/office/drawing/2014/main" id="{E21A5F08-759A-341A-31FB-FB3E327EA54A}"/>
              </a:ext>
            </a:extLst>
          </p:cNvPr>
          <p:cNvCxnSpPr>
            <a:cxnSpLocks/>
            <a:stCxn id="18" idx="1"/>
            <a:endCxn id="10" idx="3"/>
          </p:cNvCxnSpPr>
          <p:nvPr/>
        </p:nvCxnSpPr>
        <p:spPr>
          <a:xfrm flipH="1">
            <a:off x="4238859" y="2207648"/>
            <a:ext cx="1032366" cy="0"/>
          </a:xfrm>
          <a:prstGeom prst="straightConnector1">
            <a:avLst/>
          </a:prstGeom>
          <a:ln w="38100">
            <a:solidFill>
              <a:schemeClr val="accent6"/>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1015">
            <a:extLst>
              <a:ext uri="{FF2B5EF4-FFF2-40B4-BE49-F238E27FC236}">
                <a16:creationId xmlns:a16="http://schemas.microsoft.com/office/drawing/2014/main" id="{0AAAC15C-B546-44D4-ED7F-6B9308A8A953}"/>
              </a:ext>
            </a:extLst>
          </p:cNvPr>
          <p:cNvSpPr/>
          <p:nvPr/>
        </p:nvSpPr>
        <p:spPr>
          <a:xfrm>
            <a:off x="619184" y="2909509"/>
            <a:ext cx="1804143" cy="369332"/>
          </a:xfrm>
          <a:prstGeom prst="rect">
            <a:avLst/>
          </a:prstGeom>
        </p:spPr>
        <p:txBody>
          <a:bodyPr wrap="square">
            <a:spAutoFit/>
          </a:bodyPr>
          <a:lstStyle/>
          <a:p>
            <a:pPr algn="ctr"/>
            <a:r>
              <a:rPr lang="en-US" altLang="zh-CN" b="1" dirty="0">
                <a:latin typeface="Calibri" panose="020F0502020204030204" pitchFamily="34" charset="0"/>
                <a:ea typeface="Cambria Math" panose="02040503050406030204" pitchFamily="18" charset="0"/>
                <a:cs typeface="Calibri" panose="020F0502020204030204" pitchFamily="34" charset="0"/>
              </a:rPr>
              <a:t>Power Grid</a:t>
            </a:r>
            <a:endParaRPr lang="zh-CN" altLang="en-US" b="1" dirty="0">
              <a:latin typeface="Calibri" panose="020F0502020204030204" pitchFamily="34" charset="0"/>
              <a:cs typeface="Calibri" panose="020F0502020204030204" pitchFamily="34" charset="0"/>
            </a:endParaRPr>
          </a:p>
        </p:txBody>
      </p:sp>
      <p:sp>
        <p:nvSpPr>
          <p:cNvPr id="23" name="Rectangle 1015">
            <a:extLst>
              <a:ext uri="{FF2B5EF4-FFF2-40B4-BE49-F238E27FC236}">
                <a16:creationId xmlns:a16="http://schemas.microsoft.com/office/drawing/2014/main" id="{384F34C0-D286-4930-5431-C9AA8B1D0AF5}"/>
              </a:ext>
            </a:extLst>
          </p:cNvPr>
          <p:cNvSpPr/>
          <p:nvPr/>
        </p:nvSpPr>
        <p:spPr>
          <a:xfrm>
            <a:off x="2827847" y="2669312"/>
            <a:ext cx="1998182" cy="400110"/>
          </a:xfrm>
          <a:prstGeom prst="rect">
            <a:avLst/>
          </a:prstGeom>
        </p:spPr>
        <p:txBody>
          <a:bodyPr wrap="square">
            <a:spAutoFit/>
          </a:bodyPr>
          <a:lstStyle/>
          <a:p>
            <a:pPr algn="ctr"/>
            <a:r>
              <a:rPr lang="en-US" altLang="zh-CN" sz="2000" b="1" dirty="0">
                <a:latin typeface="Calibri" panose="020F0502020204030204" pitchFamily="34" charset="0"/>
                <a:ea typeface="Cambria Math" panose="02040503050406030204" pitchFamily="18" charset="0"/>
                <a:cs typeface="Calibri" panose="020F0502020204030204" pitchFamily="34" charset="0"/>
              </a:rPr>
              <a:t>Charging Station</a:t>
            </a:r>
            <a:endParaRPr lang="zh-CN" altLang="en-US" sz="2000" b="1" dirty="0">
              <a:latin typeface="Calibri" panose="020F0502020204030204" pitchFamily="34" charset="0"/>
              <a:cs typeface="Calibri" panose="020F0502020204030204" pitchFamily="34" charset="0"/>
            </a:endParaRPr>
          </a:p>
        </p:txBody>
      </p:sp>
      <p:sp>
        <p:nvSpPr>
          <p:cNvPr id="29" name="Rectangle 1015">
            <a:extLst>
              <a:ext uri="{FF2B5EF4-FFF2-40B4-BE49-F238E27FC236}">
                <a16:creationId xmlns:a16="http://schemas.microsoft.com/office/drawing/2014/main" id="{55ED410C-D2A5-A110-91ED-DA6C5CADEB23}"/>
              </a:ext>
            </a:extLst>
          </p:cNvPr>
          <p:cNvSpPr/>
          <p:nvPr/>
        </p:nvSpPr>
        <p:spPr>
          <a:xfrm>
            <a:off x="5018669" y="2609957"/>
            <a:ext cx="1637655" cy="400110"/>
          </a:xfrm>
          <a:prstGeom prst="rect">
            <a:avLst/>
          </a:prstGeom>
        </p:spPr>
        <p:txBody>
          <a:bodyPr wrap="square">
            <a:spAutoFit/>
          </a:bodyPr>
          <a:lstStyle/>
          <a:p>
            <a:pPr algn="ctr"/>
            <a:r>
              <a:rPr lang="en-US" altLang="zh-CN" sz="2000" b="1" dirty="0">
                <a:latin typeface="Calibri" panose="020F0502020204030204" pitchFamily="34" charset="0"/>
                <a:ea typeface="Cambria Math" panose="02040503050406030204" pitchFamily="18" charset="0"/>
                <a:cs typeface="Calibri" panose="020F0502020204030204" pitchFamily="34" charset="0"/>
              </a:rPr>
              <a:t>EV agent</a:t>
            </a:r>
            <a:endParaRPr lang="zh-CN" altLang="en-US" sz="20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857AF5A8-5143-2486-F919-B148F4324FA4}"/>
                  </a:ext>
                </a:extLst>
              </p:cNvPr>
              <p:cNvSpPr txBox="1"/>
              <p:nvPr/>
            </p:nvSpPr>
            <p:spPr>
              <a:xfrm>
                <a:off x="6827822" y="1823902"/>
                <a:ext cx="5457942" cy="178510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altLang="zh-CN" sz="2000" dirty="0">
                    <a:latin typeface="Calibri" panose="020F0502020204030204" pitchFamily="34" charset="0"/>
                    <a:ea typeface="Cambria Math" panose="02040503050406030204" pitchFamily="18" charset="0"/>
                    <a:cs typeface="Calibri" panose="020F0502020204030204" pitchFamily="34" charset="0"/>
                  </a:rPr>
                  <a:t>One state </a:t>
                </a:r>
                <a14:m>
                  <m:oMath xmlns:m="http://schemas.openxmlformats.org/officeDocument/2006/math">
                    <m:r>
                      <a:rPr lang="zh-CN" altLang="en-US" sz="2000" i="1" smtClean="0">
                        <a:latin typeface="Cambria Math" panose="02040503050406030204" pitchFamily="18" charset="0"/>
                        <a:ea typeface="Cambria Math" panose="02040503050406030204" pitchFamily="18" charset="0"/>
                      </a:rPr>
                      <m:t>𝒮</m:t>
                    </m:r>
                  </m:oMath>
                </a14:m>
                <a:r>
                  <a:rPr lang="en-US" altLang="zh-CN" sz="2000" dirty="0">
                    <a:latin typeface="Calibri" panose="020F0502020204030204" pitchFamily="34" charset="0"/>
                    <a:cs typeface="Calibri" panose="020F0502020204030204" pitchFamily="34" charset="0"/>
                  </a:rPr>
                  <a:t>: </a:t>
                </a:r>
                <a:r>
                  <a:rPr lang="en-US" altLang="zh-CN" sz="2000" dirty="0">
                    <a:solidFill>
                      <a:srgbClr val="0070C0"/>
                    </a:solidFill>
                    <a:latin typeface="Calibri" panose="020F0502020204030204" pitchFamily="34" charset="0"/>
                    <a:cs typeface="Calibri" panose="020F0502020204030204" pitchFamily="34" charset="0"/>
                  </a:rPr>
                  <a:t>electricity price, battery state-of-the-charge (SoC)</a:t>
                </a:r>
              </a:p>
              <a:p>
                <a:pPr marL="342900" indent="-342900">
                  <a:spcAft>
                    <a:spcPts val="600"/>
                  </a:spcAft>
                  <a:buFont typeface="Arial" panose="020B0604020202020204" pitchFamily="34" charset="0"/>
                  <a:buChar char="•"/>
                </a:pPr>
                <a:r>
                  <a:rPr lang="en-US" altLang="zh-CN" sz="2000" b="0" dirty="0">
                    <a:latin typeface="Calibri" panose="020F0502020204030204" pitchFamily="34" charset="0"/>
                    <a:ea typeface="Cambria Math" panose="02040503050406030204" pitchFamily="18" charset="0"/>
                    <a:cs typeface="Calibri" panose="020F0502020204030204" pitchFamily="34" charset="0"/>
                  </a:rPr>
                  <a:t>Two actions </a:t>
                </a:r>
                <a14:m>
                  <m:oMath xmlns:m="http://schemas.openxmlformats.org/officeDocument/2006/math">
                    <m:r>
                      <a:rPr lang="zh-CN" altLang="en-US" sz="2000" b="0" i="1" smtClean="0">
                        <a:latin typeface="Cambria Math" panose="02040503050406030204" pitchFamily="18" charset="0"/>
                        <a:ea typeface="Cambria Math" panose="02040503050406030204" pitchFamily="18" charset="0"/>
                      </a:rPr>
                      <m:t>𝒜</m:t>
                    </m:r>
                  </m:oMath>
                </a14:m>
                <a:r>
                  <a:rPr lang="en-US" altLang="zh-CN" sz="2000" dirty="0">
                    <a:latin typeface="Calibri" panose="020F0502020204030204" pitchFamily="34" charset="0"/>
                    <a:cs typeface="Calibri" panose="020F0502020204030204" pitchFamily="34" charset="0"/>
                  </a:rPr>
                  <a:t>: </a:t>
                </a:r>
                <a:r>
                  <a:rPr lang="en-US" altLang="zh-CN" sz="2000" dirty="0">
                    <a:solidFill>
                      <a:schemeClr val="accent2"/>
                    </a:solidFill>
                    <a:latin typeface="Calibri" panose="020F0502020204030204" pitchFamily="34" charset="0"/>
                    <a:cs typeface="Calibri" panose="020F0502020204030204" pitchFamily="34" charset="0"/>
                  </a:rPr>
                  <a:t>{charge, discharge}</a:t>
                </a:r>
              </a:p>
              <a:p>
                <a:pPr marL="342900" lvl="1" indent="-342900">
                  <a:spcAft>
                    <a:spcPts val="600"/>
                  </a:spcAft>
                  <a:buFont typeface="Arial" panose="020B0604020202020204" pitchFamily="34" charset="0"/>
                  <a:buChar char="•"/>
                </a:pPr>
                <a:r>
                  <a:rPr lang="en-US" altLang="zh-CN" sz="2000" dirty="0">
                    <a:latin typeface="Calibri" panose="020F0502020204030204" pitchFamily="34" charset="0"/>
                    <a:ea typeface="Cambria Math" panose="02040503050406030204" pitchFamily="18" charset="0"/>
                    <a:cs typeface="Calibri" panose="020F0502020204030204" pitchFamily="34" charset="0"/>
                  </a:rPr>
                  <a:t>Reward </a:t>
                </a:r>
                <a14:m>
                  <m:oMath xmlns:m="http://schemas.openxmlformats.org/officeDocument/2006/math">
                    <m:r>
                      <a:rPr lang="en-US" altLang="zh-CN" sz="2000" i="0">
                        <a:latin typeface="Cambria Math" panose="02040503050406030204" pitchFamily="18" charset="0"/>
                        <a:ea typeface="Cambria Math" panose="02040503050406030204" pitchFamily="18" charset="0"/>
                      </a:rPr>
                      <m:t>ℛ</m:t>
                    </m:r>
                  </m:oMath>
                </a14:m>
                <a:r>
                  <a:rPr lang="en-US" altLang="zh-CN" sz="2000" dirty="0">
                    <a:latin typeface="Calibri" panose="020F0502020204030204" pitchFamily="34" charset="0"/>
                    <a:ea typeface="Cambria Math" panose="02040503050406030204" pitchFamily="18" charset="0"/>
                    <a:cs typeface="Calibri" panose="020F0502020204030204" pitchFamily="34" charset="0"/>
                  </a:rPr>
                  <a:t>: </a:t>
                </a:r>
                <a:r>
                  <a:rPr lang="en-US" altLang="zh-CN" sz="2000" dirty="0">
                    <a:solidFill>
                      <a:schemeClr val="accent6"/>
                    </a:solidFill>
                    <a:latin typeface="Calibri" panose="020F0502020204030204" pitchFamily="34" charset="0"/>
                    <a:ea typeface="Cambria Math" panose="02040503050406030204" pitchFamily="18" charset="0"/>
                    <a:cs typeface="Calibri" panose="020F0502020204030204" pitchFamily="34" charset="0"/>
                  </a:rPr>
                  <a:t>negative charging cost</a:t>
                </a:r>
                <a:r>
                  <a:rPr lang="en-US" altLang="zh-CN" sz="2000" dirty="0">
                    <a:latin typeface="Calibri" panose="020F0502020204030204" pitchFamily="34" charset="0"/>
                    <a:ea typeface="Cambria Math" panose="02040503050406030204" pitchFamily="18" charset="0"/>
                    <a:cs typeface="Calibri" panose="020F0502020204030204" pitchFamily="34" charset="0"/>
                  </a:rPr>
                  <a:t>, </a:t>
                </a:r>
                <a:r>
                  <a:rPr lang="en-US" altLang="zh-CN" sz="2000" dirty="0">
                    <a:solidFill>
                      <a:schemeClr val="accent6"/>
                    </a:solidFill>
                    <a:latin typeface="Calibri" panose="020F0502020204030204" pitchFamily="34" charset="0"/>
                    <a:ea typeface="Cambria Math" panose="02040503050406030204" pitchFamily="18" charset="0"/>
                    <a:cs typeface="Calibri" panose="020F0502020204030204" pitchFamily="34" charset="0"/>
                  </a:rPr>
                  <a:t>maintain high SoC for traveling purpose</a:t>
                </a:r>
              </a:p>
            </p:txBody>
          </p:sp>
        </mc:Choice>
        <mc:Fallback xmlns="">
          <p:sp>
            <p:nvSpPr>
              <p:cNvPr id="31" name="文本框 30">
                <a:extLst>
                  <a:ext uri="{FF2B5EF4-FFF2-40B4-BE49-F238E27FC236}">
                    <a16:creationId xmlns:a16="http://schemas.microsoft.com/office/drawing/2014/main" id="{857AF5A8-5143-2486-F919-B148F4324FA4}"/>
                  </a:ext>
                </a:extLst>
              </p:cNvPr>
              <p:cNvSpPr txBox="1">
                <a:spLocks noRot="1" noChangeAspect="1" noMove="1" noResize="1" noEditPoints="1" noAdjustHandles="1" noChangeArrowheads="1" noChangeShapeType="1" noTextEdit="1"/>
              </p:cNvSpPr>
              <p:nvPr/>
            </p:nvSpPr>
            <p:spPr>
              <a:xfrm>
                <a:off x="6827822" y="1823902"/>
                <a:ext cx="5457942" cy="1785104"/>
              </a:xfrm>
              <a:prstGeom prst="rect">
                <a:avLst/>
              </a:prstGeom>
              <a:blipFill>
                <a:blip r:embed="rId6"/>
                <a:stretch>
                  <a:fillRect l="-1006" t="-1706" b="-5119"/>
                </a:stretch>
              </a:blipFill>
            </p:spPr>
            <p:txBody>
              <a:bodyPr/>
              <a:lstStyle/>
              <a:p>
                <a:r>
                  <a:rPr lang="zh-CN" altLang="en-US">
                    <a:noFill/>
                  </a:rPr>
                  <a:t> </a:t>
                </a:r>
              </a:p>
            </p:txBody>
          </p:sp>
        </mc:Fallback>
      </mc:AlternateContent>
      <p:sp>
        <p:nvSpPr>
          <p:cNvPr id="34" name="文本框 33">
            <a:extLst>
              <a:ext uri="{FF2B5EF4-FFF2-40B4-BE49-F238E27FC236}">
                <a16:creationId xmlns:a16="http://schemas.microsoft.com/office/drawing/2014/main" id="{0476E758-1D0B-AAC7-34EE-C40A456E7A7F}"/>
              </a:ext>
            </a:extLst>
          </p:cNvPr>
          <p:cNvSpPr txBox="1"/>
          <p:nvPr/>
        </p:nvSpPr>
        <p:spPr>
          <a:xfrm>
            <a:off x="295111" y="4634588"/>
            <a:ext cx="1415504" cy="646331"/>
          </a:xfrm>
          <a:prstGeom prst="rect">
            <a:avLst/>
          </a:prstGeom>
          <a:noFill/>
        </p:spPr>
        <p:txBody>
          <a:bodyPr wrap="square">
            <a:spAutoFit/>
          </a:bodyPr>
          <a:lstStyle/>
          <a:p>
            <a:pPr algn="ctr"/>
            <a:r>
              <a:rPr lang="en-US" altLang="zh-CN" b="1" dirty="0">
                <a:solidFill>
                  <a:srgbClr val="0070C0"/>
                </a:solidFill>
                <a:latin typeface="Calibri" panose="020F0502020204030204" pitchFamily="34" charset="0"/>
                <a:cs typeface="Calibri" panose="020F0502020204030204" pitchFamily="34" charset="0"/>
              </a:rPr>
              <a:t>price is low</a:t>
            </a:r>
          </a:p>
          <a:p>
            <a:pPr algn="ctr"/>
            <a:r>
              <a:rPr lang="en-US" altLang="zh-CN" b="1" dirty="0">
                <a:solidFill>
                  <a:srgbClr val="0070C0"/>
                </a:solidFill>
                <a:latin typeface="Calibri" panose="020F0502020204030204" pitchFamily="34" charset="0"/>
                <a:cs typeface="Calibri" panose="020F0502020204030204" pitchFamily="34" charset="0"/>
              </a:rPr>
              <a:t>SoC is low</a:t>
            </a:r>
          </a:p>
        </p:txBody>
      </p:sp>
      <p:cxnSp>
        <p:nvCxnSpPr>
          <p:cNvPr id="36" name="直接箭头连接符 35">
            <a:extLst>
              <a:ext uri="{FF2B5EF4-FFF2-40B4-BE49-F238E27FC236}">
                <a16:creationId xmlns:a16="http://schemas.microsoft.com/office/drawing/2014/main" id="{114815BF-2AD8-D5B3-3479-4FA08DC8652E}"/>
              </a:ext>
            </a:extLst>
          </p:cNvPr>
          <p:cNvCxnSpPr>
            <a:cxnSpLocks/>
            <a:stCxn id="5" idx="3"/>
            <a:endCxn id="8" idx="1"/>
          </p:cNvCxnSpPr>
          <p:nvPr/>
        </p:nvCxnSpPr>
        <p:spPr>
          <a:xfrm flipV="1">
            <a:off x="1668314" y="4117230"/>
            <a:ext cx="1685610" cy="835033"/>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1622ABFD-0898-1412-50B3-D1B1764C3829}"/>
              </a:ext>
            </a:extLst>
          </p:cNvPr>
          <p:cNvSpPr/>
          <p:nvPr/>
        </p:nvSpPr>
        <p:spPr>
          <a:xfrm>
            <a:off x="300314" y="4592263"/>
            <a:ext cx="1368000" cy="720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25BF157B-4578-B780-89E6-3F9E798F52C1}"/>
              </a:ext>
            </a:extLst>
          </p:cNvPr>
          <p:cNvSpPr/>
          <p:nvPr/>
        </p:nvSpPr>
        <p:spPr>
          <a:xfrm>
            <a:off x="3353924" y="3757230"/>
            <a:ext cx="1548000" cy="720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A814CFFF-92B0-295F-96B0-CBB23B4E56BA}"/>
              </a:ext>
            </a:extLst>
          </p:cNvPr>
          <p:cNvSpPr/>
          <p:nvPr/>
        </p:nvSpPr>
        <p:spPr>
          <a:xfrm>
            <a:off x="5364244" y="5238248"/>
            <a:ext cx="1368000" cy="720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54F69D1D-A0F1-4098-DA4D-0989976ED554}"/>
              </a:ext>
            </a:extLst>
          </p:cNvPr>
          <p:cNvCxnSpPr>
            <a:cxnSpLocks/>
            <a:stCxn id="5" idx="3"/>
          </p:cNvCxnSpPr>
          <p:nvPr/>
        </p:nvCxnSpPr>
        <p:spPr>
          <a:xfrm>
            <a:off x="1668314" y="4952263"/>
            <a:ext cx="1341512" cy="932102"/>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573EFAA6-B82A-9777-92F1-5DC16520CC41}"/>
                  </a:ext>
                </a:extLst>
              </p:cNvPr>
              <p:cNvSpPr txBox="1"/>
              <p:nvPr/>
            </p:nvSpPr>
            <p:spPr>
              <a:xfrm>
                <a:off x="601408" y="5257061"/>
                <a:ext cx="646725"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𝑠</m:t>
                          </m:r>
                        </m:e>
                        <m:sub>
                          <m:r>
                            <a:rPr lang="en-US" altLang="zh-CN" b="0" i="1" smtClean="0">
                              <a:latin typeface="Cambria Math" panose="02040503050406030204" pitchFamily="18" charset="0"/>
                              <a:ea typeface="Cambria Math" panose="02040503050406030204" pitchFamily="18" charset="0"/>
                            </a:rPr>
                            <m:t>0</m:t>
                          </m:r>
                        </m:sub>
                      </m:sSub>
                    </m:oMath>
                  </m:oMathPara>
                </a14:m>
                <a:endParaRPr lang="en-US" altLang="zh-CN" dirty="0">
                  <a:latin typeface="Calibri" panose="020F0502020204030204" pitchFamily="34" charset="0"/>
                  <a:cs typeface="Calibri" panose="020F0502020204030204" pitchFamily="34" charset="0"/>
                </a:endParaRPr>
              </a:p>
            </p:txBody>
          </p:sp>
        </mc:Choice>
        <mc:Fallback xmlns="">
          <p:sp>
            <p:nvSpPr>
              <p:cNvPr id="33" name="文本框 32">
                <a:extLst>
                  <a:ext uri="{FF2B5EF4-FFF2-40B4-BE49-F238E27FC236}">
                    <a16:creationId xmlns:a16="http://schemas.microsoft.com/office/drawing/2014/main" id="{573EFAA6-B82A-9777-92F1-5DC16520CC41}"/>
                  </a:ext>
                </a:extLst>
              </p:cNvPr>
              <p:cNvSpPr txBox="1">
                <a:spLocks noRot="1" noChangeAspect="1" noMove="1" noResize="1" noEditPoints="1" noAdjustHandles="1" noChangeArrowheads="1" noChangeShapeType="1" noTextEdit="1"/>
              </p:cNvSpPr>
              <p:nvPr/>
            </p:nvSpPr>
            <p:spPr>
              <a:xfrm>
                <a:off x="601408" y="5257061"/>
                <a:ext cx="646725" cy="369332"/>
              </a:xfrm>
              <a:prstGeom prst="rect">
                <a:avLst/>
              </a:prstGeom>
              <a:blipFill>
                <a:blip r:embed="rId7"/>
                <a:stretch>
                  <a:fillRect/>
                </a:stretch>
              </a:blipFill>
            </p:spPr>
            <p:txBody>
              <a:bodyPr/>
              <a:lstStyle/>
              <a:p>
                <a:r>
                  <a:rPr lang="zh-CN" altLang="en-US">
                    <a:noFill/>
                  </a:rPr>
                  <a:t> </a:t>
                </a:r>
              </a:p>
            </p:txBody>
          </p:sp>
        </mc:Fallback>
      </mc:AlternateContent>
      <p:sp>
        <p:nvSpPr>
          <p:cNvPr id="37" name="文本框 36">
            <a:extLst>
              <a:ext uri="{FF2B5EF4-FFF2-40B4-BE49-F238E27FC236}">
                <a16:creationId xmlns:a16="http://schemas.microsoft.com/office/drawing/2014/main" id="{A8C2299A-A855-DA45-FAB1-B94A595289A0}"/>
              </a:ext>
            </a:extLst>
          </p:cNvPr>
          <p:cNvSpPr txBox="1"/>
          <p:nvPr/>
        </p:nvSpPr>
        <p:spPr>
          <a:xfrm>
            <a:off x="1964070" y="3717576"/>
            <a:ext cx="1637654" cy="369332"/>
          </a:xfrm>
          <a:prstGeom prst="rect">
            <a:avLst/>
          </a:prstGeom>
          <a:noFill/>
        </p:spPr>
        <p:txBody>
          <a:bodyPr wrap="square">
            <a:spAutoFit/>
          </a:bodyPr>
          <a:lstStyle/>
          <a:p>
            <a:pPr algn="ctr"/>
            <a:r>
              <a:rPr lang="en-US" altLang="zh-CN" b="1" dirty="0">
                <a:solidFill>
                  <a:schemeClr val="accent2"/>
                </a:solidFill>
                <a:latin typeface="Calibri" panose="020F0502020204030204" pitchFamily="34" charset="0"/>
                <a:cs typeface="Calibri" panose="020F0502020204030204" pitchFamily="34" charset="0"/>
              </a:rPr>
              <a:t>charge</a:t>
            </a:r>
          </a:p>
        </p:txBody>
      </p:sp>
      <p:sp>
        <p:nvSpPr>
          <p:cNvPr id="39" name="文本框 38">
            <a:extLst>
              <a:ext uri="{FF2B5EF4-FFF2-40B4-BE49-F238E27FC236}">
                <a16:creationId xmlns:a16="http://schemas.microsoft.com/office/drawing/2014/main" id="{C65FA856-EED6-4D6C-F6E3-BECC31A4BA51}"/>
              </a:ext>
            </a:extLst>
          </p:cNvPr>
          <p:cNvSpPr txBox="1"/>
          <p:nvPr/>
        </p:nvSpPr>
        <p:spPr>
          <a:xfrm>
            <a:off x="1248911" y="5833958"/>
            <a:ext cx="1931799" cy="369332"/>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discharge</a:t>
            </a:r>
          </a:p>
        </p:txBody>
      </p:sp>
      <p:sp>
        <p:nvSpPr>
          <p:cNvPr id="42" name="文本框 41">
            <a:extLst>
              <a:ext uri="{FF2B5EF4-FFF2-40B4-BE49-F238E27FC236}">
                <a16:creationId xmlns:a16="http://schemas.microsoft.com/office/drawing/2014/main" id="{642CE8B7-1172-8CE8-2197-CBA9A651203C}"/>
              </a:ext>
            </a:extLst>
          </p:cNvPr>
          <p:cNvSpPr txBox="1"/>
          <p:nvPr/>
        </p:nvSpPr>
        <p:spPr>
          <a:xfrm>
            <a:off x="3314347" y="3796869"/>
            <a:ext cx="1637654" cy="646331"/>
          </a:xfrm>
          <a:prstGeom prst="rect">
            <a:avLst/>
          </a:prstGeom>
          <a:noFill/>
        </p:spPr>
        <p:txBody>
          <a:bodyPr wrap="square">
            <a:spAutoFit/>
          </a:bodyPr>
          <a:lstStyle/>
          <a:p>
            <a:pPr algn="ctr"/>
            <a:r>
              <a:rPr lang="en-US" altLang="zh-CN" b="1" dirty="0">
                <a:solidFill>
                  <a:srgbClr val="0070C0"/>
                </a:solidFill>
                <a:latin typeface="Calibri" panose="020F0502020204030204" pitchFamily="34" charset="0"/>
                <a:cs typeface="Calibri" panose="020F0502020204030204" pitchFamily="34" charset="0"/>
              </a:rPr>
              <a:t>price is low</a:t>
            </a:r>
          </a:p>
          <a:p>
            <a:pPr algn="ctr"/>
            <a:r>
              <a:rPr lang="en-US" altLang="zh-CN" b="1" dirty="0">
                <a:solidFill>
                  <a:srgbClr val="0070C0"/>
                </a:solidFill>
                <a:latin typeface="Calibri" panose="020F0502020204030204" pitchFamily="34" charset="0"/>
                <a:cs typeface="Calibri" panose="020F0502020204030204" pitchFamily="34" charset="0"/>
              </a:rPr>
              <a:t>SoC is medium</a:t>
            </a:r>
          </a:p>
        </p:txBody>
      </p:sp>
      <p:sp>
        <p:nvSpPr>
          <p:cNvPr id="44" name="文本框 43">
            <a:extLst>
              <a:ext uri="{FF2B5EF4-FFF2-40B4-BE49-F238E27FC236}">
                <a16:creationId xmlns:a16="http://schemas.microsoft.com/office/drawing/2014/main" id="{EEBA765F-095E-2F3A-0723-49E60ED7FB2F}"/>
              </a:ext>
            </a:extLst>
          </p:cNvPr>
          <p:cNvSpPr txBox="1"/>
          <p:nvPr/>
        </p:nvSpPr>
        <p:spPr>
          <a:xfrm>
            <a:off x="5229417" y="5275081"/>
            <a:ext cx="1637654" cy="646331"/>
          </a:xfrm>
          <a:prstGeom prst="rect">
            <a:avLst/>
          </a:prstGeom>
          <a:noFill/>
        </p:spPr>
        <p:txBody>
          <a:bodyPr wrap="square">
            <a:spAutoFit/>
          </a:bodyPr>
          <a:lstStyle/>
          <a:p>
            <a:pPr algn="ctr"/>
            <a:r>
              <a:rPr lang="en-US" altLang="zh-CN" b="1" dirty="0">
                <a:solidFill>
                  <a:srgbClr val="0070C0"/>
                </a:solidFill>
                <a:latin typeface="Calibri" panose="020F0502020204030204" pitchFamily="34" charset="0"/>
                <a:cs typeface="Calibri" panose="020F0502020204030204" pitchFamily="34" charset="0"/>
              </a:rPr>
              <a:t>price is high</a:t>
            </a:r>
          </a:p>
          <a:p>
            <a:pPr algn="ctr"/>
            <a:r>
              <a:rPr lang="en-US" altLang="zh-CN" b="1" dirty="0">
                <a:solidFill>
                  <a:srgbClr val="0070C0"/>
                </a:solidFill>
                <a:latin typeface="Calibri" panose="020F0502020204030204" pitchFamily="34" charset="0"/>
                <a:cs typeface="Calibri" panose="020F0502020204030204" pitchFamily="34" charset="0"/>
              </a:rPr>
              <a:t>SoC is low</a:t>
            </a:r>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FB17810-EC8D-D42F-EEDB-A1596DB3B8F2}"/>
                  </a:ext>
                </a:extLst>
              </p:cNvPr>
              <p:cNvSpPr txBox="1"/>
              <p:nvPr/>
            </p:nvSpPr>
            <p:spPr>
              <a:xfrm>
                <a:off x="4864995" y="5953603"/>
                <a:ext cx="2212486" cy="369332"/>
              </a:xfrm>
              <a:prstGeom prst="rect">
                <a:avLst/>
              </a:prstGeom>
              <a:noFill/>
            </p:spPr>
            <p:txBody>
              <a:bodyPr wrap="square">
                <a:spAutoFit/>
              </a:bodyPr>
              <a:lstStyle/>
              <a:p>
                <a:pPr algn="ctr"/>
                <a14:m>
                  <m:oMath xmlns:m="http://schemas.openxmlformats.org/officeDocument/2006/math">
                    <m:sSub>
                      <m:sSubPr>
                        <m:ctrlPr>
                          <a:rPr lang="en-US" altLang="zh-CN" b="1" i="1" smtClean="0">
                            <a:solidFill>
                              <a:schemeClr val="accent6"/>
                            </a:solidFill>
                            <a:latin typeface="Cambria Math" panose="02040503050406030204" pitchFamily="18" charset="0"/>
                            <a:ea typeface="Cambria Math" panose="02040503050406030204" pitchFamily="18" charset="0"/>
                          </a:rPr>
                        </m:ctrlPr>
                      </m:sSubPr>
                      <m:e>
                        <m:r>
                          <a:rPr lang="en-US" altLang="zh-CN" b="1" i="1" smtClean="0">
                            <a:solidFill>
                              <a:schemeClr val="accent6"/>
                            </a:solidFill>
                            <a:latin typeface="Cambria Math" panose="02040503050406030204" pitchFamily="18" charset="0"/>
                            <a:ea typeface="Cambria Math" panose="02040503050406030204" pitchFamily="18" charset="0"/>
                          </a:rPr>
                          <m:t>𝒔</m:t>
                        </m:r>
                      </m:e>
                      <m:sub>
                        <m:r>
                          <a:rPr lang="en-US" altLang="zh-CN" b="1" i="1" smtClean="0">
                            <a:solidFill>
                              <a:schemeClr val="accent6"/>
                            </a:solidFill>
                            <a:latin typeface="Cambria Math" panose="02040503050406030204" pitchFamily="18" charset="0"/>
                            <a:ea typeface="Cambria Math" panose="02040503050406030204" pitchFamily="18" charset="0"/>
                          </a:rPr>
                          <m:t>𝟐</m:t>
                        </m:r>
                      </m:sub>
                    </m:sSub>
                  </m:oMath>
                </a14:m>
                <a:r>
                  <a:rPr lang="en-US" altLang="zh-CN" b="1" dirty="0">
                    <a:solidFill>
                      <a:schemeClr val="accent6"/>
                    </a:solidFill>
                    <a:latin typeface="Calibri" panose="020F0502020204030204" pitchFamily="34" charset="0"/>
                    <a:cs typeface="Calibri" panose="020F0502020204030204" pitchFamily="34" charset="0"/>
                  </a:rPr>
                  <a:t> (medium reward)</a:t>
                </a:r>
              </a:p>
            </p:txBody>
          </p:sp>
        </mc:Choice>
        <mc:Fallback xmlns="">
          <p:sp>
            <p:nvSpPr>
              <p:cNvPr id="46" name="文本框 45">
                <a:extLst>
                  <a:ext uri="{FF2B5EF4-FFF2-40B4-BE49-F238E27FC236}">
                    <a16:creationId xmlns:a16="http://schemas.microsoft.com/office/drawing/2014/main" id="{0FB17810-EC8D-D42F-EEDB-A1596DB3B8F2}"/>
                  </a:ext>
                </a:extLst>
              </p:cNvPr>
              <p:cNvSpPr txBox="1">
                <a:spLocks noRot="1" noChangeAspect="1" noMove="1" noResize="1" noEditPoints="1" noAdjustHandles="1" noChangeArrowheads="1" noChangeShapeType="1" noTextEdit="1"/>
              </p:cNvSpPr>
              <p:nvPr/>
            </p:nvSpPr>
            <p:spPr>
              <a:xfrm>
                <a:off x="4864995" y="5953603"/>
                <a:ext cx="2212486" cy="369332"/>
              </a:xfrm>
              <a:prstGeom prst="rect">
                <a:avLst/>
              </a:prstGeom>
              <a:blipFill>
                <a:blip r:embed="rId8"/>
                <a:stretch>
                  <a:fillRect t="-10000" r="-551"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C8C00CBA-0BD0-09F0-B4F3-917AD3A80F2B}"/>
                  </a:ext>
                </a:extLst>
              </p:cNvPr>
              <p:cNvSpPr txBox="1"/>
              <p:nvPr/>
            </p:nvSpPr>
            <p:spPr>
              <a:xfrm>
                <a:off x="2921260" y="4481093"/>
                <a:ext cx="2344879" cy="369332"/>
              </a:xfrm>
              <a:prstGeom prst="rect">
                <a:avLst/>
              </a:prstGeom>
              <a:noFill/>
            </p:spPr>
            <p:txBody>
              <a:bodyPr wrap="square">
                <a:spAutoFit/>
              </a:bodyPr>
              <a:lstStyle/>
              <a:p>
                <a:pPr algn="ctr"/>
                <a14:m>
                  <m:oMath xmlns:m="http://schemas.openxmlformats.org/officeDocument/2006/math">
                    <m:sSub>
                      <m:sSubPr>
                        <m:ctrlPr>
                          <a:rPr lang="en-US" altLang="zh-CN" b="1" i="1" smtClean="0">
                            <a:solidFill>
                              <a:schemeClr val="accent6"/>
                            </a:solidFill>
                            <a:latin typeface="Cambria Math" panose="02040503050406030204" pitchFamily="18" charset="0"/>
                            <a:ea typeface="Cambria Math" panose="02040503050406030204" pitchFamily="18" charset="0"/>
                          </a:rPr>
                        </m:ctrlPr>
                      </m:sSubPr>
                      <m:e>
                        <m:r>
                          <a:rPr lang="en-US" altLang="zh-CN" b="1" i="1" smtClean="0">
                            <a:solidFill>
                              <a:schemeClr val="accent6"/>
                            </a:solidFill>
                            <a:latin typeface="Cambria Math" panose="02040503050406030204" pitchFamily="18" charset="0"/>
                            <a:ea typeface="Cambria Math" panose="02040503050406030204" pitchFamily="18" charset="0"/>
                          </a:rPr>
                          <m:t>𝒔</m:t>
                        </m:r>
                      </m:e>
                      <m:sub>
                        <m:r>
                          <a:rPr lang="en-US" altLang="zh-CN" b="1" i="1" smtClean="0">
                            <a:solidFill>
                              <a:schemeClr val="accent6"/>
                            </a:solidFill>
                            <a:latin typeface="Cambria Math" panose="02040503050406030204" pitchFamily="18" charset="0"/>
                            <a:ea typeface="Cambria Math" panose="02040503050406030204" pitchFamily="18" charset="0"/>
                          </a:rPr>
                          <m:t>𝟏</m:t>
                        </m:r>
                      </m:sub>
                    </m:sSub>
                  </m:oMath>
                </a14:m>
                <a:r>
                  <a:rPr lang="en-US" altLang="zh-CN" b="1" dirty="0">
                    <a:solidFill>
                      <a:schemeClr val="accent6"/>
                    </a:solidFill>
                    <a:latin typeface="Calibri" panose="020F0502020204030204" pitchFamily="34" charset="0"/>
                    <a:cs typeface="Calibri" panose="020F0502020204030204" pitchFamily="34" charset="0"/>
                  </a:rPr>
                  <a:t> (medium reward)</a:t>
                </a:r>
              </a:p>
            </p:txBody>
          </p:sp>
        </mc:Choice>
        <mc:Fallback xmlns="">
          <p:sp>
            <p:nvSpPr>
              <p:cNvPr id="48" name="文本框 47">
                <a:extLst>
                  <a:ext uri="{FF2B5EF4-FFF2-40B4-BE49-F238E27FC236}">
                    <a16:creationId xmlns:a16="http://schemas.microsoft.com/office/drawing/2014/main" id="{C8C00CBA-0BD0-09F0-B4F3-917AD3A80F2B}"/>
                  </a:ext>
                </a:extLst>
              </p:cNvPr>
              <p:cNvSpPr txBox="1">
                <a:spLocks noRot="1" noChangeAspect="1" noMove="1" noResize="1" noEditPoints="1" noAdjustHandles="1" noChangeArrowheads="1" noChangeShapeType="1" noTextEdit="1"/>
              </p:cNvSpPr>
              <p:nvPr/>
            </p:nvSpPr>
            <p:spPr>
              <a:xfrm>
                <a:off x="2921260" y="4481093"/>
                <a:ext cx="2344879" cy="369332"/>
              </a:xfrm>
              <a:prstGeom prst="rect">
                <a:avLst/>
              </a:prstGeom>
              <a:blipFill>
                <a:blip r:embed="rId9"/>
                <a:stretch>
                  <a:fillRect t="-8197" b="-24590"/>
                </a:stretch>
              </a:blipFill>
            </p:spPr>
            <p:txBody>
              <a:bodyPr/>
              <a:lstStyle/>
              <a:p>
                <a:r>
                  <a:rPr lang="zh-CN" altLang="en-US">
                    <a:noFill/>
                  </a:rPr>
                  <a:t> </a:t>
                </a:r>
              </a:p>
            </p:txBody>
          </p:sp>
        </mc:Fallback>
      </mc:AlternateContent>
      <p:cxnSp>
        <p:nvCxnSpPr>
          <p:cNvPr id="49" name="直接箭头连接符 35">
            <a:extLst>
              <a:ext uri="{FF2B5EF4-FFF2-40B4-BE49-F238E27FC236}">
                <a16:creationId xmlns:a16="http://schemas.microsoft.com/office/drawing/2014/main" id="{6EE08DB5-806A-2FA1-0EFA-637E3790BFF7}"/>
              </a:ext>
            </a:extLst>
          </p:cNvPr>
          <p:cNvCxnSpPr>
            <a:cxnSpLocks/>
            <a:stCxn id="8" idx="3"/>
            <a:endCxn id="59" idx="1"/>
          </p:cNvCxnSpPr>
          <p:nvPr/>
        </p:nvCxnSpPr>
        <p:spPr>
          <a:xfrm>
            <a:off x="4901924" y="4117230"/>
            <a:ext cx="3620009" cy="370329"/>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378C4038-F541-EB79-63AA-5BD88E85048A}"/>
              </a:ext>
            </a:extLst>
          </p:cNvPr>
          <p:cNvSpPr txBox="1"/>
          <p:nvPr/>
        </p:nvSpPr>
        <p:spPr>
          <a:xfrm>
            <a:off x="6883130" y="3979877"/>
            <a:ext cx="1780392" cy="369332"/>
          </a:xfrm>
          <a:prstGeom prst="rect">
            <a:avLst/>
          </a:prstGeom>
          <a:noFill/>
        </p:spPr>
        <p:txBody>
          <a:bodyPr wrap="square">
            <a:spAutoFit/>
          </a:bodyPr>
          <a:lstStyle/>
          <a:p>
            <a:pPr algn="ctr"/>
            <a:r>
              <a:rPr lang="en-US" altLang="zh-CN" b="1" dirty="0">
                <a:solidFill>
                  <a:schemeClr val="accent2"/>
                </a:solidFill>
                <a:latin typeface="Calibri" panose="020F0502020204030204" pitchFamily="34" charset="0"/>
                <a:cs typeface="Calibri" panose="020F0502020204030204" pitchFamily="34" charset="0"/>
              </a:rPr>
              <a:t>charge</a:t>
            </a:r>
          </a:p>
        </p:txBody>
      </p:sp>
      <p:sp>
        <p:nvSpPr>
          <p:cNvPr id="59" name="矩形: 圆角 58">
            <a:extLst>
              <a:ext uri="{FF2B5EF4-FFF2-40B4-BE49-F238E27FC236}">
                <a16:creationId xmlns:a16="http://schemas.microsoft.com/office/drawing/2014/main" id="{6797004E-95BD-A8BE-4BEB-FDD7D79AD04B}"/>
              </a:ext>
            </a:extLst>
          </p:cNvPr>
          <p:cNvSpPr/>
          <p:nvPr/>
        </p:nvSpPr>
        <p:spPr>
          <a:xfrm>
            <a:off x="8521933" y="4127559"/>
            <a:ext cx="1368000" cy="720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664592F4-E321-C924-A89F-94998982D82E}"/>
              </a:ext>
            </a:extLst>
          </p:cNvPr>
          <p:cNvSpPr txBox="1"/>
          <p:nvPr/>
        </p:nvSpPr>
        <p:spPr>
          <a:xfrm>
            <a:off x="8414999" y="4169707"/>
            <a:ext cx="1637654" cy="646331"/>
          </a:xfrm>
          <a:prstGeom prst="rect">
            <a:avLst/>
          </a:prstGeom>
          <a:noFill/>
        </p:spPr>
        <p:txBody>
          <a:bodyPr wrap="square">
            <a:spAutoFit/>
          </a:bodyPr>
          <a:lstStyle/>
          <a:p>
            <a:pPr algn="ctr"/>
            <a:r>
              <a:rPr lang="en-US" altLang="zh-CN" b="1" dirty="0">
                <a:solidFill>
                  <a:srgbClr val="0070C0"/>
                </a:solidFill>
                <a:latin typeface="Calibri" panose="020F0502020204030204" pitchFamily="34" charset="0"/>
                <a:cs typeface="Calibri" panose="020F0502020204030204" pitchFamily="34" charset="0"/>
              </a:rPr>
              <a:t>price is high</a:t>
            </a:r>
          </a:p>
          <a:p>
            <a:pPr algn="ctr"/>
            <a:r>
              <a:rPr lang="en-US" altLang="zh-CN" b="1" dirty="0">
                <a:solidFill>
                  <a:srgbClr val="0070C0"/>
                </a:solidFill>
                <a:latin typeface="Calibri" panose="020F0502020204030204" pitchFamily="34" charset="0"/>
                <a:cs typeface="Calibri" panose="020F0502020204030204" pitchFamily="34" charset="0"/>
              </a:rPr>
              <a:t>SoC is high</a:t>
            </a:r>
          </a:p>
        </p:txBody>
      </p:sp>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429929EC-2CDD-F8AD-4DCC-187D58BE0A66}"/>
                  </a:ext>
                </a:extLst>
              </p:cNvPr>
              <p:cNvSpPr txBox="1"/>
              <p:nvPr/>
            </p:nvSpPr>
            <p:spPr>
              <a:xfrm>
                <a:off x="8185960" y="4846062"/>
                <a:ext cx="1963754" cy="369332"/>
              </a:xfrm>
              <a:prstGeom prst="rect">
                <a:avLst/>
              </a:prstGeom>
              <a:noFill/>
            </p:spPr>
            <p:txBody>
              <a:bodyPr wrap="square">
                <a:spAutoFit/>
              </a:bodyPr>
              <a:lstStyle/>
              <a:p>
                <a:pPr algn="ctr"/>
                <a14:m>
                  <m:oMath xmlns:m="http://schemas.openxmlformats.org/officeDocument/2006/math">
                    <m:sSub>
                      <m:sSubPr>
                        <m:ctrlPr>
                          <a:rPr lang="en-US" altLang="zh-CN" b="1" i="1" smtClean="0">
                            <a:solidFill>
                              <a:schemeClr val="accent6"/>
                            </a:solidFill>
                            <a:latin typeface="Cambria Math" panose="02040503050406030204" pitchFamily="18" charset="0"/>
                            <a:ea typeface="Cambria Math" panose="02040503050406030204" pitchFamily="18" charset="0"/>
                          </a:rPr>
                        </m:ctrlPr>
                      </m:sSubPr>
                      <m:e>
                        <m:r>
                          <a:rPr lang="en-US" altLang="zh-CN" b="1" i="1" smtClean="0">
                            <a:solidFill>
                              <a:schemeClr val="accent6"/>
                            </a:solidFill>
                            <a:latin typeface="Cambria Math" panose="02040503050406030204" pitchFamily="18" charset="0"/>
                            <a:ea typeface="Cambria Math" panose="02040503050406030204" pitchFamily="18" charset="0"/>
                          </a:rPr>
                          <m:t>𝒔</m:t>
                        </m:r>
                      </m:e>
                      <m:sub>
                        <m:r>
                          <a:rPr lang="en-US" altLang="zh-CN" b="1" i="1" smtClean="0">
                            <a:solidFill>
                              <a:schemeClr val="accent6"/>
                            </a:solidFill>
                            <a:latin typeface="Cambria Math" panose="02040503050406030204" pitchFamily="18" charset="0"/>
                            <a:ea typeface="Cambria Math" panose="02040503050406030204" pitchFamily="18" charset="0"/>
                          </a:rPr>
                          <m:t>𝟑</m:t>
                        </m:r>
                      </m:sub>
                    </m:sSub>
                  </m:oMath>
                </a14:m>
                <a:r>
                  <a:rPr lang="en-US" altLang="zh-CN" b="1" dirty="0">
                    <a:solidFill>
                      <a:schemeClr val="accent6"/>
                    </a:solidFill>
                    <a:latin typeface="Calibri" panose="020F0502020204030204" pitchFamily="34" charset="0"/>
                    <a:cs typeface="Calibri" panose="020F0502020204030204" pitchFamily="34" charset="0"/>
                  </a:rPr>
                  <a:t> (high reward)</a:t>
                </a:r>
              </a:p>
            </p:txBody>
          </p:sp>
        </mc:Choice>
        <mc:Fallback xmlns="">
          <p:sp>
            <p:nvSpPr>
              <p:cNvPr id="65" name="文本框 64">
                <a:extLst>
                  <a:ext uri="{FF2B5EF4-FFF2-40B4-BE49-F238E27FC236}">
                    <a16:creationId xmlns:a16="http://schemas.microsoft.com/office/drawing/2014/main" id="{429929EC-2CDD-F8AD-4DCC-187D58BE0A66}"/>
                  </a:ext>
                </a:extLst>
              </p:cNvPr>
              <p:cNvSpPr txBox="1">
                <a:spLocks noRot="1" noChangeAspect="1" noMove="1" noResize="1" noEditPoints="1" noAdjustHandles="1" noChangeArrowheads="1" noChangeShapeType="1" noTextEdit="1"/>
              </p:cNvSpPr>
              <p:nvPr/>
            </p:nvSpPr>
            <p:spPr>
              <a:xfrm>
                <a:off x="8185960" y="4846062"/>
                <a:ext cx="1963754" cy="369332"/>
              </a:xfrm>
              <a:prstGeom prst="rect">
                <a:avLst/>
              </a:prstGeom>
              <a:blipFill>
                <a:blip r:embed="rId10"/>
                <a:stretch>
                  <a:fillRect t="-9836" b="-24590"/>
                </a:stretch>
              </a:blipFill>
            </p:spPr>
            <p:txBody>
              <a:bodyPr/>
              <a:lstStyle/>
              <a:p>
                <a:r>
                  <a:rPr lang="zh-CN" altLang="en-US">
                    <a:noFill/>
                  </a:rPr>
                  <a:t> </a:t>
                </a:r>
              </a:p>
            </p:txBody>
          </p:sp>
        </mc:Fallback>
      </mc:AlternateContent>
      <p:cxnSp>
        <p:nvCxnSpPr>
          <p:cNvPr id="66" name="直接箭头连接符 35">
            <a:extLst>
              <a:ext uri="{FF2B5EF4-FFF2-40B4-BE49-F238E27FC236}">
                <a16:creationId xmlns:a16="http://schemas.microsoft.com/office/drawing/2014/main" id="{CD5EA820-22BA-DFF7-A833-4954EFC09870}"/>
              </a:ext>
            </a:extLst>
          </p:cNvPr>
          <p:cNvCxnSpPr>
            <a:cxnSpLocks/>
            <a:stCxn id="59" idx="3"/>
            <a:endCxn id="14" idx="3"/>
          </p:cNvCxnSpPr>
          <p:nvPr/>
        </p:nvCxnSpPr>
        <p:spPr>
          <a:xfrm flipH="1">
            <a:off x="6732244" y="4487559"/>
            <a:ext cx="3157689" cy="1110689"/>
          </a:xfrm>
          <a:prstGeom prst="curvedConnector3">
            <a:avLst>
              <a:gd name="adj1" fmla="val -72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35">
            <a:extLst>
              <a:ext uri="{FF2B5EF4-FFF2-40B4-BE49-F238E27FC236}">
                <a16:creationId xmlns:a16="http://schemas.microsoft.com/office/drawing/2014/main" id="{60FB9B92-B06F-A3C1-86E3-D667D0227F10}"/>
              </a:ext>
            </a:extLst>
          </p:cNvPr>
          <p:cNvCxnSpPr>
            <a:cxnSpLocks/>
            <a:stCxn id="8" idx="3"/>
          </p:cNvCxnSpPr>
          <p:nvPr/>
        </p:nvCxnSpPr>
        <p:spPr>
          <a:xfrm flipV="1">
            <a:off x="4901924" y="3765752"/>
            <a:ext cx="1441726" cy="351478"/>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35">
            <a:extLst>
              <a:ext uri="{FF2B5EF4-FFF2-40B4-BE49-F238E27FC236}">
                <a16:creationId xmlns:a16="http://schemas.microsoft.com/office/drawing/2014/main" id="{9E352EFF-0507-06FB-6CB8-73FFB42F0F60}"/>
              </a:ext>
            </a:extLst>
          </p:cNvPr>
          <p:cNvCxnSpPr>
            <a:cxnSpLocks/>
            <a:stCxn id="59" idx="3"/>
          </p:cNvCxnSpPr>
          <p:nvPr/>
        </p:nvCxnSpPr>
        <p:spPr>
          <a:xfrm flipV="1">
            <a:off x="9889933" y="4127559"/>
            <a:ext cx="1794724" cy="360000"/>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文本框 95">
            <a:extLst>
              <a:ext uri="{FF2B5EF4-FFF2-40B4-BE49-F238E27FC236}">
                <a16:creationId xmlns:a16="http://schemas.microsoft.com/office/drawing/2014/main" id="{ACA71084-F4AC-32F5-AC32-0C4608A29198}"/>
              </a:ext>
            </a:extLst>
          </p:cNvPr>
          <p:cNvSpPr txBox="1"/>
          <p:nvPr/>
        </p:nvSpPr>
        <p:spPr>
          <a:xfrm>
            <a:off x="4909960" y="3342264"/>
            <a:ext cx="2009467" cy="369332"/>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discharge</a:t>
            </a:r>
          </a:p>
        </p:txBody>
      </p:sp>
      <p:sp>
        <p:nvSpPr>
          <p:cNvPr id="99" name="文本框 98">
            <a:extLst>
              <a:ext uri="{FF2B5EF4-FFF2-40B4-BE49-F238E27FC236}">
                <a16:creationId xmlns:a16="http://schemas.microsoft.com/office/drawing/2014/main" id="{BC1C72B9-EF49-B096-7948-15302CBDDD94}"/>
              </a:ext>
            </a:extLst>
          </p:cNvPr>
          <p:cNvSpPr txBox="1"/>
          <p:nvPr/>
        </p:nvSpPr>
        <p:spPr>
          <a:xfrm>
            <a:off x="7390856" y="5566650"/>
            <a:ext cx="1415504" cy="369332"/>
          </a:xfrm>
          <a:prstGeom prst="rect">
            <a:avLst/>
          </a:prstGeom>
          <a:noFill/>
        </p:spPr>
        <p:txBody>
          <a:bodyPr wrap="square">
            <a:spAutoFit/>
          </a:bodyPr>
          <a:lstStyle/>
          <a:p>
            <a:pPr algn="ctr"/>
            <a:r>
              <a:rPr lang="en-US" altLang="zh-CN" b="1" dirty="0">
                <a:solidFill>
                  <a:schemeClr val="accent2"/>
                </a:solidFill>
                <a:latin typeface="Calibri" panose="020F0502020204030204" pitchFamily="34" charset="0"/>
                <a:cs typeface="Calibri" panose="020F0502020204030204" pitchFamily="34" charset="0"/>
              </a:rPr>
              <a:t>discharge</a:t>
            </a:r>
          </a:p>
        </p:txBody>
      </p:sp>
      <p:sp>
        <p:nvSpPr>
          <p:cNvPr id="101" name="文本框 100">
            <a:extLst>
              <a:ext uri="{FF2B5EF4-FFF2-40B4-BE49-F238E27FC236}">
                <a16:creationId xmlns:a16="http://schemas.microsoft.com/office/drawing/2014/main" id="{9E1935FC-F3E7-F001-E6C3-2FA70A23CA20}"/>
              </a:ext>
            </a:extLst>
          </p:cNvPr>
          <p:cNvSpPr txBox="1"/>
          <p:nvPr/>
        </p:nvSpPr>
        <p:spPr>
          <a:xfrm>
            <a:off x="10636280" y="4179845"/>
            <a:ext cx="1415504" cy="369332"/>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charge</a:t>
            </a:r>
          </a:p>
        </p:txBody>
      </p:sp>
      <p:cxnSp>
        <p:nvCxnSpPr>
          <p:cNvPr id="11" name="直接箭头连接符 19">
            <a:extLst>
              <a:ext uri="{FF2B5EF4-FFF2-40B4-BE49-F238E27FC236}">
                <a16:creationId xmlns:a16="http://schemas.microsoft.com/office/drawing/2014/main" id="{AB5D61B6-AECA-FEA5-8422-4082C17B0E57}"/>
              </a:ext>
            </a:extLst>
          </p:cNvPr>
          <p:cNvCxnSpPr>
            <a:cxnSpLocks/>
            <a:stCxn id="14" idx="1"/>
          </p:cNvCxnSpPr>
          <p:nvPr/>
        </p:nvCxnSpPr>
        <p:spPr>
          <a:xfrm rot="10800000" flipV="1">
            <a:off x="3979260" y="5598248"/>
            <a:ext cx="1384985" cy="286116"/>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F3A4EC9B-4BFC-8482-EAA6-7E4DE29F85A9}"/>
              </a:ext>
            </a:extLst>
          </p:cNvPr>
          <p:cNvSpPr/>
          <p:nvPr/>
        </p:nvSpPr>
        <p:spPr>
          <a:xfrm>
            <a:off x="3311598" y="583803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C423C6EC-5937-E76D-0F75-686A71CEDC37}"/>
              </a:ext>
            </a:extLst>
          </p:cNvPr>
          <p:cNvSpPr/>
          <p:nvPr/>
        </p:nvSpPr>
        <p:spPr>
          <a:xfrm>
            <a:off x="3463998" y="584227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A44EDD3D-285E-C828-CB22-86059C122F9A}"/>
              </a:ext>
            </a:extLst>
          </p:cNvPr>
          <p:cNvSpPr/>
          <p:nvPr/>
        </p:nvSpPr>
        <p:spPr>
          <a:xfrm>
            <a:off x="3616398" y="584227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633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39</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Discounted </a:t>
            </a:r>
            <a:r>
              <a:rPr lang="en-US" altLang="zh-CN" sz="4000" dirty="0">
                <a:solidFill>
                  <a:srgbClr val="C00000"/>
                </a:solidFill>
                <a:latin typeface="Calibri" panose="020F0502020204030204" pitchFamily="34" charset="0"/>
                <a:cs typeface="Calibri" panose="020F0502020204030204" pitchFamily="34" charset="0"/>
              </a:rPr>
              <a:t>Return and Policy</a:t>
            </a:r>
            <a:endParaRPr lang="en-US" sz="4000" dirty="0">
              <a:solidFill>
                <a:srgbClr val="C0000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85BC480-B29B-AA5B-D898-9FE5308B96A9}"/>
                  </a:ext>
                </a:extLst>
              </p:cNvPr>
              <p:cNvSpPr txBox="1"/>
              <p:nvPr/>
            </p:nvSpPr>
            <p:spPr>
              <a:xfrm>
                <a:off x="167351" y="915280"/>
                <a:ext cx="6174182" cy="2389116"/>
              </a:xfrm>
              <a:prstGeom prst="rect">
                <a:avLst/>
              </a:prstGeom>
              <a:noFill/>
            </p:spPr>
            <p:txBody>
              <a:bodyPr wrap="square">
                <a:spAutoFit/>
              </a:bodyPr>
              <a:lstStyle/>
              <a:p>
                <a:pPr>
                  <a:spcAft>
                    <a:spcPts val="600"/>
                  </a:spcAft>
                </a:pPr>
                <a:r>
                  <a:rPr lang="en-US" altLang="zh-CN" sz="2000" dirty="0">
                    <a:latin typeface="Calibri" panose="020F0502020204030204" pitchFamily="34" charset="0"/>
                    <a:cs typeface="Calibri" panose="020F0502020204030204" pitchFamily="34" charset="0"/>
                  </a:rPr>
                  <a:t>The return </a:t>
                </a:r>
                <a14:m>
                  <m:oMath xmlns:m="http://schemas.openxmlformats.org/officeDocument/2006/math">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𝐺</m:t>
                        </m:r>
                      </m:e>
                      <m:sub>
                        <m:r>
                          <a:rPr lang="en-US" altLang="zh-CN" sz="2000" b="0" i="1" smtClean="0">
                            <a:latin typeface="Cambria Math" panose="02040503050406030204" pitchFamily="18" charset="0"/>
                            <a:ea typeface="Cambria Math" panose="02040503050406030204" pitchFamily="18" charset="0"/>
                          </a:rPr>
                          <m:t>𝑡</m:t>
                        </m:r>
                      </m:sub>
                    </m:sSub>
                  </m:oMath>
                </a14:m>
                <a:r>
                  <a:rPr lang="en-US" altLang="zh-CN" sz="2000" dirty="0">
                    <a:latin typeface="Calibri" panose="020F0502020204030204" pitchFamily="34" charset="0"/>
                    <a:cs typeface="Calibri" panose="020F0502020204030204" pitchFamily="34" charset="0"/>
                  </a:rPr>
                  <a:t> is the total discounted reward from time-step </a:t>
                </a:r>
                <a14:m>
                  <m:oMath xmlns:m="http://schemas.openxmlformats.org/officeDocument/2006/math">
                    <m:r>
                      <a:rPr lang="en-US" altLang="zh-CN" sz="2000" b="0" i="1" smtClean="0">
                        <a:latin typeface="Cambria Math" panose="02040503050406030204" pitchFamily="18" charset="0"/>
                        <a:ea typeface="Cambria Math" panose="02040503050406030204" pitchFamily="18" charset="0"/>
                      </a:rPr>
                      <m:t>𝑡</m:t>
                    </m:r>
                  </m:oMath>
                </a14:m>
                <a:r>
                  <a:rPr lang="en-US" altLang="zh-CN" sz="2000" dirty="0">
                    <a:latin typeface="Calibri" panose="020F0502020204030204" pitchFamily="34" charset="0"/>
                    <a:cs typeface="Calibri" panose="020F0502020204030204" pitchFamily="34" charset="0"/>
                  </a:rPr>
                  <a:t>.</a:t>
                </a:r>
              </a:p>
              <a:p>
                <a:pPr>
                  <a:spcAft>
                    <a:spcPts val="600"/>
                  </a:spcAft>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𝐺</m:t>
                          </m:r>
                        </m:e>
                        <m:sub>
                          <m:r>
                            <a:rPr lang="en-US" altLang="zh-CN" sz="2000" b="0" i="1" smtClean="0">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𝑅</m:t>
                          </m:r>
                        </m:e>
                        <m:sub>
                          <m:r>
                            <a:rPr lang="en-US" altLang="zh-CN" sz="2000" i="1">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+1</m:t>
                          </m:r>
                        </m:sub>
                      </m:sSub>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𝛾</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𝑅</m:t>
                          </m:r>
                        </m:e>
                        <m:sub>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+2</m:t>
                          </m:r>
                        </m:sub>
                      </m:sSub>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zh-CN" altLang="en-US" sz="2000" b="0" i="1" smtClean="0">
                              <a:latin typeface="Cambria Math" panose="02040503050406030204" pitchFamily="18" charset="0"/>
                              <a:ea typeface="Cambria Math" panose="02040503050406030204" pitchFamily="18" charset="0"/>
                            </a:rPr>
                            <m:t>𝛾</m:t>
                          </m:r>
                        </m:e>
                        <m:sup>
                          <m:r>
                            <a:rPr lang="en-US" altLang="zh-CN" sz="2000" b="0" i="1" smtClean="0">
                              <a:latin typeface="Cambria Math" panose="02040503050406030204" pitchFamily="18" charset="0"/>
                              <a:ea typeface="Cambria Math" panose="02040503050406030204" pitchFamily="18" charset="0"/>
                            </a:rPr>
                            <m:t>2</m:t>
                          </m:r>
                        </m:sup>
                      </m:sSup>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𝑅</m:t>
                          </m:r>
                        </m:e>
                        <m:sub>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+3</m:t>
                          </m:r>
                        </m:sub>
                      </m:sSub>
                      <m:r>
                        <a:rPr lang="en-US" altLang="zh-CN" sz="2000" b="0" i="1" smtClean="0">
                          <a:latin typeface="Cambria Math" panose="02040503050406030204" pitchFamily="18" charset="0"/>
                          <a:ea typeface="Cambria Math" panose="02040503050406030204" pitchFamily="18" charset="0"/>
                        </a:rPr>
                        <m:t>+⋯=</m:t>
                      </m:r>
                      <m:nary>
                        <m:naryPr>
                          <m:chr m:val="∑"/>
                          <m:limLoc m:val="subSup"/>
                          <m:ctrlPr>
                            <a:rPr lang="en-US" altLang="zh-CN" sz="2000" b="0" i="1" smtClean="0">
                              <a:latin typeface="Cambria Math" panose="02040503050406030204" pitchFamily="18" charset="0"/>
                              <a:ea typeface="Cambria Math" panose="02040503050406030204" pitchFamily="18" charset="0"/>
                            </a:rPr>
                          </m:ctrlPr>
                        </m:naryPr>
                        <m:sub>
                          <m:r>
                            <m:rPr>
                              <m:brk m:alnAt="25"/>
                            </m:rPr>
                            <a:rPr lang="en-US" altLang="zh-CN" sz="2000" b="0" i="1" smtClean="0">
                              <a:latin typeface="Cambria Math" panose="02040503050406030204" pitchFamily="18" charset="0"/>
                              <a:ea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=0</m:t>
                          </m:r>
                        </m:sub>
                        <m:sup>
                          <m:r>
                            <a:rPr lang="en-US" altLang="zh-CN" sz="2000" b="0" i="1" smtClean="0">
                              <a:latin typeface="Cambria Math" panose="02040503050406030204" pitchFamily="18" charset="0"/>
                              <a:ea typeface="Cambria Math" panose="02040503050406030204" pitchFamily="18" charset="0"/>
                            </a:rPr>
                            <m:t>∞</m:t>
                          </m:r>
                        </m:sup>
                        <m:e>
                          <m:sSup>
                            <m:sSupPr>
                              <m:ctrlPr>
                                <a:rPr lang="en-US" altLang="zh-CN" sz="2000" b="0" i="1" smtClean="0">
                                  <a:latin typeface="Cambria Math" panose="02040503050406030204" pitchFamily="18" charset="0"/>
                                  <a:ea typeface="Cambria Math" panose="02040503050406030204" pitchFamily="18" charset="0"/>
                                </a:rPr>
                              </m:ctrlPr>
                            </m:sSupPr>
                            <m:e>
                              <m:r>
                                <a:rPr lang="zh-CN" altLang="en-US" sz="2000" b="0" i="1" smtClean="0">
                                  <a:latin typeface="Cambria Math" panose="02040503050406030204" pitchFamily="18" charset="0"/>
                                  <a:ea typeface="Cambria Math" panose="02040503050406030204" pitchFamily="18" charset="0"/>
                                </a:rPr>
                                <m:t>𝛾</m:t>
                              </m:r>
                            </m:e>
                            <m:sup>
                              <m:r>
                                <a:rPr lang="en-US" altLang="zh-CN" sz="2000" b="0" i="1" smtClean="0">
                                  <a:latin typeface="Cambria Math" panose="02040503050406030204" pitchFamily="18" charset="0"/>
                                  <a:ea typeface="Cambria Math" panose="02040503050406030204" pitchFamily="18" charset="0"/>
                                </a:rPr>
                                <m:t>𝑘</m:t>
                              </m:r>
                            </m:sup>
                          </m:sSup>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𝑅</m:t>
                              </m:r>
                            </m:e>
                            <m:sub>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+1</m:t>
                              </m:r>
                            </m:sub>
                          </m:sSub>
                        </m:e>
                      </m:nary>
                    </m:oMath>
                  </m:oMathPara>
                </a14:m>
                <a:endParaRPr lang="en-US" altLang="zh-CN" sz="2000" b="0" dirty="0">
                  <a:latin typeface="Calibri" panose="020F0502020204030204" pitchFamily="34" charset="0"/>
                  <a:ea typeface="Cambria Math" panose="02040503050406030204" pitchFamily="18" charset="0"/>
                </a:endParaRPr>
              </a:p>
              <a:p>
                <a:pPr>
                  <a:spcAft>
                    <a:spcPts val="600"/>
                  </a:spcAft>
                </a:pPr>
                <a:r>
                  <a:rPr lang="en-US" altLang="zh-CN" sz="2000" dirty="0">
                    <a:latin typeface="Calibri" panose="020F0502020204030204" pitchFamily="34" charset="0"/>
                    <a:cs typeface="Calibri" panose="020F0502020204030204" pitchFamily="34" charset="0"/>
                  </a:rPr>
                  <a:t>Rewards </a:t>
                </a:r>
                <a14:m>
                  <m:oMath xmlns:m="http://schemas.openxmlformats.org/officeDocument/2006/math">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𝑅</m:t>
                        </m:r>
                      </m:e>
                      <m:sub>
                        <m:r>
                          <a:rPr lang="en-US" altLang="zh-CN" sz="2000" i="1">
                            <a:latin typeface="Cambria Math" panose="02040503050406030204" pitchFamily="18" charset="0"/>
                            <a:ea typeface="Cambria Math" panose="02040503050406030204" pitchFamily="18" charset="0"/>
                          </a:rPr>
                          <m:t>𝑡</m:t>
                        </m:r>
                      </m:sub>
                    </m:sSub>
                  </m:oMath>
                </a14:m>
                <a:r>
                  <a:rPr lang="en-US" altLang="zh-CN" sz="2000" dirty="0">
                    <a:latin typeface="Calibri" panose="020F0502020204030204" pitchFamily="34" charset="0"/>
                    <a:cs typeface="Calibri" panose="020F0502020204030204" pitchFamily="34" charset="0"/>
                  </a:rPr>
                  <a:t> are temporary. </a:t>
                </a:r>
                <a:r>
                  <a:rPr lang="en-US" altLang="zh-CN" sz="2000" i="1" u="sng" dirty="0">
                    <a:solidFill>
                      <a:schemeClr val="accent6"/>
                    </a:solidFill>
                    <a:latin typeface="Calibri" panose="020F0502020204030204" pitchFamily="34" charset="0"/>
                    <a:cs typeface="Calibri" panose="020F0502020204030204" pitchFamily="34" charset="0"/>
                  </a:rPr>
                  <a:t>The objective is to maximize the total reward that it receives over the long run.</a:t>
                </a:r>
                <a:r>
                  <a:rPr lang="en-US" altLang="zh-CN" sz="2000" dirty="0">
                    <a:latin typeface="Calibri" panose="020F0502020204030204" pitchFamily="34" charset="0"/>
                    <a:cs typeface="Calibri" panose="020F0502020204030204" pitchFamily="34" charset="0"/>
                  </a:rPr>
                  <a:t> This long-term total reward is the Return </a:t>
                </a: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𝐺</m:t>
                        </m:r>
                      </m:e>
                      <m:sub>
                        <m:r>
                          <a:rPr lang="en-US" altLang="zh-CN" sz="2000" i="1">
                            <a:latin typeface="Cambria Math" panose="02040503050406030204" pitchFamily="18" charset="0"/>
                            <a:ea typeface="Cambria Math" panose="02040503050406030204" pitchFamily="18" charset="0"/>
                          </a:rPr>
                          <m:t>𝑡</m:t>
                        </m:r>
                      </m:sub>
                    </m:sSub>
                  </m:oMath>
                </a14:m>
                <a:r>
                  <a:rPr lang="en-US" altLang="zh-CN" sz="2000" dirty="0">
                    <a:latin typeface="Calibri" panose="020F0502020204030204" pitchFamily="34" charset="0"/>
                    <a:cs typeface="Calibri" panose="020F0502020204030204" pitchFamily="34" charset="0"/>
                  </a:rPr>
                  <a:t>.</a:t>
                </a:r>
              </a:p>
            </p:txBody>
          </p:sp>
        </mc:Choice>
        <mc:Fallback xmlns="">
          <p:sp>
            <p:nvSpPr>
              <p:cNvPr id="6" name="文本框 5">
                <a:extLst>
                  <a:ext uri="{FF2B5EF4-FFF2-40B4-BE49-F238E27FC236}">
                    <a16:creationId xmlns:a16="http://schemas.microsoft.com/office/drawing/2014/main" id="{085BC480-B29B-AA5B-D898-9FE5308B96A9}"/>
                  </a:ext>
                </a:extLst>
              </p:cNvPr>
              <p:cNvSpPr txBox="1">
                <a:spLocks noRot="1" noChangeAspect="1" noMove="1" noResize="1" noEditPoints="1" noAdjustHandles="1" noChangeArrowheads="1" noChangeShapeType="1" noTextEdit="1"/>
              </p:cNvSpPr>
              <p:nvPr/>
            </p:nvSpPr>
            <p:spPr>
              <a:xfrm>
                <a:off x="167351" y="915280"/>
                <a:ext cx="6174182" cy="2389116"/>
              </a:xfrm>
              <a:prstGeom prst="rect">
                <a:avLst/>
              </a:prstGeom>
              <a:blipFill>
                <a:blip r:embed="rId2"/>
                <a:stretch>
                  <a:fillRect l="-987" t="-1276" b="-3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B0A1BE8-4A48-ED91-9498-455D7D79295B}"/>
                  </a:ext>
                </a:extLst>
              </p:cNvPr>
              <p:cNvSpPr txBox="1"/>
              <p:nvPr/>
            </p:nvSpPr>
            <p:spPr>
              <a:xfrm>
                <a:off x="167351" y="3458829"/>
                <a:ext cx="6174182" cy="2560060"/>
              </a:xfrm>
              <a:prstGeom prst="rect">
                <a:avLst/>
              </a:prstGeom>
              <a:noFill/>
            </p:spPr>
            <p:txBody>
              <a:bodyPr wrap="square">
                <a:spAutoFit/>
              </a:bodyPr>
              <a:lstStyle/>
              <a:p>
                <a:r>
                  <a:rPr lang="en-US" altLang="zh-CN" sz="2000" dirty="0">
                    <a:latin typeface="Calibri" panose="020F0502020204030204" pitchFamily="34" charset="0"/>
                    <a:cs typeface="Calibri" panose="020F0502020204030204" pitchFamily="34" charset="0"/>
                  </a:rPr>
                  <a:t>However, in practice, we consider discounted Returns.</a:t>
                </a:r>
              </a:p>
              <a:p>
                <a:pPr marL="457200" indent="-45720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The discount </a:t>
                </a:r>
                <a14:m>
                  <m:oMath xmlns:m="http://schemas.openxmlformats.org/officeDocument/2006/math">
                    <m:r>
                      <a:rPr lang="zh-CN" altLang="en-US" sz="2000" b="0" i="1" smtClean="0">
                        <a:latin typeface="Cambria Math" panose="02040503050406030204" pitchFamily="18" charset="0"/>
                        <a:ea typeface="Cambria Math" panose="02040503050406030204" pitchFamily="18" charset="0"/>
                      </a:rPr>
                      <m:t>𝛾</m:t>
                    </m:r>
                    <m:r>
                      <a:rPr lang="zh-CN" altLang="en-US" sz="2000" b="0" i="1" smtClean="0">
                        <a:latin typeface="Cambria Math" panose="02040503050406030204" pitchFamily="18" charset="0"/>
                        <a:ea typeface="Cambria Math" panose="02040503050406030204" pitchFamily="18" charset="0"/>
                      </a:rPr>
                      <m:t>∈[0,1]</m:t>
                    </m:r>
                  </m:oMath>
                </a14:m>
                <a:r>
                  <a:rPr lang="en-US" altLang="zh-CN" sz="2000" dirty="0">
                    <a:latin typeface="Calibri" panose="020F0502020204030204" pitchFamily="34" charset="0"/>
                    <a:cs typeface="Calibri" panose="020F0502020204030204" pitchFamily="34" charset="0"/>
                  </a:rPr>
                  <a:t> is the present value of future rewards</a:t>
                </a:r>
              </a:p>
              <a:p>
                <a:pPr marL="457200" indent="-45720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The value of receiving reward </a:t>
                </a: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𝑅</m:t>
                    </m:r>
                  </m:oMath>
                </a14:m>
                <a:r>
                  <a:rPr lang="en-US" altLang="zh-CN" sz="2000" dirty="0">
                    <a:latin typeface="Calibri" panose="020F0502020204030204" pitchFamily="34" charset="0"/>
                    <a:cs typeface="Calibri" panose="020F0502020204030204" pitchFamily="34" charset="0"/>
                  </a:rPr>
                  <a:t> after </a:t>
                </a:r>
                <a14:m>
                  <m:oMath xmlns:m="http://schemas.openxmlformats.org/officeDocument/2006/math">
                    <m:r>
                      <m:rPr>
                        <m:brk m:alnAt="25"/>
                      </m:rPr>
                      <a:rPr lang="en-US" altLang="zh-CN" sz="2000" i="1">
                        <a:latin typeface="Cambria Math" panose="02040503050406030204" pitchFamily="18" charset="0"/>
                        <a:ea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+1</m:t>
                    </m:r>
                  </m:oMath>
                </a14:m>
                <a:r>
                  <a:rPr lang="en-US" altLang="zh-CN" sz="2000" dirty="0">
                    <a:latin typeface="Calibri" panose="020F0502020204030204" pitchFamily="34" charset="0"/>
                    <a:cs typeface="Calibri" panose="020F0502020204030204" pitchFamily="34" charset="0"/>
                  </a:rPr>
                  <a:t> time-steps is </a:t>
                </a:r>
                <a14:m>
                  <m:oMath xmlns:m="http://schemas.openxmlformats.org/officeDocument/2006/math">
                    <m:sSup>
                      <m:sSupPr>
                        <m:ctrlPr>
                          <a:rPr lang="en-US" altLang="zh-CN" sz="2000" i="1">
                            <a:latin typeface="Cambria Math" panose="02040503050406030204" pitchFamily="18" charset="0"/>
                            <a:ea typeface="Cambria Math" panose="02040503050406030204" pitchFamily="18" charset="0"/>
                          </a:rPr>
                        </m:ctrlPr>
                      </m:sSupPr>
                      <m:e>
                        <m:r>
                          <a:rPr lang="zh-CN" altLang="en-US" sz="2000" i="1">
                            <a:latin typeface="Cambria Math" panose="02040503050406030204" pitchFamily="18" charset="0"/>
                            <a:ea typeface="Cambria Math" panose="02040503050406030204" pitchFamily="18" charset="0"/>
                          </a:rPr>
                          <m:t>𝛾</m:t>
                        </m:r>
                      </m:e>
                      <m:sup>
                        <m:r>
                          <a:rPr lang="en-US" altLang="zh-CN" sz="2000" i="1">
                            <a:latin typeface="Cambria Math" panose="02040503050406030204" pitchFamily="18" charset="0"/>
                            <a:ea typeface="Cambria Math" panose="02040503050406030204" pitchFamily="18" charset="0"/>
                          </a:rPr>
                          <m:t>𝑘</m:t>
                        </m:r>
                      </m:sup>
                    </m:sSup>
                    <m:r>
                      <a:rPr lang="en-US" altLang="zh-CN" sz="2000" i="1">
                        <a:latin typeface="Cambria Math" panose="02040503050406030204" pitchFamily="18" charset="0"/>
                        <a:ea typeface="Cambria Math" panose="02040503050406030204" pitchFamily="18" charset="0"/>
                      </a:rPr>
                      <m:t>𝑅</m:t>
                    </m:r>
                  </m:oMath>
                </a14:m>
                <a:endParaRPr lang="en-US" altLang="zh-CN"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This values immediate reward above delayed reward</a:t>
                </a:r>
              </a:p>
              <a:p>
                <a:pPr marL="914400" lvl="1" indent="-457200">
                  <a:buFont typeface="Wingdings" panose="05000000000000000000" pitchFamily="2" charset="2"/>
                  <a:buChar char="Ø"/>
                </a:pPr>
                <a14:m>
                  <m:oMath xmlns:m="http://schemas.openxmlformats.org/officeDocument/2006/math">
                    <m:r>
                      <a:rPr lang="zh-CN" altLang="en-US" sz="2000" b="0" i="1" smtClean="0">
                        <a:latin typeface="Cambria Math" panose="02040503050406030204" pitchFamily="18" charset="0"/>
                        <a:ea typeface="Cambria Math" panose="02040503050406030204" pitchFamily="18" charset="0"/>
                      </a:rPr>
                      <m:t>𝛾</m:t>
                    </m:r>
                  </m:oMath>
                </a14:m>
                <a:r>
                  <a:rPr lang="en-US" altLang="zh-CN" sz="2000" dirty="0">
                    <a:latin typeface="Calibri" panose="020F0502020204030204" pitchFamily="34" charset="0"/>
                    <a:cs typeface="Calibri" panose="020F0502020204030204" pitchFamily="34" charset="0"/>
                  </a:rPr>
                  <a:t> close to 0 leads to </a:t>
                </a:r>
                <a:r>
                  <a:rPr lang="en-US" altLang="zh-CN" sz="2000" b="1" dirty="0">
                    <a:latin typeface="Calibri" panose="020F0502020204030204" pitchFamily="34" charset="0"/>
                    <a:cs typeface="Calibri" panose="020F0502020204030204" pitchFamily="34" charset="0"/>
                  </a:rPr>
                  <a:t>“myopic”</a:t>
                </a:r>
                <a:r>
                  <a:rPr lang="en-US" altLang="zh-CN" sz="2000" dirty="0">
                    <a:latin typeface="Calibri" panose="020F0502020204030204" pitchFamily="34" charset="0"/>
                    <a:cs typeface="Calibri" panose="020F0502020204030204" pitchFamily="34" charset="0"/>
                  </a:rPr>
                  <a:t> evaluation</a:t>
                </a:r>
              </a:p>
              <a:p>
                <a:pPr marL="914400" lvl="1" indent="-457200">
                  <a:buFont typeface="Wingdings" panose="05000000000000000000" pitchFamily="2" charset="2"/>
                  <a:buChar char="Ø"/>
                </a:pPr>
                <a14:m>
                  <m:oMath xmlns:m="http://schemas.openxmlformats.org/officeDocument/2006/math">
                    <m:r>
                      <a:rPr lang="zh-CN" altLang="en-US" sz="2000" b="0" i="1" smtClean="0">
                        <a:latin typeface="Cambria Math" panose="02040503050406030204" pitchFamily="18" charset="0"/>
                        <a:ea typeface="Cambria Math" panose="02040503050406030204" pitchFamily="18" charset="0"/>
                      </a:rPr>
                      <m:t>𝛾</m:t>
                    </m:r>
                  </m:oMath>
                </a14:m>
                <a:r>
                  <a:rPr lang="en-US" altLang="zh-CN" sz="2000" dirty="0">
                    <a:latin typeface="Calibri" panose="020F0502020204030204" pitchFamily="34" charset="0"/>
                    <a:cs typeface="Calibri" panose="020F0502020204030204" pitchFamily="34" charset="0"/>
                  </a:rPr>
                  <a:t> close to 1 leads to </a:t>
                </a:r>
                <a:r>
                  <a:rPr lang="en-US" altLang="zh-CN" sz="2000" b="1" dirty="0">
                    <a:latin typeface="Calibri" panose="020F0502020204030204" pitchFamily="34" charset="0"/>
                    <a:cs typeface="Calibri" panose="020F0502020204030204" pitchFamily="34" charset="0"/>
                  </a:rPr>
                  <a:t>“far-sighted”</a:t>
                </a:r>
                <a:r>
                  <a:rPr lang="en-US" altLang="zh-CN" sz="2000" dirty="0">
                    <a:latin typeface="Calibri" panose="020F0502020204030204" pitchFamily="34" charset="0"/>
                    <a:cs typeface="Calibri" panose="020F0502020204030204" pitchFamily="34" charset="0"/>
                  </a:rPr>
                  <a:t> evaluation</a:t>
                </a:r>
                <a:endParaRPr lang="zh-CN" altLang="en-US" sz="2000" dirty="0">
                  <a:latin typeface="Calibri" panose="020F0502020204030204" pitchFamily="34" charset="0"/>
                  <a:cs typeface="Calibri" panose="020F0502020204030204" pitchFamily="34" charset="0"/>
                </a:endParaRPr>
              </a:p>
            </p:txBody>
          </p:sp>
        </mc:Choice>
        <mc:Fallback xmlns="">
          <p:sp>
            <p:nvSpPr>
              <p:cNvPr id="11" name="文本框 10">
                <a:extLst>
                  <a:ext uri="{FF2B5EF4-FFF2-40B4-BE49-F238E27FC236}">
                    <a16:creationId xmlns:a16="http://schemas.microsoft.com/office/drawing/2014/main" id="{DB0A1BE8-4A48-ED91-9498-455D7D79295B}"/>
                  </a:ext>
                </a:extLst>
              </p:cNvPr>
              <p:cNvSpPr txBox="1">
                <a:spLocks noRot="1" noChangeAspect="1" noMove="1" noResize="1" noEditPoints="1" noAdjustHandles="1" noChangeArrowheads="1" noChangeShapeType="1" noTextEdit="1"/>
              </p:cNvSpPr>
              <p:nvPr/>
            </p:nvSpPr>
            <p:spPr>
              <a:xfrm>
                <a:off x="167351" y="3458829"/>
                <a:ext cx="6174182" cy="2560060"/>
              </a:xfrm>
              <a:prstGeom prst="rect">
                <a:avLst/>
              </a:prstGeom>
              <a:blipFill>
                <a:blip r:embed="rId3"/>
                <a:stretch>
                  <a:fillRect l="-987" t="-1190" b="-3333"/>
                </a:stretch>
              </a:blipFill>
            </p:spPr>
            <p:txBody>
              <a:bodyPr/>
              <a:lstStyle/>
              <a:p>
                <a:r>
                  <a:rPr lang="zh-CN" altLang="en-US">
                    <a:noFill/>
                  </a:rPr>
                  <a:t> </a:t>
                </a:r>
              </a:p>
            </p:txBody>
          </p:sp>
        </mc:Fallback>
      </mc:AlternateContent>
      <p:cxnSp>
        <p:nvCxnSpPr>
          <p:cNvPr id="5" name="直接连接符 4">
            <a:extLst>
              <a:ext uri="{FF2B5EF4-FFF2-40B4-BE49-F238E27FC236}">
                <a16:creationId xmlns:a16="http://schemas.microsoft.com/office/drawing/2014/main" id="{3C44EBFA-88C2-6A91-C643-4A0FD5B44EB2}"/>
              </a:ext>
            </a:extLst>
          </p:cNvPr>
          <p:cNvCxnSpPr>
            <a:cxnSpLocks/>
          </p:cNvCxnSpPr>
          <p:nvPr/>
        </p:nvCxnSpPr>
        <p:spPr>
          <a:xfrm>
            <a:off x="6441993" y="727341"/>
            <a:ext cx="0" cy="572967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19BCAFBA-29B3-A398-10FE-C1BED75373A2}"/>
              </a:ext>
            </a:extLst>
          </p:cNvPr>
          <p:cNvSpPr txBox="1"/>
          <p:nvPr/>
        </p:nvSpPr>
        <p:spPr>
          <a:xfrm>
            <a:off x="6722533" y="1032120"/>
            <a:ext cx="5207000" cy="1631216"/>
          </a:xfrm>
          <a:prstGeom prst="rect">
            <a:avLst/>
          </a:prstGeom>
          <a:noFill/>
        </p:spPr>
        <p:txBody>
          <a:bodyPr wrap="square">
            <a:spAutoFit/>
          </a:bodyPr>
          <a:lstStyle/>
          <a:p>
            <a:r>
              <a:rPr lang="en-US" altLang="zh-CN" sz="2000" dirty="0">
                <a:latin typeface="Calibri" panose="020F0502020204030204" pitchFamily="34" charset="0"/>
                <a:cs typeface="Calibri" panose="020F0502020204030204" pitchFamily="34" charset="0"/>
              </a:rPr>
              <a:t>A policy  is a mapping from the perceived states of the environment to actions to be taken when in those states. </a:t>
            </a:r>
            <a:r>
              <a:rPr lang="en-US" altLang="zh-CN" sz="2000" u="sng" dirty="0">
                <a:latin typeface="Calibri" panose="020F0502020204030204" pitchFamily="34" charset="0"/>
                <a:cs typeface="Calibri" panose="020F0502020204030204" pitchFamily="34" charset="0"/>
              </a:rPr>
              <a:t>An agent uses a policy to select actions given the current environment state – </a:t>
            </a:r>
            <a:r>
              <a:rPr lang="en-US" altLang="zh-CN" sz="2000" b="1" i="1" u="sng" dirty="0">
                <a:solidFill>
                  <a:schemeClr val="accent2"/>
                </a:solidFill>
                <a:latin typeface="Calibri" panose="020F0502020204030204" pitchFamily="34" charset="0"/>
                <a:cs typeface="Calibri" panose="020F0502020204030204" pitchFamily="34" charset="0"/>
              </a:rPr>
              <a:t>the agent’s behavior</a:t>
            </a:r>
            <a:r>
              <a:rPr lang="en-US" altLang="zh-CN" sz="2000" u="sng" dirty="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F046F3DD-0CDB-6500-3CFE-8494508D4616}"/>
                  </a:ext>
                </a:extLst>
              </p:cNvPr>
              <p:cNvSpPr txBox="1"/>
              <p:nvPr/>
            </p:nvSpPr>
            <p:spPr>
              <a:xfrm>
                <a:off x="6615548" y="2860165"/>
                <a:ext cx="5409101" cy="3477875"/>
              </a:xfrm>
              <a:prstGeom prst="rect">
                <a:avLst/>
              </a:prstGeom>
              <a:noFill/>
            </p:spPr>
            <p:txBody>
              <a:bodyPr wrap="square">
                <a:spAutoFit/>
              </a:bodyPr>
              <a:lstStyle/>
              <a:p>
                <a:pPr marL="457200" indent="-457200">
                  <a:spcAft>
                    <a:spcPts val="600"/>
                  </a:spcAft>
                  <a:buFont typeface="Wingdings" panose="05000000000000000000" pitchFamily="2" charset="2"/>
                  <a:buChar char="Ø"/>
                </a:pPr>
                <a:r>
                  <a:rPr lang="en-US" altLang="zh-CN" sz="2000" b="1" i="1" dirty="0">
                    <a:latin typeface="Calibri" panose="020F0502020204030204" pitchFamily="34" charset="0"/>
                    <a:cs typeface="Calibri" panose="020F0502020204030204" pitchFamily="34" charset="0"/>
                  </a:rPr>
                  <a:t>Deterministic policy:</a:t>
                </a:r>
                <a:r>
                  <a:rPr lang="en-US" altLang="zh-CN" sz="2000" dirty="0">
                    <a:latin typeface="Calibri" panose="020F0502020204030204" pitchFamily="34" charset="0"/>
                    <a:cs typeface="Calibri" panose="020F0502020204030204" pitchFamily="34" charset="0"/>
                  </a:rPr>
                  <a:t> there is always </a:t>
                </a:r>
                <a:r>
                  <a:rPr lang="en-US" altLang="zh-CN" sz="2000" i="1" u="sng" dirty="0">
                    <a:solidFill>
                      <a:schemeClr val="accent2"/>
                    </a:solidFill>
                    <a:latin typeface="Calibri" panose="020F0502020204030204" pitchFamily="34" charset="0"/>
                    <a:cs typeface="Calibri" panose="020F0502020204030204" pitchFamily="34" charset="0"/>
                  </a:rPr>
                  <a:t>one action</a:t>
                </a:r>
                <a:r>
                  <a:rPr lang="en-US" altLang="zh-CN" sz="2000" dirty="0">
                    <a:latin typeface="Calibri" panose="020F0502020204030204" pitchFamily="34" charset="0"/>
                    <a:cs typeface="Calibri" panose="020F0502020204030204" pitchFamily="34" charset="0"/>
                  </a:rPr>
                  <a:t> that the agent can possibly take in a certain state. There is no other possibilities. </a:t>
                </a:r>
              </a:p>
              <a:p>
                <a:pPr>
                  <a:spcAft>
                    <a:spcPts val="1200"/>
                  </a:spcAft>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cs typeface="Calibri" panose="020F0502020204030204" pitchFamily="34" charset="0"/>
                        </a:rPr>
                        <m:t>𝜋</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pPr marL="457200" indent="-457200">
                  <a:spcAft>
                    <a:spcPts val="600"/>
                  </a:spcAft>
                  <a:buFont typeface="Wingdings" panose="05000000000000000000" pitchFamily="2" charset="2"/>
                  <a:buChar char="Ø"/>
                </a:pPr>
                <a:r>
                  <a:rPr lang="en-US" altLang="zh-CN" sz="2000" b="1" i="1" dirty="0">
                    <a:latin typeface="Calibri" panose="020F0502020204030204" pitchFamily="34" charset="0"/>
                    <a:cs typeface="Calibri" panose="020F0502020204030204" pitchFamily="34" charset="0"/>
                  </a:rPr>
                  <a:t>Stochastic policy:</a:t>
                </a:r>
                <a:r>
                  <a:rPr lang="en-US" altLang="zh-CN" sz="2000" dirty="0">
                    <a:latin typeface="Calibri" panose="020F0502020204030204" pitchFamily="34" charset="0"/>
                    <a:cs typeface="Calibri" panose="020F0502020204030204" pitchFamily="34" charset="0"/>
                  </a:rPr>
                  <a:t> conditional probability distribution that assigns </a:t>
                </a:r>
                <a:r>
                  <a:rPr lang="en-US" altLang="zh-CN" sz="2000" i="1" u="sng" dirty="0">
                    <a:solidFill>
                      <a:schemeClr val="accent2"/>
                    </a:solidFill>
                    <a:latin typeface="Calibri" panose="020F0502020204030204" pitchFamily="34" charset="0"/>
                    <a:cs typeface="Calibri" panose="020F0502020204030204" pitchFamily="34" charset="0"/>
                  </a:rPr>
                  <a:t>a probability for each action</a:t>
                </a:r>
                <a:r>
                  <a:rPr lang="en-US" altLang="zh-CN" sz="2000" dirty="0">
                    <a:latin typeface="Calibri" panose="020F0502020204030204" pitchFamily="34" charset="0"/>
                    <a:cs typeface="Calibri" panose="020F0502020204030204" pitchFamily="34" charset="0"/>
                  </a:rPr>
                  <a:t>, and such that the sum of all the probabilities is 1.</a:t>
                </a:r>
              </a:p>
              <a:p>
                <a:pP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cs typeface="Calibri" panose="020F0502020204030204" pitchFamily="34" charset="0"/>
                        </a:rPr>
                        <m:t>𝜋</m:t>
                      </m:r>
                      <m:d>
                        <m:dPr>
                          <m:ctrlPr>
                            <a:rPr lang="en-US" altLang="zh-CN" sz="2000" b="0" i="1" smtClean="0">
                              <a:latin typeface="Cambria Math" panose="02040503050406030204" pitchFamily="18" charset="0"/>
                              <a:cs typeface="Calibri" panose="020F0502020204030204" pitchFamily="34" charset="0"/>
                            </a:rPr>
                          </m:ctrlPr>
                        </m:dPr>
                        <m:e>
                          <m:r>
                            <a:rPr lang="en-US" altLang="zh-CN" sz="2000" b="0" i="1" smtClean="0">
                              <a:latin typeface="Cambria Math" panose="02040503050406030204" pitchFamily="18" charset="0"/>
                              <a:cs typeface="Calibri" panose="020F0502020204030204" pitchFamily="34" charset="0"/>
                            </a:rPr>
                            <m:t>𝑎</m:t>
                          </m:r>
                        </m:e>
                        <m:e>
                          <m:r>
                            <a:rPr lang="en-US" altLang="zh-CN" sz="2000" b="0" i="1" smtClean="0">
                              <a:latin typeface="Cambria Math" panose="02040503050406030204" pitchFamily="18" charset="0"/>
                              <a:cs typeface="Calibri" panose="020F0502020204030204" pitchFamily="34" charset="0"/>
                            </a:rPr>
                            <m:t>𝑠</m:t>
                          </m:r>
                        </m:e>
                      </m:d>
                      <m:r>
                        <a:rPr lang="en-US" altLang="zh-CN" sz="2000" b="0" i="1" smtClean="0">
                          <a:latin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cs typeface="Calibri" panose="020F0502020204030204" pitchFamily="34" charset="0"/>
                        </a:rPr>
                        <m:t>𝕡</m:t>
                      </m:r>
                      <m:r>
                        <a:rPr lang="en-US" altLang="zh-CN" sz="2000" b="0" i="1" smtClean="0">
                          <a:latin typeface="Cambria Math" panose="02040503050406030204" pitchFamily="18" charset="0"/>
                          <a:cs typeface="Calibri" panose="020F0502020204030204" pitchFamily="34" charset="0"/>
                        </a:rPr>
                        <m:t>[</m:t>
                      </m:r>
                      <m:sSub>
                        <m:sSubPr>
                          <m:ctrlPr>
                            <a:rPr lang="en-US" altLang="zh-CN" sz="2000" b="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𝐴</m:t>
                          </m:r>
                        </m:e>
                        <m:sub>
                          <m:r>
                            <a:rPr lang="en-US" altLang="zh-CN" sz="2000" b="0" i="1" smtClean="0">
                              <a:latin typeface="Cambria Math" panose="02040503050406030204" pitchFamily="18" charset="0"/>
                              <a:cs typeface="Calibri" panose="020F0502020204030204" pitchFamily="34" charset="0"/>
                            </a:rPr>
                            <m:t>𝑡</m:t>
                          </m:r>
                        </m:sub>
                      </m:sSub>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sSub>
                        <m:sSubPr>
                          <m:ctrlPr>
                            <a:rPr lang="en-US" altLang="zh-CN" sz="2000" b="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𝑆</m:t>
                          </m:r>
                        </m:e>
                        <m:sub>
                          <m:r>
                            <a:rPr lang="en-US" altLang="zh-CN" sz="2000" b="0" i="1" smtClean="0">
                              <a:latin typeface="Cambria Math" panose="02040503050406030204" pitchFamily="18" charset="0"/>
                              <a:cs typeface="Calibri" panose="020F0502020204030204" pitchFamily="34" charset="0"/>
                            </a:rPr>
                            <m:t>𝑡</m:t>
                          </m:r>
                        </m:sub>
                      </m:sSub>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endParaRPr lang="en-US" altLang="zh-CN" sz="2000" dirty="0">
                  <a:latin typeface="Calibri" panose="020F0502020204030204" pitchFamily="34" charset="0"/>
                  <a:cs typeface="Calibri" panose="020F0502020204030204" pitchFamily="34" charset="0"/>
                </a:endParaRPr>
              </a:p>
            </p:txBody>
          </p:sp>
        </mc:Choice>
        <mc:Fallback xmlns="">
          <p:sp>
            <p:nvSpPr>
              <p:cNvPr id="9" name="文本框 8">
                <a:extLst>
                  <a:ext uri="{FF2B5EF4-FFF2-40B4-BE49-F238E27FC236}">
                    <a16:creationId xmlns:a16="http://schemas.microsoft.com/office/drawing/2014/main" id="{F046F3DD-0CDB-6500-3CFE-8494508D4616}"/>
                  </a:ext>
                </a:extLst>
              </p:cNvPr>
              <p:cNvSpPr txBox="1">
                <a:spLocks noRot="1" noChangeAspect="1" noMove="1" noResize="1" noEditPoints="1" noAdjustHandles="1" noChangeArrowheads="1" noChangeShapeType="1" noTextEdit="1"/>
              </p:cNvSpPr>
              <p:nvPr/>
            </p:nvSpPr>
            <p:spPr>
              <a:xfrm>
                <a:off x="6615548" y="2860165"/>
                <a:ext cx="5409101" cy="3477875"/>
              </a:xfrm>
              <a:prstGeom prst="rect">
                <a:avLst/>
              </a:prstGeom>
              <a:blipFill>
                <a:blip r:embed="rId4"/>
                <a:stretch>
                  <a:fillRect l="-1014" t="-876" r="-14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7372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4134A74-D8F4-D535-2D51-614B3BE63E9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56BF53C6-63C8-B61C-3801-AFE25C2B4F4C}"/>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8A5F2B97-AADA-597C-8A0B-2B64E7DF7467}"/>
              </a:ext>
            </a:extLst>
          </p:cNvPr>
          <p:cNvSpPr>
            <a:spLocks noGrp="1"/>
          </p:cNvSpPr>
          <p:nvPr>
            <p:ph type="sldNum" sz="quarter" idx="12"/>
          </p:nvPr>
        </p:nvSpPr>
        <p:spPr/>
        <p:txBody>
          <a:bodyPr/>
          <a:lstStyle/>
          <a:p>
            <a:fld id="{96B68FFD-0763-4F02-AF57-14976084D8FC}" type="slidenum">
              <a:rPr lang="zh-CN" altLang="en-US" smtClean="0"/>
              <a:pPr/>
              <a:t>4</a:t>
            </a:fld>
            <a:endParaRPr lang="zh-CN" altLang="en-US"/>
          </a:p>
        </p:txBody>
      </p:sp>
      <p:sp>
        <p:nvSpPr>
          <p:cNvPr id="5" name="文本框 4">
            <a:extLst>
              <a:ext uri="{FF2B5EF4-FFF2-40B4-BE49-F238E27FC236}">
                <a16:creationId xmlns:a16="http://schemas.microsoft.com/office/drawing/2014/main" id="{7FE5C5EF-8E1C-2AA7-35D3-96FBE0266153}"/>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Smart Grid</a:t>
            </a:r>
          </a:p>
        </p:txBody>
      </p:sp>
      <p:sp>
        <p:nvSpPr>
          <p:cNvPr id="6" name="Content Placeholder 2"/>
          <p:cNvSpPr>
            <a:spLocks noGrp="1"/>
          </p:cNvSpPr>
          <p:nvPr/>
        </p:nvSpPr>
        <p:spPr>
          <a:xfrm>
            <a:off x="1539875" y="925179"/>
            <a:ext cx="8426450" cy="5181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zh-CN" sz="2800" b="1" dirty="0">
                <a:latin typeface="Calibri" panose="020F0502020204030204" pitchFamily="34" charset="0"/>
                <a:ea typeface="MS PGothic" charset="0"/>
                <a:cs typeface="Calibri" panose="020F0502020204030204" pitchFamily="34" charset="0"/>
              </a:rPr>
              <a:t>In 2009,  </a:t>
            </a:r>
            <a:r>
              <a:rPr lang="en-US" sz="2800" b="1" dirty="0">
                <a:latin typeface="Calibri" panose="020F0502020204030204" pitchFamily="34" charset="0"/>
                <a:ea typeface="MS PGothic" charset="0"/>
                <a:cs typeface="Calibri" panose="020F0502020204030204" pitchFamily="34" charset="0"/>
              </a:rPr>
              <a:t>“</a:t>
            </a:r>
            <a:r>
              <a:rPr lang="en-US" altLang="zh-CN" sz="2800" b="1" dirty="0">
                <a:latin typeface="Calibri" panose="020F0502020204030204" pitchFamily="34" charset="0"/>
                <a:ea typeface="MS PGothic" charset="0"/>
                <a:cs typeface="Calibri" panose="020F0502020204030204" pitchFamily="34" charset="0"/>
              </a:rPr>
              <a:t>American Recovery and Reinvestment Act</a:t>
            </a:r>
            <a:r>
              <a:rPr lang="en-US" sz="2800" b="1" dirty="0">
                <a:latin typeface="Calibri" panose="020F0502020204030204" pitchFamily="34" charset="0"/>
                <a:ea typeface="MS PGothic" charset="0"/>
                <a:cs typeface="Calibri" panose="020F0502020204030204" pitchFamily="34" charset="0"/>
              </a:rPr>
              <a:t>”</a:t>
            </a:r>
            <a:endParaRPr lang="en-US" altLang="zh-CN" sz="2800" b="1" dirty="0">
              <a:latin typeface="Calibri" panose="020F0502020204030204" pitchFamily="34" charset="0"/>
              <a:ea typeface="MS PGothic" charset="0"/>
              <a:cs typeface="Calibri" panose="020F0502020204030204" pitchFamily="34" charset="0"/>
            </a:endParaRPr>
          </a:p>
          <a:p>
            <a:pPr lvl="1">
              <a:lnSpc>
                <a:spcPct val="90000"/>
              </a:lnSpc>
              <a:buFont typeface="Wingdings" charset="0"/>
              <a:buChar char="§"/>
            </a:pPr>
            <a:r>
              <a:rPr lang="en-US" altLang="zh-CN" sz="1800" dirty="0">
                <a:solidFill>
                  <a:srgbClr val="C00000"/>
                </a:solidFill>
                <a:latin typeface="Calibri" panose="020F0502020204030204" pitchFamily="34" charset="0"/>
                <a:ea typeface="MS PGothic" charset="0"/>
                <a:cs typeface="Calibri" panose="020F0502020204030204" pitchFamily="34" charset="0"/>
              </a:rPr>
              <a:t>$3.4 billion </a:t>
            </a:r>
            <a:r>
              <a:rPr lang="en-US" altLang="zh-CN" sz="1800" dirty="0">
                <a:latin typeface="Calibri" panose="020F0502020204030204" pitchFamily="34" charset="0"/>
                <a:ea typeface="MS PGothic" charset="0"/>
                <a:cs typeface="Calibri" panose="020F0502020204030204" pitchFamily="34" charset="0"/>
              </a:rPr>
              <a:t>for SG investment grant program</a:t>
            </a:r>
          </a:p>
          <a:p>
            <a:pPr lvl="1">
              <a:lnSpc>
                <a:spcPct val="90000"/>
              </a:lnSpc>
              <a:buFont typeface="Wingdings" charset="0"/>
              <a:buChar char="§"/>
            </a:pPr>
            <a:r>
              <a:rPr lang="en-US" altLang="zh-CN" sz="1800" dirty="0">
                <a:latin typeface="Calibri" panose="020F0502020204030204" pitchFamily="34" charset="0"/>
                <a:ea typeface="MS PGothic" charset="0"/>
                <a:cs typeface="Calibri" panose="020F0502020204030204" pitchFamily="34" charset="0"/>
              </a:rPr>
              <a:t>$615 million for SG demonstration program</a:t>
            </a:r>
          </a:p>
          <a:p>
            <a:pPr lvl="1">
              <a:lnSpc>
                <a:spcPct val="90000"/>
              </a:lnSpc>
              <a:buFont typeface="Wingdings" charset="0"/>
              <a:buChar char="§"/>
            </a:pPr>
            <a:r>
              <a:rPr lang="en-US" altLang="zh-CN" sz="1800" dirty="0">
                <a:latin typeface="Calibri" panose="020F0502020204030204" pitchFamily="34" charset="0"/>
                <a:ea typeface="MS PGothic" charset="0"/>
                <a:cs typeface="Calibri" panose="020F0502020204030204" pitchFamily="34" charset="0"/>
              </a:rPr>
              <a:t>It leads to a combined investment of $8 billion in SG capabilities.</a:t>
            </a:r>
          </a:p>
          <a:p>
            <a:endParaRPr lang="en-US" sz="2400" dirty="0">
              <a:latin typeface="Calibri" panose="020F0502020204030204" pitchFamily="34" charset="0"/>
              <a:cs typeface="Calibri" panose="020F0502020204030204" pitchFamily="34" charset="0"/>
            </a:endParaRPr>
          </a:p>
        </p:txBody>
      </p:sp>
      <p:pic>
        <p:nvPicPr>
          <p:cNvPr id="7" name="Picture 6" descr="http://www.powergenasia.com/content/dam/Events/POWER-GEN%20Asia/Online%20Images/smart-gr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2298193"/>
            <a:ext cx="7391400" cy="3960986"/>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spTree>
    <p:extLst>
      <p:ext uri="{BB962C8B-B14F-4D97-AF65-F5344CB8AC3E}">
        <p14:creationId xmlns:p14="http://schemas.microsoft.com/office/powerpoint/2010/main" val="888306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Value Function and </a:t>
            </a:r>
            <a:r>
              <a:rPr lang="en-US" altLang="zh-CN" sz="4000" dirty="0">
                <a:solidFill>
                  <a:srgbClr val="C00000"/>
                </a:solidFill>
                <a:latin typeface="Calibri" panose="020F0502020204030204" pitchFamily="34" charset="0"/>
                <a:cs typeface="Calibri" panose="020F0502020204030204" pitchFamily="34" charset="0"/>
              </a:rPr>
              <a:t>Policy Optimization</a:t>
            </a:r>
          </a:p>
        </p:txBody>
      </p:sp>
      <p:cxnSp>
        <p:nvCxnSpPr>
          <p:cNvPr id="5" name="直接连接符 4">
            <a:extLst>
              <a:ext uri="{FF2B5EF4-FFF2-40B4-BE49-F238E27FC236}">
                <a16:creationId xmlns:a16="http://schemas.microsoft.com/office/drawing/2014/main" id="{3C44EBFA-88C2-6A91-C643-4A0FD5B44EB2}"/>
              </a:ext>
            </a:extLst>
          </p:cNvPr>
          <p:cNvCxnSpPr>
            <a:cxnSpLocks/>
          </p:cNvCxnSpPr>
          <p:nvPr/>
        </p:nvCxnSpPr>
        <p:spPr>
          <a:xfrm>
            <a:off x="5381543" y="727341"/>
            <a:ext cx="0" cy="572967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0C987CB-6871-BB59-A09F-717400180D7B}"/>
                  </a:ext>
                </a:extLst>
              </p:cNvPr>
              <p:cNvSpPr txBox="1"/>
              <p:nvPr/>
            </p:nvSpPr>
            <p:spPr>
              <a:xfrm>
                <a:off x="222384" y="777785"/>
                <a:ext cx="5022716" cy="1323439"/>
              </a:xfrm>
              <a:prstGeom prst="rect">
                <a:avLst/>
              </a:prstGeom>
              <a:noFill/>
            </p:spPr>
            <p:txBody>
              <a:bodyPr wrap="square">
                <a:spAutoFit/>
              </a:bodyPr>
              <a:lstStyle/>
              <a:p>
                <a:r>
                  <a:rPr lang="en-US" altLang="zh-CN" sz="2000" dirty="0">
                    <a:latin typeface="Calibri" panose="020F0502020204030204" pitchFamily="34" charset="0"/>
                    <a:cs typeface="Calibri" panose="020F0502020204030204" pitchFamily="34" charset="0"/>
                  </a:rPr>
                  <a:t>The value function gives the long-term value of a state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𝑠</m:t>
                    </m:r>
                  </m:oMath>
                </a14:m>
                <a:r>
                  <a:rPr lang="en-US" altLang="zh-CN" sz="2000" dirty="0">
                    <a:latin typeface="Calibri" panose="020F0502020204030204" pitchFamily="34" charset="0"/>
                    <a:cs typeface="Calibri" panose="020F0502020204030204" pitchFamily="34" charset="0"/>
                  </a:rPr>
                  <a:t>, which is </a:t>
                </a:r>
                <a:r>
                  <a:rPr lang="en-US" altLang="zh-CN" sz="2000" b="1" i="1" dirty="0">
                    <a:solidFill>
                      <a:srgbClr val="C00000"/>
                    </a:solidFill>
                    <a:latin typeface="Calibri" panose="020F0502020204030204" pitchFamily="34" charset="0"/>
                    <a:cs typeface="Calibri" panose="020F0502020204030204" pitchFamily="34" charset="0"/>
                  </a:rPr>
                  <a:t>a prediction of future reward</a:t>
                </a:r>
                <a:r>
                  <a:rPr lang="en-US" altLang="zh-CN" sz="2000" dirty="0">
                    <a:latin typeface="Calibri" panose="020F0502020204030204" pitchFamily="34" charset="0"/>
                    <a:cs typeface="Calibri" panose="020F0502020204030204" pitchFamily="34" charset="0"/>
                  </a:rPr>
                  <a:t>. It is used to evaluate the goodness/badness of states. </a:t>
                </a:r>
              </a:p>
            </p:txBody>
          </p:sp>
        </mc:Choice>
        <mc:Fallback xmlns="">
          <p:sp>
            <p:nvSpPr>
              <p:cNvPr id="10" name="文本框 9">
                <a:extLst>
                  <a:ext uri="{FF2B5EF4-FFF2-40B4-BE49-F238E27FC236}">
                    <a16:creationId xmlns:a16="http://schemas.microsoft.com/office/drawing/2014/main" id="{40C987CB-6871-BB59-A09F-717400180D7B}"/>
                  </a:ext>
                </a:extLst>
              </p:cNvPr>
              <p:cNvSpPr txBox="1">
                <a:spLocks noRot="1" noChangeAspect="1" noMove="1" noResize="1" noEditPoints="1" noAdjustHandles="1" noChangeArrowheads="1" noChangeShapeType="1" noTextEdit="1"/>
              </p:cNvSpPr>
              <p:nvPr/>
            </p:nvSpPr>
            <p:spPr>
              <a:xfrm>
                <a:off x="222384" y="777785"/>
                <a:ext cx="5022716" cy="1323439"/>
              </a:xfrm>
              <a:prstGeom prst="rect">
                <a:avLst/>
              </a:prstGeom>
              <a:blipFill>
                <a:blip r:embed="rId2"/>
                <a:stretch>
                  <a:fillRect l="-1214" t="-2765" b="-73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4D1F2FD-7601-319A-D14A-15270DA8B5F0}"/>
                  </a:ext>
                </a:extLst>
              </p:cNvPr>
              <p:cNvSpPr txBox="1"/>
              <p:nvPr/>
            </p:nvSpPr>
            <p:spPr>
              <a:xfrm>
                <a:off x="222384" y="2300147"/>
                <a:ext cx="5022716" cy="3788794"/>
              </a:xfrm>
              <a:prstGeom prst="rect">
                <a:avLst/>
              </a:prstGeom>
              <a:noFill/>
            </p:spPr>
            <p:txBody>
              <a:bodyPr wrap="square">
                <a:spAutoFit/>
              </a:bodyPr>
              <a:lstStyle/>
              <a:p>
                <a:pPr marL="457200" indent="-457200">
                  <a:spcAft>
                    <a:spcPts val="600"/>
                  </a:spcAft>
                  <a:buFont typeface="Wingdings" panose="05000000000000000000" pitchFamily="2" charset="2"/>
                  <a:buChar char="Ø"/>
                </a:pPr>
                <a:r>
                  <a:rPr lang="en-US" altLang="zh-CN" sz="2000" b="1" i="1" dirty="0">
                    <a:latin typeface="Calibri" panose="020F0502020204030204" pitchFamily="34" charset="0"/>
                    <a:cs typeface="Calibri" panose="020F0502020204030204" pitchFamily="34" charset="0"/>
                  </a:rPr>
                  <a:t>State value function </a:t>
                </a:r>
                <a14:m>
                  <m:oMath xmlns:m="http://schemas.openxmlformats.org/officeDocument/2006/math">
                    <m:r>
                      <a:rPr lang="en-US" altLang="zh-CN" sz="2000" b="1" i="1" smtClean="0">
                        <a:latin typeface="Cambria Math" panose="02040503050406030204" pitchFamily="18" charset="0"/>
                        <a:cs typeface="Calibri" panose="020F0502020204030204" pitchFamily="34" charset="0"/>
                      </a:rPr>
                      <m:t>𝒗</m:t>
                    </m:r>
                    <m:r>
                      <a:rPr lang="en-US" altLang="zh-CN" sz="2000" b="1" i="1" smtClean="0">
                        <a:latin typeface="Cambria Math" panose="02040503050406030204" pitchFamily="18" charset="0"/>
                        <a:cs typeface="Calibri" panose="020F0502020204030204" pitchFamily="34" charset="0"/>
                      </a:rPr>
                      <m:t>(</m:t>
                    </m:r>
                    <m:r>
                      <a:rPr lang="en-US" altLang="zh-CN" sz="2000" b="1" i="1" smtClean="0">
                        <a:latin typeface="Cambria Math" panose="02040503050406030204" pitchFamily="18" charset="0"/>
                        <a:cs typeface="Calibri" panose="020F0502020204030204" pitchFamily="34" charset="0"/>
                      </a:rPr>
                      <m:t>𝒔</m:t>
                    </m:r>
                    <m:r>
                      <a:rPr lang="en-US" altLang="zh-CN" sz="2000" b="1" i="1" smtClean="0">
                        <a:latin typeface="Cambria Math" panose="02040503050406030204" pitchFamily="18" charset="0"/>
                        <a:cs typeface="Calibri" panose="020F0502020204030204" pitchFamily="34" charset="0"/>
                      </a:rPr>
                      <m:t>)</m:t>
                    </m:r>
                  </m:oMath>
                </a14:m>
                <a:r>
                  <a:rPr lang="en-US" altLang="zh-CN" sz="2000" b="1" i="1"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is the expected return (cumulative reward) starting from the state </a:t>
                </a:r>
                <a14:m>
                  <m:oMath xmlns:m="http://schemas.openxmlformats.org/officeDocument/2006/math">
                    <m:r>
                      <a:rPr lang="en-US" altLang="zh-CN" sz="2000" i="1">
                        <a:latin typeface="Cambria Math" panose="02040503050406030204" pitchFamily="18" charset="0"/>
                        <a:cs typeface="Calibri" panose="020F0502020204030204" pitchFamily="34" charset="0"/>
                      </a:rPr>
                      <m:t>𝑠</m:t>
                    </m:r>
                  </m:oMath>
                </a14:m>
                <a:r>
                  <a:rPr lang="en-US" altLang="zh-CN" sz="2000" dirty="0">
                    <a:latin typeface="Calibri" panose="020F0502020204030204" pitchFamily="34" charset="0"/>
                    <a:cs typeface="Calibri" panose="020F0502020204030204" pitchFamily="34" charset="0"/>
                  </a:rPr>
                  <a:t> following the policy </a:t>
                </a:r>
                <a14:m>
                  <m:oMath xmlns:m="http://schemas.openxmlformats.org/officeDocument/2006/math">
                    <m:r>
                      <a:rPr lang="zh-CN" altLang="en-US" sz="2000" i="1">
                        <a:latin typeface="Cambria Math" panose="02040503050406030204" pitchFamily="18" charset="0"/>
                        <a:cs typeface="Calibri" panose="020F0502020204030204" pitchFamily="34" charset="0"/>
                      </a:rPr>
                      <m:t>𝜋</m:t>
                    </m:r>
                  </m:oMath>
                </a14:m>
                <a:r>
                  <a:rPr lang="en-US" altLang="zh-CN" sz="2000" dirty="0">
                    <a:latin typeface="Calibri" panose="020F0502020204030204" pitchFamily="34" charset="0"/>
                    <a:cs typeface="Calibri" panose="020F0502020204030204" pitchFamily="34" charset="0"/>
                  </a:rPr>
                  <a:t>. </a:t>
                </a:r>
              </a:p>
              <a:p>
                <a:pPr>
                  <a:spcAft>
                    <a:spcPts val="1200"/>
                  </a:spcAft>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𝑉</m:t>
                          </m:r>
                        </m:e>
                        <m:sub>
                          <m:r>
                            <a:rPr lang="zh-CN" altLang="en-US" sz="2000" b="0" i="1" smtClean="0">
                              <a:latin typeface="Cambria Math" panose="02040503050406030204" pitchFamily="18" charset="0"/>
                              <a:cs typeface="Calibri" panose="020F0502020204030204" pitchFamily="34" charset="0"/>
                            </a:rPr>
                            <m:t>𝜋</m:t>
                          </m:r>
                        </m:sub>
                      </m:sSub>
                      <m:d>
                        <m:dPr>
                          <m:ctrlPr>
                            <a:rPr lang="en-US" altLang="zh-CN" sz="2000" b="0" i="1" smtClean="0">
                              <a:latin typeface="Cambria Math" panose="02040503050406030204" pitchFamily="18" charset="0"/>
                              <a:cs typeface="Calibri" panose="020F0502020204030204" pitchFamily="34" charset="0"/>
                            </a:rPr>
                          </m:ctrlPr>
                        </m:dPr>
                        <m:e>
                          <m:r>
                            <a:rPr lang="en-US" altLang="zh-CN" sz="2000" b="0" i="1" smtClean="0">
                              <a:latin typeface="Cambria Math" panose="02040503050406030204" pitchFamily="18" charset="0"/>
                              <a:cs typeface="Calibri" panose="020F0502020204030204" pitchFamily="34" charset="0"/>
                            </a:rPr>
                            <m:t>𝑠</m:t>
                          </m:r>
                        </m:e>
                      </m:d>
                      <m:r>
                        <a:rPr lang="en-US" altLang="zh-CN" sz="2000" b="0" i="1" smtClean="0">
                          <a:latin typeface="Cambria Math" panose="02040503050406030204" pitchFamily="18" charset="0"/>
                          <a:cs typeface="Calibri" panose="020F0502020204030204" pitchFamily="34" charset="0"/>
                        </a:rPr>
                        <m:t>=</m:t>
                      </m:r>
                      <m:sSub>
                        <m:sSubPr>
                          <m:ctrlPr>
                            <a:rPr lang="en-US" altLang="zh-CN" sz="2000" b="0" i="1" smtClean="0">
                              <a:latin typeface="Cambria Math" panose="02040503050406030204" pitchFamily="18" charset="0"/>
                              <a:cs typeface="Calibri" panose="020F0502020204030204" pitchFamily="34" charset="0"/>
                            </a:rPr>
                          </m:ctrlPr>
                        </m:sSubPr>
                        <m:e>
                          <m:r>
                            <a:rPr lang="zh-CN" altLang="en-US" sz="2000" b="0" i="1" smtClean="0">
                              <a:latin typeface="Cambria Math" panose="02040503050406030204" pitchFamily="18" charset="0"/>
                              <a:cs typeface="Calibri" panose="020F0502020204030204" pitchFamily="34" charset="0"/>
                            </a:rPr>
                            <m:t>𝔼</m:t>
                          </m:r>
                        </m:e>
                        <m:sub>
                          <m:r>
                            <a:rPr lang="zh-CN" altLang="en-US" sz="2000" b="0" i="1" smtClean="0">
                              <a:latin typeface="Cambria Math" panose="02040503050406030204" pitchFamily="18" charset="0"/>
                              <a:cs typeface="Calibri" panose="020F0502020204030204" pitchFamily="34" charset="0"/>
                            </a:rPr>
                            <m:t>𝜋</m:t>
                          </m:r>
                        </m:sub>
                      </m:sSub>
                      <m:r>
                        <a:rPr lang="en-US" altLang="zh-CN" sz="2000" b="0" i="1" smtClean="0">
                          <a:latin typeface="Cambria Math" panose="02040503050406030204" pitchFamily="18" charset="0"/>
                          <a:cs typeface="Calibri" panose="020F0502020204030204" pitchFamily="34" charset="0"/>
                        </a:rPr>
                        <m:t>[</m:t>
                      </m:r>
                      <m:nary>
                        <m:naryPr>
                          <m:chr m:val="∑"/>
                          <m:limLoc m:val="subSup"/>
                          <m:ctrlPr>
                            <a:rPr lang="en-US" altLang="zh-CN" sz="2000" b="0" i="1" smtClean="0">
                              <a:latin typeface="Cambria Math" panose="02040503050406030204" pitchFamily="18" charset="0"/>
                              <a:cs typeface="Calibri" panose="020F0502020204030204" pitchFamily="34" charset="0"/>
                            </a:rPr>
                          </m:ctrlPr>
                        </m:naryPr>
                        <m:sub>
                          <m:r>
                            <m:rPr>
                              <m:brk m:alnAt="25"/>
                            </m:rPr>
                            <a:rPr lang="en-US" altLang="zh-CN" sz="2000" b="0" i="1" smtClean="0">
                              <a:latin typeface="Cambria Math" panose="02040503050406030204" pitchFamily="18" charset="0"/>
                              <a:cs typeface="Calibri" panose="020F0502020204030204" pitchFamily="34" charset="0"/>
                            </a:rPr>
                            <m:t>𝑡</m:t>
                          </m:r>
                          <m:r>
                            <a:rPr lang="en-US" altLang="zh-CN" sz="2000" b="0" i="1" smtClean="0">
                              <a:latin typeface="Cambria Math" panose="02040503050406030204" pitchFamily="18" charset="0"/>
                              <a:cs typeface="Calibri" panose="020F0502020204030204" pitchFamily="34" charset="0"/>
                            </a:rPr>
                            <m:t>=0</m:t>
                          </m:r>
                        </m:sub>
                        <m:sup>
                          <m:r>
                            <a:rPr lang="en-US" altLang="zh-CN" sz="2000" b="0" i="1" smtClean="0">
                              <a:latin typeface="Cambria Math" panose="02040503050406030204" pitchFamily="18" charset="0"/>
                              <a:cs typeface="Calibri" panose="020F0502020204030204" pitchFamily="34" charset="0"/>
                            </a:rPr>
                            <m:t>𝑇</m:t>
                          </m:r>
                          <m:r>
                            <a:rPr lang="en-US" altLang="zh-CN" sz="2000" b="0" i="1" smtClean="0">
                              <a:latin typeface="Cambria Math" panose="02040503050406030204" pitchFamily="18" charset="0"/>
                              <a:cs typeface="Calibri" panose="020F0502020204030204" pitchFamily="34" charset="0"/>
                            </a:rPr>
                            <m:t>−1</m:t>
                          </m:r>
                        </m:sup>
                        <m:e>
                          <m:sSup>
                            <m:sSupPr>
                              <m:ctrlPr>
                                <a:rPr lang="en-US" altLang="zh-CN" sz="2000" b="0" i="1" smtClean="0">
                                  <a:latin typeface="Cambria Math" panose="02040503050406030204" pitchFamily="18" charset="0"/>
                                  <a:cs typeface="Calibri" panose="020F0502020204030204" pitchFamily="34" charset="0"/>
                                </a:rPr>
                              </m:ctrlPr>
                            </m:sSupPr>
                            <m:e>
                              <m:r>
                                <a:rPr lang="zh-CN" altLang="en-US" sz="2000" b="0" i="1" smtClean="0">
                                  <a:latin typeface="Cambria Math" panose="02040503050406030204" pitchFamily="18" charset="0"/>
                                  <a:cs typeface="Calibri" panose="020F0502020204030204" pitchFamily="34" charset="0"/>
                                </a:rPr>
                                <m:t>𝛾</m:t>
                              </m:r>
                            </m:e>
                            <m:sup>
                              <m:r>
                                <a:rPr lang="en-US" altLang="zh-CN" sz="2000" b="0" i="1" smtClean="0">
                                  <a:latin typeface="Cambria Math" panose="02040503050406030204" pitchFamily="18" charset="0"/>
                                  <a:cs typeface="Calibri" panose="020F0502020204030204" pitchFamily="34" charset="0"/>
                                </a:rPr>
                                <m:t>𝑡</m:t>
                              </m:r>
                            </m:sup>
                          </m:sSup>
                          <m:sSub>
                            <m:sSubPr>
                              <m:ctrlPr>
                                <a:rPr lang="en-US" altLang="zh-CN" sz="2000" i="1">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𝑟</m:t>
                              </m:r>
                            </m:e>
                            <m:sub>
                              <m:r>
                                <a:rPr lang="en-US" altLang="zh-CN" sz="2000" i="1">
                                  <a:latin typeface="Cambria Math" panose="02040503050406030204" pitchFamily="18" charset="0"/>
                                  <a:cs typeface="Calibri" panose="020F0502020204030204" pitchFamily="34" charset="0"/>
                                </a:rPr>
                                <m:t>𝑡</m:t>
                              </m:r>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𝑠</m:t>
                              </m:r>
                            </m:e>
                            <m:sub>
                              <m:r>
                                <a:rPr lang="en-US" altLang="zh-CN" sz="2000" i="1">
                                  <a:latin typeface="Cambria Math" panose="02040503050406030204" pitchFamily="18" charset="0"/>
                                  <a:cs typeface="Calibri" panose="020F0502020204030204" pitchFamily="34" charset="0"/>
                                </a:rPr>
                                <m:t>𝑡</m:t>
                              </m:r>
                            </m:sub>
                          </m:sSub>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𝑠</m:t>
                          </m:r>
                        </m:e>
                      </m:nary>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pPr marL="457200" indent="-457200">
                  <a:spcAft>
                    <a:spcPts val="600"/>
                  </a:spcAft>
                  <a:buFont typeface="Wingdings" panose="05000000000000000000" pitchFamily="2" charset="2"/>
                  <a:buChar char="Ø"/>
                </a:pPr>
                <a:r>
                  <a:rPr lang="en-US" altLang="zh-CN" sz="2000" b="1" i="1" dirty="0">
                    <a:latin typeface="Calibri" panose="020F0502020204030204" pitchFamily="34" charset="0"/>
                    <a:cs typeface="Calibri" panose="020F0502020204030204" pitchFamily="34" charset="0"/>
                  </a:rPr>
                  <a:t>Action value function </a:t>
                </a:r>
                <a14:m>
                  <m:oMath xmlns:m="http://schemas.openxmlformats.org/officeDocument/2006/math">
                    <m:r>
                      <a:rPr lang="en-US" altLang="zh-CN" sz="2000" b="1" i="1" smtClean="0">
                        <a:latin typeface="Cambria Math" panose="02040503050406030204" pitchFamily="18" charset="0"/>
                        <a:cs typeface="Calibri" panose="020F0502020204030204" pitchFamily="34" charset="0"/>
                      </a:rPr>
                      <m:t>𝒗</m:t>
                    </m:r>
                    <m:r>
                      <a:rPr lang="en-US" altLang="zh-CN" sz="2000" b="1" i="1" smtClean="0">
                        <a:latin typeface="Cambria Math" panose="02040503050406030204" pitchFamily="18" charset="0"/>
                        <a:cs typeface="Calibri" panose="020F0502020204030204" pitchFamily="34" charset="0"/>
                      </a:rPr>
                      <m:t>(</m:t>
                    </m:r>
                    <m:r>
                      <a:rPr lang="en-US" altLang="zh-CN" sz="2000" b="1" i="1" smtClean="0">
                        <a:latin typeface="Cambria Math" panose="02040503050406030204" pitchFamily="18" charset="0"/>
                        <a:cs typeface="Calibri" panose="020F0502020204030204" pitchFamily="34" charset="0"/>
                      </a:rPr>
                      <m:t>𝒔</m:t>
                    </m:r>
                    <m:r>
                      <a:rPr lang="en-US" altLang="zh-CN" sz="2000" b="1" i="1" smtClean="0">
                        <a:latin typeface="Cambria Math" panose="02040503050406030204" pitchFamily="18" charset="0"/>
                        <a:cs typeface="Calibri" panose="020F0502020204030204" pitchFamily="34" charset="0"/>
                      </a:rPr>
                      <m:t>)</m:t>
                    </m:r>
                  </m:oMath>
                </a14:m>
                <a:r>
                  <a:rPr lang="en-US" altLang="zh-CN" sz="2000" b="1" i="1"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is the expected return (cumulative reward) starting from the state </a:t>
                </a:r>
                <a14:m>
                  <m:oMath xmlns:m="http://schemas.openxmlformats.org/officeDocument/2006/math">
                    <m:r>
                      <a:rPr lang="en-US" altLang="zh-CN" sz="2000" i="1">
                        <a:latin typeface="Cambria Math" panose="02040503050406030204" pitchFamily="18" charset="0"/>
                        <a:cs typeface="Calibri" panose="020F0502020204030204" pitchFamily="34" charset="0"/>
                      </a:rPr>
                      <m:t>𝑠</m:t>
                    </m:r>
                  </m:oMath>
                </a14:m>
                <a:r>
                  <a:rPr lang="en-US" altLang="zh-CN" sz="2000" dirty="0">
                    <a:latin typeface="Calibri" panose="020F0502020204030204" pitchFamily="34" charset="0"/>
                    <a:cs typeface="Calibri" panose="020F0502020204030204" pitchFamily="34" charset="0"/>
                  </a:rPr>
                  <a:t> following the policy </a:t>
                </a:r>
                <a14:m>
                  <m:oMath xmlns:m="http://schemas.openxmlformats.org/officeDocument/2006/math">
                    <m:r>
                      <a:rPr lang="zh-CN" altLang="en-US" sz="2000" i="1">
                        <a:latin typeface="Cambria Math" panose="02040503050406030204" pitchFamily="18" charset="0"/>
                        <a:cs typeface="Calibri" panose="020F0502020204030204" pitchFamily="34" charset="0"/>
                      </a:rPr>
                      <m:t>𝜋</m:t>
                    </m:r>
                  </m:oMath>
                </a14:m>
                <a:r>
                  <a:rPr lang="en-US" altLang="zh-CN" sz="2000" dirty="0">
                    <a:latin typeface="Calibri" panose="020F0502020204030204" pitchFamily="34" charset="0"/>
                    <a:cs typeface="Calibri" panose="020F0502020204030204" pitchFamily="34" charset="0"/>
                  </a:rPr>
                  <a:t>, taking action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𝑎</m:t>
                    </m:r>
                  </m:oMath>
                </a14:m>
                <a:r>
                  <a:rPr lang="en-US" altLang="zh-CN" sz="2000" dirty="0">
                    <a:latin typeface="Calibri" panose="020F0502020204030204" pitchFamily="34" charset="0"/>
                    <a:cs typeface="Calibri" panose="020F0502020204030204" pitchFamily="34" charset="0"/>
                  </a:rPr>
                  <a:t>.</a:t>
                </a:r>
              </a:p>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𝑄</m:t>
                          </m:r>
                        </m:e>
                        <m:sub>
                          <m:r>
                            <a:rPr lang="zh-CN" altLang="en-US" sz="2000" i="1">
                              <a:latin typeface="Cambria Math" panose="02040503050406030204" pitchFamily="18" charset="0"/>
                              <a:cs typeface="Calibri" panose="020F0502020204030204" pitchFamily="34" charset="0"/>
                            </a:rPr>
                            <m:t>𝜋</m:t>
                          </m:r>
                        </m:sub>
                      </m:sSub>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e>
                      </m:d>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r>
                            <a:rPr lang="zh-CN" altLang="en-US" sz="2000" i="1">
                              <a:latin typeface="Cambria Math" panose="02040503050406030204" pitchFamily="18" charset="0"/>
                              <a:cs typeface="Calibri" panose="020F0502020204030204" pitchFamily="34" charset="0"/>
                            </a:rPr>
                            <m:t>𝜋</m:t>
                          </m:r>
                        </m:sub>
                      </m:sSub>
                      <m:r>
                        <a:rPr lang="en-US" altLang="zh-CN" sz="2000" i="1">
                          <a:latin typeface="Cambria Math" panose="02040503050406030204" pitchFamily="18" charset="0"/>
                          <a:cs typeface="Calibri" panose="020F0502020204030204" pitchFamily="34" charset="0"/>
                        </a:rPr>
                        <m:t>[</m:t>
                      </m:r>
                      <m:nary>
                        <m:naryPr>
                          <m:chr m:val="∑"/>
                          <m:limLoc m:val="subSup"/>
                          <m:ctrlPr>
                            <a:rPr lang="en-US" altLang="zh-CN" sz="2000" i="1">
                              <a:latin typeface="Cambria Math" panose="02040503050406030204" pitchFamily="18" charset="0"/>
                              <a:cs typeface="Calibri" panose="020F0502020204030204" pitchFamily="34" charset="0"/>
                            </a:rPr>
                          </m:ctrlPr>
                        </m:naryPr>
                        <m:sub>
                          <m:r>
                            <m:rPr>
                              <m:brk m:alnAt="25"/>
                            </m:rPr>
                            <a:rPr lang="en-US" altLang="zh-CN" sz="2000" i="1">
                              <a:latin typeface="Cambria Math" panose="02040503050406030204" pitchFamily="18" charset="0"/>
                              <a:cs typeface="Calibri" panose="020F0502020204030204" pitchFamily="34" charset="0"/>
                            </a:rPr>
                            <m:t>𝑡</m:t>
                          </m:r>
                          <m:r>
                            <a:rPr lang="en-US" altLang="zh-CN" sz="2000" i="1">
                              <a:latin typeface="Cambria Math" panose="02040503050406030204" pitchFamily="18" charset="0"/>
                              <a:cs typeface="Calibri" panose="020F0502020204030204" pitchFamily="34" charset="0"/>
                            </a:rPr>
                            <m:t>=0</m:t>
                          </m:r>
                        </m:sub>
                        <m:sup>
                          <m:r>
                            <a:rPr lang="en-US" altLang="zh-CN" sz="2000" i="1">
                              <a:latin typeface="Cambria Math" panose="02040503050406030204" pitchFamily="18" charset="0"/>
                              <a:ea typeface="Cambria Math" panose="02040503050406030204" pitchFamily="18" charset="0"/>
                              <a:cs typeface="Calibri" panose="020F0502020204030204" pitchFamily="34" charset="0"/>
                            </a:rPr>
                            <m:t>∞</m:t>
                          </m:r>
                        </m:sup>
                        <m:e>
                          <m:sSup>
                            <m:sSupPr>
                              <m:ctrlPr>
                                <a:rPr lang="en-US" altLang="zh-CN" sz="2000" i="1">
                                  <a:latin typeface="Cambria Math" panose="02040503050406030204" pitchFamily="18" charset="0"/>
                                  <a:cs typeface="Calibri" panose="020F0502020204030204" pitchFamily="34" charset="0"/>
                                </a:rPr>
                              </m:ctrlPr>
                            </m:sSupPr>
                            <m:e>
                              <m:r>
                                <a:rPr lang="zh-CN" altLang="en-US" sz="2000" i="1">
                                  <a:latin typeface="Cambria Math" panose="02040503050406030204" pitchFamily="18" charset="0"/>
                                  <a:cs typeface="Calibri" panose="020F0502020204030204" pitchFamily="34" charset="0"/>
                                </a:rPr>
                                <m:t>𝛾</m:t>
                              </m:r>
                            </m:e>
                            <m:sup>
                              <m:r>
                                <a:rPr lang="en-US" altLang="zh-CN" sz="2000" i="1">
                                  <a:latin typeface="Cambria Math" panose="02040503050406030204" pitchFamily="18" charset="0"/>
                                  <a:cs typeface="Calibri" panose="020F0502020204030204" pitchFamily="34" charset="0"/>
                                </a:rPr>
                                <m:t>𝑡</m:t>
                              </m:r>
                            </m:sup>
                          </m:sSup>
                          <m:sSub>
                            <m:sSubPr>
                              <m:ctrlPr>
                                <a:rPr lang="en-US" altLang="zh-CN" sz="2000" i="1">
                                  <a:latin typeface="Cambria Math" panose="02040503050406030204" pitchFamily="18" charset="0"/>
                                  <a:cs typeface="Calibri" panose="020F0502020204030204" pitchFamily="34" charset="0"/>
                                </a:rPr>
                              </m:ctrlPr>
                            </m:sSubPr>
                            <m:e>
                              <m:r>
                                <a:rPr lang="en-US" altLang="zh-CN" sz="2000" i="1">
                                  <a:latin typeface="Cambria Math" panose="02040503050406030204" pitchFamily="18" charset="0"/>
                                  <a:cs typeface="Calibri" panose="020F0502020204030204" pitchFamily="34" charset="0"/>
                                </a:rPr>
                                <m:t>𝑟</m:t>
                              </m:r>
                            </m:e>
                            <m:sub>
                              <m:r>
                                <a:rPr lang="en-US" altLang="zh-CN" sz="2000" i="1">
                                  <a:latin typeface="Cambria Math" panose="02040503050406030204" pitchFamily="18" charset="0"/>
                                  <a:cs typeface="Calibri" panose="020F0502020204030204" pitchFamily="34" charset="0"/>
                                </a:rPr>
                                <m:t>𝑡</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en-US" altLang="zh-CN" sz="2000" i="1">
                                  <a:latin typeface="Cambria Math" panose="02040503050406030204" pitchFamily="18" charset="0"/>
                                  <a:cs typeface="Calibri" panose="020F0502020204030204" pitchFamily="34" charset="0"/>
                                </a:rPr>
                                <m:t>𝑠</m:t>
                              </m:r>
                            </m:e>
                            <m:sub>
                              <m:r>
                                <a:rPr lang="en-US" altLang="zh-CN" sz="2000" i="1">
                                  <a:latin typeface="Cambria Math" panose="02040503050406030204" pitchFamily="18" charset="0"/>
                                  <a:cs typeface="Calibri" panose="020F0502020204030204" pitchFamily="34" charset="0"/>
                                </a:rPr>
                                <m:t>𝑡</m:t>
                              </m:r>
                            </m:sub>
                          </m:sSub>
                          <m:r>
                            <a:rPr lang="en-US" altLang="zh-CN" sz="2000" i="1">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𝑎</m:t>
                              </m:r>
                            </m:e>
                            <m:sub>
                              <m:r>
                                <a:rPr lang="en-US" altLang="zh-CN" sz="2000" i="1">
                                  <a:latin typeface="Cambria Math" panose="02040503050406030204" pitchFamily="18" charset="0"/>
                                  <a:cs typeface="Calibri" panose="020F0502020204030204" pitchFamily="34" charset="0"/>
                                </a:rPr>
                                <m:t>𝑡</m:t>
                              </m:r>
                            </m:sub>
                          </m:sSub>
                          <m:r>
                            <a:rPr lang="en-US" altLang="zh-CN" sz="2000" i="1">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e>
                      </m:nary>
                      <m:r>
                        <a:rPr lang="en-US" altLang="zh-CN" sz="2000" i="1">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12" name="文本框 11">
                <a:extLst>
                  <a:ext uri="{FF2B5EF4-FFF2-40B4-BE49-F238E27FC236}">
                    <a16:creationId xmlns:a16="http://schemas.microsoft.com/office/drawing/2014/main" id="{54D1F2FD-7601-319A-D14A-15270DA8B5F0}"/>
                  </a:ext>
                </a:extLst>
              </p:cNvPr>
              <p:cNvSpPr txBox="1">
                <a:spLocks noRot="1" noChangeAspect="1" noMove="1" noResize="1" noEditPoints="1" noAdjustHandles="1" noChangeArrowheads="1" noChangeShapeType="1" noTextEdit="1"/>
              </p:cNvSpPr>
              <p:nvPr/>
            </p:nvSpPr>
            <p:spPr>
              <a:xfrm>
                <a:off x="222384" y="2300147"/>
                <a:ext cx="5022716" cy="3788794"/>
              </a:xfrm>
              <a:prstGeom prst="rect">
                <a:avLst/>
              </a:prstGeom>
              <a:blipFill>
                <a:blip r:embed="rId3"/>
                <a:stretch>
                  <a:fillRect l="-1092" t="-804" r="-15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B25E90E-10C8-9126-4F43-8E22E2738C66}"/>
                  </a:ext>
                </a:extLst>
              </p:cNvPr>
              <p:cNvSpPr txBox="1"/>
              <p:nvPr/>
            </p:nvSpPr>
            <p:spPr>
              <a:xfrm>
                <a:off x="5632584" y="1027975"/>
                <a:ext cx="3440820" cy="1015663"/>
              </a:xfrm>
              <a:prstGeom prst="rect">
                <a:avLst/>
              </a:prstGeom>
              <a:noFill/>
            </p:spPr>
            <p:txBody>
              <a:bodyPr wrap="square">
                <a:spAutoFit/>
              </a:bodyPr>
              <a:lstStyle/>
              <a:p>
                <a:r>
                  <a:rPr lang="en-US" altLang="zh-CN" sz="2000" b="1" dirty="0">
                    <a:solidFill>
                      <a:srgbClr val="C00000"/>
                    </a:solidFill>
                    <a:latin typeface="Calibri" panose="020F0502020204030204" pitchFamily="34" charset="0"/>
                    <a:cs typeface="Calibri" panose="020F0502020204030204" pitchFamily="34" charset="0"/>
                  </a:rPr>
                  <a:t>The objective of RL is to find a policy </a:t>
                </a:r>
                <a14:m>
                  <m:oMath xmlns:m="http://schemas.openxmlformats.org/officeDocument/2006/math">
                    <m:sSup>
                      <m:sSupPr>
                        <m:ctrlPr>
                          <a:rPr lang="en-US" altLang="zh-CN" sz="2000" b="1" i="1" smtClean="0">
                            <a:solidFill>
                              <a:srgbClr val="C00000"/>
                            </a:solidFill>
                            <a:latin typeface="Cambria Math" panose="02040503050406030204" pitchFamily="18" charset="0"/>
                            <a:cs typeface="Calibri" panose="020F0502020204030204" pitchFamily="34" charset="0"/>
                          </a:rPr>
                        </m:ctrlPr>
                      </m:sSupPr>
                      <m:e>
                        <m:r>
                          <a:rPr lang="zh-CN" altLang="en-US" sz="2000" b="1" i="1" smtClean="0">
                            <a:solidFill>
                              <a:srgbClr val="C00000"/>
                            </a:solidFill>
                            <a:latin typeface="Cambria Math" panose="02040503050406030204" pitchFamily="18" charset="0"/>
                            <a:cs typeface="Calibri" panose="020F0502020204030204" pitchFamily="34" charset="0"/>
                          </a:rPr>
                          <m:t>𝝅</m:t>
                        </m:r>
                      </m:e>
                      <m:sup>
                        <m:r>
                          <a:rPr lang="en-US" altLang="zh-CN" sz="2000" b="1" i="1" smtClean="0">
                            <a:solidFill>
                              <a:srgbClr val="C00000"/>
                            </a:solidFill>
                            <a:latin typeface="Cambria Math" panose="02040503050406030204" pitchFamily="18" charset="0"/>
                            <a:cs typeface="Calibri" panose="020F0502020204030204" pitchFamily="34" charset="0"/>
                          </a:rPr>
                          <m:t>∗</m:t>
                        </m:r>
                      </m:sup>
                    </m:sSup>
                  </m:oMath>
                </a14:m>
                <a:r>
                  <a:rPr lang="en-US" altLang="zh-CN" sz="2000" b="1" dirty="0">
                    <a:solidFill>
                      <a:srgbClr val="C00000"/>
                    </a:solidFill>
                    <a:latin typeface="Calibri" panose="020F0502020204030204" pitchFamily="34" charset="0"/>
                    <a:cs typeface="Calibri" panose="020F0502020204030204" pitchFamily="34" charset="0"/>
                  </a:rPr>
                  <a:t> that maximizes the value function. </a:t>
                </a:r>
              </a:p>
            </p:txBody>
          </p:sp>
        </mc:Choice>
        <mc:Fallback xmlns="">
          <p:sp>
            <p:nvSpPr>
              <p:cNvPr id="13" name="文本框 12">
                <a:extLst>
                  <a:ext uri="{FF2B5EF4-FFF2-40B4-BE49-F238E27FC236}">
                    <a16:creationId xmlns:a16="http://schemas.microsoft.com/office/drawing/2014/main" id="{9B25E90E-10C8-9126-4F43-8E22E2738C66}"/>
                  </a:ext>
                </a:extLst>
              </p:cNvPr>
              <p:cNvSpPr txBox="1">
                <a:spLocks noRot="1" noChangeAspect="1" noMove="1" noResize="1" noEditPoints="1" noAdjustHandles="1" noChangeArrowheads="1" noChangeShapeType="1" noTextEdit="1"/>
              </p:cNvSpPr>
              <p:nvPr/>
            </p:nvSpPr>
            <p:spPr>
              <a:xfrm>
                <a:off x="5632584" y="1027975"/>
                <a:ext cx="3440820" cy="1015663"/>
              </a:xfrm>
              <a:prstGeom prst="rect">
                <a:avLst/>
              </a:prstGeom>
              <a:blipFill>
                <a:blip r:embed="rId4"/>
                <a:stretch>
                  <a:fillRect l="-1950" t="-3614" r="-532" b="-1024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8F7046C-BF54-F2F9-E2D4-9016E3159D15}"/>
                  </a:ext>
                </a:extLst>
              </p:cNvPr>
              <p:cNvSpPr txBox="1"/>
              <p:nvPr/>
            </p:nvSpPr>
            <p:spPr>
              <a:xfrm>
                <a:off x="5632585" y="2316641"/>
                <a:ext cx="6337032" cy="2153538"/>
              </a:xfrm>
              <a:prstGeom prst="rect">
                <a:avLst/>
              </a:prstGeom>
              <a:noFill/>
            </p:spPr>
            <p:txBody>
              <a:bodyPr wrap="square">
                <a:spAutoFit/>
              </a:bodyPr>
              <a:lstStyle/>
              <a:p>
                <a:pPr>
                  <a:spcAft>
                    <a:spcPts val="1200"/>
                  </a:spcAft>
                </a:pPr>
                <a:r>
                  <a:rPr lang="en-US" altLang="zh-CN" sz="2000" dirty="0">
                    <a:latin typeface="Calibri" panose="020F0502020204030204" pitchFamily="34" charset="0"/>
                    <a:cs typeface="Calibri" panose="020F0502020204030204" pitchFamily="34" charset="0"/>
                  </a:rPr>
                  <a:t>Using </a:t>
                </a:r>
                <a:r>
                  <a:rPr lang="en-US" altLang="zh-CN" sz="2000" b="1" i="1" u="sng" dirty="0">
                    <a:latin typeface="Calibri" panose="020F0502020204030204" pitchFamily="34" charset="0"/>
                    <a:cs typeface="Calibri" panose="020F0502020204030204" pitchFamily="34" charset="0"/>
                  </a:rPr>
                  <a:t>Bellman optimality equation</a:t>
                </a:r>
              </a:p>
              <a:p>
                <a:pPr>
                  <a:spcAft>
                    <a:spcPts val="1800"/>
                  </a:spcAft>
                </a:pPr>
                <a14:m>
                  <m:oMathPara xmlns:m="http://schemas.openxmlformats.org/officeDocument/2006/math">
                    <m:oMathParaPr>
                      <m:jc m:val="centerGroup"/>
                    </m:oMathParaPr>
                    <m:oMath xmlns:m="http://schemas.openxmlformats.org/officeDocument/2006/math">
                      <m:sSup>
                        <m:sSupPr>
                          <m:ctrlPr>
                            <a:rPr lang="en-US" altLang="zh-CN" sz="2000" i="1">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𝑉</m:t>
                          </m:r>
                        </m:e>
                        <m:sup>
                          <m:r>
                            <a:rPr lang="en-US" altLang="zh-CN" sz="2000" i="1">
                              <a:latin typeface="Cambria Math" panose="02040503050406030204" pitchFamily="18" charset="0"/>
                              <a:cs typeface="Calibri" panose="020F0502020204030204" pitchFamily="34" charset="0"/>
                            </a:rPr>
                            <m:t>∗</m:t>
                          </m:r>
                        </m:sup>
                      </m:sSup>
                      <m:d>
                        <m:dPr>
                          <m:ctrlPr>
                            <a:rPr lang="en-US" altLang="zh-CN" sz="2000" b="0" i="1" smtClean="0">
                              <a:latin typeface="Cambria Math" panose="02040503050406030204" pitchFamily="18" charset="0"/>
                              <a:cs typeface="Calibri" panose="020F0502020204030204" pitchFamily="34" charset="0"/>
                            </a:rPr>
                          </m:ctrlPr>
                        </m:dPr>
                        <m:e>
                          <m:r>
                            <a:rPr lang="en-US" altLang="zh-CN" sz="2000" b="0" i="1" smtClean="0">
                              <a:latin typeface="Cambria Math" panose="02040503050406030204" pitchFamily="18" charset="0"/>
                              <a:cs typeface="Calibri" panose="020F0502020204030204" pitchFamily="34" charset="0"/>
                            </a:rPr>
                            <m:t>𝑠</m:t>
                          </m:r>
                        </m:e>
                      </m:d>
                      <m:r>
                        <a:rPr lang="en-US" altLang="zh-CN" sz="2000" b="0" i="1" smtClean="0">
                          <a:latin typeface="Cambria Math" panose="02040503050406030204" pitchFamily="18" charset="0"/>
                          <a:cs typeface="Calibri" panose="020F0502020204030204" pitchFamily="34" charset="0"/>
                        </a:rPr>
                        <m:t>=</m:t>
                      </m:r>
                      <m:func>
                        <m:funcPr>
                          <m:ctrlPr>
                            <a:rPr lang="en-US" altLang="zh-CN" sz="2000" b="0" i="1" smtClean="0">
                              <a:latin typeface="Cambria Math" panose="02040503050406030204" pitchFamily="18" charset="0"/>
                              <a:cs typeface="Calibri" panose="020F0502020204030204" pitchFamily="34" charset="0"/>
                            </a:rPr>
                          </m:ctrlPr>
                        </m:funcPr>
                        <m:fName>
                          <m:limLow>
                            <m:limLowPr>
                              <m:ctrlPr>
                                <a:rPr lang="en-US" altLang="zh-CN" sz="2000" b="0" i="1" smtClean="0">
                                  <a:latin typeface="Cambria Math" panose="02040503050406030204" pitchFamily="18" charset="0"/>
                                  <a:cs typeface="Calibri" panose="020F0502020204030204" pitchFamily="34" charset="0"/>
                                </a:rPr>
                              </m:ctrlPr>
                            </m:limLowPr>
                            <m:e>
                              <m:r>
                                <m:rPr>
                                  <m:sty m:val="p"/>
                                </m:rPr>
                                <a:rPr lang="en-US" altLang="zh-CN" sz="2000" b="0" i="0" smtClean="0">
                                  <a:latin typeface="Cambria Math" panose="02040503050406030204" pitchFamily="18" charset="0"/>
                                  <a:cs typeface="Calibri" panose="020F0502020204030204" pitchFamily="34" charset="0"/>
                                </a:rPr>
                                <m:t>max</m:t>
                              </m:r>
                            </m:e>
                            <m:lim>
                              <m:r>
                                <a:rPr lang="en-US" altLang="zh-CN" sz="2000" b="0" i="1" smtClean="0">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𝒜</m:t>
                              </m:r>
                            </m:lim>
                          </m:limLow>
                        </m:fName>
                        <m:e>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𝑟</m:t>
                          </m:r>
                          <m:d>
                            <m:dPr>
                              <m:ctrlPr>
                                <a:rPr lang="en-US" altLang="zh-CN" sz="2000" b="0" i="1" smtClean="0">
                                  <a:latin typeface="Cambria Math" panose="02040503050406030204" pitchFamily="18" charset="0"/>
                                  <a:cs typeface="Calibri" panose="020F0502020204030204" pitchFamily="34" charset="0"/>
                                </a:rPr>
                              </m:ctrlPr>
                            </m:dPr>
                            <m:e>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e>
                          </m:d>
                          <m:r>
                            <a:rPr lang="en-US" altLang="zh-CN" sz="2000" b="0" i="1" smtClean="0">
                              <a:latin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cs typeface="Calibri" panose="020F0502020204030204" pitchFamily="34" charset="0"/>
                            </a:rPr>
                            <m:t>𝛾</m:t>
                          </m:r>
                          <m:nary>
                            <m:naryPr>
                              <m:chr m:val="∑"/>
                              <m:limLoc m:val="subSup"/>
                              <m:supHide m:val="on"/>
                              <m:ctrlPr>
                                <a:rPr lang="zh-CN" altLang="en-US" sz="2000" b="0" i="1" smtClean="0">
                                  <a:latin typeface="Cambria Math" panose="02040503050406030204" pitchFamily="18" charset="0"/>
                                  <a:cs typeface="Calibri" panose="020F0502020204030204" pitchFamily="34" charset="0"/>
                                </a:rPr>
                              </m:ctrlPr>
                            </m:naryPr>
                            <m:sub>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m:rPr>
                                  <m:brk m:alnAt="9"/>
                                </m:rPr>
                                <a:rPr lang="zh-CN" altLang="en-US" sz="2000" b="0" i="1" smtClean="0">
                                  <a:latin typeface="Cambria Math" panose="02040503050406030204" pitchFamily="18" charset="0"/>
                                  <a:cs typeface="Calibri" panose="020F0502020204030204" pitchFamily="34" charset="0"/>
                                </a:rPr>
                                <m:t>𝜖</m:t>
                              </m:r>
                              <m:r>
                                <a:rPr lang="zh-CN" altLang="en-US" sz="2000" b="0" i="1" smtClean="0">
                                  <a:latin typeface="Cambria Math" panose="02040503050406030204" pitchFamily="18" charset="0"/>
                                  <a:cs typeface="Calibri" panose="020F0502020204030204" pitchFamily="34" charset="0"/>
                                </a:rPr>
                                <m:t>𝒮</m:t>
                              </m:r>
                            </m:sub>
                            <m:sup/>
                            <m:e>
                              <m:r>
                                <a:rPr lang="en-US" altLang="zh-CN" sz="2000" b="0" i="1" smtClean="0">
                                  <a:latin typeface="Cambria Math" panose="02040503050406030204" pitchFamily="18" charset="0"/>
                                  <a:cs typeface="Calibri" panose="020F0502020204030204" pitchFamily="34" charset="0"/>
                                </a:rPr>
                                <m:t>𝑝</m:t>
                              </m:r>
                              <m:r>
                                <a:rPr lang="en-US" altLang="zh-CN" sz="2000" b="0" i="1" smtClean="0">
                                  <a:latin typeface="Cambria Math" panose="02040503050406030204" pitchFamily="18" charset="0"/>
                                  <a:cs typeface="Calibri" panose="020F0502020204030204" pitchFamily="34" charset="0"/>
                                </a:rPr>
                                <m:t>(</m:t>
                              </m:r>
                              <m:sSup>
                                <m:sSupPr>
                                  <m:ctrlPr>
                                    <a:rPr lang="en-US" altLang="zh-CN" sz="2000" b="0" i="1" smtClean="0">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𝑠</m:t>
                                  </m:r>
                                </m:e>
                                <m:sup>
                                  <m:r>
                                    <a:rPr lang="en-US" altLang="zh-CN" sz="2000" b="0" i="1" smtClean="0">
                                      <a:latin typeface="Cambria Math" panose="02040503050406030204" pitchFamily="18" charset="0"/>
                                      <a:cs typeface="Calibri" panose="020F0502020204030204" pitchFamily="34" charset="0"/>
                                    </a:rPr>
                                    <m:t>′</m:t>
                                  </m:r>
                                </m:sup>
                              </m:sSup>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e>
                          </m:nary>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𝑉</m:t>
                              </m:r>
                            </m:e>
                            <m:sup>
                              <m:r>
                                <a:rPr lang="en-US" altLang="zh-CN" sz="2000" i="1">
                                  <a:latin typeface="Cambria Math" panose="02040503050406030204" pitchFamily="18" charset="0"/>
                                  <a:cs typeface="Calibri" panose="020F0502020204030204" pitchFamily="34" charset="0"/>
                                </a:rPr>
                                <m:t>∗</m:t>
                              </m:r>
                            </m:sup>
                          </m:sSup>
                          <m:d>
                            <m:dPr>
                              <m:ctrlPr>
                                <a:rPr lang="en-US" altLang="zh-CN" sz="2000" i="1">
                                  <a:latin typeface="Cambria Math" panose="02040503050406030204" pitchFamily="18" charset="0"/>
                                  <a:cs typeface="Calibri" panose="020F0502020204030204" pitchFamily="34" charset="0"/>
                                </a:rPr>
                              </m:ctrlPr>
                            </m:dPr>
                            <m:e>
                              <m:sSup>
                                <m:sSupPr>
                                  <m:ctrlPr>
                                    <a:rPr lang="en-US" altLang="zh-CN" sz="2000" i="1" smtClean="0">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𝑠</m:t>
                                  </m:r>
                                </m:e>
                                <m:sup>
                                  <m:r>
                                    <a:rPr lang="en-US" altLang="zh-CN" sz="2000" b="0" i="1" smtClean="0">
                                      <a:latin typeface="Cambria Math" panose="02040503050406030204" pitchFamily="18" charset="0"/>
                                      <a:cs typeface="Calibri" panose="020F0502020204030204" pitchFamily="34" charset="0"/>
                                    </a:rPr>
                                    <m:t>′</m:t>
                                  </m:r>
                                </m:sup>
                              </m:sSup>
                            </m:e>
                          </m:d>
                          <m:r>
                            <a:rPr lang="en-US" altLang="zh-CN" sz="2000" b="0" i="1" smtClean="0">
                              <a:latin typeface="Cambria Math" panose="02040503050406030204" pitchFamily="18" charset="0"/>
                              <a:cs typeface="Calibri" panose="020F0502020204030204" pitchFamily="34" charset="0"/>
                            </a:rPr>
                            <m:t>]</m:t>
                          </m:r>
                        </m:e>
                      </m:func>
                    </m:oMath>
                  </m:oMathPara>
                </a14:m>
                <a:endParaRPr lang="en-US" altLang="zh-CN" sz="2000" dirty="0">
                  <a:latin typeface="Calibri" panose="020F0502020204030204" pitchFamily="34" charset="0"/>
                  <a:cs typeface="Calibri" panose="020F0502020204030204" pitchFamily="34" charset="0"/>
                </a:endParaRPr>
              </a:p>
              <a:p>
                <a:pPr>
                  <a:spcAft>
                    <a:spcPts val="1800"/>
                  </a:spcAft>
                </a:pPr>
                <a14:m>
                  <m:oMathPara xmlns:m="http://schemas.openxmlformats.org/officeDocument/2006/math">
                    <m:oMathParaPr>
                      <m:jc m:val="centerGroup"/>
                    </m:oMathParaPr>
                    <m:oMath xmlns:m="http://schemas.openxmlformats.org/officeDocument/2006/math">
                      <m:sSup>
                        <m:sSupPr>
                          <m:ctrlPr>
                            <a:rPr lang="en-US" altLang="zh-CN" sz="2000" i="1" smtClean="0">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𝑄</m:t>
                          </m:r>
                        </m:e>
                        <m:sup>
                          <m:r>
                            <a:rPr lang="en-US" altLang="zh-CN" sz="2000" i="1">
                              <a:latin typeface="Cambria Math" panose="02040503050406030204" pitchFamily="18" charset="0"/>
                              <a:cs typeface="Calibri" panose="020F0502020204030204" pitchFamily="34" charset="0"/>
                            </a:rPr>
                            <m:t>∗</m:t>
                          </m:r>
                        </m:sup>
                      </m:sSup>
                      <m:d>
                        <m:dPr>
                          <m:ctrlPr>
                            <a:rPr lang="en-US" altLang="zh-CN" sz="2000" b="0" i="1" smtClean="0">
                              <a:latin typeface="Cambria Math" panose="02040503050406030204" pitchFamily="18" charset="0"/>
                              <a:cs typeface="Calibri" panose="020F0502020204030204" pitchFamily="34" charset="0"/>
                            </a:rPr>
                          </m:ctrlPr>
                        </m:dPr>
                        <m:e>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e>
                      </m:d>
                      <m:r>
                        <a:rPr lang="en-US" altLang="zh-CN" sz="2000" b="0" i="1" smtClean="0">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𝑟</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e>
                      </m:d>
                      <m:r>
                        <a:rPr lang="en-US" altLang="zh-CN" sz="2000" b="0" i="1" smtClean="0">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𝛾</m:t>
                      </m:r>
                      <m:nary>
                        <m:naryPr>
                          <m:chr m:val="∑"/>
                          <m:limLoc m:val="subSup"/>
                          <m:supHide m:val="on"/>
                          <m:ctrlPr>
                            <a:rPr lang="zh-CN" altLang="en-US" sz="2000" i="1">
                              <a:latin typeface="Cambria Math" panose="02040503050406030204" pitchFamily="18" charset="0"/>
                              <a:cs typeface="Calibri" panose="020F0502020204030204" pitchFamily="34" charset="0"/>
                            </a:rPr>
                          </m:ctrlPr>
                        </m:naryPr>
                        <m:sub>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a:rPr lang="zh-CN" altLang="en-US" sz="2000" i="1">
                              <a:latin typeface="Cambria Math" panose="02040503050406030204" pitchFamily="18" charset="0"/>
                              <a:cs typeface="Calibri" panose="020F0502020204030204" pitchFamily="34" charset="0"/>
                            </a:rPr>
                            <m:t>𝜖</m:t>
                          </m:r>
                          <m:r>
                            <a:rPr lang="zh-CN" altLang="en-US" sz="2000" i="1">
                              <a:latin typeface="Cambria Math" panose="02040503050406030204" pitchFamily="18" charset="0"/>
                              <a:cs typeface="Calibri" panose="020F0502020204030204" pitchFamily="34" charset="0"/>
                            </a:rPr>
                            <m:t>𝒮</m:t>
                          </m:r>
                        </m:sub>
                        <m:sup/>
                        <m:e>
                          <m:r>
                            <a:rPr lang="en-US" altLang="zh-CN" sz="2000" i="1">
                              <a:latin typeface="Cambria Math" panose="02040503050406030204" pitchFamily="18" charset="0"/>
                              <a:cs typeface="Calibri" panose="020F0502020204030204" pitchFamily="34" charset="0"/>
                            </a:rPr>
                            <m:t>𝑝</m:t>
                          </m:r>
                          <m:r>
                            <a:rPr lang="en-US" altLang="zh-CN" sz="2000" i="1">
                              <a:latin typeface="Cambria Math" panose="02040503050406030204" pitchFamily="18" charset="0"/>
                              <a:cs typeface="Calibri" panose="020F0502020204030204" pitchFamily="34" charset="0"/>
                            </a:rPr>
                            <m:t>(</m:t>
                          </m:r>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r>
                            <a:rPr lang="en-US" altLang="zh-CN" sz="2000" i="1">
                              <a:latin typeface="Cambria Math" panose="02040503050406030204" pitchFamily="18" charset="0"/>
                              <a:cs typeface="Calibri" panose="020F0502020204030204" pitchFamily="34" charset="0"/>
                            </a:rPr>
                            <m:t>)</m:t>
                          </m:r>
                        </m:e>
                      </m:nary>
                      <m:func>
                        <m:funcPr>
                          <m:ctrlPr>
                            <a:rPr lang="en-US" altLang="zh-CN" sz="2000" i="1">
                              <a:latin typeface="Cambria Math" panose="02040503050406030204" pitchFamily="18" charset="0"/>
                              <a:cs typeface="Calibri" panose="020F0502020204030204" pitchFamily="34" charset="0"/>
                            </a:rPr>
                          </m:ctrlPr>
                        </m:funcPr>
                        <m:fName>
                          <m:limLow>
                            <m:limLowPr>
                              <m:ctrlPr>
                                <a:rPr lang="en-US" altLang="zh-CN" sz="2000" i="1">
                                  <a:latin typeface="Cambria Math" panose="02040503050406030204" pitchFamily="18" charset="0"/>
                                  <a:cs typeface="Calibri" panose="020F0502020204030204" pitchFamily="34" charset="0"/>
                                </a:rPr>
                              </m:ctrlPr>
                            </m:limLowPr>
                            <m:e>
                              <m:r>
                                <m:rPr>
                                  <m:sty m:val="p"/>
                                </m:rPr>
                                <a:rPr lang="en-US" altLang="zh-CN" sz="2000">
                                  <a:latin typeface="Cambria Math" panose="02040503050406030204" pitchFamily="18" charset="0"/>
                                  <a:cs typeface="Calibri" panose="020F0502020204030204" pitchFamily="34" charset="0"/>
                                </a:rPr>
                                <m:t>max</m:t>
                              </m:r>
                            </m:e>
                            <m:lim>
                              <m:sSup>
                                <m:sSupPr>
                                  <m:ctrlPr>
                                    <a:rPr lang="en-US" altLang="zh-CN" sz="2000" i="1" smtClean="0">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𝑎</m:t>
                                  </m:r>
                                </m:e>
                                <m:sup>
                                  <m:r>
                                    <a:rPr lang="en-US" altLang="zh-CN" sz="2000" b="0" i="1" smtClean="0">
                                      <a:latin typeface="Cambria Math" panose="02040503050406030204" pitchFamily="18" charset="0"/>
                                      <a:cs typeface="Calibri" panose="020F0502020204030204" pitchFamily="34" charset="0"/>
                                    </a:rPr>
                                    <m:t>′</m:t>
                                  </m:r>
                                </m:sup>
                              </m:sSup>
                              <m:r>
                                <a:rPr lang="en-US" altLang="zh-CN" sz="2000" i="1">
                                  <a:latin typeface="Cambria Math" panose="02040503050406030204" pitchFamily="18" charset="0"/>
                                  <a:ea typeface="Cambria Math" panose="02040503050406030204" pitchFamily="18" charset="0"/>
                                  <a:cs typeface="Calibri" panose="020F0502020204030204" pitchFamily="34" charset="0"/>
                                </a:rPr>
                                <m:t>∈</m:t>
                              </m:r>
                              <m:r>
                                <a:rPr lang="zh-CN" altLang="en-US" sz="2000" i="1">
                                  <a:latin typeface="Cambria Math" panose="02040503050406030204" pitchFamily="18" charset="0"/>
                                  <a:ea typeface="Cambria Math" panose="02040503050406030204" pitchFamily="18" charset="0"/>
                                  <a:cs typeface="Calibri" panose="020F0502020204030204" pitchFamily="34" charset="0"/>
                                </a:rPr>
                                <m:t>𝒜</m:t>
                              </m:r>
                            </m:lim>
                          </m:limLow>
                        </m:fName>
                        <m:e>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𝑄</m:t>
                              </m:r>
                            </m:e>
                            <m:sup>
                              <m:r>
                                <a:rPr lang="en-US" altLang="zh-CN" sz="2000" i="1">
                                  <a:latin typeface="Cambria Math" panose="02040503050406030204" pitchFamily="18" charset="0"/>
                                  <a:cs typeface="Calibri" panose="020F0502020204030204" pitchFamily="34" charset="0"/>
                                </a:rPr>
                                <m:t>∗</m:t>
                              </m:r>
                            </m:sup>
                          </m:sSup>
                          <m:d>
                            <m:dPr>
                              <m:ctrlPr>
                                <a:rPr lang="en-US" altLang="zh-CN" sz="2000" i="1">
                                  <a:latin typeface="Cambria Math" panose="02040503050406030204" pitchFamily="18" charset="0"/>
                                  <a:cs typeface="Calibri" panose="020F0502020204030204" pitchFamily="34" charset="0"/>
                                </a:rPr>
                              </m:ctrlPr>
                            </m:dPr>
                            <m:e>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a:rPr lang="en-US" altLang="zh-CN" sz="2000" i="1">
                                  <a:latin typeface="Cambria Math" panose="02040503050406030204" pitchFamily="18" charset="0"/>
                                  <a:cs typeface="Calibri" panose="020F0502020204030204" pitchFamily="34" charset="0"/>
                                </a:rPr>
                                <m:t>,</m:t>
                              </m:r>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𝑎</m:t>
                                  </m:r>
                                </m:e>
                                <m:sup>
                                  <m:r>
                                    <a:rPr lang="en-US" altLang="zh-CN" sz="2000" i="1">
                                      <a:latin typeface="Cambria Math" panose="02040503050406030204" pitchFamily="18" charset="0"/>
                                      <a:cs typeface="Calibri" panose="020F0502020204030204" pitchFamily="34" charset="0"/>
                                    </a:rPr>
                                    <m:t>′</m:t>
                                  </m:r>
                                </m:sup>
                              </m:sSup>
                            </m:e>
                          </m:d>
                        </m:e>
                      </m:func>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14" name="文本框 13">
                <a:extLst>
                  <a:ext uri="{FF2B5EF4-FFF2-40B4-BE49-F238E27FC236}">
                    <a16:creationId xmlns:a16="http://schemas.microsoft.com/office/drawing/2014/main" id="{38F7046C-BF54-F2F9-E2D4-9016E3159D15}"/>
                  </a:ext>
                </a:extLst>
              </p:cNvPr>
              <p:cNvSpPr txBox="1">
                <a:spLocks noRot="1" noChangeAspect="1" noMove="1" noResize="1" noEditPoints="1" noAdjustHandles="1" noChangeArrowheads="1" noChangeShapeType="1" noTextEdit="1"/>
              </p:cNvSpPr>
              <p:nvPr/>
            </p:nvSpPr>
            <p:spPr>
              <a:xfrm>
                <a:off x="5632585" y="2316641"/>
                <a:ext cx="6337032" cy="2153538"/>
              </a:xfrm>
              <a:prstGeom prst="rect">
                <a:avLst/>
              </a:prstGeom>
              <a:blipFill>
                <a:blip r:embed="rId5"/>
                <a:stretch>
                  <a:fillRect l="-1058" t="-14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BBAD7C5B-C468-2E40-9D23-66724CDF008C}"/>
                  </a:ext>
                </a:extLst>
              </p:cNvPr>
              <p:cNvSpPr txBox="1"/>
              <p:nvPr/>
            </p:nvSpPr>
            <p:spPr>
              <a:xfrm>
                <a:off x="5632584" y="4565075"/>
                <a:ext cx="6337032" cy="1318310"/>
              </a:xfrm>
              <a:prstGeom prst="rect">
                <a:avLst/>
              </a:prstGeom>
              <a:noFill/>
            </p:spPr>
            <p:txBody>
              <a:bodyPr wrap="square">
                <a:spAutoFit/>
              </a:bodyPr>
              <a:lstStyle/>
              <a:p>
                <a:pPr>
                  <a:spcAft>
                    <a:spcPts val="1200"/>
                  </a:spcAft>
                </a:pPr>
                <a:r>
                  <a:rPr lang="en-US" altLang="zh-CN" sz="2000" dirty="0">
                    <a:latin typeface="Calibri" panose="020F0502020204030204" pitchFamily="34" charset="0"/>
                    <a:cs typeface="Calibri" panose="020F0502020204030204" pitchFamily="34" charset="0"/>
                  </a:rPr>
                  <a:t>Optimal policy </a:t>
                </a:r>
                <a14:m>
                  <m:oMath xmlns:m="http://schemas.openxmlformats.org/officeDocument/2006/math">
                    <m:sSup>
                      <m:sSupPr>
                        <m:ctrlPr>
                          <a:rPr lang="en-US" altLang="zh-CN" sz="2000" i="1" smtClean="0">
                            <a:latin typeface="Cambria Math" panose="02040503050406030204" pitchFamily="18" charset="0"/>
                            <a:cs typeface="Calibri" panose="020F0502020204030204" pitchFamily="34" charset="0"/>
                          </a:rPr>
                        </m:ctrlPr>
                      </m:sSupPr>
                      <m:e>
                        <m:r>
                          <a:rPr lang="zh-CN" altLang="en-US" sz="2000" i="1" smtClean="0">
                            <a:latin typeface="Cambria Math" panose="02040503050406030204" pitchFamily="18" charset="0"/>
                            <a:cs typeface="Calibri" panose="020F0502020204030204" pitchFamily="34" charset="0"/>
                          </a:rPr>
                          <m:t>𝜋</m:t>
                        </m:r>
                      </m:e>
                      <m:sup>
                        <m:r>
                          <a:rPr lang="en-US" altLang="zh-CN" sz="2000" b="0" i="1" smtClean="0">
                            <a:latin typeface="Cambria Math" panose="02040503050406030204" pitchFamily="18" charset="0"/>
                            <a:cs typeface="Calibri" panose="020F0502020204030204" pitchFamily="34" charset="0"/>
                          </a:rPr>
                          <m:t>∗</m:t>
                        </m:r>
                      </m:sup>
                    </m:sSup>
                  </m:oMath>
                </a14:m>
                <a:r>
                  <a:rPr lang="en-US" altLang="zh-CN" sz="2000" dirty="0">
                    <a:latin typeface="Calibri" panose="020F0502020204030204" pitchFamily="34" charset="0"/>
                    <a:cs typeface="Calibri" panose="020F0502020204030204" pitchFamily="34" charset="0"/>
                  </a:rPr>
                  <a:t> </a:t>
                </a:r>
                <a14:m>
                  <m:oMath xmlns:m="http://schemas.openxmlformats.org/officeDocument/2006/math">
                    <m:r>
                      <a:rPr lang="en-US" altLang="zh-CN" sz="2000"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altLang="zh-CN" sz="2000" dirty="0">
                    <a:latin typeface="Calibri" panose="020F0502020204030204" pitchFamily="34" charset="0"/>
                    <a:cs typeface="Calibri" panose="020F0502020204030204" pitchFamily="34" charset="0"/>
                  </a:rPr>
                  <a:t> optimal state-value or action-value function </a:t>
                </a:r>
                <a14:m>
                  <m:oMath xmlns:m="http://schemas.openxmlformats.org/officeDocument/2006/math">
                    <m:r>
                      <a:rPr lang="en-US" altLang="zh-CN" sz="2000" i="1" dirty="0">
                        <a:latin typeface="Cambria Math" panose="02040503050406030204" pitchFamily="18" charset="0"/>
                        <a:ea typeface="Cambria Math" panose="02040503050406030204" pitchFamily="18" charset="0"/>
                        <a:cs typeface="Calibri" panose="020F0502020204030204" pitchFamily="34" charset="0"/>
                      </a:rPr>
                      <m:t>→</m:t>
                    </m:r>
                  </m:oMath>
                </a14:m>
                <a:r>
                  <a:rPr lang="en-US" altLang="zh-CN" sz="2000" dirty="0">
                    <a:latin typeface="Calibri" panose="020F0502020204030204" pitchFamily="34" charset="0"/>
                    <a:cs typeface="Calibri" panose="020F0502020204030204" pitchFamily="34" charset="0"/>
                  </a:rPr>
                  <a:t> max return </a:t>
                </a:r>
                <a14:m>
                  <m:oMath xmlns:m="http://schemas.openxmlformats.org/officeDocument/2006/math">
                    <m:r>
                      <a:rPr lang="en-US" altLang="zh-CN" sz="2000" i="1" dirty="0">
                        <a:latin typeface="Cambria Math" panose="02040503050406030204" pitchFamily="18" charset="0"/>
                        <a:ea typeface="Cambria Math" panose="02040503050406030204" pitchFamily="18" charset="0"/>
                        <a:cs typeface="Calibri" panose="020F0502020204030204" pitchFamily="34" charset="0"/>
                      </a:rPr>
                      <m:t>→</m:t>
                    </m:r>
                  </m:oMath>
                </a14:m>
                <a:r>
                  <a:rPr lang="en-US" altLang="zh-CN" sz="2000" dirty="0">
                    <a:latin typeface="Calibri" panose="020F0502020204030204" pitchFamily="34" charset="0"/>
                    <a:cs typeface="Calibri" panose="020F0502020204030204" pitchFamily="34" charset="0"/>
                  </a:rPr>
                  <a:t> </a:t>
                </a:r>
                <a:r>
                  <a:rPr lang="en-US" altLang="zh-CN" sz="2000" b="1" u="sng" dirty="0">
                    <a:latin typeface="Calibri" panose="020F0502020204030204" pitchFamily="34" charset="0"/>
                    <a:cs typeface="Calibri" panose="020F0502020204030204" pitchFamily="34" charset="0"/>
                  </a:rPr>
                  <a:t>argmax of value function</a:t>
                </a:r>
                <a:r>
                  <a:rPr lang="en-US" altLang="zh-CN" sz="2000" dirty="0">
                    <a:latin typeface="Calibri" panose="020F0502020204030204" pitchFamily="34" charset="0"/>
                    <a:cs typeface="Calibri" panose="020F0502020204030204" pitchFamily="34" charset="0"/>
                  </a:rPr>
                  <a:t>:</a:t>
                </a:r>
              </a:p>
              <a:p>
                <a:pPr algn="ctr"/>
                <a:r>
                  <a:rPr lang="en-US" altLang="zh-CN" sz="2000" dirty="0">
                    <a:latin typeface="Calibri" panose="020F0502020204030204" pitchFamily="34" charset="0"/>
                    <a:cs typeface="Calibri" panose="020F0502020204030204" pitchFamily="34" charset="0"/>
                  </a:rPr>
                  <a:t> </a:t>
                </a:r>
                <a14:m>
                  <m:oMath xmlns:m="http://schemas.openxmlformats.org/officeDocument/2006/math">
                    <m:sSup>
                      <m:sSupPr>
                        <m:ctrlPr>
                          <a:rPr lang="en-US" altLang="zh-CN" sz="2000" i="1" smtClean="0">
                            <a:latin typeface="Cambria Math" panose="02040503050406030204" pitchFamily="18" charset="0"/>
                            <a:cs typeface="Calibri" panose="020F0502020204030204" pitchFamily="34" charset="0"/>
                          </a:rPr>
                        </m:ctrlPr>
                      </m:sSupPr>
                      <m:e>
                        <m:r>
                          <a:rPr lang="zh-CN" altLang="en-US" sz="2000" i="1">
                            <a:latin typeface="Cambria Math" panose="02040503050406030204" pitchFamily="18" charset="0"/>
                            <a:cs typeface="Calibri" panose="020F0502020204030204" pitchFamily="34" charset="0"/>
                          </a:rPr>
                          <m:t>𝜋</m:t>
                        </m:r>
                      </m:e>
                      <m:sup>
                        <m:r>
                          <a:rPr lang="en-US" altLang="zh-CN" sz="2000" i="1">
                            <a:latin typeface="Cambria Math" panose="02040503050406030204" pitchFamily="18" charset="0"/>
                            <a:cs typeface="Calibri" panose="020F0502020204030204" pitchFamily="34" charset="0"/>
                          </a:rPr>
                          <m:t>∗</m:t>
                        </m:r>
                      </m:sup>
                    </m:sSup>
                    <m:r>
                      <a:rPr lang="en-US" altLang="zh-CN" sz="2000" b="0" i="1" smtClean="0">
                        <a:latin typeface="Cambria Math" panose="02040503050406030204" pitchFamily="18" charset="0"/>
                        <a:cs typeface="Calibri" panose="020F0502020204030204" pitchFamily="34" charset="0"/>
                      </a:rPr>
                      <m:t>=</m:t>
                    </m:r>
                    <m:func>
                      <m:funcPr>
                        <m:ctrlPr>
                          <a:rPr lang="en-US" altLang="zh-CN" sz="2000" i="1">
                            <a:latin typeface="Cambria Math" panose="02040503050406030204" pitchFamily="18" charset="0"/>
                            <a:cs typeface="Calibri" panose="020F0502020204030204" pitchFamily="34" charset="0"/>
                          </a:rPr>
                        </m:ctrlPr>
                      </m:funcPr>
                      <m:fName>
                        <m:limLow>
                          <m:limLowPr>
                            <m:ctrlPr>
                              <a:rPr lang="en-US" altLang="zh-CN" sz="2000" i="1">
                                <a:latin typeface="Cambria Math" panose="02040503050406030204" pitchFamily="18" charset="0"/>
                                <a:cs typeface="Calibri" panose="020F0502020204030204" pitchFamily="34" charset="0"/>
                              </a:rPr>
                            </m:ctrlPr>
                          </m:limLowPr>
                          <m:e>
                            <m:r>
                              <m:rPr>
                                <m:sty m:val="p"/>
                              </m:rPr>
                              <a:rPr lang="en-US" altLang="zh-CN" sz="2000">
                                <a:latin typeface="Cambria Math" panose="02040503050406030204" pitchFamily="18" charset="0"/>
                                <a:cs typeface="Calibri" panose="020F0502020204030204" pitchFamily="34" charset="0"/>
                              </a:rPr>
                              <m:t>argmax</m:t>
                            </m:r>
                          </m:e>
                          <m:lim>
                            <m:r>
                              <a:rPr lang="zh-CN" altLang="en-US" sz="2000" i="1">
                                <a:latin typeface="Cambria Math" panose="02040503050406030204" pitchFamily="18" charset="0"/>
                                <a:cs typeface="Calibri" panose="020F0502020204030204" pitchFamily="34" charset="0"/>
                              </a:rPr>
                              <m:t>𝜋</m:t>
                            </m:r>
                          </m:lim>
                        </m:limLow>
                      </m:fName>
                      <m:e>
                        <m:sSup>
                          <m:sSupPr>
                            <m:ctrlPr>
                              <a:rPr lang="en-US" altLang="zh-CN" sz="2000" i="1">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𝑉</m:t>
                            </m:r>
                          </m:e>
                          <m:sup>
                            <m:r>
                              <a:rPr lang="zh-CN" altLang="en-US" sz="2000" i="1">
                                <a:latin typeface="Cambria Math" panose="02040503050406030204" pitchFamily="18" charset="0"/>
                                <a:cs typeface="Calibri" panose="020F0502020204030204" pitchFamily="34" charset="0"/>
                              </a:rPr>
                              <m:t>𝜋</m:t>
                            </m:r>
                          </m:sup>
                        </m:sSup>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e>
                        </m:d>
                      </m:e>
                    </m:func>
                    <m:r>
                      <a:rPr lang="en-US" altLang="zh-CN" sz="2000" b="0" i="1" smtClean="0">
                        <a:latin typeface="Cambria Math" panose="02040503050406030204" pitchFamily="18" charset="0"/>
                        <a:cs typeface="Calibri" panose="020F0502020204030204" pitchFamily="34" charset="0"/>
                      </a:rPr>
                      <m:t>=</m:t>
                    </m:r>
                    <m:func>
                      <m:funcPr>
                        <m:ctrlPr>
                          <a:rPr lang="en-US" altLang="zh-CN" sz="2000" b="0" i="1" smtClean="0">
                            <a:latin typeface="Cambria Math" panose="02040503050406030204" pitchFamily="18" charset="0"/>
                            <a:cs typeface="Calibri" panose="020F0502020204030204" pitchFamily="34" charset="0"/>
                          </a:rPr>
                        </m:ctrlPr>
                      </m:funcPr>
                      <m:fName>
                        <m:limLow>
                          <m:limLowPr>
                            <m:ctrlPr>
                              <a:rPr lang="en-US" altLang="zh-CN" sz="2000" b="0" i="1" smtClean="0">
                                <a:latin typeface="Cambria Math" panose="02040503050406030204" pitchFamily="18" charset="0"/>
                                <a:cs typeface="Calibri" panose="020F0502020204030204" pitchFamily="34" charset="0"/>
                              </a:rPr>
                            </m:ctrlPr>
                          </m:limLowPr>
                          <m:e>
                            <m:r>
                              <m:rPr>
                                <m:sty m:val="p"/>
                              </m:rPr>
                              <a:rPr lang="en-US" altLang="zh-CN" sz="2000" b="0" i="0" smtClean="0">
                                <a:latin typeface="Cambria Math" panose="02040503050406030204" pitchFamily="18" charset="0"/>
                                <a:cs typeface="Calibri" panose="020F0502020204030204" pitchFamily="34" charset="0"/>
                              </a:rPr>
                              <m:t>argmax</m:t>
                            </m:r>
                          </m:e>
                          <m:lim>
                            <m:r>
                              <a:rPr lang="zh-CN" altLang="en-US" sz="2000" i="1">
                                <a:latin typeface="Cambria Math" panose="02040503050406030204" pitchFamily="18" charset="0"/>
                                <a:cs typeface="Calibri" panose="020F0502020204030204" pitchFamily="34" charset="0"/>
                              </a:rPr>
                              <m:t>𝜋</m:t>
                            </m:r>
                          </m:lim>
                        </m:limLow>
                      </m:fName>
                      <m:e>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𝑄</m:t>
                            </m:r>
                          </m:e>
                          <m:sup>
                            <m:r>
                              <a:rPr lang="zh-CN" altLang="en-US" sz="2000" i="1">
                                <a:latin typeface="Cambria Math" panose="02040503050406030204" pitchFamily="18" charset="0"/>
                                <a:cs typeface="Calibri" panose="020F0502020204030204" pitchFamily="34" charset="0"/>
                              </a:rPr>
                              <m:t>𝜋</m:t>
                            </m:r>
                          </m:sup>
                        </m:sSup>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e>
                        </m:d>
                      </m:e>
                    </m:func>
                  </m:oMath>
                </a14:m>
                <a:endParaRPr lang="en-US" altLang="zh-CN" sz="2000" dirty="0">
                  <a:latin typeface="Calibri" panose="020F0502020204030204" pitchFamily="34" charset="0"/>
                  <a:cs typeface="Calibri" panose="020F0502020204030204" pitchFamily="34" charset="0"/>
                </a:endParaRPr>
              </a:p>
            </p:txBody>
          </p:sp>
        </mc:Choice>
        <mc:Fallback xmlns="">
          <p:sp>
            <p:nvSpPr>
              <p:cNvPr id="15" name="文本框 14">
                <a:extLst>
                  <a:ext uri="{FF2B5EF4-FFF2-40B4-BE49-F238E27FC236}">
                    <a16:creationId xmlns:a16="http://schemas.microsoft.com/office/drawing/2014/main" id="{BBAD7C5B-C468-2E40-9D23-66724CDF008C}"/>
                  </a:ext>
                </a:extLst>
              </p:cNvPr>
              <p:cNvSpPr txBox="1">
                <a:spLocks noRot="1" noChangeAspect="1" noMove="1" noResize="1" noEditPoints="1" noAdjustHandles="1" noChangeArrowheads="1" noChangeShapeType="1" noTextEdit="1"/>
              </p:cNvSpPr>
              <p:nvPr/>
            </p:nvSpPr>
            <p:spPr>
              <a:xfrm>
                <a:off x="5632584" y="4565075"/>
                <a:ext cx="6337032" cy="1318310"/>
              </a:xfrm>
              <a:prstGeom prst="rect">
                <a:avLst/>
              </a:prstGeom>
              <a:blipFill>
                <a:blip r:embed="rId6"/>
                <a:stretch>
                  <a:fillRect l="-1058" t="-2778"/>
                </a:stretch>
              </a:blipFill>
            </p:spPr>
            <p:txBody>
              <a:bodyPr/>
              <a:lstStyle/>
              <a:p>
                <a:r>
                  <a:rPr lang="zh-CN" altLang="en-US">
                    <a:noFill/>
                  </a:rPr>
                  <a:t> </a:t>
                </a:r>
              </a:p>
            </p:txBody>
          </p:sp>
        </mc:Fallback>
      </mc:AlternateContent>
      <p:grpSp>
        <p:nvGrpSpPr>
          <p:cNvPr id="16" name="组合 15">
            <a:extLst>
              <a:ext uri="{FF2B5EF4-FFF2-40B4-BE49-F238E27FC236}">
                <a16:creationId xmlns:a16="http://schemas.microsoft.com/office/drawing/2014/main" id="{749E1A65-8E81-6590-CCCA-0EB0B8CECAD2}"/>
              </a:ext>
            </a:extLst>
          </p:cNvPr>
          <p:cNvGrpSpPr/>
          <p:nvPr/>
        </p:nvGrpSpPr>
        <p:grpSpPr>
          <a:xfrm>
            <a:off x="9506840" y="727341"/>
            <a:ext cx="2493962" cy="1800225"/>
            <a:chOff x="6192838" y="3519488"/>
            <a:chExt cx="2493962" cy="1800225"/>
          </a:xfrm>
        </p:grpSpPr>
        <p:grpSp>
          <p:nvGrpSpPr>
            <p:cNvPr id="17" name="Group 4">
              <a:extLst>
                <a:ext uri="{FF2B5EF4-FFF2-40B4-BE49-F238E27FC236}">
                  <a16:creationId xmlns:a16="http://schemas.microsoft.com/office/drawing/2014/main" id="{A5835BB4-F54B-783D-68D1-5F8741794BA9}"/>
                </a:ext>
              </a:extLst>
            </p:cNvPr>
            <p:cNvGrpSpPr>
              <a:grpSpLocks/>
            </p:cNvGrpSpPr>
            <p:nvPr/>
          </p:nvGrpSpPr>
          <p:grpSpPr bwMode="auto">
            <a:xfrm>
              <a:off x="6477000" y="3733800"/>
              <a:ext cx="2209800" cy="1371600"/>
              <a:chOff x="672" y="2496"/>
              <a:chExt cx="912" cy="576"/>
            </a:xfrm>
          </p:grpSpPr>
          <p:sp>
            <p:nvSpPr>
              <p:cNvPr id="22" name="Line 5">
                <a:extLst>
                  <a:ext uri="{FF2B5EF4-FFF2-40B4-BE49-F238E27FC236}">
                    <a16:creationId xmlns:a16="http://schemas.microsoft.com/office/drawing/2014/main" id="{03FC6760-E9D6-0F59-8429-7D74DEB893BB}"/>
                  </a:ext>
                </a:extLst>
              </p:cNvPr>
              <p:cNvSpPr>
                <a:spLocks noChangeShapeType="1"/>
              </p:cNvSpPr>
              <p:nvPr/>
            </p:nvSpPr>
            <p:spPr bwMode="auto">
              <a:xfrm flipH="1">
                <a:off x="793" y="2544"/>
                <a:ext cx="311" cy="2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 name="Line 6">
                <a:extLst>
                  <a:ext uri="{FF2B5EF4-FFF2-40B4-BE49-F238E27FC236}">
                    <a16:creationId xmlns:a16="http://schemas.microsoft.com/office/drawing/2014/main" id="{B8D514D3-9044-433C-E4EA-6369EE688093}"/>
                  </a:ext>
                </a:extLst>
              </p:cNvPr>
              <p:cNvSpPr>
                <a:spLocks noChangeShapeType="1"/>
              </p:cNvSpPr>
              <p:nvPr/>
            </p:nvSpPr>
            <p:spPr bwMode="auto">
              <a:xfrm flipH="1">
                <a:off x="1096" y="2544"/>
                <a:ext cx="8" cy="21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 name="Line 7">
                <a:extLst>
                  <a:ext uri="{FF2B5EF4-FFF2-40B4-BE49-F238E27FC236}">
                    <a16:creationId xmlns:a16="http://schemas.microsoft.com/office/drawing/2014/main" id="{A6E9C463-2D05-5523-6338-30DD3999FEB9}"/>
                  </a:ext>
                </a:extLst>
              </p:cNvPr>
              <p:cNvSpPr>
                <a:spLocks noChangeShapeType="1"/>
              </p:cNvSpPr>
              <p:nvPr/>
            </p:nvSpPr>
            <p:spPr bwMode="auto">
              <a:xfrm>
                <a:off x="1104" y="2544"/>
                <a:ext cx="295" cy="21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 name="Line 8">
                <a:extLst>
                  <a:ext uri="{FF2B5EF4-FFF2-40B4-BE49-F238E27FC236}">
                    <a16:creationId xmlns:a16="http://schemas.microsoft.com/office/drawing/2014/main" id="{CE8A45CD-249C-8D46-181A-A56D416C80E8}"/>
                  </a:ext>
                </a:extLst>
              </p:cNvPr>
              <p:cNvSpPr>
                <a:spLocks noChangeShapeType="1"/>
              </p:cNvSpPr>
              <p:nvPr/>
            </p:nvSpPr>
            <p:spPr bwMode="auto">
              <a:xfrm flipV="1">
                <a:off x="720" y="2736"/>
                <a:ext cx="96"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 name="Line 9">
                <a:extLst>
                  <a:ext uri="{FF2B5EF4-FFF2-40B4-BE49-F238E27FC236}">
                    <a16:creationId xmlns:a16="http://schemas.microsoft.com/office/drawing/2014/main" id="{2DFF37B5-38C6-96AF-9E5D-DDB5B480FB20}"/>
                  </a:ext>
                </a:extLst>
              </p:cNvPr>
              <p:cNvSpPr>
                <a:spLocks noChangeShapeType="1"/>
              </p:cNvSpPr>
              <p:nvPr/>
            </p:nvSpPr>
            <p:spPr bwMode="auto">
              <a:xfrm flipH="1" flipV="1">
                <a:off x="816" y="2736"/>
                <a:ext cx="48"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 name="Line 10">
                <a:extLst>
                  <a:ext uri="{FF2B5EF4-FFF2-40B4-BE49-F238E27FC236}">
                    <a16:creationId xmlns:a16="http://schemas.microsoft.com/office/drawing/2014/main" id="{C8758628-2031-FA0D-43FC-F71CCD813C3B}"/>
                  </a:ext>
                </a:extLst>
              </p:cNvPr>
              <p:cNvSpPr>
                <a:spLocks noChangeShapeType="1"/>
              </p:cNvSpPr>
              <p:nvPr/>
            </p:nvSpPr>
            <p:spPr bwMode="auto">
              <a:xfrm flipV="1">
                <a:off x="1056" y="2736"/>
                <a:ext cx="48"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 name="Line 11">
                <a:extLst>
                  <a:ext uri="{FF2B5EF4-FFF2-40B4-BE49-F238E27FC236}">
                    <a16:creationId xmlns:a16="http://schemas.microsoft.com/office/drawing/2014/main" id="{09471D6E-BA29-3EE7-3218-FCBA42BF0B66}"/>
                  </a:ext>
                </a:extLst>
              </p:cNvPr>
              <p:cNvSpPr>
                <a:spLocks noChangeShapeType="1"/>
              </p:cNvSpPr>
              <p:nvPr/>
            </p:nvSpPr>
            <p:spPr bwMode="auto">
              <a:xfrm flipH="1" flipV="1">
                <a:off x="1104" y="2736"/>
                <a:ext cx="96"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Line 12">
                <a:extLst>
                  <a:ext uri="{FF2B5EF4-FFF2-40B4-BE49-F238E27FC236}">
                    <a16:creationId xmlns:a16="http://schemas.microsoft.com/office/drawing/2014/main" id="{769DB345-BE5B-6BB4-A932-4A4ACB94E111}"/>
                  </a:ext>
                </a:extLst>
              </p:cNvPr>
              <p:cNvSpPr>
                <a:spLocks noChangeShapeType="1"/>
              </p:cNvSpPr>
              <p:nvPr/>
            </p:nvSpPr>
            <p:spPr bwMode="auto">
              <a:xfrm flipV="1">
                <a:off x="1392" y="2736"/>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 name="Line 13">
                <a:extLst>
                  <a:ext uri="{FF2B5EF4-FFF2-40B4-BE49-F238E27FC236}">
                    <a16:creationId xmlns:a16="http://schemas.microsoft.com/office/drawing/2014/main" id="{C6F3196C-928E-C082-F0A4-D4FD36DA89AB}"/>
                  </a:ext>
                </a:extLst>
              </p:cNvPr>
              <p:cNvSpPr>
                <a:spLocks noChangeShapeType="1"/>
              </p:cNvSpPr>
              <p:nvPr/>
            </p:nvSpPr>
            <p:spPr bwMode="auto">
              <a:xfrm flipH="1" flipV="1">
                <a:off x="1392" y="2736"/>
                <a:ext cx="144"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 name="Oval 14">
                <a:extLst>
                  <a:ext uri="{FF2B5EF4-FFF2-40B4-BE49-F238E27FC236}">
                    <a16:creationId xmlns:a16="http://schemas.microsoft.com/office/drawing/2014/main" id="{D073BEC4-EA18-D4EB-391C-52BB305B069B}"/>
                  </a:ext>
                </a:extLst>
              </p:cNvPr>
              <p:cNvSpPr>
                <a:spLocks noChangeArrowheads="1"/>
              </p:cNvSpPr>
              <p:nvPr/>
            </p:nvSpPr>
            <p:spPr bwMode="auto">
              <a:xfrm>
                <a:off x="1056" y="249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2" name="Oval 15">
                <a:extLst>
                  <a:ext uri="{FF2B5EF4-FFF2-40B4-BE49-F238E27FC236}">
                    <a16:creationId xmlns:a16="http://schemas.microsoft.com/office/drawing/2014/main" id="{CC718625-F146-61C0-2081-284E1FE5AE60}"/>
                  </a:ext>
                </a:extLst>
              </p:cNvPr>
              <p:cNvSpPr>
                <a:spLocks noChangeArrowheads="1"/>
              </p:cNvSpPr>
              <p:nvPr/>
            </p:nvSpPr>
            <p:spPr bwMode="auto">
              <a:xfrm>
                <a:off x="777" y="2721"/>
                <a:ext cx="69" cy="69"/>
              </a:xfrm>
              <a:prstGeom prst="ellipse">
                <a:avLst/>
              </a:prstGeom>
              <a:solidFill>
                <a:schemeClr val="accent2"/>
              </a:solidFill>
              <a:ln w="9525">
                <a:solidFill>
                  <a:schemeClr val="accent2"/>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3" name="Oval 16">
                <a:extLst>
                  <a:ext uri="{FF2B5EF4-FFF2-40B4-BE49-F238E27FC236}">
                    <a16:creationId xmlns:a16="http://schemas.microsoft.com/office/drawing/2014/main" id="{68CF05C5-B1EA-FF44-0F77-DE84A846BBF0}"/>
                  </a:ext>
                </a:extLst>
              </p:cNvPr>
              <p:cNvSpPr>
                <a:spLocks noChangeArrowheads="1"/>
              </p:cNvSpPr>
              <p:nvPr/>
            </p:nvSpPr>
            <p:spPr bwMode="auto">
              <a:xfrm>
                <a:off x="1068" y="2721"/>
                <a:ext cx="69" cy="69"/>
              </a:xfrm>
              <a:prstGeom prst="ellipse">
                <a:avLst/>
              </a:prstGeom>
              <a:solidFill>
                <a:schemeClr val="accent2"/>
              </a:solidFill>
              <a:ln w="9525">
                <a:solidFill>
                  <a:schemeClr val="accent2"/>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4" name="Oval 17">
                <a:extLst>
                  <a:ext uri="{FF2B5EF4-FFF2-40B4-BE49-F238E27FC236}">
                    <a16:creationId xmlns:a16="http://schemas.microsoft.com/office/drawing/2014/main" id="{C8D72464-8515-197E-B0B9-1B08421713F5}"/>
                  </a:ext>
                </a:extLst>
              </p:cNvPr>
              <p:cNvSpPr>
                <a:spLocks noChangeArrowheads="1"/>
              </p:cNvSpPr>
              <p:nvPr/>
            </p:nvSpPr>
            <p:spPr bwMode="auto">
              <a:xfrm>
                <a:off x="1365" y="2721"/>
                <a:ext cx="69" cy="69"/>
              </a:xfrm>
              <a:prstGeom prst="ellipse">
                <a:avLst/>
              </a:prstGeom>
              <a:solidFill>
                <a:schemeClr val="accent2"/>
              </a:solidFill>
              <a:ln w="9525">
                <a:solidFill>
                  <a:schemeClr val="accent2"/>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5" name="Oval 18">
                <a:extLst>
                  <a:ext uri="{FF2B5EF4-FFF2-40B4-BE49-F238E27FC236}">
                    <a16:creationId xmlns:a16="http://schemas.microsoft.com/office/drawing/2014/main" id="{342BA5FD-E51C-9402-38F1-1A807F29B66F}"/>
                  </a:ext>
                </a:extLst>
              </p:cNvPr>
              <p:cNvSpPr>
                <a:spLocks noChangeArrowheads="1"/>
              </p:cNvSpPr>
              <p:nvPr/>
            </p:nvSpPr>
            <p:spPr bwMode="auto">
              <a:xfrm>
                <a:off x="672" y="297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6" name="Oval 19">
                <a:extLst>
                  <a:ext uri="{FF2B5EF4-FFF2-40B4-BE49-F238E27FC236}">
                    <a16:creationId xmlns:a16="http://schemas.microsoft.com/office/drawing/2014/main" id="{81D11F78-23A5-46E3-DAE9-DC05C9B6ECC9}"/>
                  </a:ext>
                </a:extLst>
              </p:cNvPr>
              <p:cNvSpPr>
                <a:spLocks noChangeArrowheads="1"/>
              </p:cNvSpPr>
              <p:nvPr/>
            </p:nvSpPr>
            <p:spPr bwMode="auto">
              <a:xfrm>
                <a:off x="816" y="297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7" name="Oval 20">
                <a:extLst>
                  <a:ext uri="{FF2B5EF4-FFF2-40B4-BE49-F238E27FC236}">
                    <a16:creationId xmlns:a16="http://schemas.microsoft.com/office/drawing/2014/main" id="{3BE8962B-62AC-2370-C530-4885C373E021}"/>
                  </a:ext>
                </a:extLst>
              </p:cNvPr>
              <p:cNvSpPr>
                <a:spLocks noChangeArrowheads="1"/>
              </p:cNvSpPr>
              <p:nvPr/>
            </p:nvSpPr>
            <p:spPr bwMode="auto">
              <a:xfrm>
                <a:off x="1008" y="297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8" name="Oval 21">
                <a:extLst>
                  <a:ext uri="{FF2B5EF4-FFF2-40B4-BE49-F238E27FC236}">
                    <a16:creationId xmlns:a16="http://schemas.microsoft.com/office/drawing/2014/main" id="{2B6E4A10-FCD1-6C26-F640-F2C3E876D50D}"/>
                  </a:ext>
                </a:extLst>
              </p:cNvPr>
              <p:cNvSpPr>
                <a:spLocks noChangeArrowheads="1"/>
              </p:cNvSpPr>
              <p:nvPr/>
            </p:nvSpPr>
            <p:spPr bwMode="auto">
              <a:xfrm>
                <a:off x="1152" y="297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9" name="Oval 22">
                <a:extLst>
                  <a:ext uri="{FF2B5EF4-FFF2-40B4-BE49-F238E27FC236}">
                    <a16:creationId xmlns:a16="http://schemas.microsoft.com/office/drawing/2014/main" id="{5E9A1392-4B5E-6AAF-2804-03BD8BA9D7B9}"/>
                  </a:ext>
                </a:extLst>
              </p:cNvPr>
              <p:cNvSpPr>
                <a:spLocks noChangeArrowheads="1"/>
              </p:cNvSpPr>
              <p:nvPr/>
            </p:nvSpPr>
            <p:spPr bwMode="auto">
              <a:xfrm>
                <a:off x="1344" y="297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40" name="Oval 23">
                <a:extLst>
                  <a:ext uri="{FF2B5EF4-FFF2-40B4-BE49-F238E27FC236}">
                    <a16:creationId xmlns:a16="http://schemas.microsoft.com/office/drawing/2014/main" id="{5A21C418-1D73-DFD7-3C70-C26CED749681}"/>
                  </a:ext>
                </a:extLst>
              </p:cNvPr>
              <p:cNvSpPr>
                <a:spLocks noChangeArrowheads="1"/>
              </p:cNvSpPr>
              <p:nvPr/>
            </p:nvSpPr>
            <p:spPr bwMode="auto">
              <a:xfrm>
                <a:off x="1488" y="2976"/>
                <a:ext cx="96" cy="96"/>
              </a:xfrm>
              <a:prstGeom prst="ellipse">
                <a:avLst/>
              </a:prstGeom>
              <a:solidFill>
                <a:srgbClr val="0070C0"/>
              </a:solidFill>
              <a:ln w="9525">
                <a:solidFill>
                  <a:srgbClr val="0070C0"/>
                </a:solid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grpSp>
        <p:sp>
          <p:nvSpPr>
            <p:cNvPr id="18" name="Text Box 25">
              <a:extLst>
                <a:ext uri="{FF2B5EF4-FFF2-40B4-BE49-F238E27FC236}">
                  <a16:creationId xmlns:a16="http://schemas.microsoft.com/office/drawing/2014/main" id="{06C7ED3A-92A9-AC42-DE3C-D69B3FA71900}"/>
                </a:ext>
              </a:extLst>
            </p:cNvPr>
            <p:cNvSpPr txBox="1">
              <a:spLocks noChangeArrowheads="1"/>
            </p:cNvSpPr>
            <p:nvPr/>
          </p:nvSpPr>
          <p:spPr bwMode="auto">
            <a:xfrm>
              <a:off x="7162800" y="3519488"/>
              <a:ext cx="276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zh-CN" sz="1800">
                  <a:latin typeface="Trebuchet MS" panose="020B0603020202020204" pitchFamily="34" charset="0"/>
                  <a:ea typeface="宋体" panose="02010600030101010101" pitchFamily="2" charset="-122"/>
                </a:rPr>
                <a:t>s</a:t>
              </a:r>
            </a:p>
          </p:txBody>
        </p:sp>
        <p:sp>
          <p:nvSpPr>
            <p:cNvPr id="19" name="Text Box 26">
              <a:extLst>
                <a:ext uri="{FF2B5EF4-FFF2-40B4-BE49-F238E27FC236}">
                  <a16:creationId xmlns:a16="http://schemas.microsoft.com/office/drawing/2014/main" id="{C5D2CDCE-E54F-19D4-6E19-D04E78055696}"/>
                </a:ext>
              </a:extLst>
            </p:cNvPr>
            <p:cNvSpPr txBox="1">
              <a:spLocks noChangeArrowheads="1"/>
            </p:cNvSpPr>
            <p:nvPr/>
          </p:nvSpPr>
          <p:spPr bwMode="auto">
            <a:xfrm>
              <a:off x="6505575" y="3976688"/>
              <a:ext cx="30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zh-CN" sz="1800">
                  <a:latin typeface="Trebuchet MS" panose="020B0603020202020204" pitchFamily="34" charset="0"/>
                  <a:ea typeface="宋体" panose="02010600030101010101" pitchFamily="2" charset="-122"/>
                </a:rPr>
                <a:t>a</a:t>
              </a:r>
            </a:p>
          </p:txBody>
        </p:sp>
        <p:sp>
          <p:nvSpPr>
            <p:cNvPr id="20" name="Text Box 27">
              <a:extLst>
                <a:ext uri="{FF2B5EF4-FFF2-40B4-BE49-F238E27FC236}">
                  <a16:creationId xmlns:a16="http://schemas.microsoft.com/office/drawing/2014/main" id="{C33C8BF3-5B3B-93E0-DF56-13770822FB0D}"/>
                </a:ext>
              </a:extLst>
            </p:cNvPr>
            <p:cNvSpPr txBox="1">
              <a:spLocks noChangeArrowheads="1"/>
            </p:cNvSpPr>
            <p:nvPr/>
          </p:nvSpPr>
          <p:spPr bwMode="auto">
            <a:xfrm>
              <a:off x="6192838" y="49530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zh-CN" sz="1800" dirty="0">
                  <a:latin typeface="Trebuchet MS" panose="020B0603020202020204" pitchFamily="34" charset="0"/>
                  <a:ea typeface="宋体" panose="02010600030101010101" pitchFamily="2" charset="-122"/>
                </a:rPr>
                <a:t>s’</a:t>
              </a:r>
            </a:p>
          </p:txBody>
        </p:sp>
        <p:sp>
          <p:nvSpPr>
            <p:cNvPr id="21" name="Text Box 28">
              <a:extLst>
                <a:ext uri="{FF2B5EF4-FFF2-40B4-BE49-F238E27FC236}">
                  <a16:creationId xmlns:a16="http://schemas.microsoft.com/office/drawing/2014/main" id="{F32740F7-0135-ACD8-F96F-09B539AEEA7A}"/>
                </a:ext>
              </a:extLst>
            </p:cNvPr>
            <p:cNvSpPr txBox="1">
              <a:spLocks noChangeArrowheads="1"/>
            </p:cNvSpPr>
            <p:nvPr/>
          </p:nvSpPr>
          <p:spPr bwMode="auto">
            <a:xfrm>
              <a:off x="6345238" y="4419600"/>
              <a:ext cx="27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zh-CN" sz="1800">
                  <a:latin typeface="Trebuchet MS" panose="020B0603020202020204" pitchFamily="34" charset="0"/>
                  <a:ea typeface="宋体" panose="02010600030101010101" pitchFamily="2" charset="-122"/>
                </a:rPr>
                <a:t>r</a:t>
              </a:r>
            </a:p>
          </p:txBody>
        </p:sp>
      </p:grpSp>
    </p:spTree>
    <p:extLst>
      <p:ext uri="{BB962C8B-B14F-4D97-AF65-F5344CB8AC3E}">
        <p14:creationId xmlns:p14="http://schemas.microsoft.com/office/powerpoint/2010/main" val="1947373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41</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4278094"/>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AI-driven tools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Data-driven reinforcement learning approach</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Markov decision process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Single-agent reinforcement learning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Markov Games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Multi-agent reinforcement learning</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2151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a:t>
            </a:r>
            <a:r>
              <a:rPr lang="en-US" altLang="zh-CN" sz="4000" dirty="0">
                <a:solidFill>
                  <a:srgbClr val="C00000"/>
                </a:solidFill>
                <a:latin typeface="Calibri" panose="020F0502020204030204" pitchFamily="34" charset="0"/>
                <a:cs typeface="Calibri" panose="020F0502020204030204" pitchFamily="34" charset="0"/>
              </a:rPr>
              <a:t>olving Bellman Optimality Equation</a:t>
            </a:r>
            <a:endParaRPr lang="en-US" sz="4000" dirty="0">
              <a:solidFill>
                <a:srgbClr val="C00000"/>
              </a:solidFill>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A496E9FF-93C7-3BED-2AFF-52775BFBCD6D}"/>
              </a:ext>
            </a:extLst>
          </p:cNvPr>
          <p:cNvSpPr txBox="1"/>
          <p:nvPr/>
        </p:nvSpPr>
        <p:spPr>
          <a:xfrm>
            <a:off x="311284" y="808373"/>
            <a:ext cx="11677516" cy="5616922"/>
          </a:xfrm>
          <a:prstGeom prst="rect">
            <a:avLst/>
          </a:prstGeom>
          <a:noFill/>
        </p:spPr>
        <p:txBody>
          <a:bodyPr wrap="square">
            <a:spAutoFit/>
          </a:bodyPr>
          <a:lstStyle/>
          <a:p>
            <a:pPr>
              <a:spcAft>
                <a:spcPts val="600"/>
              </a:spcAft>
            </a:pPr>
            <a:r>
              <a:rPr lang="en-US" altLang="zh-CN" sz="2400" dirty="0">
                <a:latin typeface="Calibri" panose="020F0502020204030204" pitchFamily="34" charset="0"/>
                <a:cs typeface="Calibri" panose="020F0502020204030204" pitchFamily="34" charset="0"/>
              </a:rPr>
              <a:t>Bellman Optimality Equation is non-linear. There is generally no closed form solution in getting optimal action-value and state-value functions. Hence, we need other </a:t>
            </a:r>
            <a:r>
              <a:rPr lang="en-US" altLang="zh-CN" sz="2400" b="1" i="1" u="sng" dirty="0">
                <a:solidFill>
                  <a:srgbClr val="C00000"/>
                </a:solidFill>
                <a:latin typeface="Calibri" panose="020F0502020204030204" pitchFamily="34" charset="0"/>
                <a:cs typeface="Calibri" panose="020F0502020204030204" pitchFamily="34" charset="0"/>
              </a:rPr>
              <a:t>iterative approaches</a:t>
            </a:r>
            <a:r>
              <a:rPr lang="en-US" altLang="zh-CN" sz="2400" dirty="0">
                <a:latin typeface="Calibri" panose="020F0502020204030204" pitchFamily="34" charset="0"/>
                <a:cs typeface="Calibri" panose="020F0502020204030204" pitchFamily="34" charset="0"/>
              </a:rPr>
              <a:t> like:</a:t>
            </a:r>
          </a:p>
          <a:p>
            <a:pPr marL="514350" indent="-514350">
              <a:spcAft>
                <a:spcPts val="600"/>
              </a:spcAft>
              <a:buAutoNum type="alphaLcPeriod"/>
            </a:pPr>
            <a:r>
              <a:rPr lang="en-US" altLang="zh-CN" sz="2400" b="1" dirty="0">
                <a:latin typeface="Calibri" panose="020F0502020204030204" pitchFamily="34" charset="0"/>
                <a:cs typeface="Calibri" panose="020F0502020204030204" pitchFamily="34" charset="0"/>
              </a:rPr>
              <a:t>Monte-Carlo methods</a:t>
            </a:r>
          </a:p>
          <a:p>
            <a:pPr marL="514350" indent="-514350">
              <a:spcAft>
                <a:spcPts val="600"/>
              </a:spcAft>
              <a:buAutoNum type="alphaLcPeriod"/>
            </a:pPr>
            <a:r>
              <a:rPr lang="en-US" altLang="zh-CN" sz="2400" b="1" dirty="0">
                <a:latin typeface="Calibri" panose="020F0502020204030204" pitchFamily="34" charset="0"/>
                <a:cs typeface="Calibri" panose="020F0502020204030204" pitchFamily="34" charset="0"/>
              </a:rPr>
              <a:t>Temporal difference (TD) learning </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Q-learning</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Deep Q-network (DQN)</a:t>
            </a:r>
          </a:p>
          <a:p>
            <a:pPr marL="514350" indent="-514350">
              <a:spcAft>
                <a:spcPts val="600"/>
              </a:spcAft>
              <a:buFont typeface="+mj-lt"/>
              <a:buAutoNum type="alphaLcPeriod" startAt="3"/>
            </a:pPr>
            <a:r>
              <a:rPr lang="en-US" altLang="zh-CN" sz="2400" b="1" dirty="0">
                <a:latin typeface="Calibri" panose="020F0502020204030204" pitchFamily="34" charset="0"/>
                <a:cs typeface="Calibri" panose="020F0502020204030204" pitchFamily="34" charset="0"/>
              </a:rPr>
              <a:t>Policy gradient </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Stochastic Policy Gradient (SPG)</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Stochastic Policy Gradient (DPG)</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Actor-Critic</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Proximal Policy Optimization (PPO)</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Deep Deterministic Policy Gradient (DDPG)</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Twin Delayed Deep Deterministic policy gradient (TD3)</a:t>
            </a:r>
          </a:p>
        </p:txBody>
      </p:sp>
      <p:pic>
        <p:nvPicPr>
          <p:cNvPr id="6" name="图片 5">
            <a:extLst>
              <a:ext uri="{FF2B5EF4-FFF2-40B4-BE49-F238E27FC236}">
                <a16:creationId xmlns:a16="http://schemas.microsoft.com/office/drawing/2014/main" id="{8D1A4440-094D-15A2-2847-80B7D8E278C1}"/>
              </a:ext>
            </a:extLst>
          </p:cNvPr>
          <p:cNvPicPr>
            <a:picLocks noChangeAspect="1"/>
          </p:cNvPicPr>
          <p:nvPr/>
        </p:nvPicPr>
        <p:blipFill>
          <a:blip r:embed="rId2"/>
          <a:stretch>
            <a:fillRect/>
          </a:stretch>
        </p:blipFill>
        <p:spPr>
          <a:xfrm>
            <a:off x="6025478" y="1945837"/>
            <a:ext cx="5908473" cy="3667760"/>
          </a:xfrm>
          <a:prstGeom prst="rect">
            <a:avLst/>
          </a:prstGeom>
        </p:spPr>
      </p:pic>
      <p:sp>
        <p:nvSpPr>
          <p:cNvPr id="9" name="文本框 8">
            <a:extLst>
              <a:ext uri="{FF2B5EF4-FFF2-40B4-BE49-F238E27FC236}">
                <a16:creationId xmlns:a16="http://schemas.microsoft.com/office/drawing/2014/main" id="{2E22D22B-EB23-0903-6A88-DF22E414D3B6}"/>
              </a:ext>
            </a:extLst>
          </p:cNvPr>
          <p:cNvSpPr txBox="1"/>
          <p:nvPr/>
        </p:nvSpPr>
        <p:spPr>
          <a:xfrm>
            <a:off x="7627027" y="5606855"/>
            <a:ext cx="3079443" cy="369332"/>
          </a:xfrm>
          <a:prstGeom prst="rect">
            <a:avLst/>
          </a:prstGeom>
          <a:noFill/>
        </p:spPr>
        <p:txBody>
          <a:bodyPr wrap="square">
            <a:spAutoFit/>
          </a:bodyPr>
          <a:lstStyle/>
          <a:p>
            <a:pPr algn="ctr"/>
            <a:r>
              <a:rPr lang="en-US" altLang="zh-CN" sz="1800" dirty="0">
                <a:solidFill>
                  <a:srgbClr val="7030A0"/>
                </a:solidFill>
                <a:latin typeface="Calibri" panose="020F0502020204030204" pitchFamily="34" charset="0"/>
                <a:cs typeface="Calibri" panose="020F0502020204030204" pitchFamily="34" charset="0"/>
              </a:rPr>
              <a:t>(with deep neural network)</a:t>
            </a:r>
            <a:endParaRPr lang="zh-CN" altLang="en-US" dirty="0">
              <a:solidFill>
                <a:srgbClr val="7030A0"/>
              </a:solidFill>
            </a:endParaRPr>
          </a:p>
        </p:txBody>
      </p:sp>
    </p:spTree>
    <p:extLst>
      <p:ext uri="{BB962C8B-B14F-4D97-AF65-F5344CB8AC3E}">
        <p14:creationId xmlns:p14="http://schemas.microsoft.com/office/powerpoint/2010/main" val="274286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Comparison of RL/DRL Methods</a:t>
            </a:r>
          </a:p>
        </p:txBody>
      </p:sp>
      <p:graphicFrame>
        <p:nvGraphicFramePr>
          <p:cNvPr id="8" name="表格 9">
            <a:extLst>
              <a:ext uri="{FF2B5EF4-FFF2-40B4-BE49-F238E27FC236}">
                <a16:creationId xmlns:a16="http://schemas.microsoft.com/office/drawing/2014/main" id="{FA9B9E55-DDB4-AD8F-191C-6BAB86A21D0B}"/>
              </a:ext>
            </a:extLst>
          </p:cNvPr>
          <p:cNvGraphicFramePr>
            <a:graphicFrameLocks noGrp="1"/>
          </p:cNvGraphicFramePr>
          <p:nvPr>
            <p:extLst>
              <p:ext uri="{D42A27DB-BD31-4B8C-83A1-F6EECF244321}">
                <p14:modId xmlns:p14="http://schemas.microsoft.com/office/powerpoint/2010/main" val="106997656"/>
              </p:ext>
            </p:extLst>
          </p:nvPr>
        </p:nvGraphicFramePr>
        <p:xfrm>
          <a:off x="402458" y="905976"/>
          <a:ext cx="11379201" cy="3337560"/>
        </p:xfrm>
        <a:graphic>
          <a:graphicData uri="http://schemas.openxmlformats.org/drawingml/2006/table">
            <a:tbl>
              <a:tblPr firstRow="1" bandRow="1">
                <a:tableStyleId>{5C22544A-7EE6-4342-B048-85BDC9FD1C3A}</a:tableStyleId>
              </a:tblPr>
              <a:tblGrid>
                <a:gridCol w="1494215">
                  <a:extLst>
                    <a:ext uri="{9D8B030D-6E8A-4147-A177-3AD203B41FA5}">
                      <a16:colId xmlns:a16="http://schemas.microsoft.com/office/drawing/2014/main" val="3611534178"/>
                    </a:ext>
                  </a:extLst>
                </a:gridCol>
                <a:gridCol w="1875164">
                  <a:extLst>
                    <a:ext uri="{9D8B030D-6E8A-4147-A177-3AD203B41FA5}">
                      <a16:colId xmlns:a16="http://schemas.microsoft.com/office/drawing/2014/main" val="3388568348"/>
                    </a:ext>
                  </a:extLst>
                </a:gridCol>
                <a:gridCol w="2452138">
                  <a:extLst>
                    <a:ext uri="{9D8B030D-6E8A-4147-A177-3AD203B41FA5}">
                      <a16:colId xmlns:a16="http://schemas.microsoft.com/office/drawing/2014/main" val="1196808993"/>
                    </a:ext>
                  </a:extLst>
                </a:gridCol>
                <a:gridCol w="2130364">
                  <a:extLst>
                    <a:ext uri="{9D8B030D-6E8A-4147-A177-3AD203B41FA5}">
                      <a16:colId xmlns:a16="http://schemas.microsoft.com/office/drawing/2014/main" val="111509125"/>
                    </a:ext>
                  </a:extLst>
                </a:gridCol>
                <a:gridCol w="3427320">
                  <a:extLst>
                    <a:ext uri="{9D8B030D-6E8A-4147-A177-3AD203B41FA5}">
                      <a16:colId xmlns:a16="http://schemas.microsoft.com/office/drawing/2014/main" val="563303113"/>
                    </a:ext>
                  </a:extLst>
                </a:gridCol>
              </a:tblGrid>
              <a:tr h="370840">
                <a:tc>
                  <a:txBody>
                    <a:bodyPr/>
                    <a:lstStyle/>
                    <a:p>
                      <a:r>
                        <a:rPr lang="en-US" altLang="zh-CN" sz="1600" dirty="0">
                          <a:latin typeface="Arial" panose="020B0604020202020204" pitchFamily="34" charset="0"/>
                          <a:cs typeface="Arial" panose="020B0604020202020204" pitchFamily="34" charset="0"/>
                        </a:rPr>
                        <a:t>Methods</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On-/Off-policy</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Value-/Policy-based</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Action type</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Discrete/Continuous spaces</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95179230"/>
                  </a:ext>
                </a:extLst>
              </a:tr>
              <a:tr h="370840">
                <a:tc>
                  <a:txBody>
                    <a:bodyPr/>
                    <a:lstStyle/>
                    <a:p>
                      <a:r>
                        <a:rPr lang="en-US" altLang="zh-CN" sz="1600" dirty="0">
                          <a:latin typeface="Arial" panose="020B0604020202020204" pitchFamily="34" charset="0"/>
                          <a:cs typeface="Arial" panose="020B0604020202020204" pitchFamily="34" charset="0"/>
                        </a:rPr>
                        <a:t>Q-learning</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Off</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Value</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Deterministic</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Discrete state and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7275677"/>
                  </a:ext>
                </a:extLst>
              </a:tr>
              <a:tr h="370840">
                <a:tc>
                  <a:txBody>
                    <a:bodyPr/>
                    <a:lstStyle/>
                    <a:p>
                      <a:r>
                        <a:rPr lang="en-US" altLang="zh-CN" sz="1600" dirty="0">
                          <a:latin typeface="Arial" panose="020B0604020202020204" pitchFamily="34" charset="0"/>
                          <a:cs typeface="Arial" panose="020B0604020202020204" pitchFamily="34" charset="0"/>
                        </a:rPr>
                        <a:t>DQN</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Off</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Value</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Deterministic</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Continuous state, Discrete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5358221"/>
                  </a:ext>
                </a:extLst>
              </a:tr>
              <a:tr h="370840">
                <a:tc>
                  <a:txBody>
                    <a:bodyPr/>
                    <a:lstStyle/>
                    <a:p>
                      <a:r>
                        <a:rPr lang="en-US" altLang="zh-CN" sz="1600" dirty="0">
                          <a:latin typeface="Arial" panose="020B0604020202020204" pitchFamily="34" charset="0"/>
                          <a:cs typeface="Arial" panose="020B0604020202020204" pitchFamily="34" charset="0"/>
                        </a:rPr>
                        <a:t>SPG</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On</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Policy</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Stochastic</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Continuous state, Mixed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2388571"/>
                  </a:ext>
                </a:extLst>
              </a:tr>
              <a:tr h="370840">
                <a:tc>
                  <a:txBody>
                    <a:bodyPr/>
                    <a:lstStyle/>
                    <a:p>
                      <a:r>
                        <a:rPr lang="en-US" altLang="zh-CN" sz="1600" dirty="0">
                          <a:latin typeface="Arial" panose="020B0604020202020204" pitchFamily="34" charset="0"/>
                          <a:cs typeface="Arial" panose="020B0604020202020204" pitchFamily="34" charset="0"/>
                        </a:rPr>
                        <a:t>DPG</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On</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Policy</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Deterministic</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Continuous state and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0696513"/>
                  </a:ext>
                </a:extLst>
              </a:tr>
              <a:tr h="370840">
                <a:tc>
                  <a:txBody>
                    <a:bodyPr/>
                    <a:lstStyle/>
                    <a:p>
                      <a:r>
                        <a:rPr lang="en-US" altLang="zh-CN" sz="1600" dirty="0">
                          <a:latin typeface="Arial" panose="020B0604020202020204" pitchFamily="34" charset="0"/>
                          <a:cs typeface="Arial" panose="020B0604020202020204" pitchFamily="34" charset="0"/>
                        </a:rPr>
                        <a:t>Actor-Critic</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On</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Policy + Value</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Mixed</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Continuous state, Mixed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973709"/>
                  </a:ext>
                </a:extLst>
              </a:tr>
              <a:tr h="370840">
                <a:tc>
                  <a:txBody>
                    <a:bodyPr/>
                    <a:lstStyle/>
                    <a:p>
                      <a:r>
                        <a:rPr lang="en-US" altLang="zh-CN" sz="1600" dirty="0">
                          <a:latin typeface="Arial" panose="020B0604020202020204" pitchFamily="34" charset="0"/>
                          <a:cs typeface="Arial" panose="020B0604020202020204" pitchFamily="34" charset="0"/>
                        </a:rPr>
                        <a:t>PPO</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On</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Policy</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Mixed</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Continuous state, Mixed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4789252"/>
                  </a:ext>
                </a:extLst>
              </a:tr>
              <a:tr h="370840">
                <a:tc>
                  <a:txBody>
                    <a:bodyPr/>
                    <a:lstStyle/>
                    <a:p>
                      <a:r>
                        <a:rPr lang="en-US" altLang="zh-CN" sz="1600" dirty="0">
                          <a:latin typeface="Arial" panose="020B0604020202020204" pitchFamily="34" charset="0"/>
                          <a:cs typeface="Arial" panose="020B0604020202020204" pitchFamily="34" charset="0"/>
                        </a:rPr>
                        <a:t>DDPG</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Off</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Policy + Value</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Deterministic</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Continuous state and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3531664"/>
                  </a:ext>
                </a:extLst>
              </a:tr>
              <a:tr h="370840">
                <a:tc>
                  <a:txBody>
                    <a:bodyPr/>
                    <a:lstStyle/>
                    <a:p>
                      <a:r>
                        <a:rPr lang="en-US" altLang="zh-CN" sz="1600" dirty="0">
                          <a:latin typeface="Arial" panose="020B0604020202020204" pitchFamily="34" charset="0"/>
                          <a:cs typeface="Arial" panose="020B0604020202020204" pitchFamily="34" charset="0"/>
                        </a:rPr>
                        <a:t>TD3</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Off</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Policy + Value</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Deterministic</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Continuous state and action</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5319012"/>
                  </a:ext>
                </a:extLst>
              </a:tr>
            </a:tbl>
          </a:graphicData>
        </a:graphic>
      </p:graphicFrame>
      <p:sp>
        <p:nvSpPr>
          <p:cNvPr id="10" name="文本框 9">
            <a:extLst>
              <a:ext uri="{FF2B5EF4-FFF2-40B4-BE49-F238E27FC236}">
                <a16:creationId xmlns:a16="http://schemas.microsoft.com/office/drawing/2014/main" id="{2D2C0FDF-3216-2401-9B6B-A52AC452907A}"/>
              </a:ext>
            </a:extLst>
          </p:cNvPr>
          <p:cNvSpPr txBox="1"/>
          <p:nvPr/>
        </p:nvSpPr>
        <p:spPr>
          <a:xfrm>
            <a:off x="2844032" y="4256504"/>
            <a:ext cx="6496051" cy="369332"/>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Table 1: Comparisons of various RL and DRL methods.</a:t>
            </a:r>
            <a:endParaRPr lang="zh-CN" altLang="en-US"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C561E899-909D-D3FD-C72C-464F1C04C26D}"/>
              </a:ext>
            </a:extLst>
          </p:cNvPr>
          <p:cNvSpPr txBox="1"/>
          <p:nvPr/>
        </p:nvSpPr>
        <p:spPr>
          <a:xfrm>
            <a:off x="311284" y="4606786"/>
            <a:ext cx="11781659" cy="1708160"/>
          </a:xfrm>
          <a:prstGeom prst="rect">
            <a:avLst/>
          </a:prstGeom>
          <a:noFill/>
        </p:spPr>
        <p:txBody>
          <a:bodyPr wrap="square">
            <a:spAutoFit/>
          </a:bodyPr>
          <a:lstStyle/>
          <a:p>
            <a:pPr>
              <a:spcAft>
                <a:spcPts val="600"/>
              </a:spcAft>
            </a:pPr>
            <a:r>
              <a:rPr lang="en-US" altLang="zh-CN" b="1" i="1" dirty="0">
                <a:latin typeface="Calibri" panose="020F0502020204030204" pitchFamily="34" charset="0"/>
                <a:cs typeface="Calibri" panose="020F0502020204030204" pitchFamily="34" charset="0"/>
              </a:rPr>
              <a:t>Key Summary:</a:t>
            </a:r>
          </a:p>
          <a:p>
            <a:pPr marL="342900" indent="-342900">
              <a:spcAft>
                <a:spcPts val="6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Policy-based = On-policy (deterministic or Stochastic), Value-based = Off-policy, Actor-Critic = Value-based (Actor) + Policy-based (Critic).</a:t>
            </a:r>
          </a:p>
          <a:p>
            <a:pPr marL="342900" indent="-342900">
              <a:spcAft>
                <a:spcPts val="6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Policy-based methods can generate both discrete (</a:t>
            </a:r>
            <a:r>
              <a:rPr lang="en-US" altLang="zh-CN" dirty="0" err="1">
                <a:latin typeface="Calibri" panose="020F0502020204030204" pitchFamily="34" charset="0"/>
                <a:cs typeface="Calibri" panose="020F0502020204030204" pitchFamily="34" charset="0"/>
              </a:rPr>
              <a:t>softmax</a:t>
            </a:r>
            <a:r>
              <a:rPr lang="en-US" altLang="zh-CN" dirty="0">
                <a:latin typeface="Calibri" panose="020F0502020204030204" pitchFamily="34" charset="0"/>
                <a:cs typeface="Calibri" panose="020F0502020204030204" pitchFamily="34" charset="0"/>
              </a:rPr>
              <a:t>) and continuous (sigmoid/tanh, tanh + </a:t>
            </a:r>
            <a:r>
              <a:rPr lang="en-US" altLang="zh-CN" dirty="0" err="1">
                <a:latin typeface="Calibri" panose="020F0502020204030204" pitchFamily="34" charset="0"/>
                <a:cs typeface="Calibri" panose="020F0502020204030204" pitchFamily="34" charset="0"/>
              </a:rPr>
              <a:t>softplus</a:t>
            </a:r>
            <a:r>
              <a:rPr lang="en-US" altLang="zh-CN" dirty="0">
                <a:latin typeface="Calibri" panose="020F0502020204030204" pitchFamily="34" charset="0"/>
                <a:cs typeface="Calibri" panose="020F0502020204030204" pitchFamily="34" charset="0"/>
              </a:rPr>
              <a:t>) policies.</a:t>
            </a:r>
          </a:p>
          <a:p>
            <a:pPr marL="342900" indent="-342900">
              <a:spcAft>
                <a:spcPts val="60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Policy-based methods can generate both deterministic (sigmoid/ tanh) and stochastic (</a:t>
            </a:r>
            <a:r>
              <a:rPr lang="en-US" altLang="zh-CN" dirty="0" err="1">
                <a:latin typeface="Calibri" panose="020F0502020204030204" pitchFamily="34" charset="0"/>
                <a:cs typeface="Calibri" panose="020F0502020204030204" pitchFamily="34" charset="0"/>
              </a:rPr>
              <a:t>softmax</a:t>
            </a:r>
            <a:r>
              <a:rPr lang="en-US" altLang="zh-CN" dirty="0">
                <a:latin typeface="Calibri" panose="020F0502020204030204" pitchFamily="34" charset="0"/>
                <a:cs typeface="Calibri" panose="020F0502020204030204" pitchFamily="34" charset="0"/>
              </a:rPr>
              <a:t>, tanh + </a:t>
            </a:r>
            <a:r>
              <a:rPr lang="en-US" altLang="zh-CN" dirty="0" err="1">
                <a:latin typeface="Calibri" panose="020F0502020204030204" pitchFamily="34" charset="0"/>
                <a:cs typeface="Calibri" panose="020F0502020204030204" pitchFamily="34" charset="0"/>
              </a:rPr>
              <a:t>softplus</a:t>
            </a:r>
            <a:r>
              <a:rPr lang="en-US" altLang="zh-CN" dirty="0">
                <a:latin typeface="Calibri" panose="020F0502020204030204" pitchFamily="34" charset="0"/>
                <a:cs typeface="Calibri" panose="020F0502020204030204" pitchFamily="34" charset="0"/>
              </a:rPr>
              <a:t>) policies.</a:t>
            </a:r>
          </a:p>
        </p:txBody>
      </p:sp>
    </p:spTree>
    <p:extLst>
      <p:ext uri="{BB962C8B-B14F-4D97-AF65-F5344CB8AC3E}">
        <p14:creationId xmlns:p14="http://schemas.microsoft.com/office/powerpoint/2010/main" val="2954170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FD0C871-1D27-4E6C-865B-8DF97BFEDCAB}"/>
                  </a:ext>
                </a:extLst>
              </p:cNvPr>
              <p:cNvSpPr txBox="1"/>
              <p:nvPr/>
            </p:nvSpPr>
            <p:spPr>
              <a:xfrm>
                <a:off x="-374583" y="4288025"/>
                <a:ext cx="6096000" cy="1508105"/>
              </a:xfrm>
              <a:prstGeom prst="rect">
                <a:avLst/>
              </a:prstGeom>
              <a:noFill/>
            </p:spPr>
            <p:txBody>
              <a:bodyPr wrap="square">
                <a:spAutoFit/>
              </a:bodyPr>
              <a:lstStyle/>
              <a:p>
                <a:pPr lvl="1">
                  <a:spcAft>
                    <a:spcPts val="600"/>
                  </a:spcAft>
                </a:pPr>
                <a14:m>
                  <m:oMathPara xmlns:m="http://schemas.openxmlformats.org/officeDocument/2006/math">
                    <m:oMathParaPr>
                      <m:jc m:val="centerGroup"/>
                    </m:oMathParaPr>
                    <m:oMath xmlns:m="http://schemas.openxmlformats.org/officeDocument/2006/math">
                      <m:r>
                        <a:rPr lang="en-US" altLang="zh-CN" sz="1800" i="1" smtClean="0">
                          <a:latin typeface="Cambria Math" panose="02040503050406030204" pitchFamily="18" charset="0"/>
                          <a:cs typeface="Calibri" panose="020F0502020204030204" pitchFamily="34" charset="0"/>
                        </a:rPr>
                        <m:t>𝑉</m:t>
                      </m:r>
                      <m:d>
                        <m:dPr>
                          <m:ctrlPr>
                            <a:rPr lang="en-US" altLang="zh-CN" sz="1800" b="0" i="1" smtClean="0">
                              <a:latin typeface="Cambria Math" panose="02040503050406030204" pitchFamily="18" charset="0"/>
                              <a:cs typeface="Calibri" panose="020F0502020204030204" pitchFamily="34" charset="0"/>
                            </a:rPr>
                          </m:ctrlPr>
                        </m:dPr>
                        <m:e>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e>
                      </m:d>
                      <m:r>
                        <a:rPr lang="en-US" altLang="zh-CN" sz="1800" b="0" i="1" smtClean="0">
                          <a:latin typeface="Cambria Math" panose="02040503050406030204" pitchFamily="18" charset="0"/>
                          <a:ea typeface="Cambria Math" panose="02040503050406030204" pitchFamily="18" charset="0"/>
                          <a:cs typeface="Calibri" panose="020F0502020204030204" pitchFamily="34" charset="0"/>
                        </a:rPr>
                        <m:t>←</m:t>
                      </m:r>
                      <m:r>
                        <a:rPr lang="en-US" altLang="zh-CN" sz="1800" i="1">
                          <a:latin typeface="Cambria Math" panose="02040503050406030204" pitchFamily="18" charset="0"/>
                          <a:cs typeface="Calibri" panose="020F0502020204030204" pitchFamily="34" charset="0"/>
                        </a:rPr>
                        <m:t>𝑉</m:t>
                      </m:r>
                      <m:d>
                        <m:dPr>
                          <m:ctrlPr>
                            <a:rPr lang="en-US" altLang="zh-CN" sz="1800" i="1">
                              <a:latin typeface="Cambria Math" panose="02040503050406030204" pitchFamily="18" charset="0"/>
                              <a:cs typeface="Calibri" panose="020F0502020204030204" pitchFamily="34" charset="0"/>
                            </a:rPr>
                          </m:ctrlPr>
                        </m:dPr>
                        <m:e>
                          <m:sSub>
                            <m:sSubPr>
                              <m:ctrlPr>
                                <a:rPr lang="en-US" altLang="zh-CN" sz="1800" i="1">
                                  <a:latin typeface="Cambria Math" panose="02040503050406030204" pitchFamily="18" charset="0"/>
                                  <a:cs typeface="Calibri" panose="020F0502020204030204" pitchFamily="34" charset="0"/>
                                </a:rPr>
                              </m:ctrlPr>
                            </m:sSubPr>
                            <m:e>
                              <m:r>
                                <a:rPr lang="en-US" altLang="zh-CN" sz="1800" i="1">
                                  <a:latin typeface="Cambria Math" panose="02040503050406030204" pitchFamily="18" charset="0"/>
                                  <a:cs typeface="Calibri" panose="020F0502020204030204" pitchFamily="34" charset="0"/>
                                </a:rPr>
                                <m:t>𝑠</m:t>
                              </m:r>
                            </m:e>
                            <m:sub>
                              <m:r>
                                <a:rPr lang="en-US" altLang="zh-CN" sz="1800" i="1">
                                  <a:latin typeface="Cambria Math" panose="02040503050406030204" pitchFamily="18" charset="0"/>
                                  <a:cs typeface="Calibri" panose="020F0502020204030204" pitchFamily="34" charset="0"/>
                                </a:rPr>
                                <m:t>𝑡</m:t>
                              </m:r>
                            </m:sub>
                          </m:sSub>
                        </m:e>
                      </m:d>
                      <m:r>
                        <a:rPr lang="en-US" altLang="zh-CN" sz="1800" b="0" i="1" smtClean="0">
                          <a:latin typeface="Cambria Math" panose="02040503050406030204" pitchFamily="18" charset="0"/>
                          <a:cs typeface="Calibri" panose="020F0502020204030204" pitchFamily="34" charset="0"/>
                        </a:rPr>
                        <m:t>+</m:t>
                      </m:r>
                      <m:r>
                        <a:rPr lang="zh-CN" altLang="en-US" sz="1800" b="0" i="1" smtClean="0">
                          <a:latin typeface="Cambria Math" panose="02040503050406030204" pitchFamily="18" charset="0"/>
                          <a:cs typeface="Calibri" panose="020F0502020204030204" pitchFamily="34" charset="0"/>
                        </a:rPr>
                        <m:t>𝛼</m:t>
                      </m:r>
                      <m:r>
                        <a:rPr lang="en-US" altLang="zh-CN" sz="1800" b="0" i="1" smtClean="0">
                          <a:latin typeface="Cambria Math" panose="02040503050406030204" pitchFamily="18" charset="0"/>
                          <a:cs typeface="Calibri" panose="020F0502020204030204" pitchFamily="34" charset="0"/>
                        </a:rPr>
                        <m:t>[</m:t>
                      </m:r>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𝑅</m:t>
                          </m:r>
                        </m:e>
                        <m:sub>
                          <m:r>
                            <a:rPr lang="en-US" altLang="zh-CN" sz="1800" b="0" i="1" smtClean="0">
                              <a:latin typeface="Cambria Math" panose="02040503050406030204" pitchFamily="18" charset="0"/>
                              <a:cs typeface="Calibri" panose="020F0502020204030204" pitchFamily="34" charset="0"/>
                            </a:rPr>
                            <m:t>𝑡</m:t>
                          </m:r>
                        </m:sub>
                      </m:sSub>
                      <m:r>
                        <a:rPr lang="en-US" altLang="zh-CN" sz="1800" b="0" i="1" smtClean="0">
                          <a:latin typeface="Cambria Math" panose="02040503050406030204" pitchFamily="18" charset="0"/>
                          <a:cs typeface="Calibri" panose="020F0502020204030204" pitchFamily="34" charset="0"/>
                        </a:rPr>
                        <m:t>−</m:t>
                      </m:r>
                      <m:r>
                        <a:rPr lang="en-US" altLang="zh-CN" sz="1800" b="0" i="1" smtClean="0">
                          <a:latin typeface="Cambria Math" panose="02040503050406030204" pitchFamily="18" charset="0"/>
                          <a:cs typeface="Calibri" panose="020F0502020204030204" pitchFamily="34" charset="0"/>
                        </a:rPr>
                        <m:t>𝑉</m:t>
                      </m:r>
                      <m:r>
                        <a:rPr lang="en-US" altLang="zh-CN" sz="1800" b="0" i="1" smtClean="0">
                          <a:latin typeface="Cambria Math" panose="02040503050406030204" pitchFamily="18" charset="0"/>
                          <a:cs typeface="Calibri" panose="020F0502020204030204" pitchFamily="34" charset="0"/>
                        </a:rPr>
                        <m:t>(</m:t>
                      </m:r>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r>
                        <a:rPr lang="en-US" altLang="zh-CN" sz="1800" b="0" i="1" smtClean="0">
                          <a:latin typeface="Cambria Math" panose="02040503050406030204" pitchFamily="18" charset="0"/>
                          <a:cs typeface="Calibri" panose="020F0502020204030204" pitchFamily="34" charset="0"/>
                        </a:rPr>
                        <m:t>)]</m:t>
                      </m:r>
                    </m:oMath>
                  </m:oMathPara>
                </a14:m>
                <a:endParaRPr lang="en-US" altLang="zh-CN" sz="1800" dirty="0">
                  <a:latin typeface="Calibri" panose="020F0502020204030204" pitchFamily="34" charset="0"/>
                  <a:cs typeface="Calibri" panose="020F0502020204030204" pitchFamily="34" charset="0"/>
                </a:endParaRPr>
              </a:p>
              <a:p>
                <a:pPr lvl="1">
                  <a:spcAft>
                    <a:spcPts val="600"/>
                  </a:spcAft>
                </a:pPr>
                <a:endParaRPr lang="en-US" altLang="zh-CN" sz="1800" dirty="0">
                  <a:latin typeface="Calibri" panose="020F0502020204030204" pitchFamily="34" charset="0"/>
                  <a:cs typeface="Calibri" panose="020F0502020204030204" pitchFamily="34" charset="0"/>
                </a:endParaRPr>
              </a:p>
              <a:p>
                <a:pPr lvl="1">
                  <a:spcAft>
                    <a:spcPts val="600"/>
                  </a:spcAft>
                </a:pPr>
                <a:endParaRPr lang="en-US" altLang="zh-CN" sz="1800" dirty="0">
                  <a:latin typeface="Calibri" panose="020F0502020204030204" pitchFamily="34" charset="0"/>
                  <a:cs typeface="Calibri" panose="020F0502020204030204" pitchFamily="34" charset="0"/>
                </a:endParaRPr>
              </a:p>
              <a:p>
                <a:pPr lvl="1">
                  <a:spcAft>
                    <a:spcPts val="600"/>
                  </a:spcAft>
                </a:pPr>
                <a14:m>
                  <m:oMathPara xmlns:m="http://schemas.openxmlformats.org/officeDocument/2006/math">
                    <m:oMathParaPr>
                      <m:jc m:val="centerGroup"/>
                    </m:oMathParaPr>
                    <m:oMath xmlns:m="http://schemas.openxmlformats.org/officeDocument/2006/math">
                      <m:r>
                        <a:rPr lang="en-US" altLang="zh-CN" sz="1800" i="1" smtClean="0">
                          <a:latin typeface="Cambria Math" panose="02040503050406030204" pitchFamily="18" charset="0"/>
                          <a:cs typeface="Calibri" panose="020F0502020204030204" pitchFamily="34" charset="0"/>
                        </a:rPr>
                        <m:t>𝑉</m:t>
                      </m:r>
                      <m:d>
                        <m:dPr>
                          <m:ctrlPr>
                            <a:rPr lang="en-US" altLang="zh-CN" sz="1800" b="0" i="1" smtClean="0">
                              <a:latin typeface="Cambria Math" panose="02040503050406030204" pitchFamily="18" charset="0"/>
                              <a:cs typeface="Calibri" panose="020F0502020204030204" pitchFamily="34" charset="0"/>
                            </a:rPr>
                          </m:ctrlPr>
                        </m:dPr>
                        <m:e>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e>
                      </m:d>
                      <m:r>
                        <a:rPr lang="en-US" altLang="zh-CN" sz="1800" b="0" i="1" smtClean="0">
                          <a:latin typeface="Cambria Math" panose="02040503050406030204" pitchFamily="18" charset="0"/>
                          <a:ea typeface="Cambria Math" panose="02040503050406030204" pitchFamily="18" charset="0"/>
                          <a:cs typeface="Calibri" panose="020F0502020204030204" pitchFamily="34" charset="0"/>
                        </a:rPr>
                        <m:t>←</m:t>
                      </m:r>
                      <m:r>
                        <a:rPr lang="en-US" altLang="zh-CN" sz="1800" i="1">
                          <a:latin typeface="Cambria Math" panose="02040503050406030204" pitchFamily="18" charset="0"/>
                          <a:cs typeface="Calibri" panose="020F0502020204030204" pitchFamily="34" charset="0"/>
                        </a:rPr>
                        <m:t>𝑉</m:t>
                      </m:r>
                      <m:d>
                        <m:dPr>
                          <m:ctrlPr>
                            <a:rPr lang="en-US" altLang="zh-CN" sz="1800" i="1">
                              <a:latin typeface="Cambria Math" panose="02040503050406030204" pitchFamily="18" charset="0"/>
                              <a:cs typeface="Calibri" panose="020F0502020204030204" pitchFamily="34" charset="0"/>
                            </a:rPr>
                          </m:ctrlPr>
                        </m:dPr>
                        <m:e>
                          <m:sSub>
                            <m:sSubPr>
                              <m:ctrlPr>
                                <a:rPr lang="en-US" altLang="zh-CN" sz="1800" i="1">
                                  <a:latin typeface="Cambria Math" panose="02040503050406030204" pitchFamily="18" charset="0"/>
                                  <a:cs typeface="Calibri" panose="020F0502020204030204" pitchFamily="34" charset="0"/>
                                </a:rPr>
                              </m:ctrlPr>
                            </m:sSubPr>
                            <m:e>
                              <m:r>
                                <a:rPr lang="en-US" altLang="zh-CN" sz="1800" i="1">
                                  <a:latin typeface="Cambria Math" panose="02040503050406030204" pitchFamily="18" charset="0"/>
                                  <a:cs typeface="Calibri" panose="020F0502020204030204" pitchFamily="34" charset="0"/>
                                </a:rPr>
                                <m:t>𝑠</m:t>
                              </m:r>
                            </m:e>
                            <m:sub>
                              <m:r>
                                <a:rPr lang="en-US" altLang="zh-CN" sz="1800" i="1">
                                  <a:latin typeface="Cambria Math" panose="02040503050406030204" pitchFamily="18" charset="0"/>
                                  <a:cs typeface="Calibri" panose="020F0502020204030204" pitchFamily="34" charset="0"/>
                                </a:rPr>
                                <m:t>𝑡</m:t>
                              </m:r>
                            </m:sub>
                          </m:sSub>
                        </m:e>
                      </m:d>
                      <m:r>
                        <a:rPr lang="en-US" altLang="zh-CN" sz="1800" b="0" i="1" smtClean="0">
                          <a:latin typeface="Cambria Math" panose="02040503050406030204" pitchFamily="18" charset="0"/>
                          <a:cs typeface="Calibri" panose="020F0502020204030204" pitchFamily="34" charset="0"/>
                        </a:rPr>
                        <m:t>+</m:t>
                      </m:r>
                      <m:r>
                        <a:rPr lang="zh-CN" altLang="en-US" sz="1800" b="0" i="1" smtClean="0">
                          <a:latin typeface="Cambria Math" panose="02040503050406030204" pitchFamily="18" charset="0"/>
                          <a:cs typeface="Calibri" panose="020F0502020204030204" pitchFamily="34" charset="0"/>
                        </a:rPr>
                        <m:t>𝛼</m:t>
                      </m:r>
                      <m:r>
                        <a:rPr lang="en-US" altLang="zh-CN" sz="1800" b="0" i="1" smtClean="0">
                          <a:latin typeface="Cambria Math" panose="02040503050406030204" pitchFamily="18" charset="0"/>
                          <a:cs typeface="Calibri" panose="020F0502020204030204" pitchFamily="34" charset="0"/>
                        </a:rPr>
                        <m:t>[</m:t>
                      </m:r>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𝑟</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r>
                        <a:rPr lang="en-US" altLang="zh-CN" sz="1800" b="0" i="1" smtClean="0">
                          <a:latin typeface="Cambria Math" panose="02040503050406030204" pitchFamily="18" charset="0"/>
                          <a:cs typeface="Calibri" panose="020F0502020204030204" pitchFamily="34" charset="0"/>
                        </a:rPr>
                        <m:t>+</m:t>
                      </m:r>
                      <m:r>
                        <a:rPr lang="zh-CN" altLang="en-US" sz="1800" b="0" i="1" smtClean="0">
                          <a:latin typeface="Cambria Math" panose="02040503050406030204" pitchFamily="18" charset="0"/>
                          <a:cs typeface="Calibri" panose="020F0502020204030204" pitchFamily="34" charset="0"/>
                        </a:rPr>
                        <m:t>𝛾</m:t>
                      </m:r>
                      <m:r>
                        <a:rPr lang="en-US" altLang="zh-CN" sz="1800" b="0" i="1" smtClean="0">
                          <a:latin typeface="Cambria Math" panose="02040503050406030204" pitchFamily="18" charset="0"/>
                          <a:cs typeface="Calibri" panose="020F0502020204030204" pitchFamily="34" charset="0"/>
                        </a:rPr>
                        <m:t>𝑉</m:t>
                      </m:r>
                      <m:r>
                        <a:rPr lang="en-US" altLang="zh-CN" sz="1800" b="0" i="1" smtClean="0">
                          <a:latin typeface="Cambria Math" panose="02040503050406030204" pitchFamily="18" charset="0"/>
                          <a:cs typeface="Calibri" panose="020F0502020204030204" pitchFamily="34" charset="0"/>
                        </a:rPr>
                        <m:t>(</m:t>
                      </m:r>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r>
                        <a:rPr lang="en-US" altLang="zh-CN" sz="1800" b="0" i="1" smtClean="0">
                          <a:latin typeface="Cambria Math" panose="02040503050406030204" pitchFamily="18" charset="0"/>
                          <a:cs typeface="Calibri" panose="020F0502020204030204" pitchFamily="34" charset="0"/>
                        </a:rPr>
                        <m:t>)−</m:t>
                      </m:r>
                      <m:r>
                        <a:rPr lang="en-US" altLang="zh-CN" sz="1800" b="0" i="1" smtClean="0">
                          <a:latin typeface="Cambria Math" panose="02040503050406030204" pitchFamily="18" charset="0"/>
                          <a:cs typeface="Calibri" panose="020F0502020204030204" pitchFamily="34" charset="0"/>
                        </a:rPr>
                        <m:t>𝑉</m:t>
                      </m:r>
                      <m:r>
                        <a:rPr lang="en-US" altLang="zh-CN" sz="1800" b="0" i="1" smtClean="0">
                          <a:latin typeface="Cambria Math" panose="02040503050406030204" pitchFamily="18" charset="0"/>
                          <a:cs typeface="Calibri" panose="020F0502020204030204" pitchFamily="34" charset="0"/>
                        </a:rPr>
                        <m:t>(</m:t>
                      </m:r>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r>
                        <a:rPr lang="en-US" altLang="zh-CN" sz="1800" b="0" i="1" smtClean="0">
                          <a:latin typeface="Cambria Math" panose="02040503050406030204" pitchFamily="18" charset="0"/>
                          <a:cs typeface="Calibri" panose="020F0502020204030204" pitchFamily="34" charset="0"/>
                        </a:rPr>
                        <m:t>)]</m:t>
                      </m:r>
                    </m:oMath>
                  </m:oMathPara>
                </a14:m>
                <a:endParaRPr lang="en-US" altLang="zh-CN" sz="1800" dirty="0">
                  <a:latin typeface="Calibri" panose="020F0502020204030204" pitchFamily="34" charset="0"/>
                  <a:cs typeface="Calibri" panose="020F0502020204030204" pitchFamily="34" charset="0"/>
                </a:endParaRPr>
              </a:p>
            </p:txBody>
          </p:sp>
        </mc:Choice>
        <mc:Fallback xmlns="">
          <p:sp>
            <p:nvSpPr>
              <p:cNvPr id="6" name="文本框 5">
                <a:extLst>
                  <a:ext uri="{FF2B5EF4-FFF2-40B4-BE49-F238E27FC236}">
                    <a16:creationId xmlns:a16="http://schemas.microsoft.com/office/drawing/2014/main" id="{3FD0C871-1D27-4E6C-865B-8DF97BFEDCAB}"/>
                  </a:ext>
                </a:extLst>
              </p:cNvPr>
              <p:cNvSpPr txBox="1">
                <a:spLocks noRot="1" noChangeAspect="1" noMove="1" noResize="1" noEditPoints="1" noAdjustHandles="1" noChangeArrowheads="1" noChangeShapeType="1" noTextEdit="1"/>
              </p:cNvSpPr>
              <p:nvPr/>
            </p:nvSpPr>
            <p:spPr>
              <a:xfrm>
                <a:off x="-374583" y="4288025"/>
                <a:ext cx="6096000" cy="1508105"/>
              </a:xfrm>
              <a:prstGeom prst="rect">
                <a:avLst/>
              </a:prstGeom>
              <a:blipFill>
                <a:blip r:embed="rId2"/>
                <a:stretch>
                  <a:fillRect/>
                </a:stretch>
              </a:blipFill>
            </p:spPr>
            <p:txBody>
              <a:bodyPr/>
              <a:lstStyle/>
              <a:p>
                <a:r>
                  <a:rPr lang="zh-CN" altLang="en-US">
                    <a:noFill/>
                  </a:rPr>
                  <a:t> </a:t>
                </a:r>
              </a:p>
            </p:txBody>
          </p:sp>
        </mc:Fallback>
      </mc:AlternateContent>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44</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Temporal-Difference (TD) Learning</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383641E3-11B4-52B8-F40F-DD0260C05B88}"/>
                  </a:ext>
                </a:extLst>
              </p:cNvPr>
              <p:cNvSpPr txBox="1"/>
              <p:nvPr/>
            </p:nvSpPr>
            <p:spPr>
              <a:xfrm>
                <a:off x="311284" y="837325"/>
                <a:ext cx="11677516" cy="3016210"/>
              </a:xfrm>
              <a:prstGeom prst="rect">
                <a:avLst/>
              </a:prstGeom>
              <a:noFill/>
            </p:spPr>
            <p:txBody>
              <a:bodyPr wrap="square">
                <a:spAutoFit/>
              </a:bodyPr>
              <a:lstStyle/>
              <a:p>
                <a:pPr>
                  <a:spcAft>
                    <a:spcPts val="600"/>
                  </a:spcAft>
                </a:pPr>
                <a:r>
                  <a:rPr lang="en-US" altLang="zh-CN" sz="2000" b="1" dirty="0">
                    <a:latin typeface="Calibri" panose="020F0502020204030204" pitchFamily="34" charset="0"/>
                    <a:cs typeface="Calibri" panose="020F0502020204030204" pitchFamily="34" charset="0"/>
                  </a:rPr>
                  <a:t>Characteristics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Learn directly from experience (don’t need a model)</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Learn from values of successors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Work for continuous tasks in a faster learning performance </a:t>
                </a:r>
              </a:p>
              <a:p>
                <a:pPr>
                  <a:spcAft>
                    <a:spcPts val="600"/>
                  </a:spcAft>
                </a:pPr>
                <a:r>
                  <a:rPr lang="en-US" altLang="zh-CN" sz="2000" b="1" dirty="0">
                    <a:latin typeface="Calibri" panose="020F0502020204030204" pitchFamily="34" charset="0"/>
                    <a:cs typeface="Calibri" panose="020F0502020204030204" pitchFamily="34" charset="0"/>
                  </a:rPr>
                  <a:t>Update rule for TD</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At time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𝑡</m:t>
                    </m:r>
                    <m:r>
                      <a:rPr lang="en-US" altLang="zh-CN" sz="2000" b="0" i="1" smtClean="0">
                        <a:latin typeface="Cambria Math" panose="02040503050406030204" pitchFamily="18" charset="0"/>
                        <a:cs typeface="Calibri" panose="020F0502020204030204" pitchFamily="34" charset="0"/>
                      </a:rPr>
                      <m:t>+1</m:t>
                    </m:r>
                  </m:oMath>
                </a14:m>
                <a:r>
                  <a:rPr lang="en-US" altLang="zh-CN" sz="2000" dirty="0">
                    <a:latin typeface="Calibri" panose="020F0502020204030204" pitchFamily="34" charset="0"/>
                    <a:cs typeface="Calibri" panose="020F0502020204030204" pitchFamily="34" charset="0"/>
                  </a:rPr>
                  <a:t>, TD methods immediately </a:t>
                </a:r>
                <a:r>
                  <a:rPr lang="en-US" altLang="zh-CN" sz="2000" b="1" i="1" u="sng" dirty="0">
                    <a:solidFill>
                      <a:srgbClr val="C00000"/>
                    </a:solidFill>
                    <a:latin typeface="Calibri" panose="020F0502020204030204" pitchFamily="34" charset="0"/>
                    <a:cs typeface="Calibri" panose="020F0502020204030204" pitchFamily="34" charset="0"/>
                  </a:rPr>
                  <a:t>form a target</a:t>
                </a:r>
                <a:r>
                  <a:rPr lang="en-US" altLang="zh-CN" sz="2000" b="1" i="1" dirty="0">
                    <a:solidFill>
                      <a:srgbClr val="C00000"/>
                    </a:solidFill>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and make a useful update with </a:t>
                </a:r>
                <a:r>
                  <a:rPr lang="en-US" altLang="zh-CN" sz="2000" b="1" i="1" u="sng" dirty="0">
                    <a:solidFill>
                      <a:srgbClr val="C00000"/>
                    </a:solidFill>
                    <a:latin typeface="Calibri" panose="020F0502020204030204" pitchFamily="34" charset="0"/>
                    <a:cs typeface="Calibri" panose="020F0502020204030204" pitchFamily="34" charset="0"/>
                  </a:rPr>
                  <a:t>step size</a:t>
                </a:r>
                <a:r>
                  <a:rPr lang="en-US" altLang="zh-CN" sz="2000" b="1" i="1" u="sng" dirty="0">
                    <a:solidFill>
                      <a:srgbClr val="C00000"/>
                    </a:solidFill>
                    <a:cs typeface="Calibri" panose="020F0502020204030204" pitchFamily="34" charset="0"/>
                  </a:rPr>
                  <a:t> </a:t>
                </a:r>
                <a14:m>
                  <m:oMath xmlns:m="http://schemas.openxmlformats.org/officeDocument/2006/math">
                    <m:r>
                      <a:rPr lang="zh-CN" altLang="en-US" sz="2000" b="1" i="1" u="sng" smtClean="0">
                        <a:solidFill>
                          <a:srgbClr val="C00000"/>
                        </a:solidFill>
                        <a:latin typeface="Cambria Math" panose="02040503050406030204" pitchFamily="18" charset="0"/>
                        <a:cs typeface="Calibri" panose="020F0502020204030204" pitchFamily="34" charset="0"/>
                      </a:rPr>
                      <m:t>𝜶</m:t>
                    </m:r>
                  </m:oMath>
                </a14:m>
                <a:r>
                  <a:rPr lang="en-US" altLang="zh-CN" sz="2000" dirty="0">
                    <a:latin typeface="Calibri" panose="020F0502020204030204" pitchFamily="34" charset="0"/>
                    <a:cs typeface="Calibri" panose="020F0502020204030204" pitchFamily="34" charset="0"/>
                  </a:rPr>
                  <a:t> using the observed reward and estimate value</a:t>
                </a:r>
              </a:p>
              <a:p>
                <a:pPr marL="914400" lvl="1" indent="-4572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Update after every step</a:t>
                </a:r>
              </a:p>
            </p:txBody>
          </p:sp>
        </mc:Choice>
        <mc:Fallback xmlns="">
          <p:sp>
            <p:nvSpPr>
              <p:cNvPr id="8" name="文本框 7">
                <a:extLst>
                  <a:ext uri="{FF2B5EF4-FFF2-40B4-BE49-F238E27FC236}">
                    <a16:creationId xmlns:a16="http://schemas.microsoft.com/office/drawing/2014/main" id="{383641E3-11B4-52B8-F40F-DD0260C05B88}"/>
                  </a:ext>
                </a:extLst>
              </p:cNvPr>
              <p:cNvSpPr txBox="1">
                <a:spLocks noRot="1" noChangeAspect="1" noMove="1" noResize="1" noEditPoints="1" noAdjustHandles="1" noChangeArrowheads="1" noChangeShapeType="1" noTextEdit="1"/>
              </p:cNvSpPr>
              <p:nvPr/>
            </p:nvSpPr>
            <p:spPr>
              <a:xfrm>
                <a:off x="311284" y="837325"/>
                <a:ext cx="11677516" cy="3016210"/>
              </a:xfrm>
              <a:prstGeom prst="rect">
                <a:avLst/>
              </a:prstGeom>
              <a:blipFill>
                <a:blip r:embed="rId3"/>
                <a:stretch>
                  <a:fillRect l="-522" t="-1010" r="-835" b="-2626"/>
                </a:stretch>
              </a:blipFill>
            </p:spPr>
            <p:txBody>
              <a:bodyPr/>
              <a:lstStyle/>
              <a:p>
                <a:r>
                  <a:rPr lang="zh-CN" altLang="en-US">
                    <a:noFill/>
                  </a:rPr>
                  <a:t> </a:t>
                </a:r>
              </a:p>
            </p:txBody>
          </p:sp>
        </mc:Fallback>
      </mc:AlternateContent>
      <p:sp>
        <p:nvSpPr>
          <p:cNvPr id="9" name="AutoShape 49">
            <a:extLst>
              <a:ext uri="{FF2B5EF4-FFF2-40B4-BE49-F238E27FC236}">
                <a16:creationId xmlns:a16="http://schemas.microsoft.com/office/drawing/2014/main" id="{7F105F14-421B-49C7-BD21-2BB1A02A10A8}"/>
              </a:ext>
            </a:extLst>
          </p:cNvPr>
          <p:cNvSpPr>
            <a:spLocks/>
          </p:cNvSpPr>
          <p:nvPr/>
        </p:nvSpPr>
        <p:spPr bwMode="auto">
          <a:xfrm rot="16200000">
            <a:off x="2888025" y="4534665"/>
            <a:ext cx="76200" cy="324000"/>
          </a:xfrm>
          <a:prstGeom prst="leftBracket">
            <a:avLst>
              <a:gd name="adj" fmla="val 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10" name="AutoShape 50">
            <a:extLst>
              <a:ext uri="{FF2B5EF4-FFF2-40B4-BE49-F238E27FC236}">
                <a16:creationId xmlns:a16="http://schemas.microsoft.com/office/drawing/2014/main" id="{85AB8C9B-7F38-A7E7-134C-430CCE957CB7}"/>
              </a:ext>
            </a:extLst>
          </p:cNvPr>
          <p:cNvSpPr>
            <a:spLocks/>
          </p:cNvSpPr>
          <p:nvPr/>
        </p:nvSpPr>
        <p:spPr bwMode="auto">
          <a:xfrm rot="5400000" flipV="1">
            <a:off x="2878425" y="4601553"/>
            <a:ext cx="76200" cy="1512000"/>
          </a:xfrm>
          <a:prstGeom prst="leftBracket">
            <a:avLst>
              <a:gd name="adj" fmla="val 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11" name="Text Box 15">
            <a:extLst>
              <a:ext uri="{FF2B5EF4-FFF2-40B4-BE49-F238E27FC236}">
                <a16:creationId xmlns:a16="http://schemas.microsoft.com/office/drawing/2014/main" id="{227EE3A3-BBC8-CE66-D87C-313D29979ACC}"/>
              </a:ext>
            </a:extLst>
          </p:cNvPr>
          <p:cNvSpPr txBox="1">
            <a:spLocks noChangeArrowheads="1"/>
          </p:cNvSpPr>
          <p:nvPr/>
        </p:nvSpPr>
        <p:spPr bwMode="auto">
          <a:xfrm>
            <a:off x="4120993" y="4741462"/>
            <a:ext cx="950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r>
              <a:rPr lang="en-US" altLang="zh-CN" sz="2400" b="1" dirty="0">
                <a:solidFill>
                  <a:srgbClr val="C00000"/>
                </a:solidFill>
                <a:latin typeface="Calibri" panose="020F0502020204030204" pitchFamily="34" charset="0"/>
                <a:ea typeface="宋体" panose="02010600030101010101" pitchFamily="2" charset="-122"/>
                <a:cs typeface="Calibri" panose="020F0502020204030204" pitchFamily="34" charset="0"/>
              </a:rPr>
              <a:t>target</a:t>
            </a:r>
          </a:p>
        </p:txBody>
      </p:sp>
      <p:sp>
        <p:nvSpPr>
          <p:cNvPr id="12" name="Line 16">
            <a:extLst>
              <a:ext uri="{FF2B5EF4-FFF2-40B4-BE49-F238E27FC236}">
                <a16:creationId xmlns:a16="http://schemas.microsoft.com/office/drawing/2014/main" id="{466230C9-C2D8-0D2E-3939-E759ED26C9CF}"/>
              </a:ext>
            </a:extLst>
          </p:cNvPr>
          <p:cNvSpPr>
            <a:spLocks noChangeShapeType="1"/>
          </p:cNvSpPr>
          <p:nvPr/>
        </p:nvSpPr>
        <p:spPr bwMode="auto">
          <a:xfrm flipH="1" flipV="1">
            <a:off x="2910525" y="4824995"/>
            <a:ext cx="1210468" cy="122717"/>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 name="Line 17">
            <a:extLst>
              <a:ext uri="{FF2B5EF4-FFF2-40B4-BE49-F238E27FC236}">
                <a16:creationId xmlns:a16="http://schemas.microsoft.com/office/drawing/2014/main" id="{085E1C86-6135-9968-AFCF-1622F993E6B9}"/>
              </a:ext>
            </a:extLst>
          </p:cNvPr>
          <p:cNvSpPr>
            <a:spLocks noChangeShapeType="1"/>
          </p:cNvSpPr>
          <p:nvPr/>
        </p:nvSpPr>
        <p:spPr bwMode="auto">
          <a:xfrm flipH="1">
            <a:off x="3634425" y="5027530"/>
            <a:ext cx="486568" cy="218719"/>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 name="Oval 14">
            <a:extLst>
              <a:ext uri="{FF2B5EF4-FFF2-40B4-BE49-F238E27FC236}">
                <a16:creationId xmlns:a16="http://schemas.microsoft.com/office/drawing/2014/main" id="{2912C4C4-5E0F-14B5-D6F6-1BFDAAEAF6FD}"/>
              </a:ext>
            </a:extLst>
          </p:cNvPr>
          <p:cNvSpPr>
            <a:spLocks noChangeArrowheads="1"/>
          </p:cNvSpPr>
          <p:nvPr/>
        </p:nvSpPr>
        <p:spPr bwMode="auto">
          <a:xfrm>
            <a:off x="5717622" y="4684994"/>
            <a:ext cx="432000" cy="432000"/>
          </a:xfrm>
          <a:prstGeom prst="ellipse">
            <a:avLst/>
          </a:prstGeom>
          <a:solidFill>
            <a:srgbClr val="00B0F0"/>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30" name="Oval 15">
            <a:extLst>
              <a:ext uri="{FF2B5EF4-FFF2-40B4-BE49-F238E27FC236}">
                <a16:creationId xmlns:a16="http://schemas.microsoft.com/office/drawing/2014/main" id="{BB1918D4-78C8-C690-1A03-2FFAA4C77335}"/>
              </a:ext>
            </a:extLst>
          </p:cNvPr>
          <p:cNvSpPr>
            <a:spLocks noChangeArrowheads="1"/>
          </p:cNvSpPr>
          <p:nvPr/>
        </p:nvSpPr>
        <p:spPr bwMode="auto">
          <a:xfrm>
            <a:off x="7055658" y="3611336"/>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40" name="连接符: 曲线 39">
            <a:extLst>
              <a:ext uri="{FF2B5EF4-FFF2-40B4-BE49-F238E27FC236}">
                <a16:creationId xmlns:a16="http://schemas.microsoft.com/office/drawing/2014/main" id="{D05E371D-1DD2-DEE0-87A7-95C67D70DC58}"/>
              </a:ext>
            </a:extLst>
          </p:cNvPr>
          <p:cNvCxnSpPr>
            <a:cxnSpLocks/>
            <a:stCxn id="29" idx="6"/>
            <a:endCxn id="30" idx="2"/>
          </p:cNvCxnSpPr>
          <p:nvPr/>
        </p:nvCxnSpPr>
        <p:spPr>
          <a:xfrm flipV="1">
            <a:off x="6149622" y="3827336"/>
            <a:ext cx="906036" cy="1073658"/>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15">
            <a:extLst>
              <a:ext uri="{FF2B5EF4-FFF2-40B4-BE49-F238E27FC236}">
                <a16:creationId xmlns:a16="http://schemas.microsoft.com/office/drawing/2014/main" id="{5DA6224F-1638-404E-8D11-276A73A1F88B}"/>
              </a:ext>
            </a:extLst>
          </p:cNvPr>
          <p:cNvSpPr>
            <a:spLocks noChangeArrowheads="1"/>
          </p:cNvSpPr>
          <p:nvPr/>
        </p:nvSpPr>
        <p:spPr bwMode="auto">
          <a:xfrm>
            <a:off x="7982117" y="469199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44" name="连接符: 曲线 43">
            <a:extLst>
              <a:ext uri="{FF2B5EF4-FFF2-40B4-BE49-F238E27FC236}">
                <a16:creationId xmlns:a16="http://schemas.microsoft.com/office/drawing/2014/main" id="{38C314A7-1681-D35E-6B76-8E320781761E}"/>
              </a:ext>
            </a:extLst>
          </p:cNvPr>
          <p:cNvCxnSpPr>
            <a:cxnSpLocks/>
            <a:stCxn id="29" idx="6"/>
            <a:endCxn id="43" idx="2"/>
          </p:cNvCxnSpPr>
          <p:nvPr/>
        </p:nvCxnSpPr>
        <p:spPr>
          <a:xfrm>
            <a:off x="6149622" y="4900994"/>
            <a:ext cx="1832495" cy="69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Oval 15">
            <a:extLst>
              <a:ext uri="{FF2B5EF4-FFF2-40B4-BE49-F238E27FC236}">
                <a16:creationId xmlns:a16="http://schemas.microsoft.com/office/drawing/2014/main" id="{CEFD1E0E-1FA5-6AFE-8108-1C6FC06CD3B0}"/>
              </a:ext>
            </a:extLst>
          </p:cNvPr>
          <p:cNvSpPr>
            <a:spLocks noChangeArrowheads="1"/>
          </p:cNvSpPr>
          <p:nvPr/>
        </p:nvSpPr>
        <p:spPr bwMode="auto">
          <a:xfrm>
            <a:off x="7055658" y="587373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48" name="连接符: 曲线 47">
            <a:extLst>
              <a:ext uri="{FF2B5EF4-FFF2-40B4-BE49-F238E27FC236}">
                <a16:creationId xmlns:a16="http://schemas.microsoft.com/office/drawing/2014/main" id="{34DA0295-3407-6060-4B65-42EF894D1EBC}"/>
              </a:ext>
            </a:extLst>
          </p:cNvPr>
          <p:cNvCxnSpPr>
            <a:cxnSpLocks/>
            <a:stCxn id="29" idx="6"/>
            <a:endCxn id="47" idx="2"/>
          </p:cNvCxnSpPr>
          <p:nvPr/>
        </p:nvCxnSpPr>
        <p:spPr>
          <a:xfrm>
            <a:off x="6149622" y="4900994"/>
            <a:ext cx="906036" cy="1188737"/>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14">
            <a:extLst>
              <a:ext uri="{FF2B5EF4-FFF2-40B4-BE49-F238E27FC236}">
                <a16:creationId xmlns:a16="http://schemas.microsoft.com/office/drawing/2014/main" id="{6EB31B7A-3EB5-2014-118F-DEC9CABF35EB}"/>
              </a:ext>
            </a:extLst>
          </p:cNvPr>
          <p:cNvSpPr>
            <a:spLocks noChangeArrowheads="1"/>
          </p:cNvSpPr>
          <p:nvPr/>
        </p:nvSpPr>
        <p:spPr bwMode="auto">
          <a:xfrm>
            <a:off x="9573076" y="4694104"/>
            <a:ext cx="432000" cy="432000"/>
          </a:xfrm>
          <a:prstGeom prst="ellipse">
            <a:avLst/>
          </a:prstGeom>
          <a:solidFill>
            <a:srgbClr val="00B0F0"/>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53" name="连接符: 曲线 43">
            <a:extLst>
              <a:ext uri="{FF2B5EF4-FFF2-40B4-BE49-F238E27FC236}">
                <a16:creationId xmlns:a16="http://schemas.microsoft.com/office/drawing/2014/main" id="{0AF10C38-75D7-3F95-4267-A234372CF0AC}"/>
              </a:ext>
            </a:extLst>
          </p:cNvPr>
          <p:cNvCxnSpPr>
            <a:cxnSpLocks/>
            <a:stCxn id="43" idx="6"/>
            <a:endCxn id="52" idx="2"/>
          </p:cNvCxnSpPr>
          <p:nvPr/>
        </p:nvCxnSpPr>
        <p:spPr>
          <a:xfrm>
            <a:off x="8414117" y="4907991"/>
            <a:ext cx="1158959" cy="21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7" name="Oval 15">
            <a:extLst>
              <a:ext uri="{FF2B5EF4-FFF2-40B4-BE49-F238E27FC236}">
                <a16:creationId xmlns:a16="http://schemas.microsoft.com/office/drawing/2014/main" id="{8C8308E1-AB60-FD50-96A2-2BF5DF6FDCED}"/>
              </a:ext>
            </a:extLst>
          </p:cNvPr>
          <p:cNvSpPr>
            <a:spLocks noChangeArrowheads="1"/>
          </p:cNvSpPr>
          <p:nvPr/>
        </p:nvSpPr>
        <p:spPr bwMode="auto">
          <a:xfrm>
            <a:off x="10697425" y="3604339"/>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58" name="连接符: 曲线 57">
            <a:extLst>
              <a:ext uri="{FF2B5EF4-FFF2-40B4-BE49-F238E27FC236}">
                <a16:creationId xmlns:a16="http://schemas.microsoft.com/office/drawing/2014/main" id="{3AA87654-9C99-9D26-F470-0B6F115D2C54}"/>
              </a:ext>
            </a:extLst>
          </p:cNvPr>
          <p:cNvCxnSpPr>
            <a:cxnSpLocks/>
            <a:stCxn id="52" idx="6"/>
            <a:endCxn id="57" idx="2"/>
          </p:cNvCxnSpPr>
          <p:nvPr/>
        </p:nvCxnSpPr>
        <p:spPr>
          <a:xfrm flipV="1">
            <a:off x="10005076" y="3820339"/>
            <a:ext cx="692349" cy="1089765"/>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Oval 15">
            <a:extLst>
              <a:ext uri="{FF2B5EF4-FFF2-40B4-BE49-F238E27FC236}">
                <a16:creationId xmlns:a16="http://schemas.microsoft.com/office/drawing/2014/main" id="{65D17256-1C24-DF0F-86B9-28E6013C7676}"/>
              </a:ext>
            </a:extLst>
          </p:cNvPr>
          <p:cNvSpPr>
            <a:spLocks noChangeArrowheads="1"/>
          </p:cNvSpPr>
          <p:nvPr/>
        </p:nvSpPr>
        <p:spPr bwMode="auto">
          <a:xfrm>
            <a:off x="11610966" y="4697316"/>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60" name="连接符: 曲线 43">
            <a:extLst>
              <a:ext uri="{FF2B5EF4-FFF2-40B4-BE49-F238E27FC236}">
                <a16:creationId xmlns:a16="http://schemas.microsoft.com/office/drawing/2014/main" id="{9A61FE8A-17CE-D2A8-E6B2-F4F57A011A65}"/>
              </a:ext>
            </a:extLst>
          </p:cNvPr>
          <p:cNvCxnSpPr>
            <a:cxnSpLocks/>
            <a:stCxn id="52" idx="6"/>
            <a:endCxn id="59" idx="2"/>
          </p:cNvCxnSpPr>
          <p:nvPr/>
        </p:nvCxnSpPr>
        <p:spPr>
          <a:xfrm>
            <a:off x="10005076" y="4910104"/>
            <a:ext cx="1605890" cy="32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1" name="Oval 15">
            <a:extLst>
              <a:ext uri="{FF2B5EF4-FFF2-40B4-BE49-F238E27FC236}">
                <a16:creationId xmlns:a16="http://schemas.microsoft.com/office/drawing/2014/main" id="{F9971F4A-993B-CFAD-0DB0-BB65E804DB4A}"/>
              </a:ext>
            </a:extLst>
          </p:cNvPr>
          <p:cNvSpPr>
            <a:spLocks noChangeArrowheads="1"/>
          </p:cNvSpPr>
          <p:nvPr/>
        </p:nvSpPr>
        <p:spPr bwMode="auto">
          <a:xfrm>
            <a:off x="10697425" y="587373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62" name="连接符: 曲线 61">
            <a:extLst>
              <a:ext uri="{FF2B5EF4-FFF2-40B4-BE49-F238E27FC236}">
                <a16:creationId xmlns:a16="http://schemas.microsoft.com/office/drawing/2014/main" id="{829455A7-5953-91E9-7CCD-4AF45D935068}"/>
              </a:ext>
            </a:extLst>
          </p:cNvPr>
          <p:cNvCxnSpPr>
            <a:cxnSpLocks/>
            <a:stCxn id="52" idx="6"/>
            <a:endCxn id="61" idx="2"/>
          </p:cNvCxnSpPr>
          <p:nvPr/>
        </p:nvCxnSpPr>
        <p:spPr>
          <a:xfrm>
            <a:off x="10005076" y="4910104"/>
            <a:ext cx="692349" cy="1179627"/>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C54A35D3-D836-CFA2-277F-5B30398E7ABF}"/>
                  </a:ext>
                </a:extLst>
              </p:cNvPr>
              <p:cNvSpPr txBox="1"/>
              <p:nvPr/>
            </p:nvSpPr>
            <p:spPr>
              <a:xfrm>
                <a:off x="5608152" y="4684994"/>
                <a:ext cx="6509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oMath>
                  </m:oMathPara>
                </a14:m>
                <a:endParaRPr lang="zh-CN" altLang="en-US" dirty="0"/>
              </a:p>
            </p:txBody>
          </p:sp>
        </mc:Choice>
        <mc:Fallback xmlns="">
          <p:sp>
            <p:nvSpPr>
              <p:cNvPr id="67" name="文本框 66">
                <a:extLst>
                  <a:ext uri="{FF2B5EF4-FFF2-40B4-BE49-F238E27FC236}">
                    <a16:creationId xmlns:a16="http://schemas.microsoft.com/office/drawing/2014/main" id="{C54A35D3-D836-CFA2-277F-5B30398E7ABF}"/>
                  </a:ext>
                </a:extLst>
              </p:cNvPr>
              <p:cNvSpPr txBox="1">
                <a:spLocks noRot="1" noChangeAspect="1" noMove="1" noResize="1" noEditPoints="1" noAdjustHandles="1" noChangeArrowheads="1" noChangeShapeType="1" noTextEdit="1"/>
              </p:cNvSpPr>
              <p:nvPr/>
            </p:nvSpPr>
            <p:spPr>
              <a:xfrm>
                <a:off x="5608152" y="4684994"/>
                <a:ext cx="650939"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1D013FA6-518C-A858-6E4F-FA52939514B8}"/>
                  </a:ext>
                </a:extLst>
              </p:cNvPr>
              <p:cNvSpPr txBox="1"/>
              <p:nvPr/>
            </p:nvSpPr>
            <p:spPr>
              <a:xfrm>
                <a:off x="6946188" y="3604339"/>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oMath>
                  </m:oMathPara>
                </a14:m>
                <a:endParaRPr lang="zh-CN" altLang="en-US" dirty="0"/>
              </a:p>
            </p:txBody>
          </p:sp>
        </mc:Choice>
        <mc:Fallback xmlns="">
          <p:sp>
            <p:nvSpPr>
              <p:cNvPr id="68" name="文本框 67">
                <a:extLst>
                  <a:ext uri="{FF2B5EF4-FFF2-40B4-BE49-F238E27FC236}">
                    <a16:creationId xmlns:a16="http://schemas.microsoft.com/office/drawing/2014/main" id="{1D013FA6-518C-A858-6E4F-FA52939514B8}"/>
                  </a:ext>
                </a:extLst>
              </p:cNvPr>
              <p:cNvSpPr txBox="1">
                <a:spLocks noRot="1" noChangeAspect="1" noMove="1" noResize="1" noEditPoints="1" noAdjustHandles="1" noChangeArrowheads="1" noChangeShapeType="1" noTextEdit="1"/>
              </p:cNvSpPr>
              <p:nvPr/>
            </p:nvSpPr>
            <p:spPr>
              <a:xfrm>
                <a:off x="6946188" y="3604339"/>
                <a:ext cx="650939" cy="38151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F31CFA94-C2D2-9585-EE2F-F59CCA83F54D}"/>
                  </a:ext>
                </a:extLst>
              </p:cNvPr>
              <p:cNvSpPr txBox="1"/>
              <p:nvPr/>
            </p:nvSpPr>
            <p:spPr>
              <a:xfrm>
                <a:off x="6480326" y="4297992"/>
                <a:ext cx="1551583" cy="646331"/>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Make action via </a:t>
                </a:r>
                <a14:m>
                  <m:oMath xmlns:m="http://schemas.openxmlformats.org/officeDocument/2006/math">
                    <m:r>
                      <a:rPr lang="zh-CN" altLang="en-US" i="1" smtClean="0">
                        <a:latin typeface="Cambria Math" panose="02040503050406030204" pitchFamily="18" charset="0"/>
                        <a:cs typeface="Calibri" panose="020F0502020204030204" pitchFamily="34" charset="0"/>
                      </a:rPr>
                      <m:t>𝜋</m:t>
                    </m:r>
                    <m:d>
                      <m:dPr>
                        <m:ctrlPr>
                          <a:rPr lang="en-US" altLang="zh-CN" i="1">
                            <a:latin typeface="Cambria Math" panose="02040503050406030204" pitchFamily="18" charset="0"/>
                            <a:cs typeface="Calibri" panose="020F0502020204030204" pitchFamily="34" charset="0"/>
                          </a:rPr>
                        </m:ctrlPr>
                      </m:dPr>
                      <m:e>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𝑠</m:t>
                            </m:r>
                          </m:e>
                          <m:sub>
                            <m:r>
                              <a:rPr lang="en-US" altLang="zh-CN" i="1">
                                <a:latin typeface="Cambria Math" panose="02040503050406030204" pitchFamily="18" charset="0"/>
                                <a:cs typeface="Calibri" panose="020F0502020204030204" pitchFamily="34" charset="0"/>
                              </a:rPr>
                              <m:t>𝑡</m:t>
                            </m:r>
                          </m:sub>
                        </m:sSub>
                      </m:e>
                    </m:d>
                  </m:oMath>
                </a14:m>
                <a:endParaRPr lang="zh-CN" altLang="en-US" dirty="0">
                  <a:latin typeface="Calibri" panose="020F0502020204030204" pitchFamily="34" charset="0"/>
                  <a:cs typeface="Calibri" panose="020F0502020204030204" pitchFamily="34" charset="0"/>
                </a:endParaRPr>
              </a:p>
            </p:txBody>
          </p:sp>
        </mc:Choice>
        <mc:Fallback xmlns="">
          <p:sp>
            <p:nvSpPr>
              <p:cNvPr id="71" name="文本框 70">
                <a:extLst>
                  <a:ext uri="{FF2B5EF4-FFF2-40B4-BE49-F238E27FC236}">
                    <a16:creationId xmlns:a16="http://schemas.microsoft.com/office/drawing/2014/main" id="{F31CFA94-C2D2-9585-EE2F-F59CCA83F54D}"/>
                  </a:ext>
                </a:extLst>
              </p:cNvPr>
              <p:cNvSpPr txBox="1">
                <a:spLocks noRot="1" noChangeAspect="1" noMove="1" noResize="1" noEditPoints="1" noAdjustHandles="1" noChangeArrowheads="1" noChangeShapeType="1" noTextEdit="1"/>
              </p:cNvSpPr>
              <p:nvPr/>
            </p:nvSpPr>
            <p:spPr>
              <a:xfrm>
                <a:off x="6480326" y="4297992"/>
                <a:ext cx="1551583" cy="646331"/>
              </a:xfrm>
              <a:prstGeom prst="rect">
                <a:avLst/>
              </a:prstGeom>
              <a:blipFill>
                <a:blip r:embed="rId6"/>
                <a:stretch>
                  <a:fillRect t="-4717"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FF7D8064-9044-3850-EFF1-2F34BEA5B736}"/>
                  </a:ext>
                </a:extLst>
              </p:cNvPr>
              <p:cNvSpPr txBox="1"/>
              <p:nvPr/>
            </p:nvSpPr>
            <p:spPr>
              <a:xfrm>
                <a:off x="8073468" y="4267065"/>
                <a:ext cx="1804218" cy="646331"/>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Receive reward </a:t>
                </a:r>
                <a14:m>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𝑟</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oMath>
                </a14:m>
                <a:r>
                  <a:rPr lang="en-US" altLang="zh-CN" dirty="0">
                    <a:latin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mc:Choice>
        <mc:Fallback xmlns="">
          <p:sp>
            <p:nvSpPr>
              <p:cNvPr id="72" name="文本框 71">
                <a:extLst>
                  <a:ext uri="{FF2B5EF4-FFF2-40B4-BE49-F238E27FC236}">
                    <a16:creationId xmlns:a16="http://schemas.microsoft.com/office/drawing/2014/main" id="{FF7D8064-9044-3850-EFF1-2F34BEA5B736}"/>
                  </a:ext>
                </a:extLst>
              </p:cNvPr>
              <p:cNvSpPr txBox="1">
                <a:spLocks noRot="1" noChangeAspect="1" noMove="1" noResize="1" noEditPoints="1" noAdjustHandles="1" noChangeArrowheads="1" noChangeShapeType="1" noTextEdit="1"/>
              </p:cNvSpPr>
              <p:nvPr/>
            </p:nvSpPr>
            <p:spPr>
              <a:xfrm>
                <a:off x="8073468" y="4267065"/>
                <a:ext cx="1804218" cy="646331"/>
              </a:xfrm>
              <a:prstGeom prst="rect">
                <a:avLst/>
              </a:prstGeom>
              <a:blipFill>
                <a:blip r:embed="rId7"/>
                <a:stretch>
                  <a:fillRect t="-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FC32060E-62AA-1E33-3F2E-6636C3B9DCFA}"/>
                  </a:ext>
                </a:extLst>
              </p:cNvPr>
              <p:cNvSpPr txBox="1"/>
              <p:nvPr/>
            </p:nvSpPr>
            <p:spPr>
              <a:xfrm>
                <a:off x="10196168" y="4267926"/>
                <a:ext cx="1551584" cy="646331"/>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New action via </a:t>
                </a:r>
                <a14:m>
                  <m:oMath xmlns:m="http://schemas.openxmlformats.org/officeDocument/2006/math">
                    <m:r>
                      <a:rPr lang="zh-CN" altLang="en-US" i="1" smtClean="0">
                        <a:latin typeface="Cambria Math" panose="02040503050406030204" pitchFamily="18" charset="0"/>
                        <a:cs typeface="Calibri" panose="020F0502020204030204" pitchFamily="34" charset="0"/>
                      </a:rPr>
                      <m:t>𝜋</m:t>
                    </m:r>
                    <m:d>
                      <m:dPr>
                        <m:ctrlPr>
                          <a:rPr lang="en-US" altLang="zh-CN" i="1">
                            <a:latin typeface="Cambria Math" panose="02040503050406030204" pitchFamily="18" charset="0"/>
                            <a:cs typeface="Calibri" panose="020F0502020204030204" pitchFamily="34" charset="0"/>
                          </a:rPr>
                        </m:ctrlPr>
                      </m:dPr>
                      <m:e>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𝑠</m:t>
                            </m:r>
                          </m:e>
                          <m:sub>
                            <m:r>
                              <a:rPr lang="en-US" altLang="zh-CN" i="1">
                                <a:latin typeface="Cambria Math" panose="02040503050406030204" pitchFamily="18" charset="0"/>
                                <a:cs typeface="Calibri" panose="020F0502020204030204" pitchFamily="34" charset="0"/>
                              </a:rPr>
                              <m:t>𝑡</m:t>
                            </m:r>
                            <m:r>
                              <a:rPr lang="en-US" altLang="zh-CN" b="0" i="1" smtClean="0">
                                <a:latin typeface="Cambria Math" panose="02040503050406030204" pitchFamily="18" charset="0"/>
                                <a:cs typeface="Calibri" panose="020F0502020204030204" pitchFamily="34" charset="0"/>
                              </a:rPr>
                              <m:t>+1</m:t>
                            </m:r>
                          </m:sub>
                        </m:sSub>
                      </m:e>
                    </m:d>
                  </m:oMath>
                </a14:m>
                <a:endParaRPr lang="zh-CN" altLang="en-US" dirty="0">
                  <a:latin typeface="Calibri" panose="020F0502020204030204" pitchFamily="34" charset="0"/>
                  <a:cs typeface="Calibri" panose="020F0502020204030204" pitchFamily="34" charset="0"/>
                </a:endParaRPr>
              </a:p>
            </p:txBody>
          </p:sp>
        </mc:Choice>
        <mc:Fallback xmlns="">
          <p:sp>
            <p:nvSpPr>
              <p:cNvPr id="73" name="文本框 72">
                <a:extLst>
                  <a:ext uri="{FF2B5EF4-FFF2-40B4-BE49-F238E27FC236}">
                    <a16:creationId xmlns:a16="http://schemas.microsoft.com/office/drawing/2014/main" id="{FC32060E-62AA-1E33-3F2E-6636C3B9DCFA}"/>
                  </a:ext>
                </a:extLst>
              </p:cNvPr>
              <p:cNvSpPr txBox="1">
                <a:spLocks noRot="1" noChangeAspect="1" noMove="1" noResize="1" noEditPoints="1" noAdjustHandles="1" noChangeArrowheads="1" noChangeShapeType="1" noTextEdit="1"/>
              </p:cNvSpPr>
              <p:nvPr/>
            </p:nvSpPr>
            <p:spPr>
              <a:xfrm>
                <a:off x="10196168" y="4267926"/>
                <a:ext cx="1551584" cy="646331"/>
              </a:xfrm>
              <a:prstGeom prst="rect">
                <a:avLst/>
              </a:prstGeom>
              <a:blipFill>
                <a:blip r:embed="rId8"/>
                <a:stretch>
                  <a:fillRect t="-4717"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DE60FEDF-A1BB-4698-A18E-5A46E5882DEB}"/>
                  </a:ext>
                </a:extLst>
              </p:cNvPr>
              <p:cNvSpPr txBox="1"/>
              <p:nvPr/>
            </p:nvSpPr>
            <p:spPr>
              <a:xfrm>
                <a:off x="7872648" y="469199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,2</m:t>
                          </m:r>
                        </m:sub>
                      </m:sSub>
                    </m:oMath>
                  </m:oMathPara>
                </a14:m>
                <a:endParaRPr lang="zh-CN" altLang="en-US" dirty="0"/>
              </a:p>
            </p:txBody>
          </p:sp>
        </mc:Choice>
        <mc:Fallback xmlns="">
          <p:sp>
            <p:nvSpPr>
              <p:cNvPr id="74" name="文本框 73">
                <a:extLst>
                  <a:ext uri="{FF2B5EF4-FFF2-40B4-BE49-F238E27FC236}">
                    <a16:creationId xmlns:a16="http://schemas.microsoft.com/office/drawing/2014/main" id="{DE60FEDF-A1BB-4698-A18E-5A46E5882DEB}"/>
                  </a:ext>
                </a:extLst>
              </p:cNvPr>
              <p:cNvSpPr txBox="1">
                <a:spLocks noRot="1" noChangeAspect="1" noMove="1" noResize="1" noEditPoints="1" noAdjustHandles="1" noChangeArrowheads="1" noChangeShapeType="1" noTextEdit="1"/>
              </p:cNvSpPr>
              <p:nvPr/>
            </p:nvSpPr>
            <p:spPr>
              <a:xfrm>
                <a:off x="7872648" y="4691991"/>
                <a:ext cx="650939" cy="38151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20FE0BED-A423-595A-7BEE-495FC3393962}"/>
                  </a:ext>
                </a:extLst>
              </p:cNvPr>
              <p:cNvSpPr txBox="1"/>
              <p:nvPr/>
            </p:nvSpPr>
            <p:spPr>
              <a:xfrm>
                <a:off x="6946188" y="587373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,3</m:t>
                          </m:r>
                        </m:sub>
                      </m:sSub>
                    </m:oMath>
                  </m:oMathPara>
                </a14:m>
                <a:endParaRPr lang="zh-CN" altLang="en-US" dirty="0"/>
              </a:p>
            </p:txBody>
          </p:sp>
        </mc:Choice>
        <mc:Fallback xmlns="">
          <p:sp>
            <p:nvSpPr>
              <p:cNvPr id="75" name="文本框 74">
                <a:extLst>
                  <a:ext uri="{FF2B5EF4-FFF2-40B4-BE49-F238E27FC236}">
                    <a16:creationId xmlns:a16="http://schemas.microsoft.com/office/drawing/2014/main" id="{20FE0BED-A423-595A-7BEE-495FC3393962}"/>
                  </a:ext>
                </a:extLst>
              </p:cNvPr>
              <p:cNvSpPr txBox="1">
                <a:spLocks noRot="1" noChangeAspect="1" noMove="1" noResize="1" noEditPoints="1" noAdjustHandles="1" noChangeArrowheads="1" noChangeShapeType="1" noTextEdit="1"/>
              </p:cNvSpPr>
              <p:nvPr/>
            </p:nvSpPr>
            <p:spPr>
              <a:xfrm>
                <a:off x="6946188" y="5873731"/>
                <a:ext cx="650939" cy="38151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9136A9DD-10D9-7648-6108-070533178272}"/>
                  </a:ext>
                </a:extLst>
              </p:cNvPr>
              <p:cNvSpPr txBox="1"/>
              <p:nvPr/>
            </p:nvSpPr>
            <p:spPr>
              <a:xfrm>
                <a:off x="9457378" y="4677515"/>
                <a:ext cx="6509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oMath>
                  </m:oMathPara>
                </a14:m>
                <a:endParaRPr lang="zh-CN" altLang="en-US" dirty="0"/>
              </a:p>
            </p:txBody>
          </p:sp>
        </mc:Choice>
        <mc:Fallback xmlns="">
          <p:sp>
            <p:nvSpPr>
              <p:cNvPr id="76" name="文本框 75">
                <a:extLst>
                  <a:ext uri="{FF2B5EF4-FFF2-40B4-BE49-F238E27FC236}">
                    <a16:creationId xmlns:a16="http://schemas.microsoft.com/office/drawing/2014/main" id="{9136A9DD-10D9-7648-6108-070533178272}"/>
                  </a:ext>
                </a:extLst>
              </p:cNvPr>
              <p:cNvSpPr txBox="1">
                <a:spLocks noRot="1" noChangeAspect="1" noMove="1" noResize="1" noEditPoints="1" noAdjustHandles="1" noChangeArrowheads="1" noChangeShapeType="1" noTextEdit="1"/>
              </p:cNvSpPr>
              <p:nvPr/>
            </p:nvSpPr>
            <p:spPr>
              <a:xfrm>
                <a:off x="9457378" y="4677515"/>
                <a:ext cx="650939"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375FC8B5-E09D-2C77-C379-C69D7A37FFF3}"/>
                  </a:ext>
                </a:extLst>
              </p:cNvPr>
              <p:cNvSpPr txBox="1"/>
              <p:nvPr/>
            </p:nvSpPr>
            <p:spPr>
              <a:xfrm>
                <a:off x="10646490" y="3608318"/>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+1,1</m:t>
                          </m:r>
                        </m:sub>
                      </m:sSub>
                    </m:oMath>
                  </m:oMathPara>
                </a14:m>
                <a:endParaRPr lang="zh-CN" altLang="en-US" dirty="0"/>
              </a:p>
            </p:txBody>
          </p:sp>
        </mc:Choice>
        <mc:Fallback xmlns="">
          <p:sp>
            <p:nvSpPr>
              <p:cNvPr id="79" name="文本框 78">
                <a:extLst>
                  <a:ext uri="{FF2B5EF4-FFF2-40B4-BE49-F238E27FC236}">
                    <a16:creationId xmlns:a16="http://schemas.microsoft.com/office/drawing/2014/main" id="{375FC8B5-E09D-2C77-C379-C69D7A37FFF3}"/>
                  </a:ext>
                </a:extLst>
              </p:cNvPr>
              <p:cNvSpPr txBox="1">
                <a:spLocks noRot="1" noChangeAspect="1" noMove="1" noResize="1" noEditPoints="1" noAdjustHandles="1" noChangeArrowheads="1" noChangeShapeType="1" noTextEdit="1"/>
              </p:cNvSpPr>
              <p:nvPr/>
            </p:nvSpPr>
            <p:spPr>
              <a:xfrm>
                <a:off x="10646490" y="3608318"/>
                <a:ext cx="650939" cy="381515"/>
              </a:xfrm>
              <a:prstGeom prst="rect">
                <a:avLst/>
              </a:prstGeom>
              <a:blipFill>
                <a:blip r:embed="rId12"/>
                <a:stretch>
                  <a:fillRect r="-9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6B944D63-B802-2C70-A26D-94D985243E6D}"/>
                  </a:ext>
                </a:extLst>
              </p:cNvPr>
              <p:cNvSpPr txBox="1"/>
              <p:nvPr/>
            </p:nvSpPr>
            <p:spPr>
              <a:xfrm>
                <a:off x="11519837" y="469199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+1,2</m:t>
                          </m:r>
                        </m:sub>
                      </m:sSub>
                    </m:oMath>
                  </m:oMathPara>
                </a14:m>
                <a:endParaRPr lang="zh-CN" altLang="en-US" dirty="0"/>
              </a:p>
            </p:txBody>
          </p:sp>
        </mc:Choice>
        <mc:Fallback xmlns="">
          <p:sp>
            <p:nvSpPr>
              <p:cNvPr id="80" name="文本框 79">
                <a:extLst>
                  <a:ext uri="{FF2B5EF4-FFF2-40B4-BE49-F238E27FC236}">
                    <a16:creationId xmlns:a16="http://schemas.microsoft.com/office/drawing/2014/main" id="{6B944D63-B802-2C70-A26D-94D985243E6D}"/>
                  </a:ext>
                </a:extLst>
              </p:cNvPr>
              <p:cNvSpPr txBox="1">
                <a:spLocks noRot="1" noChangeAspect="1" noMove="1" noResize="1" noEditPoints="1" noAdjustHandles="1" noChangeArrowheads="1" noChangeShapeType="1" noTextEdit="1"/>
              </p:cNvSpPr>
              <p:nvPr/>
            </p:nvSpPr>
            <p:spPr>
              <a:xfrm>
                <a:off x="11519837" y="4691991"/>
                <a:ext cx="650939" cy="381515"/>
              </a:xfrm>
              <a:prstGeom prst="rect">
                <a:avLst/>
              </a:prstGeom>
              <a:blipFill>
                <a:blip r:embed="rId13"/>
                <a:stretch>
                  <a:fillRect r="-84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C670D717-C5F0-A0C5-8C90-43D6743D55C3}"/>
                  </a:ext>
                </a:extLst>
              </p:cNvPr>
              <p:cNvSpPr txBox="1"/>
              <p:nvPr/>
            </p:nvSpPr>
            <p:spPr>
              <a:xfrm>
                <a:off x="10622233" y="587373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+1,3</m:t>
                          </m:r>
                        </m:sub>
                      </m:sSub>
                    </m:oMath>
                  </m:oMathPara>
                </a14:m>
                <a:endParaRPr lang="zh-CN" altLang="en-US" dirty="0"/>
              </a:p>
            </p:txBody>
          </p:sp>
        </mc:Choice>
        <mc:Fallback xmlns="">
          <p:sp>
            <p:nvSpPr>
              <p:cNvPr id="81" name="文本框 80">
                <a:extLst>
                  <a:ext uri="{FF2B5EF4-FFF2-40B4-BE49-F238E27FC236}">
                    <a16:creationId xmlns:a16="http://schemas.microsoft.com/office/drawing/2014/main" id="{C670D717-C5F0-A0C5-8C90-43D6743D55C3}"/>
                  </a:ext>
                </a:extLst>
              </p:cNvPr>
              <p:cNvSpPr txBox="1">
                <a:spLocks noRot="1" noChangeAspect="1" noMove="1" noResize="1" noEditPoints="1" noAdjustHandles="1" noChangeArrowheads="1" noChangeShapeType="1" noTextEdit="1"/>
              </p:cNvSpPr>
              <p:nvPr/>
            </p:nvSpPr>
            <p:spPr>
              <a:xfrm>
                <a:off x="10622233" y="5873731"/>
                <a:ext cx="650939" cy="381515"/>
              </a:xfrm>
              <a:prstGeom prst="rect">
                <a:avLst/>
              </a:prstGeom>
              <a:blipFill>
                <a:blip r:embed="rId14"/>
                <a:stretch>
                  <a:fillRect r="-9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C399EDB8-1E2B-167A-819D-CD1F7152C171}"/>
                  </a:ext>
                </a:extLst>
              </p:cNvPr>
              <p:cNvSpPr txBox="1"/>
              <p:nvPr/>
            </p:nvSpPr>
            <p:spPr>
              <a:xfrm>
                <a:off x="7129800" y="5333869"/>
                <a:ext cx="1804218" cy="369332"/>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TD update </a:t>
                </a:r>
                <a14:m>
                  <m:oMath xmlns:m="http://schemas.openxmlformats.org/officeDocument/2006/math">
                    <m:r>
                      <a:rPr lang="en-US" altLang="zh-CN" sz="1800" i="1" smtClean="0">
                        <a:latin typeface="Cambria Math" panose="02040503050406030204" pitchFamily="18" charset="0"/>
                        <a:cs typeface="Calibri" panose="020F0502020204030204" pitchFamily="34" charset="0"/>
                      </a:rPr>
                      <m:t>𝑉</m:t>
                    </m:r>
                    <m:d>
                      <m:dPr>
                        <m:ctrlPr>
                          <a:rPr lang="en-US" altLang="zh-CN" sz="1800" b="0" i="1" smtClean="0">
                            <a:latin typeface="Cambria Math" panose="02040503050406030204" pitchFamily="18" charset="0"/>
                            <a:cs typeface="Calibri" panose="020F0502020204030204" pitchFamily="34" charset="0"/>
                          </a:rPr>
                        </m:ctrlPr>
                      </m:dPr>
                      <m:e>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e>
                    </m:d>
                  </m:oMath>
                </a14:m>
                <a:r>
                  <a:rPr lang="en-US" altLang="zh-CN" dirty="0">
                    <a:latin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mc:Choice>
        <mc:Fallback xmlns="">
          <p:sp>
            <p:nvSpPr>
              <p:cNvPr id="82" name="文本框 81">
                <a:extLst>
                  <a:ext uri="{FF2B5EF4-FFF2-40B4-BE49-F238E27FC236}">
                    <a16:creationId xmlns:a16="http://schemas.microsoft.com/office/drawing/2014/main" id="{C399EDB8-1E2B-167A-819D-CD1F7152C171}"/>
                  </a:ext>
                </a:extLst>
              </p:cNvPr>
              <p:cNvSpPr txBox="1">
                <a:spLocks noRot="1" noChangeAspect="1" noMove="1" noResize="1" noEditPoints="1" noAdjustHandles="1" noChangeArrowheads="1" noChangeShapeType="1" noTextEdit="1"/>
              </p:cNvSpPr>
              <p:nvPr/>
            </p:nvSpPr>
            <p:spPr>
              <a:xfrm>
                <a:off x="7129800" y="5333869"/>
                <a:ext cx="1804218" cy="369332"/>
              </a:xfrm>
              <a:prstGeom prst="rect">
                <a:avLst/>
              </a:prstGeom>
              <a:blipFill>
                <a:blip r:embed="rId15"/>
                <a:stretch>
                  <a:fillRect l="-1014" t="-9836" b="-24590"/>
                </a:stretch>
              </a:blipFill>
            </p:spPr>
            <p:txBody>
              <a:bodyPr/>
              <a:lstStyle/>
              <a:p>
                <a:r>
                  <a:rPr lang="zh-CN" altLang="en-US">
                    <a:noFill/>
                  </a:rPr>
                  <a:t> </a:t>
                </a:r>
              </a:p>
            </p:txBody>
          </p:sp>
        </mc:Fallback>
      </mc:AlternateContent>
      <p:cxnSp>
        <p:nvCxnSpPr>
          <p:cNvPr id="83" name="连接符: 曲线 82">
            <a:extLst>
              <a:ext uri="{FF2B5EF4-FFF2-40B4-BE49-F238E27FC236}">
                <a16:creationId xmlns:a16="http://schemas.microsoft.com/office/drawing/2014/main" id="{66462A79-E7B6-47AD-81BB-D804BC47E96B}"/>
              </a:ext>
            </a:extLst>
          </p:cNvPr>
          <p:cNvCxnSpPr>
            <a:cxnSpLocks/>
            <a:stCxn id="52" idx="4"/>
            <a:endCxn id="29" idx="4"/>
          </p:cNvCxnSpPr>
          <p:nvPr/>
        </p:nvCxnSpPr>
        <p:spPr>
          <a:xfrm rot="5400000" flipH="1">
            <a:off x="7856794" y="3193822"/>
            <a:ext cx="9110" cy="3855454"/>
          </a:xfrm>
          <a:prstGeom prst="curvedConnector3">
            <a:avLst>
              <a:gd name="adj1" fmla="val -250933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100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45</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Q-learning</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7930437-7D1A-8F4B-C814-F1D17E2F0E0E}"/>
                  </a:ext>
                </a:extLst>
              </p:cNvPr>
              <p:cNvSpPr txBox="1"/>
              <p:nvPr/>
            </p:nvSpPr>
            <p:spPr>
              <a:xfrm>
                <a:off x="254134" y="746035"/>
                <a:ext cx="4585038" cy="5632311"/>
              </a:xfrm>
              <a:prstGeom prst="rect">
                <a:avLst/>
              </a:prstGeom>
              <a:noFill/>
            </p:spPr>
            <p:txBody>
              <a:bodyPr wrap="square">
                <a:spAutoFit/>
              </a:bodyPr>
              <a:lstStyle/>
              <a:p>
                <a:pPr>
                  <a:spcAft>
                    <a:spcPts val="600"/>
                  </a:spcAft>
                </a:pPr>
                <a:r>
                  <a:rPr lang="en-US" altLang="zh-CN" sz="2000" b="1" dirty="0">
                    <a:latin typeface="Calibri" panose="020F0502020204030204" pitchFamily="34" charset="0"/>
                    <a:cs typeface="Calibri" panose="020F0502020204030204" pitchFamily="34" charset="0"/>
                  </a:rPr>
                  <a:t>Characteristics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Learn an action-value function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𝑄</m:t>
                    </m:r>
                    <m:d>
                      <m:dPr>
                        <m:ctrlPr>
                          <a:rPr lang="en-US" altLang="zh-CN" sz="2000" b="0" i="1" smtClean="0">
                            <a:latin typeface="Cambria Math" panose="02040503050406030204" pitchFamily="18" charset="0"/>
                            <a:cs typeface="Calibri" panose="020F0502020204030204" pitchFamily="34" charset="0"/>
                          </a:rPr>
                        </m:ctrlPr>
                      </m:dPr>
                      <m:e>
                        <m:sSub>
                          <m:sSubPr>
                            <m:ctrlPr>
                              <a:rPr lang="en-US" altLang="zh-CN" sz="2000" b="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𝑠</m:t>
                            </m:r>
                          </m:e>
                          <m:sub>
                            <m:r>
                              <a:rPr lang="en-US" altLang="zh-CN" sz="2000" b="0" i="1" smtClean="0">
                                <a:latin typeface="Cambria Math" panose="02040503050406030204" pitchFamily="18" charset="0"/>
                                <a:cs typeface="Calibri" panose="020F0502020204030204" pitchFamily="34" charset="0"/>
                              </a:rPr>
                              <m:t>𝑡</m:t>
                            </m:r>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𝑎</m:t>
                            </m:r>
                          </m:e>
                          <m:sub>
                            <m:r>
                              <a:rPr lang="en-US" altLang="zh-CN" sz="2000" i="1">
                                <a:latin typeface="Cambria Math" panose="02040503050406030204" pitchFamily="18" charset="0"/>
                                <a:cs typeface="Calibri" panose="020F0502020204030204" pitchFamily="34" charset="0"/>
                              </a:rPr>
                              <m:t>𝑡</m:t>
                            </m:r>
                          </m:sub>
                        </m:sSub>
                      </m:e>
                    </m:d>
                  </m:oMath>
                </a14:m>
                <a:r>
                  <a:rPr lang="en-US" altLang="zh-CN" sz="2000" dirty="0">
                    <a:latin typeface="Calibri" panose="020F0502020204030204" pitchFamily="34" charset="0"/>
                    <a:cs typeface="Calibri" panose="020F0502020204030204" pitchFamily="34" charset="0"/>
                  </a:rPr>
                  <a:t> instead of a state-value function </a:t>
                </a:r>
                <a14:m>
                  <m:oMath xmlns:m="http://schemas.openxmlformats.org/officeDocument/2006/math">
                    <m:r>
                      <a:rPr lang="en-US" altLang="zh-CN" sz="2000" i="1">
                        <a:latin typeface="Cambria Math" panose="02040503050406030204" pitchFamily="18" charset="0"/>
                        <a:cs typeface="Calibri" panose="020F0502020204030204" pitchFamily="34" charset="0"/>
                      </a:rPr>
                      <m:t>𝑉</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i="1">
                                <a:latin typeface="Cambria Math" panose="02040503050406030204" pitchFamily="18" charset="0"/>
                                <a:cs typeface="Calibri" panose="020F0502020204030204" pitchFamily="34" charset="0"/>
                              </a:rPr>
                            </m:ctrlPr>
                          </m:sSubPr>
                          <m:e>
                            <m:r>
                              <a:rPr lang="en-US" altLang="zh-CN" sz="2000" i="1">
                                <a:latin typeface="Cambria Math" panose="02040503050406030204" pitchFamily="18" charset="0"/>
                                <a:cs typeface="Calibri" panose="020F0502020204030204" pitchFamily="34" charset="0"/>
                              </a:rPr>
                              <m:t>𝑠</m:t>
                            </m:r>
                          </m:e>
                          <m:sub>
                            <m:r>
                              <a:rPr lang="en-US" altLang="zh-CN" sz="2000" i="1">
                                <a:latin typeface="Cambria Math" panose="02040503050406030204" pitchFamily="18" charset="0"/>
                                <a:cs typeface="Calibri" panose="020F0502020204030204" pitchFamily="34" charset="0"/>
                              </a:rPr>
                              <m:t>𝑡</m:t>
                            </m:r>
                          </m:sub>
                        </m:sSub>
                      </m:e>
                    </m:d>
                  </m:oMath>
                </a14:m>
                <a:endParaRPr lang="en-US" altLang="zh-CN" sz="2000" dirty="0">
                  <a:latin typeface="Calibri" panose="020F0502020204030204" pitchFamily="34" charset="0"/>
                  <a:cs typeface="Calibri" panose="020F0502020204030204" pitchFamily="34" charset="0"/>
                </a:endParaRP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Learned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𝑄</m:t>
                    </m:r>
                    <m:d>
                      <m:dPr>
                        <m:ctrlPr>
                          <a:rPr lang="en-US" altLang="zh-CN" sz="2000" b="0" i="1" smtClean="0">
                            <a:latin typeface="Cambria Math" panose="02040503050406030204" pitchFamily="18" charset="0"/>
                            <a:cs typeface="Calibri" panose="020F0502020204030204" pitchFamily="34" charset="0"/>
                          </a:rPr>
                        </m:ctrlPr>
                      </m:dPr>
                      <m:e>
                        <m:sSub>
                          <m:sSubPr>
                            <m:ctrlPr>
                              <a:rPr lang="en-US" altLang="zh-CN" sz="2000" b="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𝑠</m:t>
                            </m:r>
                          </m:e>
                          <m:sub>
                            <m:r>
                              <a:rPr lang="en-US" altLang="zh-CN" sz="2000" b="0" i="1" smtClean="0">
                                <a:latin typeface="Cambria Math" panose="02040503050406030204" pitchFamily="18" charset="0"/>
                                <a:cs typeface="Calibri" panose="020F0502020204030204" pitchFamily="34" charset="0"/>
                              </a:rPr>
                              <m:t>𝑡</m:t>
                            </m:r>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𝑎</m:t>
                            </m:r>
                          </m:e>
                          <m:sub>
                            <m:r>
                              <a:rPr lang="en-US" altLang="zh-CN" sz="2000" i="1">
                                <a:latin typeface="Cambria Math" panose="02040503050406030204" pitchFamily="18" charset="0"/>
                                <a:cs typeface="Calibri" panose="020F0502020204030204" pitchFamily="34" charset="0"/>
                              </a:rPr>
                              <m:t>𝑡</m:t>
                            </m:r>
                          </m:sub>
                        </m:sSub>
                      </m:e>
                    </m:d>
                  </m:oMath>
                </a14:m>
                <a:r>
                  <a:rPr lang="en-US" altLang="zh-CN" sz="2000" dirty="0">
                    <a:latin typeface="Calibri" panose="020F0502020204030204" pitchFamily="34" charset="0"/>
                    <a:cs typeface="Calibri" panose="020F0502020204030204" pitchFamily="34" charset="0"/>
                  </a:rPr>
                  <a:t> directly approximates optimal </a:t>
                </a:r>
                <a14:m>
                  <m:oMath xmlns:m="http://schemas.openxmlformats.org/officeDocument/2006/math">
                    <m:sSup>
                      <m:sSupPr>
                        <m:ctrlPr>
                          <a:rPr lang="en-US" altLang="zh-CN" sz="2000" i="1" smtClean="0">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𝑄</m:t>
                        </m:r>
                      </m:e>
                      <m:sup>
                        <m:r>
                          <a:rPr lang="en-US" altLang="zh-CN" sz="2000" b="0" i="1" smtClean="0">
                            <a:latin typeface="Cambria Math" panose="02040503050406030204" pitchFamily="18" charset="0"/>
                            <a:cs typeface="Calibri" panose="020F0502020204030204" pitchFamily="34" charset="0"/>
                          </a:rPr>
                          <m:t>∗</m:t>
                        </m:r>
                      </m:sup>
                    </m:sSup>
                    <m:d>
                      <m:dPr>
                        <m:ctrlPr>
                          <a:rPr lang="en-US" altLang="zh-CN" sz="2000" i="1">
                            <a:latin typeface="Cambria Math" panose="02040503050406030204" pitchFamily="18" charset="0"/>
                            <a:cs typeface="Calibri" panose="020F0502020204030204" pitchFamily="34" charset="0"/>
                          </a:rPr>
                        </m:ctrlPr>
                      </m:dPr>
                      <m:e>
                        <m:sSub>
                          <m:sSubPr>
                            <m:ctrlPr>
                              <a:rPr lang="en-US" altLang="zh-CN" sz="2000" i="1">
                                <a:latin typeface="Cambria Math" panose="02040503050406030204" pitchFamily="18" charset="0"/>
                                <a:cs typeface="Calibri" panose="020F0502020204030204" pitchFamily="34" charset="0"/>
                              </a:rPr>
                            </m:ctrlPr>
                          </m:sSubPr>
                          <m:e>
                            <m:r>
                              <a:rPr lang="en-US" altLang="zh-CN" sz="2000" i="1">
                                <a:latin typeface="Cambria Math" panose="02040503050406030204" pitchFamily="18" charset="0"/>
                                <a:cs typeface="Calibri" panose="020F0502020204030204" pitchFamily="34" charset="0"/>
                              </a:rPr>
                              <m:t>𝑠</m:t>
                            </m:r>
                          </m:e>
                          <m:sub>
                            <m:r>
                              <a:rPr lang="en-US" altLang="zh-CN" sz="2000" i="1">
                                <a:latin typeface="Cambria Math" panose="02040503050406030204" pitchFamily="18" charset="0"/>
                                <a:cs typeface="Calibri" panose="020F0502020204030204" pitchFamily="34" charset="0"/>
                              </a:rPr>
                              <m:t>𝑡</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en-US" altLang="zh-CN" sz="2000" i="1">
                                <a:latin typeface="Cambria Math" panose="02040503050406030204" pitchFamily="18" charset="0"/>
                                <a:cs typeface="Calibri" panose="020F0502020204030204" pitchFamily="34" charset="0"/>
                              </a:rPr>
                              <m:t>𝑎</m:t>
                            </m:r>
                          </m:e>
                          <m:sub>
                            <m:r>
                              <a:rPr lang="en-US" altLang="zh-CN" sz="2000" i="1">
                                <a:latin typeface="Cambria Math" panose="02040503050406030204" pitchFamily="18" charset="0"/>
                                <a:cs typeface="Calibri" panose="020F0502020204030204" pitchFamily="34" charset="0"/>
                              </a:rPr>
                              <m:t>𝑡</m:t>
                            </m:r>
                          </m:sub>
                        </m:sSub>
                      </m:e>
                    </m:d>
                  </m:oMath>
                </a14:m>
                <a:r>
                  <a:rPr lang="en-US" altLang="zh-CN" sz="2000" dirty="0">
                    <a:latin typeface="Calibri" panose="020F0502020204030204" pitchFamily="34" charset="0"/>
                    <a:cs typeface="Calibri" panose="020F0502020204030204" pitchFamily="34" charset="0"/>
                  </a:rPr>
                  <a:t> </a:t>
                </a:r>
                <a:endParaRPr lang="en-US" altLang="zh-CN" sz="2000" b="1" dirty="0">
                  <a:latin typeface="Calibri" panose="020F0502020204030204" pitchFamily="34" charset="0"/>
                  <a:cs typeface="Calibri" panose="020F0502020204030204" pitchFamily="34" charset="0"/>
                </a:endParaRPr>
              </a:p>
              <a:p>
                <a:pPr>
                  <a:spcAft>
                    <a:spcPts val="600"/>
                  </a:spcAft>
                </a:pPr>
                <a:endParaRPr lang="en-US" altLang="zh-CN" sz="1000" b="1" dirty="0">
                  <a:latin typeface="Calibri" panose="020F0502020204030204" pitchFamily="34" charset="0"/>
                  <a:cs typeface="Calibri" panose="020F0502020204030204" pitchFamily="34" charset="0"/>
                </a:endParaRPr>
              </a:p>
              <a:p>
                <a:pPr>
                  <a:spcAft>
                    <a:spcPts val="600"/>
                  </a:spcAft>
                </a:pPr>
                <a:r>
                  <a:rPr lang="en-US" altLang="zh-CN" sz="2000" b="1" dirty="0">
                    <a:latin typeface="Calibri" panose="020F0502020204030204" pitchFamily="34" charset="0"/>
                    <a:cs typeface="Calibri" panose="020F0502020204030204" pitchFamily="34" charset="0"/>
                  </a:rPr>
                  <a:t>Update rule for Q-learning</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At time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𝑡</m:t>
                    </m:r>
                    <m:r>
                      <a:rPr lang="en-US" altLang="zh-CN" sz="2000" b="0" i="1" smtClean="0">
                        <a:latin typeface="Cambria Math" panose="02040503050406030204" pitchFamily="18" charset="0"/>
                        <a:cs typeface="Calibri" panose="020F0502020204030204" pitchFamily="34" charset="0"/>
                      </a:rPr>
                      <m:t>+1</m:t>
                    </m:r>
                  </m:oMath>
                </a14:m>
                <a:r>
                  <a:rPr lang="en-US" altLang="zh-CN" sz="2000" dirty="0">
                    <a:latin typeface="Calibri" panose="020F0502020204030204" pitchFamily="34" charset="0"/>
                    <a:cs typeface="Calibri" panose="020F0502020204030204" pitchFamily="34" charset="0"/>
                  </a:rPr>
                  <a:t>, choose action </a:t>
                </a:r>
                <a14:m>
                  <m:oMath xmlns:m="http://schemas.openxmlformats.org/officeDocument/2006/math">
                    <m:r>
                      <a:rPr lang="en-US" altLang="zh-CN" sz="2000" i="1">
                        <a:latin typeface="Cambria Math" panose="02040503050406030204" pitchFamily="18" charset="0"/>
                        <a:cs typeface="Calibri" panose="020F0502020204030204" pitchFamily="34" charset="0"/>
                      </a:rPr>
                      <m:t>𝑎</m:t>
                    </m:r>
                  </m:oMath>
                </a14:m>
                <a:r>
                  <a:rPr lang="en-US" altLang="zh-CN" sz="2000" dirty="0">
                    <a:latin typeface="Calibri" panose="020F0502020204030204" pitchFamily="34" charset="0"/>
                    <a:cs typeface="Calibri" panose="020F0502020204030204" pitchFamily="34" charset="0"/>
                  </a:rPr>
                  <a:t> that maximizes </a:t>
                </a:r>
                <a14:m>
                  <m:oMath xmlns:m="http://schemas.openxmlformats.org/officeDocument/2006/math">
                    <m:r>
                      <a:rPr lang="en-US" altLang="zh-CN" sz="2000" i="1">
                        <a:latin typeface="Cambria Math" panose="02040503050406030204" pitchFamily="18" charset="0"/>
                        <a:cs typeface="Calibri" panose="020F0502020204030204" pitchFamily="34" charset="0"/>
                      </a:rPr>
                      <m:t>𝑄</m:t>
                    </m:r>
                  </m:oMath>
                </a14:m>
                <a:r>
                  <a:rPr lang="en-US" altLang="zh-CN" sz="2000" dirty="0">
                    <a:latin typeface="Calibri" panose="020F0502020204030204" pitchFamily="34" charset="0"/>
                    <a:cs typeface="Calibri" panose="020F0502020204030204" pitchFamily="34" charset="0"/>
                  </a:rPr>
                  <a:t> given </a:t>
                </a:r>
                <a14:m>
                  <m:oMath xmlns:m="http://schemas.openxmlformats.org/officeDocument/2006/math">
                    <m:sSub>
                      <m:sSubPr>
                        <m:ctrlPr>
                          <a:rPr lang="en-US" altLang="zh-CN" sz="2000" i="1">
                            <a:latin typeface="Cambria Math" panose="02040503050406030204" pitchFamily="18" charset="0"/>
                            <a:cs typeface="Calibri" panose="020F0502020204030204" pitchFamily="34" charset="0"/>
                          </a:rPr>
                        </m:ctrlPr>
                      </m:sSubPr>
                      <m:e>
                        <m:r>
                          <a:rPr lang="en-US" altLang="zh-CN" sz="2000" i="1">
                            <a:latin typeface="Cambria Math" panose="02040503050406030204" pitchFamily="18" charset="0"/>
                            <a:cs typeface="Calibri" panose="020F0502020204030204" pitchFamily="34" charset="0"/>
                          </a:rPr>
                          <m:t>𝑠</m:t>
                        </m:r>
                      </m:e>
                      <m:sub>
                        <m:r>
                          <a:rPr lang="en-US" altLang="zh-CN" sz="2000" i="1">
                            <a:latin typeface="Cambria Math" panose="02040503050406030204" pitchFamily="18" charset="0"/>
                            <a:cs typeface="Calibri" panose="020F0502020204030204" pitchFamily="34" charset="0"/>
                          </a:rPr>
                          <m:t>𝑡</m:t>
                        </m:r>
                        <m:r>
                          <a:rPr lang="en-US" altLang="zh-CN" sz="2000" i="1">
                            <a:latin typeface="Cambria Math" panose="02040503050406030204" pitchFamily="18" charset="0"/>
                            <a:cs typeface="Calibri" panose="020F0502020204030204" pitchFamily="34" charset="0"/>
                          </a:rPr>
                          <m:t>+1</m:t>
                        </m:r>
                      </m:sub>
                    </m:sSub>
                  </m:oMath>
                </a14:m>
                <a:r>
                  <a:rPr lang="en-US" altLang="zh-CN" sz="2000" dirty="0">
                    <a:latin typeface="Calibri" panose="020F0502020204030204" pitchFamily="34" charset="0"/>
                    <a:cs typeface="Calibri" panose="020F0502020204030204" pitchFamily="34" charset="0"/>
                  </a:rPr>
                  <a:t> and use the resulting Q-value (i.e., estimated value given by optimal action-value function) plus the observed reward as the target</a:t>
                </a:r>
              </a:p>
              <a:p>
                <a:pPr marL="914400" lvl="1" indent="-457200">
                  <a:spcAft>
                    <a:spcPts val="12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Off-policy, since there is no fixed policy that maps from states to actions</a:t>
                </a:r>
              </a:p>
            </p:txBody>
          </p:sp>
        </mc:Choice>
        <mc:Fallback xmlns="">
          <p:sp>
            <p:nvSpPr>
              <p:cNvPr id="5" name="文本框 4">
                <a:extLst>
                  <a:ext uri="{FF2B5EF4-FFF2-40B4-BE49-F238E27FC236}">
                    <a16:creationId xmlns:a16="http://schemas.microsoft.com/office/drawing/2014/main" id="{07930437-7D1A-8F4B-C814-F1D17E2F0E0E}"/>
                  </a:ext>
                </a:extLst>
              </p:cNvPr>
              <p:cNvSpPr txBox="1">
                <a:spLocks noRot="1" noChangeAspect="1" noMove="1" noResize="1" noEditPoints="1" noAdjustHandles="1" noChangeArrowheads="1" noChangeShapeType="1" noTextEdit="1"/>
              </p:cNvSpPr>
              <p:nvPr/>
            </p:nvSpPr>
            <p:spPr>
              <a:xfrm>
                <a:off x="254134" y="746035"/>
                <a:ext cx="4585038" cy="5632311"/>
              </a:xfrm>
              <a:prstGeom prst="rect">
                <a:avLst/>
              </a:prstGeom>
              <a:blipFill>
                <a:blip r:embed="rId2"/>
                <a:stretch>
                  <a:fillRect l="-1463" t="-541" r="-798" b="-974"/>
                </a:stretch>
              </a:blipFill>
            </p:spPr>
            <p:txBody>
              <a:bodyPr/>
              <a:lstStyle/>
              <a:p>
                <a:r>
                  <a:rPr lang="zh-CN" altLang="en-US">
                    <a:noFill/>
                  </a:rPr>
                  <a:t> </a:t>
                </a:r>
              </a:p>
            </p:txBody>
          </p:sp>
        </mc:Fallback>
      </mc:AlternateContent>
      <p:sp>
        <p:nvSpPr>
          <p:cNvPr id="6" name="Oval 14">
            <a:extLst>
              <a:ext uri="{FF2B5EF4-FFF2-40B4-BE49-F238E27FC236}">
                <a16:creationId xmlns:a16="http://schemas.microsoft.com/office/drawing/2014/main" id="{EF15AEA8-2D6A-915E-7355-6B0315563D03}"/>
              </a:ext>
            </a:extLst>
          </p:cNvPr>
          <p:cNvSpPr>
            <a:spLocks noChangeArrowheads="1"/>
          </p:cNvSpPr>
          <p:nvPr/>
        </p:nvSpPr>
        <p:spPr bwMode="auto">
          <a:xfrm>
            <a:off x="5360887" y="2291044"/>
            <a:ext cx="432000" cy="432000"/>
          </a:xfrm>
          <a:prstGeom prst="ellipse">
            <a:avLst/>
          </a:prstGeom>
          <a:solidFill>
            <a:srgbClr val="00B0F0"/>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8" name="Oval 15">
            <a:extLst>
              <a:ext uri="{FF2B5EF4-FFF2-40B4-BE49-F238E27FC236}">
                <a16:creationId xmlns:a16="http://schemas.microsoft.com/office/drawing/2014/main" id="{70EBBE0F-5C25-A122-CA5D-F0AB6BCC551B}"/>
              </a:ext>
            </a:extLst>
          </p:cNvPr>
          <p:cNvSpPr>
            <a:spLocks noChangeArrowheads="1"/>
          </p:cNvSpPr>
          <p:nvPr/>
        </p:nvSpPr>
        <p:spPr bwMode="auto">
          <a:xfrm>
            <a:off x="6698923" y="107451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9" name="连接符: 曲线 8">
            <a:extLst>
              <a:ext uri="{FF2B5EF4-FFF2-40B4-BE49-F238E27FC236}">
                <a16:creationId xmlns:a16="http://schemas.microsoft.com/office/drawing/2014/main" id="{5052AC15-6708-F1B4-3667-929E441721FE}"/>
              </a:ext>
            </a:extLst>
          </p:cNvPr>
          <p:cNvCxnSpPr>
            <a:cxnSpLocks/>
            <a:stCxn id="6" idx="6"/>
            <a:endCxn id="8" idx="2"/>
          </p:cNvCxnSpPr>
          <p:nvPr/>
        </p:nvCxnSpPr>
        <p:spPr>
          <a:xfrm flipV="1">
            <a:off x="5792887" y="1290511"/>
            <a:ext cx="906036" cy="121653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15">
            <a:extLst>
              <a:ext uri="{FF2B5EF4-FFF2-40B4-BE49-F238E27FC236}">
                <a16:creationId xmlns:a16="http://schemas.microsoft.com/office/drawing/2014/main" id="{C9FC1636-D452-4B77-F1B5-5AADF4E8D6D6}"/>
              </a:ext>
            </a:extLst>
          </p:cNvPr>
          <p:cNvSpPr>
            <a:spLocks noChangeArrowheads="1"/>
          </p:cNvSpPr>
          <p:nvPr/>
        </p:nvSpPr>
        <p:spPr bwMode="auto">
          <a:xfrm>
            <a:off x="7625382" y="229804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11" name="连接符: 曲线 43">
            <a:extLst>
              <a:ext uri="{FF2B5EF4-FFF2-40B4-BE49-F238E27FC236}">
                <a16:creationId xmlns:a16="http://schemas.microsoft.com/office/drawing/2014/main" id="{66F1359A-D8B2-0CB6-8697-B5E3D67CCB4A}"/>
              </a:ext>
            </a:extLst>
          </p:cNvPr>
          <p:cNvCxnSpPr>
            <a:cxnSpLocks/>
            <a:stCxn id="6" idx="6"/>
            <a:endCxn id="10" idx="2"/>
          </p:cNvCxnSpPr>
          <p:nvPr/>
        </p:nvCxnSpPr>
        <p:spPr>
          <a:xfrm>
            <a:off x="5792887" y="2507044"/>
            <a:ext cx="1832495" cy="69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Oval 15">
            <a:extLst>
              <a:ext uri="{FF2B5EF4-FFF2-40B4-BE49-F238E27FC236}">
                <a16:creationId xmlns:a16="http://schemas.microsoft.com/office/drawing/2014/main" id="{174D3DF5-C569-CEAE-3350-CAFBAFFC1E3D}"/>
              </a:ext>
            </a:extLst>
          </p:cNvPr>
          <p:cNvSpPr>
            <a:spLocks noChangeArrowheads="1"/>
          </p:cNvSpPr>
          <p:nvPr/>
        </p:nvSpPr>
        <p:spPr bwMode="auto">
          <a:xfrm>
            <a:off x="6698923" y="347978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13" name="连接符: 曲线 12">
            <a:extLst>
              <a:ext uri="{FF2B5EF4-FFF2-40B4-BE49-F238E27FC236}">
                <a16:creationId xmlns:a16="http://schemas.microsoft.com/office/drawing/2014/main" id="{4789A4CC-5A3E-C6FF-68A4-3BE4DFEC8AFA}"/>
              </a:ext>
            </a:extLst>
          </p:cNvPr>
          <p:cNvCxnSpPr>
            <a:cxnSpLocks/>
            <a:stCxn id="6" idx="6"/>
            <a:endCxn id="12" idx="2"/>
          </p:cNvCxnSpPr>
          <p:nvPr/>
        </p:nvCxnSpPr>
        <p:spPr>
          <a:xfrm>
            <a:off x="5792887" y="2507044"/>
            <a:ext cx="906036" cy="1188737"/>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4">
            <a:extLst>
              <a:ext uri="{FF2B5EF4-FFF2-40B4-BE49-F238E27FC236}">
                <a16:creationId xmlns:a16="http://schemas.microsoft.com/office/drawing/2014/main" id="{72CFB1E9-CEBF-94A9-A162-283F72C6FCA8}"/>
              </a:ext>
            </a:extLst>
          </p:cNvPr>
          <p:cNvSpPr>
            <a:spLocks noChangeArrowheads="1"/>
          </p:cNvSpPr>
          <p:nvPr/>
        </p:nvSpPr>
        <p:spPr bwMode="auto">
          <a:xfrm>
            <a:off x="9273491" y="2300154"/>
            <a:ext cx="432000" cy="432000"/>
          </a:xfrm>
          <a:prstGeom prst="ellipse">
            <a:avLst/>
          </a:prstGeom>
          <a:solidFill>
            <a:srgbClr val="00B0F0"/>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15" name="连接符: 曲线 43">
            <a:extLst>
              <a:ext uri="{FF2B5EF4-FFF2-40B4-BE49-F238E27FC236}">
                <a16:creationId xmlns:a16="http://schemas.microsoft.com/office/drawing/2014/main" id="{9758A8DD-ABCC-4C8F-1D2F-32DAC25F9D3E}"/>
              </a:ext>
            </a:extLst>
          </p:cNvPr>
          <p:cNvCxnSpPr>
            <a:cxnSpLocks/>
            <a:stCxn id="10" idx="6"/>
            <a:endCxn id="14" idx="2"/>
          </p:cNvCxnSpPr>
          <p:nvPr/>
        </p:nvCxnSpPr>
        <p:spPr>
          <a:xfrm>
            <a:off x="8057382" y="2514041"/>
            <a:ext cx="1216109" cy="21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8F9099B-FB26-7150-AB15-BD3719D3BE2A}"/>
              </a:ext>
            </a:extLst>
          </p:cNvPr>
          <p:cNvSpPr>
            <a:spLocks noChangeArrowheads="1"/>
          </p:cNvSpPr>
          <p:nvPr/>
        </p:nvSpPr>
        <p:spPr bwMode="auto">
          <a:xfrm>
            <a:off x="10397840" y="1115139"/>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17" name="连接符: 曲线 16">
            <a:extLst>
              <a:ext uri="{FF2B5EF4-FFF2-40B4-BE49-F238E27FC236}">
                <a16:creationId xmlns:a16="http://schemas.microsoft.com/office/drawing/2014/main" id="{F2F132CE-D82C-076F-C328-79A902E52EF1}"/>
              </a:ext>
            </a:extLst>
          </p:cNvPr>
          <p:cNvCxnSpPr>
            <a:cxnSpLocks/>
            <a:stCxn id="14" idx="6"/>
            <a:endCxn id="16" idx="2"/>
          </p:cNvCxnSpPr>
          <p:nvPr/>
        </p:nvCxnSpPr>
        <p:spPr>
          <a:xfrm flipV="1">
            <a:off x="9705491" y="1331139"/>
            <a:ext cx="692349" cy="1185015"/>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5">
            <a:extLst>
              <a:ext uri="{FF2B5EF4-FFF2-40B4-BE49-F238E27FC236}">
                <a16:creationId xmlns:a16="http://schemas.microsoft.com/office/drawing/2014/main" id="{2065AEB2-D26A-AE76-4130-0844568443AE}"/>
              </a:ext>
            </a:extLst>
          </p:cNvPr>
          <p:cNvSpPr>
            <a:spLocks noChangeArrowheads="1"/>
          </p:cNvSpPr>
          <p:nvPr/>
        </p:nvSpPr>
        <p:spPr bwMode="auto">
          <a:xfrm>
            <a:off x="11530456" y="2303366"/>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19" name="连接符: 曲线 43">
            <a:extLst>
              <a:ext uri="{FF2B5EF4-FFF2-40B4-BE49-F238E27FC236}">
                <a16:creationId xmlns:a16="http://schemas.microsoft.com/office/drawing/2014/main" id="{0625492E-95C7-F270-2EFD-1EE1D8849AD9}"/>
              </a:ext>
            </a:extLst>
          </p:cNvPr>
          <p:cNvCxnSpPr>
            <a:cxnSpLocks/>
            <a:stCxn id="14" idx="6"/>
            <a:endCxn id="18" idx="2"/>
          </p:cNvCxnSpPr>
          <p:nvPr/>
        </p:nvCxnSpPr>
        <p:spPr>
          <a:xfrm>
            <a:off x="9705491" y="2516154"/>
            <a:ext cx="1824965" cy="32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Oval 15">
            <a:extLst>
              <a:ext uri="{FF2B5EF4-FFF2-40B4-BE49-F238E27FC236}">
                <a16:creationId xmlns:a16="http://schemas.microsoft.com/office/drawing/2014/main" id="{BF9F85B3-A23D-456B-8976-E47E46B0E008}"/>
              </a:ext>
            </a:extLst>
          </p:cNvPr>
          <p:cNvSpPr>
            <a:spLocks noChangeArrowheads="1"/>
          </p:cNvSpPr>
          <p:nvPr/>
        </p:nvSpPr>
        <p:spPr bwMode="auto">
          <a:xfrm>
            <a:off x="10397840" y="3479781"/>
            <a:ext cx="432000" cy="432000"/>
          </a:xfrm>
          <a:prstGeom prst="ellipse">
            <a:avLst/>
          </a:prstGeom>
          <a:solidFill>
            <a:schemeClr val="accent2">
              <a:lumMod val="40000"/>
              <a:lumOff val="60000"/>
            </a:schemeClr>
          </a:solidFill>
          <a:ln w="9525">
            <a:noFill/>
            <a:round/>
            <a:headEnd/>
            <a:tailEnd/>
          </a:ln>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cxnSp>
        <p:nvCxnSpPr>
          <p:cNvPr id="21" name="连接符: 曲线 20">
            <a:extLst>
              <a:ext uri="{FF2B5EF4-FFF2-40B4-BE49-F238E27FC236}">
                <a16:creationId xmlns:a16="http://schemas.microsoft.com/office/drawing/2014/main" id="{0FD96D92-A9DE-8A5F-1BB3-8CAE9E15FBF9}"/>
              </a:ext>
            </a:extLst>
          </p:cNvPr>
          <p:cNvCxnSpPr>
            <a:cxnSpLocks/>
            <a:stCxn id="14" idx="6"/>
            <a:endCxn id="20" idx="2"/>
          </p:cNvCxnSpPr>
          <p:nvPr/>
        </p:nvCxnSpPr>
        <p:spPr>
          <a:xfrm>
            <a:off x="9705491" y="2516154"/>
            <a:ext cx="692349" cy="117962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62785ADC-8920-CC34-EB9A-4B4916578ADD}"/>
                  </a:ext>
                </a:extLst>
              </p:cNvPr>
              <p:cNvSpPr txBox="1"/>
              <p:nvPr/>
            </p:nvSpPr>
            <p:spPr>
              <a:xfrm>
                <a:off x="5251417" y="2291044"/>
                <a:ext cx="6509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sub>
                      </m:sSub>
                    </m:oMath>
                  </m:oMathPara>
                </a14:m>
                <a:endParaRPr lang="zh-CN" altLang="en-US" dirty="0"/>
              </a:p>
            </p:txBody>
          </p:sp>
        </mc:Choice>
        <mc:Fallback xmlns="">
          <p:sp>
            <p:nvSpPr>
              <p:cNvPr id="22" name="文本框 21">
                <a:extLst>
                  <a:ext uri="{FF2B5EF4-FFF2-40B4-BE49-F238E27FC236}">
                    <a16:creationId xmlns:a16="http://schemas.microsoft.com/office/drawing/2014/main" id="{62785ADC-8920-CC34-EB9A-4B4916578ADD}"/>
                  </a:ext>
                </a:extLst>
              </p:cNvPr>
              <p:cNvSpPr txBox="1">
                <a:spLocks noRot="1" noChangeAspect="1" noMove="1" noResize="1" noEditPoints="1" noAdjustHandles="1" noChangeArrowheads="1" noChangeShapeType="1" noTextEdit="1"/>
              </p:cNvSpPr>
              <p:nvPr/>
            </p:nvSpPr>
            <p:spPr>
              <a:xfrm>
                <a:off x="5251417" y="2291044"/>
                <a:ext cx="650939" cy="36933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6DB1E775-2EB5-CC07-A9B7-2A70B85BD438}"/>
                  </a:ext>
                </a:extLst>
              </p:cNvPr>
              <p:cNvSpPr txBox="1"/>
              <p:nvPr/>
            </p:nvSpPr>
            <p:spPr>
              <a:xfrm>
                <a:off x="6589453" y="1067514"/>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oMath>
                  </m:oMathPara>
                </a14:m>
                <a:endParaRPr lang="zh-CN" altLang="en-US" dirty="0"/>
              </a:p>
            </p:txBody>
          </p:sp>
        </mc:Choice>
        <mc:Fallback xmlns="">
          <p:sp>
            <p:nvSpPr>
              <p:cNvPr id="23" name="文本框 22">
                <a:extLst>
                  <a:ext uri="{FF2B5EF4-FFF2-40B4-BE49-F238E27FC236}">
                    <a16:creationId xmlns:a16="http://schemas.microsoft.com/office/drawing/2014/main" id="{6DB1E775-2EB5-CC07-A9B7-2A70B85BD438}"/>
                  </a:ext>
                </a:extLst>
              </p:cNvPr>
              <p:cNvSpPr txBox="1">
                <a:spLocks noRot="1" noChangeAspect="1" noMove="1" noResize="1" noEditPoints="1" noAdjustHandles="1" noChangeArrowheads="1" noChangeShapeType="1" noTextEdit="1"/>
              </p:cNvSpPr>
              <p:nvPr/>
            </p:nvSpPr>
            <p:spPr>
              <a:xfrm>
                <a:off x="6589453" y="1067514"/>
                <a:ext cx="650939" cy="38151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CAD7409C-C496-3326-E256-84C039DA45BA}"/>
                  </a:ext>
                </a:extLst>
              </p:cNvPr>
              <p:cNvSpPr txBox="1"/>
              <p:nvPr/>
            </p:nvSpPr>
            <p:spPr>
              <a:xfrm>
                <a:off x="6114066" y="1875467"/>
                <a:ext cx="1551583" cy="646331"/>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Make action via </a:t>
                </a:r>
                <a14:m>
                  <m:oMath xmlns:m="http://schemas.openxmlformats.org/officeDocument/2006/math">
                    <m:r>
                      <a:rPr lang="en-US" altLang="zh-CN" i="1">
                        <a:latin typeface="Cambria Math" panose="02040503050406030204" pitchFamily="18" charset="0"/>
                        <a:cs typeface="Calibri" panose="020F0502020204030204" pitchFamily="34" charset="0"/>
                      </a:rPr>
                      <m:t>𝑄</m:t>
                    </m:r>
                    <m:d>
                      <m:dPr>
                        <m:ctrlPr>
                          <a:rPr lang="en-US" altLang="zh-CN" i="1">
                            <a:latin typeface="Cambria Math" panose="02040503050406030204" pitchFamily="18" charset="0"/>
                            <a:cs typeface="Calibri" panose="020F0502020204030204" pitchFamily="34" charset="0"/>
                          </a:rPr>
                        </m:ctrlPr>
                      </m:dPr>
                      <m:e>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𝑠</m:t>
                            </m:r>
                          </m:e>
                          <m:sub>
                            <m:r>
                              <a:rPr lang="en-US" altLang="zh-CN" i="1">
                                <a:latin typeface="Cambria Math" panose="02040503050406030204" pitchFamily="18" charset="0"/>
                                <a:cs typeface="Calibri" panose="020F0502020204030204" pitchFamily="34" charset="0"/>
                              </a:rPr>
                              <m:t>𝑡</m:t>
                            </m:r>
                          </m:sub>
                        </m:sSub>
                        <m:r>
                          <a:rPr lang="en-US" altLang="zh-CN" i="1">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𝑎</m:t>
                        </m:r>
                      </m:e>
                    </m:d>
                  </m:oMath>
                </a14:m>
                <a:endParaRPr lang="zh-CN" altLang="en-US" dirty="0">
                  <a:latin typeface="Calibri" panose="020F0502020204030204" pitchFamily="34" charset="0"/>
                  <a:cs typeface="Calibri" panose="020F0502020204030204" pitchFamily="34" charset="0"/>
                </a:endParaRPr>
              </a:p>
            </p:txBody>
          </p:sp>
        </mc:Choice>
        <mc:Fallback xmlns="">
          <p:sp>
            <p:nvSpPr>
              <p:cNvPr id="24" name="文本框 23">
                <a:extLst>
                  <a:ext uri="{FF2B5EF4-FFF2-40B4-BE49-F238E27FC236}">
                    <a16:creationId xmlns:a16="http://schemas.microsoft.com/office/drawing/2014/main" id="{CAD7409C-C496-3326-E256-84C039DA45BA}"/>
                  </a:ext>
                </a:extLst>
              </p:cNvPr>
              <p:cNvSpPr txBox="1">
                <a:spLocks noRot="1" noChangeAspect="1" noMove="1" noResize="1" noEditPoints="1" noAdjustHandles="1" noChangeArrowheads="1" noChangeShapeType="1" noTextEdit="1"/>
              </p:cNvSpPr>
              <p:nvPr/>
            </p:nvSpPr>
            <p:spPr>
              <a:xfrm>
                <a:off x="6114066" y="1875467"/>
                <a:ext cx="1551583" cy="646331"/>
              </a:xfrm>
              <a:prstGeom prst="rect">
                <a:avLst/>
              </a:prstGeom>
              <a:blipFill>
                <a:blip r:embed="rId5"/>
                <a:stretch>
                  <a:fillRect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596454AE-EA6F-7C6A-45C4-3935283A2145}"/>
                  </a:ext>
                </a:extLst>
              </p:cNvPr>
              <p:cNvSpPr txBox="1"/>
              <p:nvPr/>
            </p:nvSpPr>
            <p:spPr>
              <a:xfrm>
                <a:off x="7831440" y="1873975"/>
                <a:ext cx="1635636" cy="646331"/>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Receive reward </a:t>
                </a:r>
                <a14:m>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𝑟</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oMath>
                </a14:m>
                <a:r>
                  <a:rPr lang="en-US" altLang="zh-CN" dirty="0">
                    <a:latin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mc:Choice>
        <mc:Fallback xmlns="">
          <p:sp>
            <p:nvSpPr>
              <p:cNvPr id="25" name="文本框 24">
                <a:extLst>
                  <a:ext uri="{FF2B5EF4-FFF2-40B4-BE49-F238E27FC236}">
                    <a16:creationId xmlns:a16="http://schemas.microsoft.com/office/drawing/2014/main" id="{596454AE-EA6F-7C6A-45C4-3935283A2145}"/>
                  </a:ext>
                </a:extLst>
              </p:cNvPr>
              <p:cNvSpPr txBox="1">
                <a:spLocks noRot="1" noChangeAspect="1" noMove="1" noResize="1" noEditPoints="1" noAdjustHandles="1" noChangeArrowheads="1" noChangeShapeType="1" noTextEdit="1"/>
              </p:cNvSpPr>
              <p:nvPr/>
            </p:nvSpPr>
            <p:spPr>
              <a:xfrm>
                <a:off x="7831440" y="1873975"/>
                <a:ext cx="1635636" cy="646331"/>
              </a:xfrm>
              <a:prstGeom prst="rect">
                <a:avLst/>
              </a:prstGeom>
              <a:blipFill>
                <a:blip r:embed="rId6"/>
                <a:stretch>
                  <a:fillRect l="-2985" t="-4717" r="-48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D8AD5818-BE9A-F920-5DB9-745A44F60467}"/>
                  </a:ext>
                </a:extLst>
              </p:cNvPr>
              <p:cNvSpPr txBox="1"/>
              <p:nvPr/>
            </p:nvSpPr>
            <p:spPr>
              <a:xfrm>
                <a:off x="10137536" y="1871429"/>
                <a:ext cx="1556178" cy="646331"/>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New action via </a:t>
                </a:r>
                <a14:m>
                  <m:oMath xmlns:m="http://schemas.openxmlformats.org/officeDocument/2006/math">
                    <m:r>
                      <a:rPr lang="en-US" altLang="zh-CN" i="1">
                        <a:latin typeface="Cambria Math" panose="02040503050406030204" pitchFamily="18" charset="0"/>
                        <a:cs typeface="Calibri" panose="020F0502020204030204" pitchFamily="34" charset="0"/>
                      </a:rPr>
                      <m:t>𝑄</m:t>
                    </m:r>
                    <m:d>
                      <m:dPr>
                        <m:ctrlPr>
                          <a:rPr lang="en-US" altLang="zh-CN" i="1">
                            <a:latin typeface="Cambria Math" panose="02040503050406030204" pitchFamily="18" charset="0"/>
                            <a:cs typeface="Calibri" panose="020F0502020204030204" pitchFamily="34" charset="0"/>
                          </a:rPr>
                        </m:ctrlPr>
                      </m:dPr>
                      <m:e>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𝑠</m:t>
                            </m:r>
                          </m:e>
                          <m:sub>
                            <m:r>
                              <a:rPr lang="en-US" altLang="zh-CN" i="1">
                                <a:latin typeface="Cambria Math" panose="02040503050406030204" pitchFamily="18" charset="0"/>
                                <a:cs typeface="Calibri" panose="020F0502020204030204" pitchFamily="34" charset="0"/>
                              </a:rPr>
                              <m:t>𝑡</m:t>
                            </m:r>
                            <m:r>
                              <a:rPr lang="en-US" altLang="zh-CN" b="0" i="1" smtClean="0">
                                <a:latin typeface="Cambria Math" panose="02040503050406030204" pitchFamily="18" charset="0"/>
                                <a:cs typeface="Calibri" panose="020F0502020204030204" pitchFamily="34" charset="0"/>
                              </a:rPr>
                              <m:t>+1</m:t>
                            </m:r>
                          </m:sub>
                        </m:sSub>
                        <m:r>
                          <a:rPr lang="en-US" altLang="zh-CN" i="1">
                            <a:latin typeface="Cambria Math" panose="02040503050406030204" pitchFamily="18" charset="0"/>
                            <a:cs typeface="Calibri" panose="020F0502020204030204" pitchFamily="34" charset="0"/>
                          </a:rPr>
                          <m:t>,</m:t>
                        </m:r>
                        <m:r>
                          <a:rPr lang="en-US" altLang="zh-CN" i="1" smtClean="0">
                            <a:latin typeface="Cambria Math" panose="02040503050406030204" pitchFamily="18" charset="0"/>
                            <a:cs typeface="Calibri" panose="020F0502020204030204" pitchFamily="34" charset="0"/>
                          </a:rPr>
                          <m:t>𝑎</m:t>
                        </m:r>
                      </m:e>
                    </m:d>
                  </m:oMath>
                </a14:m>
                <a:endParaRPr lang="zh-CN" altLang="en-US" dirty="0">
                  <a:latin typeface="Calibri" panose="020F0502020204030204" pitchFamily="34" charset="0"/>
                  <a:cs typeface="Calibri" panose="020F0502020204030204" pitchFamily="34" charset="0"/>
                </a:endParaRPr>
              </a:p>
            </p:txBody>
          </p:sp>
        </mc:Choice>
        <mc:Fallback xmlns="">
          <p:sp>
            <p:nvSpPr>
              <p:cNvPr id="26" name="文本框 25">
                <a:extLst>
                  <a:ext uri="{FF2B5EF4-FFF2-40B4-BE49-F238E27FC236}">
                    <a16:creationId xmlns:a16="http://schemas.microsoft.com/office/drawing/2014/main" id="{D8AD5818-BE9A-F920-5DB9-745A44F60467}"/>
                  </a:ext>
                </a:extLst>
              </p:cNvPr>
              <p:cNvSpPr txBox="1">
                <a:spLocks noRot="1" noChangeAspect="1" noMove="1" noResize="1" noEditPoints="1" noAdjustHandles="1" noChangeArrowheads="1" noChangeShapeType="1" noTextEdit="1"/>
              </p:cNvSpPr>
              <p:nvPr/>
            </p:nvSpPr>
            <p:spPr>
              <a:xfrm>
                <a:off x="10137536" y="1871429"/>
                <a:ext cx="1556178" cy="646331"/>
              </a:xfrm>
              <a:prstGeom prst="rect">
                <a:avLst/>
              </a:prstGeom>
              <a:blipFill>
                <a:blip r:embed="rId7"/>
                <a:stretch>
                  <a:fillRect l="-3529" t="-5660" r="-6275" b="-47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CABED053-AD2F-A874-A39D-6D6D202B040D}"/>
                  </a:ext>
                </a:extLst>
              </p:cNvPr>
              <p:cNvSpPr txBox="1"/>
              <p:nvPr/>
            </p:nvSpPr>
            <p:spPr>
              <a:xfrm>
                <a:off x="7515913" y="229804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,2</m:t>
                          </m:r>
                        </m:sub>
                      </m:sSub>
                    </m:oMath>
                  </m:oMathPara>
                </a14:m>
                <a:endParaRPr lang="zh-CN" altLang="en-US" dirty="0"/>
              </a:p>
            </p:txBody>
          </p:sp>
        </mc:Choice>
        <mc:Fallback xmlns="">
          <p:sp>
            <p:nvSpPr>
              <p:cNvPr id="27" name="文本框 26">
                <a:extLst>
                  <a:ext uri="{FF2B5EF4-FFF2-40B4-BE49-F238E27FC236}">
                    <a16:creationId xmlns:a16="http://schemas.microsoft.com/office/drawing/2014/main" id="{CABED053-AD2F-A874-A39D-6D6D202B040D}"/>
                  </a:ext>
                </a:extLst>
              </p:cNvPr>
              <p:cNvSpPr txBox="1">
                <a:spLocks noRot="1" noChangeAspect="1" noMove="1" noResize="1" noEditPoints="1" noAdjustHandles="1" noChangeArrowheads="1" noChangeShapeType="1" noTextEdit="1"/>
              </p:cNvSpPr>
              <p:nvPr/>
            </p:nvSpPr>
            <p:spPr>
              <a:xfrm>
                <a:off x="7515913" y="2298041"/>
                <a:ext cx="650939" cy="381515"/>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A7C9AA57-F01F-395E-5D7E-E78C744E3FD2}"/>
                  </a:ext>
                </a:extLst>
              </p:cNvPr>
              <p:cNvSpPr txBox="1"/>
              <p:nvPr/>
            </p:nvSpPr>
            <p:spPr>
              <a:xfrm>
                <a:off x="6589453" y="347978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,3</m:t>
                          </m:r>
                        </m:sub>
                      </m:sSub>
                    </m:oMath>
                  </m:oMathPara>
                </a14:m>
                <a:endParaRPr lang="zh-CN" altLang="en-US" dirty="0"/>
              </a:p>
            </p:txBody>
          </p:sp>
        </mc:Choice>
        <mc:Fallback xmlns="">
          <p:sp>
            <p:nvSpPr>
              <p:cNvPr id="28" name="文本框 27">
                <a:extLst>
                  <a:ext uri="{FF2B5EF4-FFF2-40B4-BE49-F238E27FC236}">
                    <a16:creationId xmlns:a16="http://schemas.microsoft.com/office/drawing/2014/main" id="{A7C9AA57-F01F-395E-5D7E-E78C744E3FD2}"/>
                  </a:ext>
                </a:extLst>
              </p:cNvPr>
              <p:cNvSpPr txBox="1">
                <a:spLocks noRot="1" noChangeAspect="1" noMove="1" noResize="1" noEditPoints="1" noAdjustHandles="1" noChangeArrowheads="1" noChangeShapeType="1" noTextEdit="1"/>
              </p:cNvSpPr>
              <p:nvPr/>
            </p:nvSpPr>
            <p:spPr>
              <a:xfrm>
                <a:off x="6589453" y="3479781"/>
                <a:ext cx="650939" cy="38151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99F2094A-7DB4-A1CE-70DD-D9BCECD516E0}"/>
                  </a:ext>
                </a:extLst>
              </p:cNvPr>
              <p:cNvSpPr txBox="1"/>
              <p:nvPr/>
            </p:nvSpPr>
            <p:spPr>
              <a:xfrm>
                <a:off x="9157793" y="2283565"/>
                <a:ext cx="6509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𝑠</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m:t>
                          </m:r>
                        </m:sub>
                      </m:sSub>
                    </m:oMath>
                  </m:oMathPara>
                </a14:m>
                <a:endParaRPr lang="zh-CN" altLang="en-US" dirty="0"/>
              </a:p>
            </p:txBody>
          </p:sp>
        </mc:Choice>
        <mc:Fallback xmlns="">
          <p:sp>
            <p:nvSpPr>
              <p:cNvPr id="29" name="文本框 28">
                <a:extLst>
                  <a:ext uri="{FF2B5EF4-FFF2-40B4-BE49-F238E27FC236}">
                    <a16:creationId xmlns:a16="http://schemas.microsoft.com/office/drawing/2014/main" id="{99F2094A-7DB4-A1CE-70DD-D9BCECD516E0}"/>
                  </a:ext>
                </a:extLst>
              </p:cNvPr>
              <p:cNvSpPr txBox="1">
                <a:spLocks noRot="1" noChangeAspect="1" noMove="1" noResize="1" noEditPoints="1" noAdjustHandles="1" noChangeArrowheads="1" noChangeShapeType="1" noTextEdit="1"/>
              </p:cNvSpPr>
              <p:nvPr/>
            </p:nvSpPr>
            <p:spPr>
              <a:xfrm>
                <a:off x="9157793" y="2283565"/>
                <a:ext cx="650939"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AEF804BA-28FE-46D9-7BB1-568FFBFC8FE3}"/>
                  </a:ext>
                </a:extLst>
              </p:cNvPr>
              <p:cNvSpPr txBox="1"/>
              <p:nvPr/>
            </p:nvSpPr>
            <p:spPr>
              <a:xfrm>
                <a:off x="10346905" y="1109593"/>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+1,1</m:t>
                          </m:r>
                        </m:sub>
                      </m:sSub>
                    </m:oMath>
                  </m:oMathPara>
                </a14:m>
                <a:endParaRPr lang="zh-CN" altLang="en-US" dirty="0"/>
              </a:p>
            </p:txBody>
          </p:sp>
        </mc:Choice>
        <mc:Fallback xmlns="">
          <p:sp>
            <p:nvSpPr>
              <p:cNvPr id="30" name="文本框 29">
                <a:extLst>
                  <a:ext uri="{FF2B5EF4-FFF2-40B4-BE49-F238E27FC236}">
                    <a16:creationId xmlns:a16="http://schemas.microsoft.com/office/drawing/2014/main" id="{AEF804BA-28FE-46D9-7BB1-568FFBFC8FE3}"/>
                  </a:ext>
                </a:extLst>
              </p:cNvPr>
              <p:cNvSpPr txBox="1">
                <a:spLocks noRot="1" noChangeAspect="1" noMove="1" noResize="1" noEditPoints="1" noAdjustHandles="1" noChangeArrowheads="1" noChangeShapeType="1" noTextEdit="1"/>
              </p:cNvSpPr>
              <p:nvPr/>
            </p:nvSpPr>
            <p:spPr>
              <a:xfrm>
                <a:off x="10346905" y="1109593"/>
                <a:ext cx="650939" cy="381515"/>
              </a:xfrm>
              <a:prstGeom prst="rect">
                <a:avLst/>
              </a:prstGeom>
              <a:blipFill>
                <a:blip r:embed="rId11"/>
                <a:stretch>
                  <a:fillRect r="-9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68492BEF-F8A0-7F73-E140-7C4EFD8115B6}"/>
                  </a:ext>
                </a:extLst>
              </p:cNvPr>
              <p:cNvSpPr txBox="1"/>
              <p:nvPr/>
            </p:nvSpPr>
            <p:spPr>
              <a:xfrm>
                <a:off x="11486952" y="229804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+2,2</m:t>
                          </m:r>
                        </m:sub>
                      </m:sSub>
                    </m:oMath>
                  </m:oMathPara>
                </a14:m>
                <a:endParaRPr lang="zh-CN" altLang="en-US" dirty="0"/>
              </a:p>
            </p:txBody>
          </p:sp>
        </mc:Choice>
        <mc:Fallback xmlns="">
          <p:sp>
            <p:nvSpPr>
              <p:cNvPr id="31" name="文本框 30">
                <a:extLst>
                  <a:ext uri="{FF2B5EF4-FFF2-40B4-BE49-F238E27FC236}">
                    <a16:creationId xmlns:a16="http://schemas.microsoft.com/office/drawing/2014/main" id="{68492BEF-F8A0-7F73-E140-7C4EFD8115B6}"/>
                  </a:ext>
                </a:extLst>
              </p:cNvPr>
              <p:cNvSpPr txBox="1">
                <a:spLocks noRot="1" noChangeAspect="1" noMove="1" noResize="1" noEditPoints="1" noAdjustHandles="1" noChangeArrowheads="1" noChangeShapeType="1" noTextEdit="1"/>
              </p:cNvSpPr>
              <p:nvPr/>
            </p:nvSpPr>
            <p:spPr>
              <a:xfrm>
                <a:off x="11486952" y="2298041"/>
                <a:ext cx="650939" cy="381515"/>
              </a:xfrm>
              <a:prstGeom prst="rect">
                <a:avLst/>
              </a:prstGeom>
              <a:blipFill>
                <a:blip r:embed="rId12"/>
                <a:stretch>
                  <a:fillRect r="-9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B9E0BFBC-20AA-7498-3209-B3187556C69E}"/>
                  </a:ext>
                </a:extLst>
              </p:cNvPr>
              <p:cNvSpPr txBox="1"/>
              <p:nvPr/>
            </p:nvSpPr>
            <p:spPr>
              <a:xfrm>
                <a:off x="10351223" y="3479781"/>
                <a:ext cx="65093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cs typeface="Calibri" panose="020F0502020204030204" pitchFamily="34" charset="0"/>
                            </a:rPr>
                          </m:ctrlPr>
                        </m:sSubPr>
                        <m:e>
                          <m:r>
                            <a:rPr lang="en-US" altLang="zh-CN" sz="1800" b="0" i="1" smtClean="0">
                              <a:latin typeface="Cambria Math" panose="02040503050406030204" pitchFamily="18" charset="0"/>
                              <a:cs typeface="Calibri" panose="020F0502020204030204" pitchFamily="34" charset="0"/>
                            </a:rPr>
                            <m:t>𝑎</m:t>
                          </m:r>
                        </m:e>
                        <m:sub>
                          <m:r>
                            <a:rPr lang="en-US" altLang="zh-CN" sz="1800" b="0" i="1" smtClean="0">
                              <a:latin typeface="Cambria Math" panose="02040503050406030204" pitchFamily="18" charset="0"/>
                              <a:cs typeface="Calibri" panose="020F0502020204030204" pitchFamily="34" charset="0"/>
                            </a:rPr>
                            <m:t>𝑡</m:t>
                          </m:r>
                          <m:r>
                            <a:rPr lang="en-US" altLang="zh-CN" sz="1800" b="0" i="1" smtClean="0">
                              <a:latin typeface="Cambria Math" panose="02040503050406030204" pitchFamily="18" charset="0"/>
                              <a:cs typeface="Calibri" panose="020F0502020204030204" pitchFamily="34" charset="0"/>
                            </a:rPr>
                            <m:t>+3,3</m:t>
                          </m:r>
                        </m:sub>
                      </m:sSub>
                    </m:oMath>
                  </m:oMathPara>
                </a14:m>
                <a:endParaRPr lang="zh-CN" altLang="en-US" dirty="0"/>
              </a:p>
            </p:txBody>
          </p:sp>
        </mc:Choice>
        <mc:Fallback xmlns="">
          <p:sp>
            <p:nvSpPr>
              <p:cNvPr id="32" name="文本框 31">
                <a:extLst>
                  <a:ext uri="{FF2B5EF4-FFF2-40B4-BE49-F238E27FC236}">
                    <a16:creationId xmlns:a16="http://schemas.microsoft.com/office/drawing/2014/main" id="{B9E0BFBC-20AA-7498-3209-B3187556C69E}"/>
                  </a:ext>
                </a:extLst>
              </p:cNvPr>
              <p:cNvSpPr txBox="1">
                <a:spLocks noRot="1" noChangeAspect="1" noMove="1" noResize="1" noEditPoints="1" noAdjustHandles="1" noChangeArrowheads="1" noChangeShapeType="1" noTextEdit="1"/>
              </p:cNvSpPr>
              <p:nvPr/>
            </p:nvSpPr>
            <p:spPr>
              <a:xfrm>
                <a:off x="10351223" y="3479781"/>
                <a:ext cx="650939" cy="381515"/>
              </a:xfrm>
              <a:prstGeom prst="rect">
                <a:avLst/>
              </a:prstGeom>
              <a:blipFill>
                <a:blip r:embed="rId13"/>
                <a:stretch>
                  <a:fillRect r="-9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A10D47CA-2A3E-0FE3-7963-B636EE2DBF1D}"/>
                  </a:ext>
                </a:extLst>
              </p:cNvPr>
              <p:cNvSpPr txBox="1"/>
              <p:nvPr/>
            </p:nvSpPr>
            <p:spPr>
              <a:xfrm>
                <a:off x="4839172" y="4976010"/>
                <a:ext cx="8001000" cy="531684"/>
              </a:xfrm>
              <a:prstGeom prst="rect">
                <a:avLst/>
              </a:prstGeom>
              <a:noFill/>
            </p:spPr>
            <p:txBody>
              <a:bodyPr wrap="square">
                <a:spAutoFit/>
              </a:bodyPr>
              <a:lstStyle/>
              <a:p>
                <a:pPr lvl="1">
                  <a:spcBef>
                    <a:spcPts val="1200"/>
                  </a:spcBef>
                  <a:spcAft>
                    <a:spcPts val="600"/>
                  </a:spcAft>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cs typeface="Calibri" panose="020F0502020204030204" pitchFamily="34" charset="0"/>
                        </a:rPr>
                        <m:t>𝑸</m:t>
                      </m:r>
                      <m:d>
                        <m:dPr>
                          <m:ctrlPr>
                            <a:rPr lang="en-US" altLang="zh-CN" sz="1800" b="1" i="1" smtClean="0">
                              <a:latin typeface="Cambria Math" panose="02040503050406030204" pitchFamily="18" charset="0"/>
                              <a:cs typeface="Calibri" panose="020F0502020204030204" pitchFamily="34" charset="0"/>
                            </a:rPr>
                          </m:ctrlPr>
                        </m:dPr>
                        <m:e>
                          <m:sSub>
                            <m:sSubPr>
                              <m:ctrlPr>
                                <a:rPr lang="en-US" altLang="zh-CN" sz="1800" b="1" i="1" smtClean="0">
                                  <a:latin typeface="Cambria Math" panose="02040503050406030204" pitchFamily="18" charset="0"/>
                                  <a:cs typeface="Calibri" panose="020F0502020204030204" pitchFamily="34" charset="0"/>
                                </a:rPr>
                              </m:ctrlPr>
                            </m:sSubPr>
                            <m:e>
                              <m:r>
                                <a:rPr lang="en-US" altLang="zh-CN" sz="1800" b="1" i="1" smtClean="0">
                                  <a:latin typeface="Cambria Math" panose="02040503050406030204" pitchFamily="18" charset="0"/>
                                  <a:cs typeface="Calibri" panose="020F0502020204030204" pitchFamily="34" charset="0"/>
                                </a:rPr>
                                <m:t>𝒔</m:t>
                              </m:r>
                            </m:e>
                            <m:sub>
                              <m:r>
                                <a:rPr lang="en-US" altLang="zh-CN" sz="1800" b="1" i="1" smtClean="0">
                                  <a:latin typeface="Cambria Math" panose="02040503050406030204" pitchFamily="18" charset="0"/>
                                  <a:cs typeface="Calibri" panose="020F0502020204030204" pitchFamily="34" charset="0"/>
                                </a:rPr>
                                <m:t>𝒕</m:t>
                              </m:r>
                            </m:sub>
                          </m:sSub>
                          <m:r>
                            <a:rPr lang="en-US" altLang="zh-CN" sz="1800" b="1" i="1" smtClean="0">
                              <a:latin typeface="Cambria Math" panose="02040503050406030204" pitchFamily="18" charset="0"/>
                              <a:cs typeface="Calibri" panose="020F0502020204030204" pitchFamily="34" charset="0"/>
                            </a:rPr>
                            <m:t>,</m:t>
                          </m:r>
                          <m:sSub>
                            <m:sSubPr>
                              <m:ctrlPr>
                                <a:rPr lang="en-US" altLang="zh-CN" sz="1800" b="1" i="1">
                                  <a:latin typeface="Cambria Math" panose="02040503050406030204" pitchFamily="18" charset="0"/>
                                  <a:cs typeface="Calibri" panose="020F0502020204030204" pitchFamily="34" charset="0"/>
                                </a:rPr>
                              </m:ctrlPr>
                            </m:sSubPr>
                            <m:e>
                              <m:r>
                                <a:rPr lang="en-US" altLang="zh-CN" sz="1800" b="1" i="1">
                                  <a:latin typeface="Cambria Math" panose="02040503050406030204" pitchFamily="18" charset="0"/>
                                  <a:cs typeface="Calibri" panose="020F0502020204030204" pitchFamily="34" charset="0"/>
                                </a:rPr>
                                <m:t>𝒂</m:t>
                              </m:r>
                            </m:e>
                            <m:sub>
                              <m:r>
                                <a:rPr lang="en-US" altLang="zh-CN" sz="1800" b="1" i="1">
                                  <a:latin typeface="Cambria Math" panose="02040503050406030204" pitchFamily="18" charset="0"/>
                                  <a:cs typeface="Calibri" panose="020F0502020204030204" pitchFamily="34" charset="0"/>
                                </a:rPr>
                                <m:t>𝒕</m:t>
                              </m:r>
                            </m:sub>
                          </m:sSub>
                        </m:e>
                      </m:d>
                      <m:r>
                        <a:rPr lang="en-US" altLang="zh-CN" sz="1800" b="1" i="1" smtClean="0">
                          <a:latin typeface="Cambria Math" panose="02040503050406030204" pitchFamily="18" charset="0"/>
                          <a:ea typeface="Cambria Math" panose="02040503050406030204" pitchFamily="18" charset="0"/>
                          <a:cs typeface="Calibri" panose="020F0502020204030204" pitchFamily="34" charset="0"/>
                        </a:rPr>
                        <m:t>←</m:t>
                      </m:r>
                      <m:r>
                        <a:rPr lang="en-US" altLang="zh-CN" sz="1800" b="1" i="1" smtClean="0">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800" b="1" i="1">
                              <a:latin typeface="Cambria Math" panose="02040503050406030204" pitchFamily="18" charset="0"/>
                              <a:cs typeface="Calibri" panose="020F0502020204030204" pitchFamily="34" charset="0"/>
                            </a:rPr>
                          </m:ctrlPr>
                        </m:dPr>
                        <m:e>
                          <m:sSub>
                            <m:sSubPr>
                              <m:ctrlPr>
                                <a:rPr lang="en-US" altLang="zh-CN" sz="1800" b="1" i="1">
                                  <a:latin typeface="Cambria Math" panose="02040503050406030204" pitchFamily="18" charset="0"/>
                                  <a:cs typeface="Calibri" panose="020F0502020204030204" pitchFamily="34" charset="0"/>
                                </a:rPr>
                              </m:ctrlPr>
                            </m:sSubPr>
                            <m:e>
                              <m:r>
                                <a:rPr lang="en-US" altLang="zh-CN" sz="1800" b="1" i="1">
                                  <a:latin typeface="Cambria Math" panose="02040503050406030204" pitchFamily="18" charset="0"/>
                                  <a:cs typeface="Calibri" panose="020F0502020204030204" pitchFamily="34" charset="0"/>
                                </a:rPr>
                                <m:t>𝒔</m:t>
                              </m:r>
                            </m:e>
                            <m:sub>
                              <m:r>
                                <a:rPr lang="en-US" altLang="zh-CN" sz="1800" b="1" i="1">
                                  <a:latin typeface="Cambria Math" panose="02040503050406030204" pitchFamily="18" charset="0"/>
                                  <a:cs typeface="Calibri" panose="020F0502020204030204" pitchFamily="34" charset="0"/>
                                </a:rPr>
                                <m:t>𝒕</m:t>
                              </m:r>
                            </m:sub>
                          </m:sSub>
                          <m:r>
                            <a:rPr lang="en-US" altLang="zh-CN" sz="1800" b="1" i="1" smtClean="0">
                              <a:latin typeface="Cambria Math" panose="02040503050406030204" pitchFamily="18" charset="0"/>
                              <a:cs typeface="Calibri" panose="020F0502020204030204" pitchFamily="34" charset="0"/>
                            </a:rPr>
                            <m:t>,</m:t>
                          </m:r>
                          <m:sSub>
                            <m:sSubPr>
                              <m:ctrlPr>
                                <a:rPr lang="en-US" altLang="zh-CN" sz="1800" b="1" i="1">
                                  <a:latin typeface="Cambria Math" panose="02040503050406030204" pitchFamily="18" charset="0"/>
                                  <a:cs typeface="Calibri" panose="020F0502020204030204" pitchFamily="34" charset="0"/>
                                </a:rPr>
                              </m:ctrlPr>
                            </m:sSubPr>
                            <m:e>
                              <m:r>
                                <a:rPr lang="en-US" altLang="zh-CN" sz="1800" b="1" i="1">
                                  <a:latin typeface="Cambria Math" panose="02040503050406030204" pitchFamily="18" charset="0"/>
                                  <a:cs typeface="Calibri" panose="020F0502020204030204" pitchFamily="34" charset="0"/>
                                </a:rPr>
                                <m:t>𝒂</m:t>
                              </m:r>
                            </m:e>
                            <m:sub>
                              <m:r>
                                <a:rPr lang="en-US" altLang="zh-CN" sz="1800" b="1" i="1">
                                  <a:latin typeface="Cambria Math" panose="02040503050406030204" pitchFamily="18" charset="0"/>
                                  <a:cs typeface="Calibri" panose="020F0502020204030204" pitchFamily="34" charset="0"/>
                                </a:rPr>
                                <m:t>𝒕</m:t>
                              </m:r>
                            </m:sub>
                          </m:sSub>
                        </m:e>
                      </m:d>
                      <m:r>
                        <a:rPr lang="en-US" altLang="zh-CN" sz="1800" b="1" i="1" smtClean="0">
                          <a:latin typeface="Cambria Math" panose="02040503050406030204" pitchFamily="18" charset="0"/>
                          <a:cs typeface="Calibri" panose="020F0502020204030204" pitchFamily="34" charset="0"/>
                        </a:rPr>
                        <m:t>+</m:t>
                      </m:r>
                      <m:r>
                        <a:rPr lang="zh-CN" altLang="en-US" sz="1800" b="1" i="1" smtClean="0">
                          <a:latin typeface="Cambria Math" panose="02040503050406030204" pitchFamily="18" charset="0"/>
                          <a:cs typeface="Calibri" panose="020F0502020204030204" pitchFamily="34" charset="0"/>
                        </a:rPr>
                        <m:t>𝜶</m:t>
                      </m:r>
                      <m:r>
                        <a:rPr lang="zh-CN" altLang="en-US" sz="1800" b="1" i="1" smtClean="0">
                          <a:latin typeface="Cambria Math" panose="02040503050406030204" pitchFamily="18" charset="0"/>
                          <a:cs typeface="Calibri" panose="020F0502020204030204" pitchFamily="34" charset="0"/>
                        </a:rPr>
                        <m:t>∙[</m:t>
                      </m:r>
                      <m:sSub>
                        <m:sSubPr>
                          <m:ctrlPr>
                            <a:rPr lang="en-US" altLang="zh-CN" sz="1800" b="1" i="1" smtClean="0">
                              <a:latin typeface="Cambria Math" panose="02040503050406030204" pitchFamily="18" charset="0"/>
                              <a:cs typeface="Calibri" panose="020F0502020204030204" pitchFamily="34" charset="0"/>
                            </a:rPr>
                          </m:ctrlPr>
                        </m:sSubPr>
                        <m:e>
                          <m:r>
                            <a:rPr lang="en-US" altLang="zh-CN" sz="1800" b="1" i="1" smtClean="0">
                              <a:latin typeface="Cambria Math" panose="02040503050406030204" pitchFamily="18" charset="0"/>
                              <a:cs typeface="Calibri" panose="020F0502020204030204" pitchFamily="34" charset="0"/>
                            </a:rPr>
                            <m:t>𝒓</m:t>
                          </m:r>
                        </m:e>
                        <m:sub>
                          <m:r>
                            <a:rPr lang="en-US" altLang="zh-CN" sz="1800" b="1" i="1" smtClean="0">
                              <a:latin typeface="Cambria Math" panose="02040503050406030204" pitchFamily="18" charset="0"/>
                              <a:cs typeface="Calibri" panose="020F0502020204030204" pitchFamily="34" charset="0"/>
                            </a:rPr>
                            <m:t>𝒕</m:t>
                          </m:r>
                          <m:r>
                            <a:rPr lang="en-US" altLang="zh-CN" sz="1800" b="1" i="1" smtClean="0">
                              <a:latin typeface="Cambria Math" panose="02040503050406030204" pitchFamily="18" charset="0"/>
                              <a:cs typeface="Calibri" panose="020F0502020204030204" pitchFamily="34" charset="0"/>
                            </a:rPr>
                            <m:t>+</m:t>
                          </m:r>
                          <m:r>
                            <a:rPr lang="en-US" altLang="zh-CN" sz="1800" b="1" i="1" smtClean="0">
                              <a:latin typeface="Cambria Math" panose="02040503050406030204" pitchFamily="18" charset="0"/>
                              <a:cs typeface="Calibri" panose="020F0502020204030204" pitchFamily="34" charset="0"/>
                            </a:rPr>
                            <m:t>𝟏</m:t>
                          </m:r>
                        </m:sub>
                      </m:sSub>
                      <m:r>
                        <a:rPr lang="en-US" altLang="zh-CN" sz="1800" b="1" i="1" smtClean="0">
                          <a:latin typeface="Cambria Math" panose="02040503050406030204" pitchFamily="18" charset="0"/>
                          <a:cs typeface="Calibri" panose="020F0502020204030204" pitchFamily="34" charset="0"/>
                        </a:rPr>
                        <m:t>+</m:t>
                      </m:r>
                      <m:r>
                        <a:rPr lang="zh-CN" altLang="en-US" sz="1800" b="1" i="1" smtClean="0">
                          <a:latin typeface="Cambria Math" panose="02040503050406030204" pitchFamily="18" charset="0"/>
                          <a:cs typeface="Calibri" panose="020F0502020204030204" pitchFamily="34" charset="0"/>
                        </a:rPr>
                        <m:t>𝜸</m:t>
                      </m:r>
                      <m:r>
                        <a:rPr lang="zh-CN" altLang="en-US" sz="1800" b="1" i="1" smtClean="0">
                          <a:latin typeface="Cambria Math" panose="02040503050406030204" pitchFamily="18" charset="0"/>
                          <a:cs typeface="Calibri" panose="020F0502020204030204" pitchFamily="34" charset="0"/>
                        </a:rPr>
                        <m:t>∙</m:t>
                      </m:r>
                      <m:func>
                        <m:funcPr>
                          <m:ctrlPr>
                            <a:rPr lang="en-US" altLang="zh-CN" sz="1800" b="1" i="1" smtClean="0">
                              <a:latin typeface="Cambria Math" panose="02040503050406030204" pitchFamily="18" charset="0"/>
                              <a:cs typeface="Calibri" panose="020F0502020204030204" pitchFamily="34" charset="0"/>
                            </a:rPr>
                          </m:ctrlPr>
                        </m:funcPr>
                        <m:fName>
                          <m:limLow>
                            <m:limLowPr>
                              <m:ctrlPr>
                                <a:rPr lang="en-US" altLang="zh-CN" sz="1800" b="1" i="1" smtClean="0">
                                  <a:latin typeface="Cambria Math" panose="02040503050406030204" pitchFamily="18" charset="0"/>
                                  <a:cs typeface="Calibri" panose="020F0502020204030204" pitchFamily="34" charset="0"/>
                                </a:rPr>
                              </m:ctrlPr>
                            </m:limLowPr>
                            <m:e>
                              <m:r>
                                <a:rPr lang="en-US" altLang="zh-CN" sz="1800" b="1" i="0" smtClean="0">
                                  <a:latin typeface="Cambria Math" panose="02040503050406030204" pitchFamily="18" charset="0"/>
                                  <a:cs typeface="Calibri" panose="020F0502020204030204" pitchFamily="34" charset="0"/>
                                </a:rPr>
                                <m:t>𝐦𝐚𝐱</m:t>
                              </m:r>
                            </m:e>
                            <m:lim>
                              <m:r>
                                <a:rPr lang="en-US" altLang="zh-CN" sz="1800" b="1" i="1" smtClean="0">
                                  <a:latin typeface="Cambria Math" panose="02040503050406030204" pitchFamily="18" charset="0"/>
                                  <a:cs typeface="Calibri" panose="020F0502020204030204" pitchFamily="34" charset="0"/>
                                </a:rPr>
                                <m:t>𝒂</m:t>
                              </m:r>
                            </m:lim>
                          </m:limLow>
                        </m:fName>
                        <m:e>
                          <m:r>
                            <a:rPr lang="en-US" altLang="zh-CN" sz="1800" b="1" i="1">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800" b="1" i="1">
                                  <a:latin typeface="Cambria Math" panose="02040503050406030204" pitchFamily="18" charset="0"/>
                                  <a:cs typeface="Calibri" panose="020F0502020204030204" pitchFamily="34" charset="0"/>
                                </a:rPr>
                              </m:ctrlPr>
                            </m:dPr>
                            <m:e>
                              <m:sSub>
                                <m:sSubPr>
                                  <m:ctrlPr>
                                    <a:rPr lang="en-US" altLang="zh-CN" sz="1800" b="1" i="1">
                                      <a:latin typeface="Cambria Math" panose="02040503050406030204" pitchFamily="18" charset="0"/>
                                      <a:cs typeface="Calibri" panose="020F0502020204030204" pitchFamily="34" charset="0"/>
                                    </a:rPr>
                                  </m:ctrlPr>
                                </m:sSubPr>
                                <m:e>
                                  <m:r>
                                    <a:rPr lang="en-US" altLang="zh-CN" sz="1800" b="1" i="1">
                                      <a:latin typeface="Cambria Math" panose="02040503050406030204" pitchFamily="18" charset="0"/>
                                      <a:cs typeface="Calibri" panose="020F0502020204030204" pitchFamily="34" charset="0"/>
                                    </a:rPr>
                                    <m:t>𝒔</m:t>
                                  </m:r>
                                </m:e>
                                <m:sub>
                                  <m:r>
                                    <a:rPr lang="en-US" altLang="zh-CN" sz="1800" b="1" i="1">
                                      <a:latin typeface="Cambria Math" panose="02040503050406030204" pitchFamily="18" charset="0"/>
                                      <a:cs typeface="Calibri" panose="020F0502020204030204" pitchFamily="34" charset="0"/>
                                    </a:rPr>
                                    <m:t>𝒕</m:t>
                                  </m:r>
                                  <m:r>
                                    <a:rPr lang="en-US" altLang="zh-CN" sz="1800" b="1" i="1" smtClean="0">
                                      <a:latin typeface="Cambria Math" panose="02040503050406030204" pitchFamily="18" charset="0"/>
                                      <a:cs typeface="Calibri" panose="020F0502020204030204" pitchFamily="34" charset="0"/>
                                    </a:rPr>
                                    <m:t>+</m:t>
                                  </m:r>
                                  <m:r>
                                    <a:rPr lang="en-US" altLang="zh-CN" sz="1800" b="1" i="1" smtClean="0">
                                      <a:latin typeface="Cambria Math" panose="02040503050406030204" pitchFamily="18" charset="0"/>
                                      <a:cs typeface="Calibri" panose="020F0502020204030204" pitchFamily="34" charset="0"/>
                                    </a:rPr>
                                    <m:t>𝟏</m:t>
                                  </m:r>
                                </m:sub>
                              </m:sSub>
                              <m:r>
                                <a:rPr lang="en-US" altLang="zh-CN" sz="1800" b="1" i="1">
                                  <a:latin typeface="Cambria Math" panose="02040503050406030204" pitchFamily="18" charset="0"/>
                                  <a:cs typeface="Calibri" panose="020F0502020204030204" pitchFamily="34" charset="0"/>
                                </a:rPr>
                                <m:t>,</m:t>
                              </m:r>
                              <m:r>
                                <a:rPr lang="en-US" altLang="zh-CN" sz="1800" b="1" i="1" smtClean="0">
                                  <a:latin typeface="Cambria Math" panose="02040503050406030204" pitchFamily="18" charset="0"/>
                                  <a:cs typeface="Calibri" panose="020F0502020204030204" pitchFamily="34" charset="0"/>
                                </a:rPr>
                                <m:t>𝒂</m:t>
                              </m:r>
                            </m:e>
                          </m:d>
                        </m:e>
                      </m:func>
                      <m:r>
                        <a:rPr lang="en-US" altLang="zh-CN" sz="1800" b="1" i="1" smtClean="0">
                          <a:latin typeface="Cambria Math" panose="02040503050406030204" pitchFamily="18" charset="0"/>
                          <a:cs typeface="Calibri" panose="020F0502020204030204" pitchFamily="34" charset="0"/>
                        </a:rPr>
                        <m:t>−</m:t>
                      </m:r>
                      <m:r>
                        <a:rPr lang="en-US" altLang="zh-CN" sz="1800" b="1" i="1">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800" b="1" i="1">
                              <a:latin typeface="Cambria Math" panose="02040503050406030204" pitchFamily="18" charset="0"/>
                              <a:cs typeface="Calibri" panose="020F0502020204030204" pitchFamily="34" charset="0"/>
                            </a:rPr>
                          </m:ctrlPr>
                        </m:dPr>
                        <m:e>
                          <m:sSub>
                            <m:sSubPr>
                              <m:ctrlPr>
                                <a:rPr lang="en-US" altLang="zh-CN" sz="1800" b="1" i="1">
                                  <a:latin typeface="Cambria Math" panose="02040503050406030204" pitchFamily="18" charset="0"/>
                                  <a:cs typeface="Calibri" panose="020F0502020204030204" pitchFamily="34" charset="0"/>
                                </a:rPr>
                              </m:ctrlPr>
                            </m:sSubPr>
                            <m:e>
                              <m:r>
                                <a:rPr lang="en-US" altLang="zh-CN" sz="1800" b="1" i="1">
                                  <a:latin typeface="Cambria Math" panose="02040503050406030204" pitchFamily="18" charset="0"/>
                                  <a:cs typeface="Calibri" panose="020F0502020204030204" pitchFamily="34" charset="0"/>
                                </a:rPr>
                                <m:t>𝒔</m:t>
                              </m:r>
                            </m:e>
                            <m:sub>
                              <m:r>
                                <a:rPr lang="en-US" altLang="zh-CN" sz="1800" b="1" i="1">
                                  <a:latin typeface="Cambria Math" panose="02040503050406030204" pitchFamily="18" charset="0"/>
                                  <a:cs typeface="Calibri" panose="020F0502020204030204" pitchFamily="34" charset="0"/>
                                </a:rPr>
                                <m:t>𝒕</m:t>
                              </m:r>
                            </m:sub>
                          </m:sSub>
                          <m:r>
                            <a:rPr lang="en-US" altLang="zh-CN" sz="1800" b="1" i="1">
                              <a:latin typeface="Cambria Math" panose="02040503050406030204" pitchFamily="18" charset="0"/>
                              <a:cs typeface="Calibri" panose="020F0502020204030204" pitchFamily="34" charset="0"/>
                            </a:rPr>
                            <m:t>,</m:t>
                          </m:r>
                          <m:sSub>
                            <m:sSubPr>
                              <m:ctrlPr>
                                <a:rPr lang="en-US" altLang="zh-CN" sz="1800" b="1" i="1">
                                  <a:latin typeface="Cambria Math" panose="02040503050406030204" pitchFamily="18" charset="0"/>
                                  <a:cs typeface="Calibri" panose="020F0502020204030204" pitchFamily="34" charset="0"/>
                                </a:rPr>
                              </m:ctrlPr>
                            </m:sSubPr>
                            <m:e>
                              <m:r>
                                <a:rPr lang="en-US" altLang="zh-CN" sz="1800" b="1" i="1">
                                  <a:latin typeface="Cambria Math" panose="02040503050406030204" pitchFamily="18" charset="0"/>
                                  <a:cs typeface="Calibri" panose="020F0502020204030204" pitchFamily="34" charset="0"/>
                                </a:rPr>
                                <m:t>𝒂</m:t>
                              </m:r>
                            </m:e>
                            <m:sub>
                              <m:r>
                                <a:rPr lang="en-US" altLang="zh-CN" sz="1800" b="1" i="1">
                                  <a:latin typeface="Cambria Math" panose="02040503050406030204" pitchFamily="18" charset="0"/>
                                  <a:cs typeface="Calibri" panose="020F0502020204030204" pitchFamily="34" charset="0"/>
                                </a:rPr>
                                <m:t>𝒕</m:t>
                              </m:r>
                            </m:sub>
                          </m:sSub>
                        </m:e>
                      </m:d>
                      <m:r>
                        <a:rPr lang="en-US" altLang="zh-CN" sz="1800" b="1" i="1" smtClean="0">
                          <a:latin typeface="Cambria Math" panose="02040503050406030204" pitchFamily="18" charset="0"/>
                          <a:cs typeface="Calibri" panose="020F0502020204030204" pitchFamily="34" charset="0"/>
                        </a:rPr>
                        <m:t>]</m:t>
                      </m:r>
                    </m:oMath>
                  </m:oMathPara>
                </a14:m>
                <a:endParaRPr lang="en-US" altLang="zh-CN" sz="1800" b="1" dirty="0">
                  <a:latin typeface="Calibri" panose="020F0502020204030204" pitchFamily="34" charset="0"/>
                  <a:cs typeface="Calibri" panose="020F0502020204030204" pitchFamily="34" charset="0"/>
                </a:endParaRPr>
              </a:p>
            </p:txBody>
          </p:sp>
        </mc:Choice>
        <mc:Fallback xmlns="">
          <p:sp>
            <p:nvSpPr>
              <p:cNvPr id="38" name="文本框 37">
                <a:extLst>
                  <a:ext uri="{FF2B5EF4-FFF2-40B4-BE49-F238E27FC236}">
                    <a16:creationId xmlns:a16="http://schemas.microsoft.com/office/drawing/2014/main" id="{A10D47CA-2A3E-0FE3-7963-B636EE2DBF1D}"/>
                  </a:ext>
                </a:extLst>
              </p:cNvPr>
              <p:cNvSpPr txBox="1">
                <a:spLocks noRot="1" noChangeAspect="1" noMove="1" noResize="1" noEditPoints="1" noAdjustHandles="1" noChangeArrowheads="1" noChangeShapeType="1" noTextEdit="1"/>
              </p:cNvSpPr>
              <p:nvPr/>
            </p:nvSpPr>
            <p:spPr>
              <a:xfrm>
                <a:off x="4839172" y="4976010"/>
                <a:ext cx="8001000" cy="531684"/>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462A6E76-0769-19A1-9AFC-C1B35E6D5CD2}"/>
                  </a:ext>
                </a:extLst>
              </p:cNvPr>
              <p:cNvSpPr txBox="1"/>
              <p:nvPr/>
            </p:nvSpPr>
            <p:spPr>
              <a:xfrm>
                <a:off x="8086265" y="2900235"/>
                <a:ext cx="2326326" cy="731739"/>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Greedy action </a:t>
                </a:r>
                <a14:m>
                  <m:oMath xmlns:m="http://schemas.openxmlformats.org/officeDocument/2006/math">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max</m:t>
                            </m:r>
                          </m:e>
                          <m:lim>
                            <m:r>
                              <a:rPr lang="en-US" altLang="zh-CN" i="1">
                                <a:latin typeface="Cambria Math" panose="02040503050406030204" pitchFamily="18" charset="0"/>
                                <a:cs typeface="Calibri" panose="020F0502020204030204" pitchFamily="34" charset="0"/>
                              </a:rPr>
                              <m:t>𝑎</m:t>
                            </m:r>
                          </m:lim>
                        </m:limLow>
                      </m:fName>
                      <m:e>
                        <m:r>
                          <a:rPr lang="en-US" altLang="zh-CN"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i="1">
                                <a:latin typeface="Cambria Math" panose="02040503050406030204" pitchFamily="18" charset="0"/>
                                <a:cs typeface="Calibri" panose="020F0502020204030204" pitchFamily="34" charset="0"/>
                              </a:rPr>
                            </m:ctrlPr>
                          </m:dPr>
                          <m:e>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𝑠</m:t>
                                </m:r>
                              </m:e>
                              <m:sub>
                                <m:r>
                                  <a:rPr lang="en-US" altLang="zh-CN" i="1">
                                    <a:latin typeface="Cambria Math" panose="02040503050406030204" pitchFamily="18" charset="0"/>
                                    <a:cs typeface="Calibri" panose="020F0502020204030204" pitchFamily="34" charset="0"/>
                                  </a:rPr>
                                  <m:t>𝑡</m:t>
                                </m:r>
                                <m:r>
                                  <a:rPr lang="en-US" altLang="zh-CN" i="1">
                                    <a:latin typeface="Cambria Math" panose="02040503050406030204" pitchFamily="18" charset="0"/>
                                    <a:cs typeface="Calibri" panose="020F0502020204030204" pitchFamily="34" charset="0"/>
                                  </a:rPr>
                                  <m:t>+1</m:t>
                                </m:r>
                              </m:sub>
                            </m:sSub>
                            <m:r>
                              <a:rPr lang="en-US" altLang="zh-CN" i="1">
                                <a:latin typeface="Cambria Math" panose="02040503050406030204" pitchFamily="18" charset="0"/>
                                <a:cs typeface="Calibri" panose="020F0502020204030204" pitchFamily="34" charset="0"/>
                              </a:rPr>
                              <m:t>,</m:t>
                            </m:r>
                            <m:r>
                              <a:rPr lang="en-US" altLang="zh-CN" i="1">
                                <a:latin typeface="Cambria Math" panose="02040503050406030204" pitchFamily="18" charset="0"/>
                                <a:cs typeface="Calibri" panose="020F0502020204030204" pitchFamily="34" charset="0"/>
                              </a:rPr>
                              <m:t>𝑎</m:t>
                            </m:r>
                          </m:e>
                        </m:d>
                      </m:e>
                    </m:func>
                  </m:oMath>
                </a14:m>
                <a:endParaRPr lang="zh-CN" altLang="en-US" dirty="0">
                  <a:latin typeface="Calibri" panose="020F0502020204030204" pitchFamily="34" charset="0"/>
                  <a:cs typeface="Calibri" panose="020F0502020204030204" pitchFamily="34" charset="0"/>
                </a:endParaRPr>
              </a:p>
            </p:txBody>
          </p:sp>
        </mc:Choice>
        <mc:Fallback xmlns="">
          <p:sp>
            <p:nvSpPr>
              <p:cNvPr id="39" name="文本框 38">
                <a:extLst>
                  <a:ext uri="{FF2B5EF4-FFF2-40B4-BE49-F238E27FC236}">
                    <a16:creationId xmlns:a16="http://schemas.microsoft.com/office/drawing/2014/main" id="{462A6E76-0769-19A1-9AFC-C1B35E6D5CD2}"/>
                  </a:ext>
                </a:extLst>
              </p:cNvPr>
              <p:cNvSpPr txBox="1">
                <a:spLocks noRot="1" noChangeAspect="1" noMove="1" noResize="1" noEditPoints="1" noAdjustHandles="1" noChangeArrowheads="1" noChangeShapeType="1" noTextEdit="1"/>
              </p:cNvSpPr>
              <p:nvPr/>
            </p:nvSpPr>
            <p:spPr>
              <a:xfrm>
                <a:off x="8086265" y="2900235"/>
                <a:ext cx="2326326" cy="731739"/>
              </a:xfrm>
              <a:prstGeom prst="rect">
                <a:avLst/>
              </a:prstGeom>
              <a:blipFill>
                <a:blip r:embed="rId15"/>
                <a:stretch>
                  <a:fillRect t="-5000"/>
                </a:stretch>
              </a:blipFill>
            </p:spPr>
            <p:txBody>
              <a:bodyPr/>
              <a:lstStyle/>
              <a:p>
                <a:r>
                  <a:rPr lang="zh-CN" altLang="en-US">
                    <a:noFill/>
                  </a:rPr>
                  <a:t> </a:t>
                </a:r>
              </a:p>
            </p:txBody>
          </p:sp>
        </mc:Fallback>
      </mc:AlternateContent>
      <p:sp>
        <p:nvSpPr>
          <p:cNvPr id="40" name="AutoShape 49">
            <a:extLst>
              <a:ext uri="{FF2B5EF4-FFF2-40B4-BE49-F238E27FC236}">
                <a16:creationId xmlns:a16="http://schemas.microsoft.com/office/drawing/2014/main" id="{6C3CB349-0326-C600-069C-21E1FADC38F7}"/>
              </a:ext>
            </a:extLst>
          </p:cNvPr>
          <p:cNvSpPr>
            <a:spLocks/>
          </p:cNvSpPr>
          <p:nvPr/>
        </p:nvSpPr>
        <p:spPr bwMode="auto">
          <a:xfrm rot="16200000">
            <a:off x="11183525" y="5116297"/>
            <a:ext cx="76200" cy="612000"/>
          </a:xfrm>
          <a:prstGeom prst="leftBracket">
            <a:avLst>
              <a:gd name="adj" fmla="val 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41" name="AutoShape 50">
            <a:extLst>
              <a:ext uri="{FF2B5EF4-FFF2-40B4-BE49-F238E27FC236}">
                <a16:creationId xmlns:a16="http://schemas.microsoft.com/office/drawing/2014/main" id="{0934EAAA-1CD6-9781-6F92-4ADE74067DFD}"/>
              </a:ext>
            </a:extLst>
          </p:cNvPr>
          <p:cNvSpPr>
            <a:spLocks/>
          </p:cNvSpPr>
          <p:nvPr/>
        </p:nvSpPr>
        <p:spPr bwMode="auto">
          <a:xfrm rot="5400000" flipV="1">
            <a:off x="9861547" y="3129251"/>
            <a:ext cx="76200" cy="3564000"/>
          </a:xfrm>
          <a:prstGeom prst="leftBracket">
            <a:avLst>
              <a:gd name="adj" fmla="val 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43" name="文本框 42">
            <a:extLst>
              <a:ext uri="{FF2B5EF4-FFF2-40B4-BE49-F238E27FC236}">
                <a16:creationId xmlns:a16="http://schemas.microsoft.com/office/drawing/2014/main" id="{297B1A69-1D92-685F-316D-6A6D42BD10E0}"/>
              </a:ext>
            </a:extLst>
          </p:cNvPr>
          <p:cNvSpPr txBox="1"/>
          <p:nvPr/>
        </p:nvSpPr>
        <p:spPr>
          <a:xfrm>
            <a:off x="9196652" y="4500607"/>
            <a:ext cx="1367660" cy="369332"/>
          </a:xfrm>
          <a:prstGeom prst="rect">
            <a:avLst/>
          </a:prstGeom>
          <a:noFill/>
        </p:spPr>
        <p:txBody>
          <a:bodyPr wrap="square">
            <a:spAutoFit/>
          </a:bodyPr>
          <a:lstStyle/>
          <a:p>
            <a:pPr algn="ctr"/>
            <a:r>
              <a:rPr lang="en-US" altLang="zh-CN" sz="1800" dirty="0">
                <a:solidFill>
                  <a:srgbClr val="C00000"/>
                </a:solidFill>
                <a:latin typeface="Calibri" panose="020F0502020204030204" pitchFamily="34" charset="0"/>
                <a:cs typeface="Calibri" panose="020F0502020204030204" pitchFamily="34" charset="0"/>
              </a:rPr>
              <a:t>TD error</a:t>
            </a:r>
            <a:endParaRPr lang="zh-CN" altLang="en-US" dirty="0">
              <a:solidFill>
                <a:srgbClr val="C00000"/>
              </a:solidFill>
            </a:endParaRPr>
          </a:p>
        </p:txBody>
      </p:sp>
      <p:sp>
        <p:nvSpPr>
          <p:cNvPr id="44" name="文本框 43">
            <a:extLst>
              <a:ext uri="{FF2B5EF4-FFF2-40B4-BE49-F238E27FC236}">
                <a16:creationId xmlns:a16="http://schemas.microsoft.com/office/drawing/2014/main" id="{1F470596-933F-83C1-485A-51416D104D41}"/>
              </a:ext>
            </a:extLst>
          </p:cNvPr>
          <p:cNvSpPr txBox="1"/>
          <p:nvPr/>
        </p:nvSpPr>
        <p:spPr>
          <a:xfrm>
            <a:off x="10537795" y="5496097"/>
            <a:ext cx="1367660" cy="646331"/>
          </a:xfrm>
          <a:prstGeom prst="rect">
            <a:avLst/>
          </a:prstGeom>
          <a:noFill/>
        </p:spPr>
        <p:txBody>
          <a:bodyPr wrap="square">
            <a:spAutoFit/>
          </a:bodyPr>
          <a:lstStyle/>
          <a:p>
            <a:pPr algn="ctr"/>
            <a:r>
              <a:rPr lang="en-US" altLang="zh-CN" sz="1800" dirty="0">
                <a:solidFill>
                  <a:srgbClr val="C00000"/>
                </a:solidFill>
                <a:latin typeface="Calibri" panose="020F0502020204030204" pitchFamily="34" charset="0"/>
                <a:cs typeface="Calibri" panose="020F0502020204030204" pitchFamily="34" charset="0"/>
              </a:rPr>
              <a:t>Current value</a:t>
            </a:r>
            <a:endParaRPr lang="zh-CN" altLang="en-US" dirty="0">
              <a:solidFill>
                <a:srgbClr val="C00000"/>
              </a:solidFill>
            </a:endParaRPr>
          </a:p>
        </p:txBody>
      </p:sp>
      <p:sp>
        <p:nvSpPr>
          <p:cNvPr id="45" name="AutoShape 49">
            <a:extLst>
              <a:ext uri="{FF2B5EF4-FFF2-40B4-BE49-F238E27FC236}">
                <a16:creationId xmlns:a16="http://schemas.microsoft.com/office/drawing/2014/main" id="{1A314E88-8910-A37C-F766-594394DD2973}"/>
              </a:ext>
            </a:extLst>
          </p:cNvPr>
          <p:cNvSpPr>
            <a:spLocks/>
          </p:cNvSpPr>
          <p:nvPr/>
        </p:nvSpPr>
        <p:spPr bwMode="auto">
          <a:xfrm rot="16200000">
            <a:off x="9269922" y="4272397"/>
            <a:ext cx="76200" cy="2376000"/>
          </a:xfrm>
          <a:prstGeom prst="leftBracket">
            <a:avLst>
              <a:gd name="adj" fmla="val 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46" name="文本框 45">
            <a:extLst>
              <a:ext uri="{FF2B5EF4-FFF2-40B4-BE49-F238E27FC236}">
                <a16:creationId xmlns:a16="http://schemas.microsoft.com/office/drawing/2014/main" id="{8820994B-5564-976D-2475-792040E644EF}"/>
              </a:ext>
            </a:extLst>
          </p:cNvPr>
          <p:cNvSpPr txBox="1"/>
          <p:nvPr/>
        </p:nvSpPr>
        <p:spPr>
          <a:xfrm>
            <a:off x="8783264" y="5489922"/>
            <a:ext cx="1188765" cy="646331"/>
          </a:xfrm>
          <a:prstGeom prst="rect">
            <a:avLst/>
          </a:prstGeom>
          <a:noFill/>
        </p:spPr>
        <p:txBody>
          <a:bodyPr wrap="square">
            <a:spAutoFit/>
          </a:bodyPr>
          <a:lstStyle/>
          <a:p>
            <a:pPr algn="ctr"/>
            <a:r>
              <a:rPr lang="en-US" altLang="zh-CN" sz="1800" dirty="0">
                <a:solidFill>
                  <a:srgbClr val="C00000"/>
                </a:solidFill>
                <a:latin typeface="Calibri" panose="020F0502020204030204" pitchFamily="34" charset="0"/>
                <a:cs typeface="Calibri" panose="020F0502020204030204" pitchFamily="34" charset="0"/>
              </a:rPr>
              <a:t>Target value</a:t>
            </a:r>
            <a:endParaRPr lang="zh-CN" altLang="en-US" dirty="0">
              <a:solidFill>
                <a:srgbClr val="C00000"/>
              </a:solidFill>
            </a:endParaRPr>
          </a:p>
        </p:txBody>
      </p:sp>
      <p:sp>
        <p:nvSpPr>
          <p:cNvPr id="47" name="AutoShape 49">
            <a:extLst>
              <a:ext uri="{FF2B5EF4-FFF2-40B4-BE49-F238E27FC236}">
                <a16:creationId xmlns:a16="http://schemas.microsoft.com/office/drawing/2014/main" id="{545CFA20-DFC1-D6B6-75E2-7A73F4264904}"/>
              </a:ext>
            </a:extLst>
          </p:cNvPr>
          <p:cNvSpPr>
            <a:spLocks/>
          </p:cNvSpPr>
          <p:nvPr/>
        </p:nvSpPr>
        <p:spPr bwMode="auto">
          <a:xfrm rot="16200000">
            <a:off x="7030625" y="5154397"/>
            <a:ext cx="76200" cy="612000"/>
          </a:xfrm>
          <a:prstGeom prst="leftBracket">
            <a:avLst>
              <a:gd name="adj" fmla="val 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zh-CN" altLang="zh-CN"/>
          </a:p>
        </p:txBody>
      </p:sp>
      <p:sp>
        <p:nvSpPr>
          <p:cNvPr id="48" name="文本框 47">
            <a:extLst>
              <a:ext uri="{FF2B5EF4-FFF2-40B4-BE49-F238E27FC236}">
                <a16:creationId xmlns:a16="http://schemas.microsoft.com/office/drawing/2014/main" id="{0B279136-6127-02D2-192F-FADCD195180F}"/>
              </a:ext>
            </a:extLst>
          </p:cNvPr>
          <p:cNvSpPr txBox="1"/>
          <p:nvPr/>
        </p:nvSpPr>
        <p:spPr>
          <a:xfrm>
            <a:off x="6384895" y="5534197"/>
            <a:ext cx="1367660" cy="646331"/>
          </a:xfrm>
          <a:prstGeom prst="rect">
            <a:avLst/>
          </a:prstGeom>
          <a:noFill/>
        </p:spPr>
        <p:txBody>
          <a:bodyPr wrap="square">
            <a:spAutoFit/>
          </a:bodyPr>
          <a:lstStyle/>
          <a:p>
            <a:pPr algn="ctr"/>
            <a:r>
              <a:rPr lang="en-US" altLang="zh-CN" sz="1800" dirty="0">
                <a:solidFill>
                  <a:srgbClr val="C00000"/>
                </a:solidFill>
                <a:latin typeface="Calibri" panose="020F0502020204030204" pitchFamily="34" charset="0"/>
                <a:cs typeface="Calibri" panose="020F0502020204030204" pitchFamily="34" charset="0"/>
              </a:rPr>
              <a:t>Current value</a:t>
            </a:r>
            <a:endParaRPr lang="zh-CN" altLang="en-US" dirty="0">
              <a:solidFill>
                <a:srgbClr val="C00000"/>
              </a:solidFill>
            </a:endParaRPr>
          </a:p>
        </p:txBody>
      </p:sp>
      <p:cxnSp>
        <p:nvCxnSpPr>
          <p:cNvPr id="49" name="连接符: 曲线 48">
            <a:extLst>
              <a:ext uri="{FF2B5EF4-FFF2-40B4-BE49-F238E27FC236}">
                <a16:creationId xmlns:a16="http://schemas.microsoft.com/office/drawing/2014/main" id="{7FEB4BF0-E700-2F2D-BF4B-3EE48F3F6B6F}"/>
              </a:ext>
            </a:extLst>
          </p:cNvPr>
          <p:cNvCxnSpPr>
            <a:cxnSpLocks/>
          </p:cNvCxnSpPr>
          <p:nvPr/>
        </p:nvCxnSpPr>
        <p:spPr>
          <a:xfrm rot="10800000">
            <a:off x="7349863" y="4630719"/>
            <a:ext cx="478191" cy="354332"/>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218B0BE9-8BE9-AAB3-9E48-991B215B6A5B}"/>
              </a:ext>
            </a:extLst>
          </p:cNvPr>
          <p:cNvSpPr txBox="1"/>
          <p:nvPr/>
        </p:nvSpPr>
        <p:spPr>
          <a:xfrm>
            <a:off x="5762110" y="4432802"/>
            <a:ext cx="1792344" cy="369332"/>
          </a:xfrm>
          <a:prstGeom prst="rect">
            <a:avLst/>
          </a:prstGeom>
          <a:noFill/>
        </p:spPr>
        <p:txBody>
          <a:bodyPr wrap="square">
            <a:spAutoFit/>
          </a:bodyPr>
          <a:lstStyle/>
          <a:p>
            <a:pPr algn="ctr"/>
            <a:r>
              <a:rPr lang="en-US" altLang="zh-CN" sz="1800" dirty="0">
                <a:solidFill>
                  <a:srgbClr val="C00000"/>
                </a:solidFill>
                <a:latin typeface="Calibri" panose="020F0502020204030204" pitchFamily="34" charset="0"/>
                <a:cs typeface="Calibri" panose="020F0502020204030204" pitchFamily="34" charset="0"/>
              </a:rPr>
              <a:t>Learning rate</a:t>
            </a:r>
            <a:endParaRPr lang="zh-CN" altLang="en-US" dirty="0">
              <a:solidFill>
                <a:srgbClr val="C00000"/>
              </a:solidFill>
            </a:endParaRPr>
          </a:p>
        </p:txBody>
      </p:sp>
    </p:spTree>
    <p:extLst>
      <p:ext uri="{BB962C8B-B14F-4D97-AF65-F5344CB8AC3E}">
        <p14:creationId xmlns:p14="http://schemas.microsoft.com/office/powerpoint/2010/main" val="1985518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Deep Q-Network (DQN)</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B534F3-74D1-61CA-D9FD-F678C4C86993}"/>
                  </a:ext>
                </a:extLst>
              </p:cNvPr>
              <p:cNvSpPr txBox="1"/>
              <p:nvPr/>
            </p:nvSpPr>
            <p:spPr>
              <a:xfrm>
                <a:off x="209685" y="819060"/>
                <a:ext cx="6267316" cy="5478423"/>
              </a:xfrm>
              <a:prstGeom prst="rect">
                <a:avLst/>
              </a:prstGeom>
              <a:noFill/>
            </p:spPr>
            <p:txBody>
              <a:bodyPr wrap="square">
                <a:spAutoFit/>
              </a:bodyPr>
              <a:lstStyle/>
              <a:p>
                <a:pPr>
                  <a:spcAft>
                    <a:spcPts val="600"/>
                  </a:spcAft>
                </a:pPr>
                <a:r>
                  <a:rPr lang="en-US" altLang="zh-CN" sz="2000" b="1" dirty="0">
                    <a:latin typeface="Calibri" panose="020F0502020204030204" pitchFamily="34" charset="0"/>
                    <a:cs typeface="Calibri" panose="020F0502020204030204" pitchFamily="34" charset="0"/>
                  </a:rPr>
                  <a:t>Characteristics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Q-learning (table) </a:t>
                </a:r>
                <a14:m>
                  <m:oMath xmlns:m="http://schemas.openxmlformats.org/officeDocument/2006/math">
                    <m:r>
                      <a:rPr lang="en-US" altLang="zh-CN" sz="2000" i="1">
                        <a:latin typeface="Cambria Math" panose="02040503050406030204" pitchFamily="18" charset="0"/>
                        <a:ea typeface="Cambria Math" panose="02040503050406030204" pitchFamily="18" charset="0"/>
                        <a:cs typeface="Calibri" panose="020F0502020204030204" pitchFamily="34" charset="0"/>
                      </a:rPr>
                      <m:t>→ </m:t>
                    </m:r>
                  </m:oMath>
                </a14:m>
                <a:r>
                  <a:rPr lang="en-US" altLang="zh-CN" sz="2000" dirty="0">
                    <a:latin typeface="Calibri" panose="020F0502020204030204" pitchFamily="34" charset="0"/>
                    <a:cs typeface="Calibri" panose="020F0502020204030204" pitchFamily="34" charset="0"/>
                  </a:rPr>
                  <a:t>Generalization </a:t>
                </a: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altLang="zh-CN" sz="2000" dirty="0">
                    <a:latin typeface="Calibri" panose="020F0502020204030204" pitchFamily="34" charset="0"/>
                    <a:cs typeface="Calibri" panose="020F0502020204030204" pitchFamily="34" charset="0"/>
                  </a:rPr>
                  <a:t> Hard to represent &amp; visit all states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Q-learning with a deep neural network function approximator </a:t>
                </a: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oMath>
                </a14:m>
                <a:endParaRPr lang="en-US" altLang="zh-CN" sz="2000" dirty="0">
                  <a:latin typeface="Calibri" panose="020F0502020204030204" pitchFamily="34" charset="0"/>
                  <a:cs typeface="Calibri" panose="020F0502020204030204" pitchFamily="34" charset="0"/>
                </a:endParaRPr>
              </a:p>
              <a:p>
                <a:pPr marL="914400" lvl="1" indent="-457200">
                  <a:spcAft>
                    <a:spcPts val="18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Continuous state space and discrete action space</a:t>
                </a:r>
                <a:endParaRPr lang="en-US" altLang="zh-CN" sz="2000" b="1" dirty="0">
                  <a:latin typeface="Calibri" panose="020F0502020204030204" pitchFamily="34" charset="0"/>
                  <a:cs typeface="Calibri" panose="020F0502020204030204" pitchFamily="34" charset="0"/>
                </a:endParaRPr>
              </a:p>
              <a:p>
                <a:pPr>
                  <a:spcAft>
                    <a:spcPts val="600"/>
                  </a:spcAft>
                </a:pPr>
                <a:r>
                  <a:rPr lang="en-US" altLang="zh-CN" sz="2000" b="1" dirty="0">
                    <a:latin typeface="Calibri" panose="020F0502020204030204" pitchFamily="34" charset="0"/>
                    <a:cs typeface="Calibri" panose="020F0502020204030204" pitchFamily="34" charset="0"/>
                  </a:rPr>
                  <a:t>Update rule for DQN</a:t>
                </a:r>
              </a:p>
              <a:p>
                <a:pPr marL="914400" lvl="1" indent="-4572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Experience replay buffer </a:t>
                </a:r>
                <a14:m>
                  <m:oMath xmlns:m="http://schemas.openxmlformats.org/officeDocument/2006/math">
                    <m:r>
                      <a:rPr lang="zh-CN" altLang="en-US" sz="2000" b="1" i="1" u="sng" smtClean="0">
                        <a:solidFill>
                          <a:srgbClr val="C00000"/>
                        </a:solidFill>
                        <a:latin typeface="Cambria Math" panose="02040503050406030204" pitchFamily="18" charset="0"/>
                        <a:cs typeface="Calibri" panose="020F0502020204030204" pitchFamily="34" charset="0"/>
                      </a:rPr>
                      <m:t>𝓓</m:t>
                    </m:r>
                  </m:oMath>
                </a14:m>
                <a:r>
                  <a:rPr lang="en-US" altLang="zh-CN" sz="2000" dirty="0">
                    <a:latin typeface="Calibri" panose="020F0502020204030204" pitchFamily="34" charset="0"/>
                    <a:cs typeface="Calibri" panose="020F0502020204030204" pitchFamily="34" charset="0"/>
                  </a:rPr>
                  <a:t>: break correlations, learn from past experiences</a:t>
                </a:r>
              </a:p>
              <a:p>
                <a:pPr marL="914400" lvl="1" indent="-4572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Freeze target Q-network</a:t>
                </a:r>
                <a:r>
                  <a:rPr lang="en-US" altLang="zh-CN" sz="2000" dirty="0">
                    <a:solidFill>
                      <a:srgbClr val="C00000"/>
                    </a:solidFill>
                    <a:latin typeface="Calibri" panose="020F0502020204030204" pitchFamily="34" charset="0"/>
                    <a:cs typeface="Calibri" panose="020F0502020204030204" pitchFamily="34" charset="0"/>
                  </a:rPr>
                  <a:t> </a:t>
                </a:r>
                <a14:m>
                  <m:oMath xmlns:m="http://schemas.openxmlformats.org/officeDocument/2006/math">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sSup>
                          <m:sSupPr>
                            <m:ctrlPr>
                              <a:rPr lang="en-US" altLang="zh-CN" sz="2000" i="1">
                                <a:latin typeface="Cambria Math" panose="02040503050406030204" pitchFamily="18" charset="0"/>
                                <a:cs typeface="Calibri" panose="020F0502020204030204" pitchFamily="34" charset="0"/>
                              </a:rPr>
                            </m:ctrlPr>
                          </m:sSupPr>
                          <m:e>
                            <m:r>
                              <a:rPr lang="zh-CN" altLang="en-US" sz="2000" i="1">
                                <a:latin typeface="Cambria Math" panose="02040503050406030204" pitchFamily="18" charset="0"/>
                                <a:cs typeface="Calibri" panose="020F0502020204030204" pitchFamily="34" charset="0"/>
                              </a:rPr>
                              <m:t>𝜃</m:t>
                            </m:r>
                          </m:e>
                          <m:sup>
                            <m:r>
                              <a:rPr lang="en-US" altLang="zh-CN" sz="2000" i="1">
                                <a:latin typeface="Cambria Math" panose="02040503050406030204" pitchFamily="18" charset="0"/>
                                <a:cs typeface="Calibri" panose="020F0502020204030204" pitchFamily="34" charset="0"/>
                              </a:rPr>
                              <m:t>−</m:t>
                            </m:r>
                          </m:sup>
                        </m:sSup>
                      </m:e>
                    </m:d>
                  </m:oMath>
                </a14:m>
                <a:r>
                  <a:rPr lang="en-US" altLang="zh-CN" sz="2000" dirty="0">
                    <a:latin typeface="Calibri" panose="020F0502020204030204" pitchFamily="34" charset="0"/>
                    <a:cs typeface="Calibri" panose="020F0502020204030204" pitchFamily="34" charset="0"/>
                  </a:rPr>
                  <a:t>: stabilize training performance</a:t>
                </a:r>
              </a:p>
              <a:p>
                <a:pPr marL="914400" lvl="1" indent="-4572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Batch update</a:t>
                </a:r>
                <a:r>
                  <a:rPr lang="en-US" altLang="zh-CN" sz="2000" dirty="0">
                    <a:latin typeface="Calibri" panose="020F0502020204030204" pitchFamily="34" charset="0"/>
                    <a:cs typeface="Calibri" panose="020F0502020204030204" pitchFamily="34" charset="0"/>
                  </a:rPr>
                  <a:t>: Sample random minibatch of experiences from buffer </a:t>
                </a:r>
                <a14:m>
                  <m:oMath xmlns:m="http://schemas.openxmlformats.org/officeDocument/2006/math">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𝑟</m:t>
                    </m:r>
                    <m:r>
                      <a:rPr lang="en-US" altLang="zh-CN" sz="2000" b="0" i="1" smtClean="0">
                        <a:latin typeface="Cambria Math" panose="02040503050406030204" pitchFamily="18" charset="0"/>
                        <a:cs typeface="Calibri" panose="020F0502020204030204" pitchFamily="34" charset="0"/>
                      </a:rPr>
                      <m:t>,</m:t>
                    </m:r>
                    <m:sSup>
                      <m:sSupPr>
                        <m:ctrlPr>
                          <a:rPr lang="en-US" altLang="zh-CN" sz="2000" b="0" i="1" smtClean="0">
                            <a:latin typeface="Cambria Math" panose="02040503050406030204" pitchFamily="18" charset="0"/>
                            <a:cs typeface="Calibri" panose="020F0502020204030204" pitchFamily="34" charset="0"/>
                          </a:rPr>
                        </m:ctrlPr>
                      </m:sSupPr>
                      <m:e>
                        <m:r>
                          <a:rPr lang="en-US" altLang="zh-CN" sz="2000" b="0" i="1" smtClean="0">
                            <a:latin typeface="Cambria Math" panose="02040503050406030204" pitchFamily="18" charset="0"/>
                            <a:cs typeface="Calibri" panose="020F0502020204030204" pitchFamily="34" charset="0"/>
                          </a:rPr>
                          <m:t>𝑠</m:t>
                        </m:r>
                      </m:e>
                      <m:sup>
                        <m:r>
                          <a:rPr lang="en-US" altLang="zh-CN" sz="2000" b="0" i="1" smtClean="0">
                            <a:latin typeface="Cambria Math" panose="02040503050406030204" pitchFamily="18" charset="0"/>
                            <a:cs typeface="Calibri" panose="020F0502020204030204" pitchFamily="34" charset="0"/>
                          </a:rPr>
                          <m:t>′</m:t>
                        </m:r>
                      </m:sup>
                    </m:sSup>
                    <m:r>
                      <a:rPr lang="en-US" altLang="zh-CN" sz="2000" b="0" i="1" smtClean="0">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𝒟</m:t>
                    </m:r>
                  </m:oMath>
                </a14:m>
                <a:endParaRPr lang="en-US" altLang="zh-CN" sz="2000" dirty="0">
                  <a:latin typeface="Calibri" panose="020F0502020204030204" pitchFamily="34" charset="0"/>
                  <a:cs typeface="Calibri" panose="020F0502020204030204" pitchFamily="34" charset="0"/>
                </a:endParaRPr>
              </a:p>
              <a:p>
                <a:pPr marL="914400" lvl="1" indent="-4572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TD learning</a:t>
                </a:r>
                <a:r>
                  <a:rPr lang="en-US" altLang="zh-CN" sz="2000" dirty="0">
                    <a:latin typeface="Calibri" panose="020F0502020204030204" pitchFamily="34" charset="0"/>
                    <a:cs typeface="Calibri" panose="020F0502020204030204" pitchFamily="34" charset="0"/>
                  </a:rPr>
                  <a:t>: minimize the mean squared errors (MSE)</a:t>
                </a:r>
              </a:p>
            </p:txBody>
          </p:sp>
        </mc:Choice>
        <mc:Fallback xmlns="">
          <p:sp>
            <p:nvSpPr>
              <p:cNvPr id="5" name="文本框 4">
                <a:extLst>
                  <a:ext uri="{FF2B5EF4-FFF2-40B4-BE49-F238E27FC236}">
                    <a16:creationId xmlns:a16="http://schemas.microsoft.com/office/drawing/2014/main" id="{6FB534F3-74D1-61CA-D9FD-F678C4C86993}"/>
                  </a:ext>
                </a:extLst>
              </p:cNvPr>
              <p:cNvSpPr txBox="1">
                <a:spLocks noRot="1" noChangeAspect="1" noMove="1" noResize="1" noEditPoints="1" noAdjustHandles="1" noChangeArrowheads="1" noChangeShapeType="1" noTextEdit="1"/>
              </p:cNvSpPr>
              <p:nvPr/>
            </p:nvSpPr>
            <p:spPr>
              <a:xfrm>
                <a:off x="209685" y="819060"/>
                <a:ext cx="6267316" cy="5478423"/>
              </a:xfrm>
              <a:prstGeom prst="rect">
                <a:avLst/>
              </a:prstGeom>
              <a:blipFill>
                <a:blip r:embed="rId2"/>
                <a:stretch>
                  <a:fillRect l="-972" t="-556" b="-100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EBB9AEF1-D11C-B53A-ED09-3A331D0BFB0D}"/>
                  </a:ext>
                </a:extLst>
              </p:cNvPr>
              <p:cNvSpPr txBox="1"/>
              <p:nvPr/>
            </p:nvSpPr>
            <p:spPr>
              <a:xfrm>
                <a:off x="6219765" y="5847741"/>
                <a:ext cx="6096000" cy="463973"/>
              </a:xfrm>
              <a:prstGeom prst="rect">
                <a:avLst/>
              </a:prstGeom>
              <a:noFill/>
            </p:spPr>
            <p:txBody>
              <a:bodyPr wrap="square">
                <a:spAutoFit/>
              </a:bodyPr>
              <a:lstStyle/>
              <a:p>
                <a:pPr marL="0" lvl="1"/>
                <a14:m>
                  <m:oMathPara xmlns:m="http://schemas.openxmlformats.org/officeDocument/2006/math">
                    <m:oMathParaPr>
                      <m:jc m:val="center"/>
                    </m:oMathParaPr>
                    <m:oMath xmlns:m="http://schemas.openxmlformats.org/officeDocument/2006/math">
                      <m:r>
                        <a:rPr lang="en-US" altLang="zh-CN" sz="18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𝓛</m:t>
                      </m:r>
                      <m:d>
                        <m:dPr>
                          <m:ctrlPr>
                            <a:rPr lang="en-US" altLang="zh-CN" sz="18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ctrlPr>
                        </m:dPr>
                        <m:e>
                          <m:r>
                            <a:rPr lang="zh-CN" altLang="en-US" sz="1800" b="1" i="1" smtClean="0">
                              <a:solidFill>
                                <a:srgbClr val="C00000"/>
                              </a:solidFill>
                              <a:latin typeface="Cambria Math" panose="02040503050406030204" pitchFamily="18" charset="0"/>
                              <a:cs typeface="Calibri" panose="020F0502020204030204" pitchFamily="34" charset="0"/>
                            </a:rPr>
                            <m:t>𝜽</m:t>
                          </m:r>
                        </m:e>
                      </m:d>
                      <m:r>
                        <a:rPr lang="en-US" altLang="zh-CN" sz="1800" b="1" i="1" smtClean="0">
                          <a:solidFill>
                            <a:srgbClr val="C00000"/>
                          </a:solidFill>
                          <a:latin typeface="Cambria Math" panose="02040503050406030204" pitchFamily="18" charset="0"/>
                          <a:cs typeface="Calibri" panose="020F0502020204030204" pitchFamily="34" charset="0"/>
                        </a:rPr>
                        <m:t>=</m:t>
                      </m:r>
                      <m:sSub>
                        <m:sSubPr>
                          <m:ctrlPr>
                            <a:rPr lang="en-US" altLang="zh-CN" sz="1800" b="1" i="1" smtClean="0">
                              <a:solidFill>
                                <a:srgbClr val="C00000"/>
                              </a:solidFill>
                              <a:latin typeface="Cambria Math" panose="02040503050406030204" pitchFamily="18" charset="0"/>
                              <a:cs typeface="Calibri" panose="020F0502020204030204" pitchFamily="34" charset="0"/>
                            </a:rPr>
                          </m:ctrlPr>
                        </m:sSubPr>
                        <m:e>
                          <m:r>
                            <a:rPr lang="zh-CN" altLang="en-US" sz="1800" b="1" i="1" smtClean="0">
                              <a:solidFill>
                                <a:srgbClr val="C00000"/>
                              </a:solidFill>
                              <a:latin typeface="Cambria Math" panose="02040503050406030204" pitchFamily="18" charset="0"/>
                              <a:cs typeface="Calibri" panose="020F0502020204030204" pitchFamily="34" charset="0"/>
                            </a:rPr>
                            <m:t>𝔼</m:t>
                          </m:r>
                        </m:e>
                        <m:sub>
                          <m:r>
                            <a:rPr lang="en-US" altLang="zh-CN" sz="1800" b="1" i="1" smtClean="0">
                              <a:solidFill>
                                <a:srgbClr val="C00000"/>
                              </a:solidFill>
                              <a:latin typeface="Cambria Math" panose="02040503050406030204" pitchFamily="18" charset="0"/>
                              <a:cs typeface="Calibri" panose="020F0502020204030204" pitchFamily="34" charset="0"/>
                            </a:rPr>
                            <m:t>𝒔</m:t>
                          </m:r>
                          <m:r>
                            <a:rPr lang="en-US" altLang="zh-CN" sz="1800" b="1" i="1" smtClean="0">
                              <a:solidFill>
                                <a:srgbClr val="C00000"/>
                              </a:solidFill>
                              <a:latin typeface="Cambria Math" panose="02040503050406030204" pitchFamily="18" charset="0"/>
                              <a:cs typeface="Calibri" panose="020F0502020204030204" pitchFamily="34" charset="0"/>
                            </a:rPr>
                            <m:t>,</m:t>
                          </m:r>
                          <m:r>
                            <a:rPr lang="en-US" altLang="zh-CN" sz="1800" b="1" i="1" smtClean="0">
                              <a:solidFill>
                                <a:srgbClr val="C00000"/>
                              </a:solidFill>
                              <a:latin typeface="Cambria Math" panose="02040503050406030204" pitchFamily="18" charset="0"/>
                              <a:cs typeface="Calibri" panose="020F0502020204030204" pitchFamily="34" charset="0"/>
                            </a:rPr>
                            <m:t>𝒂</m:t>
                          </m:r>
                          <m:r>
                            <a:rPr lang="en-US" altLang="zh-CN" sz="1800" b="1" i="1" smtClean="0">
                              <a:solidFill>
                                <a:srgbClr val="C00000"/>
                              </a:solidFill>
                              <a:latin typeface="Cambria Math" panose="02040503050406030204" pitchFamily="18" charset="0"/>
                              <a:cs typeface="Calibri" panose="020F0502020204030204" pitchFamily="34" charset="0"/>
                            </a:rPr>
                            <m:t>,</m:t>
                          </m:r>
                          <m:r>
                            <a:rPr lang="en-US" altLang="zh-CN" sz="1800" b="1" i="1" smtClean="0">
                              <a:solidFill>
                                <a:srgbClr val="C00000"/>
                              </a:solidFill>
                              <a:latin typeface="Cambria Math" panose="02040503050406030204" pitchFamily="18" charset="0"/>
                              <a:cs typeface="Calibri" panose="020F0502020204030204" pitchFamily="34" charset="0"/>
                            </a:rPr>
                            <m:t>𝒓</m:t>
                          </m:r>
                          <m:r>
                            <a:rPr lang="en-US" altLang="zh-CN" sz="1800" b="1" i="1" smtClean="0">
                              <a:solidFill>
                                <a:srgbClr val="C00000"/>
                              </a:solidFill>
                              <a:latin typeface="Cambria Math" panose="02040503050406030204" pitchFamily="18" charset="0"/>
                              <a:cs typeface="Calibri" panose="020F0502020204030204" pitchFamily="34" charset="0"/>
                            </a:rPr>
                            <m:t>,</m:t>
                          </m:r>
                          <m:sSup>
                            <m:sSupPr>
                              <m:ctrlPr>
                                <a:rPr lang="en-US" altLang="zh-CN" sz="1800" b="1" i="1" smtClean="0">
                                  <a:solidFill>
                                    <a:srgbClr val="C00000"/>
                                  </a:solidFill>
                                  <a:latin typeface="Cambria Math" panose="02040503050406030204" pitchFamily="18" charset="0"/>
                                  <a:cs typeface="Calibri" panose="020F0502020204030204" pitchFamily="34" charset="0"/>
                                </a:rPr>
                              </m:ctrlPr>
                            </m:sSupPr>
                            <m:e>
                              <m:r>
                                <a:rPr lang="en-US" altLang="zh-CN" sz="1800" b="1" i="1" smtClean="0">
                                  <a:solidFill>
                                    <a:srgbClr val="C00000"/>
                                  </a:solidFill>
                                  <a:latin typeface="Cambria Math" panose="02040503050406030204" pitchFamily="18" charset="0"/>
                                  <a:cs typeface="Calibri" panose="020F0502020204030204" pitchFamily="34" charset="0"/>
                                </a:rPr>
                                <m:t>𝒔</m:t>
                              </m:r>
                            </m:e>
                            <m:sup>
                              <m:r>
                                <a:rPr lang="en-US" altLang="zh-CN" sz="1800" b="1" i="1" smtClean="0">
                                  <a:solidFill>
                                    <a:srgbClr val="C00000"/>
                                  </a:solidFill>
                                  <a:latin typeface="Cambria Math" panose="02040503050406030204" pitchFamily="18" charset="0"/>
                                  <a:cs typeface="Calibri" panose="020F0502020204030204" pitchFamily="34" charset="0"/>
                                </a:rPr>
                                <m:t>′</m:t>
                              </m:r>
                            </m:sup>
                          </m:sSup>
                          <m:r>
                            <a:rPr lang="en-US" altLang="zh-CN" sz="1800" b="1" i="1" smtClean="0">
                              <a:solidFill>
                                <a:srgbClr val="C00000"/>
                              </a:solidFill>
                              <a:latin typeface="Cambria Math" panose="02040503050406030204" pitchFamily="18" charset="0"/>
                              <a:cs typeface="Calibri" panose="020F0502020204030204" pitchFamily="34" charset="0"/>
                            </a:rPr>
                            <m:t>~</m:t>
                          </m:r>
                          <m:r>
                            <a:rPr lang="zh-CN" altLang="en-US" sz="1800" b="1" i="1" smtClean="0">
                              <a:solidFill>
                                <a:srgbClr val="C00000"/>
                              </a:solidFill>
                              <a:latin typeface="Cambria Math" panose="02040503050406030204" pitchFamily="18" charset="0"/>
                              <a:cs typeface="Calibri" panose="020F0502020204030204" pitchFamily="34" charset="0"/>
                            </a:rPr>
                            <m:t>𝓓</m:t>
                          </m:r>
                        </m:sub>
                      </m:sSub>
                      <m:r>
                        <a:rPr lang="en-US" altLang="zh-CN" sz="1800" b="1" i="1" smtClean="0">
                          <a:solidFill>
                            <a:srgbClr val="C00000"/>
                          </a:solidFill>
                          <a:latin typeface="Cambria Math" panose="02040503050406030204" pitchFamily="18" charset="0"/>
                          <a:cs typeface="Calibri" panose="020F0502020204030204" pitchFamily="34" charset="0"/>
                        </a:rPr>
                        <m:t>[</m:t>
                      </m:r>
                      <m:r>
                        <a:rPr lang="en-US" altLang="zh-CN" sz="1800" b="1" i="1" smtClean="0">
                          <a:solidFill>
                            <a:srgbClr val="C00000"/>
                          </a:solidFill>
                          <a:latin typeface="Cambria Math" panose="02040503050406030204" pitchFamily="18" charset="0"/>
                          <a:cs typeface="Calibri" panose="020F0502020204030204" pitchFamily="34" charset="0"/>
                        </a:rPr>
                        <m:t>𝒓</m:t>
                      </m:r>
                      <m:r>
                        <a:rPr lang="en-US" altLang="zh-CN" sz="1800" b="1" i="1" smtClean="0">
                          <a:solidFill>
                            <a:srgbClr val="C00000"/>
                          </a:solidFill>
                          <a:latin typeface="Cambria Math" panose="02040503050406030204" pitchFamily="18" charset="0"/>
                          <a:cs typeface="Calibri" panose="020F0502020204030204" pitchFamily="34" charset="0"/>
                        </a:rPr>
                        <m:t>+</m:t>
                      </m:r>
                      <m:r>
                        <a:rPr lang="zh-CN" altLang="en-US" sz="1800" b="1" i="1">
                          <a:solidFill>
                            <a:srgbClr val="C00000"/>
                          </a:solidFill>
                          <a:latin typeface="Cambria Math" panose="02040503050406030204" pitchFamily="18" charset="0"/>
                          <a:cs typeface="Calibri" panose="020F0502020204030204" pitchFamily="34" charset="0"/>
                        </a:rPr>
                        <m:t>𝜸</m:t>
                      </m:r>
                      <m:func>
                        <m:funcPr>
                          <m:ctrlPr>
                            <a:rPr lang="en-US" altLang="zh-CN" sz="1800" b="1" i="1">
                              <a:solidFill>
                                <a:srgbClr val="C00000"/>
                              </a:solidFill>
                              <a:latin typeface="Cambria Math" panose="02040503050406030204" pitchFamily="18" charset="0"/>
                              <a:cs typeface="Calibri" panose="020F0502020204030204" pitchFamily="34" charset="0"/>
                            </a:rPr>
                          </m:ctrlPr>
                        </m:funcPr>
                        <m:fName>
                          <m:limLow>
                            <m:limLowPr>
                              <m:ctrlPr>
                                <a:rPr lang="en-US" altLang="zh-CN" sz="1800" b="1" i="1">
                                  <a:solidFill>
                                    <a:srgbClr val="C00000"/>
                                  </a:solidFill>
                                  <a:latin typeface="Cambria Math" panose="02040503050406030204" pitchFamily="18" charset="0"/>
                                  <a:cs typeface="Calibri" panose="020F0502020204030204" pitchFamily="34" charset="0"/>
                                </a:rPr>
                              </m:ctrlPr>
                            </m:limLowPr>
                            <m:e>
                              <m:r>
                                <a:rPr lang="en-US" altLang="zh-CN" sz="1800" b="1" i="1">
                                  <a:solidFill>
                                    <a:srgbClr val="C00000"/>
                                  </a:solidFill>
                                  <a:latin typeface="Cambria Math" panose="02040503050406030204" pitchFamily="18" charset="0"/>
                                  <a:cs typeface="Calibri" panose="020F0502020204030204" pitchFamily="34" charset="0"/>
                                </a:rPr>
                                <m:t>𝒎𝒂𝒙</m:t>
                              </m:r>
                            </m:e>
                            <m:lim>
                              <m:sSup>
                                <m:sSupPr>
                                  <m:ctrlPr>
                                    <a:rPr lang="en-US" altLang="zh-CN" sz="1800" b="1" i="1" smtClean="0">
                                      <a:solidFill>
                                        <a:srgbClr val="C00000"/>
                                      </a:solidFill>
                                      <a:latin typeface="Cambria Math" panose="02040503050406030204" pitchFamily="18" charset="0"/>
                                      <a:cs typeface="Calibri" panose="020F0502020204030204" pitchFamily="34" charset="0"/>
                                    </a:rPr>
                                  </m:ctrlPr>
                                </m:sSupPr>
                                <m:e>
                                  <m:r>
                                    <a:rPr lang="en-US" altLang="zh-CN" sz="1800" b="1" i="1" smtClean="0">
                                      <a:solidFill>
                                        <a:srgbClr val="C00000"/>
                                      </a:solidFill>
                                      <a:latin typeface="Cambria Math" panose="02040503050406030204" pitchFamily="18" charset="0"/>
                                      <a:cs typeface="Calibri" panose="020F0502020204030204" pitchFamily="34" charset="0"/>
                                    </a:rPr>
                                    <m:t>𝒂</m:t>
                                  </m:r>
                                </m:e>
                                <m:sup>
                                  <m:r>
                                    <a:rPr lang="en-US" altLang="zh-CN" sz="1800" b="1" i="1" smtClean="0">
                                      <a:solidFill>
                                        <a:srgbClr val="C00000"/>
                                      </a:solidFill>
                                      <a:latin typeface="Cambria Math" panose="02040503050406030204" pitchFamily="18" charset="0"/>
                                      <a:cs typeface="Calibri" panose="020F0502020204030204" pitchFamily="34" charset="0"/>
                                    </a:rPr>
                                    <m:t>′</m:t>
                                  </m:r>
                                </m:sup>
                              </m:sSup>
                            </m:lim>
                          </m:limLow>
                        </m:fName>
                        <m:e>
                          <m:r>
                            <a:rPr lang="en-US" altLang="zh-CN" sz="18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800" b="1" i="1">
                                  <a:solidFill>
                                    <a:srgbClr val="C00000"/>
                                  </a:solidFill>
                                  <a:latin typeface="Cambria Math" panose="02040503050406030204" pitchFamily="18" charset="0"/>
                                  <a:cs typeface="Calibri" panose="020F0502020204030204" pitchFamily="34" charset="0"/>
                                </a:rPr>
                              </m:ctrlPr>
                            </m:dPr>
                            <m:e>
                              <m:sSup>
                                <m:sSupPr>
                                  <m:ctrlPr>
                                    <a:rPr lang="en-US" altLang="zh-CN" sz="1800" b="1" i="1" smtClean="0">
                                      <a:solidFill>
                                        <a:srgbClr val="C00000"/>
                                      </a:solidFill>
                                      <a:latin typeface="Cambria Math" panose="02040503050406030204" pitchFamily="18" charset="0"/>
                                      <a:cs typeface="Calibri" panose="020F0502020204030204" pitchFamily="34" charset="0"/>
                                    </a:rPr>
                                  </m:ctrlPr>
                                </m:sSupPr>
                                <m:e>
                                  <m:r>
                                    <a:rPr lang="en-US" altLang="zh-CN" sz="1800" b="1" i="1" smtClean="0">
                                      <a:solidFill>
                                        <a:srgbClr val="C00000"/>
                                      </a:solidFill>
                                      <a:latin typeface="Cambria Math" panose="02040503050406030204" pitchFamily="18" charset="0"/>
                                      <a:cs typeface="Calibri" panose="020F0502020204030204" pitchFamily="34" charset="0"/>
                                    </a:rPr>
                                    <m:t>𝒔</m:t>
                                  </m:r>
                                </m:e>
                                <m:sup>
                                  <m:r>
                                    <a:rPr lang="en-US" altLang="zh-CN" sz="1800" b="1" i="1" smtClean="0">
                                      <a:solidFill>
                                        <a:srgbClr val="C00000"/>
                                      </a:solidFill>
                                      <a:latin typeface="Cambria Math" panose="02040503050406030204" pitchFamily="18" charset="0"/>
                                      <a:cs typeface="Calibri" panose="020F0502020204030204" pitchFamily="34" charset="0"/>
                                    </a:rPr>
                                    <m:t>′</m:t>
                                  </m:r>
                                </m:sup>
                              </m:sSup>
                              <m:r>
                                <a:rPr lang="en-US" altLang="zh-CN" sz="1800" b="1" i="1">
                                  <a:solidFill>
                                    <a:srgbClr val="C00000"/>
                                  </a:solidFill>
                                  <a:latin typeface="Cambria Math" panose="02040503050406030204" pitchFamily="18" charset="0"/>
                                  <a:cs typeface="Calibri" panose="020F0502020204030204" pitchFamily="34" charset="0"/>
                                </a:rPr>
                                <m:t>,</m:t>
                              </m:r>
                              <m:sSup>
                                <m:sSupPr>
                                  <m:ctrlPr>
                                    <a:rPr lang="en-US" altLang="zh-CN" sz="1800" b="1" i="1" smtClean="0">
                                      <a:solidFill>
                                        <a:srgbClr val="C00000"/>
                                      </a:solidFill>
                                      <a:latin typeface="Cambria Math" panose="02040503050406030204" pitchFamily="18" charset="0"/>
                                      <a:cs typeface="Calibri" panose="020F0502020204030204" pitchFamily="34" charset="0"/>
                                    </a:rPr>
                                  </m:ctrlPr>
                                </m:sSupPr>
                                <m:e>
                                  <m:r>
                                    <a:rPr lang="en-US" altLang="zh-CN" sz="1800" b="1" i="1" smtClean="0">
                                      <a:solidFill>
                                        <a:srgbClr val="C00000"/>
                                      </a:solidFill>
                                      <a:latin typeface="Cambria Math" panose="02040503050406030204" pitchFamily="18" charset="0"/>
                                      <a:cs typeface="Calibri" panose="020F0502020204030204" pitchFamily="34" charset="0"/>
                                    </a:rPr>
                                    <m:t>𝒂</m:t>
                                  </m:r>
                                </m:e>
                                <m:sup>
                                  <m:r>
                                    <a:rPr lang="en-US" altLang="zh-CN" sz="1800" b="1" i="1" smtClean="0">
                                      <a:solidFill>
                                        <a:srgbClr val="C00000"/>
                                      </a:solidFill>
                                      <a:latin typeface="Cambria Math" panose="02040503050406030204" pitchFamily="18" charset="0"/>
                                      <a:cs typeface="Calibri" panose="020F0502020204030204" pitchFamily="34" charset="0"/>
                                    </a:rPr>
                                    <m:t>′</m:t>
                                  </m:r>
                                </m:sup>
                              </m:sSup>
                              <m:r>
                                <a:rPr lang="en-US" altLang="zh-CN" sz="1800" b="1" i="1" smtClean="0">
                                  <a:solidFill>
                                    <a:srgbClr val="C00000"/>
                                  </a:solidFill>
                                  <a:latin typeface="Cambria Math" panose="02040503050406030204" pitchFamily="18" charset="0"/>
                                  <a:cs typeface="Calibri" panose="020F0502020204030204" pitchFamily="34" charset="0"/>
                                </a:rPr>
                                <m:t>;</m:t>
                              </m:r>
                              <m:sSup>
                                <m:sSupPr>
                                  <m:ctrlPr>
                                    <a:rPr lang="en-US" altLang="zh-CN" sz="1800" b="1" i="1" smtClean="0">
                                      <a:solidFill>
                                        <a:srgbClr val="C00000"/>
                                      </a:solidFill>
                                      <a:latin typeface="Cambria Math" panose="02040503050406030204" pitchFamily="18" charset="0"/>
                                      <a:cs typeface="Calibri" panose="020F0502020204030204" pitchFamily="34" charset="0"/>
                                    </a:rPr>
                                  </m:ctrlPr>
                                </m:sSupPr>
                                <m:e>
                                  <m:r>
                                    <a:rPr lang="zh-CN" altLang="en-US" sz="1800" b="1" i="1" smtClean="0">
                                      <a:solidFill>
                                        <a:srgbClr val="C00000"/>
                                      </a:solidFill>
                                      <a:latin typeface="Cambria Math" panose="02040503050406030204" pitchFamily="18" charset="0"/>
                                      <a:cs typeface="Calibri" panose="020F0502020204030204" pitchFamily="34" charset="0"/>
                                    </a:rPr>
                                    <m:t>𝜽</m:t>
                                  </m:r>
                                </m:e>
                                <m:sup>
                                  <m:r>
                                    <a:rPr lang="en-US" altLang="zh-CN" sz="1800" b="1" i="1" smtClean="0">
                                      <a:solidFill>
                                        <a:srgbClr val="C00000"/>
                                      </a:solidFill>
                                      <a:latin typeface="Cambria Math" panose="02040503050406030204" pitchFamily="18" charset="0"/>
                                      <a:cs typeface="Calibri" panose="020F0502020204030204" pitchFamily="34" charset="0"/>
                                    </a:rPr>
                                    <m:t>−</m:t>
                                  </m:r>
                                </m:sup>
                              </m:sSup>
                            </m:e>
                          </m:d>
                        </m:e>
                      </m:func>
                      <m:r>
                        <a:rPr lang="en-US" altLang="zh-CN" sz="1800" b="1" i="1" smtClean="0">
                          <a:solidFill>
                            <a:srgbClr val="C00000"/>
                          </a:solidFill>
                          <a:latin typeface="Cambria Math" panose="02040503050406030204" pitchFamily="18" charset="0"/>
                          <a:cs typeface="Calibri" panose="020F0502020204030204" pitchFamily="34" charset="0"/>
                        </a:rPr>
                        <m:t>−</m:t>
                      </m:r>
                      <m:r>
                        <a:rPr lang="en-US" altLang="zh-CN" sz="18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800" b="1" i="1">
                              <a:solidFill>
                                <a:srgbClr val="C00000"/>
                              </a:solidFill>
                              <a:latin typeface="Cambria Math" panose="02040503050406030204" pitchFamily="18" charset="0"/>
                              <a:cs typeface="Calibri" panose="020F0502020204030204" pitchFamily="34" charset="0"/>
                            </a:rPr>
                          </m:ctrlPr>
                        </m:dPr>
                        <m:e>
                          <m:r>
                            <a:rPr lang="en-US" altLang="zh-CN" sz="1800" b="1" i="1">
                              <a:solidFill>
                                <a:srgbClr val="C00000"/>
                              </a:solidFill>
                              <a:latin typeface="Cambria Math" panose="02040503050406030204" pitchFamily="18" charset="0"/>
                              <a:cs typeface="Calibri" panose="020F0502020204030204" pitchFamily="34" charset="0"/>
                            </a:rPr>
                            <m:t>𝒔</m:t>
                          </m:r>
                          <m:r>
                            <a:rPr lang="en-US" altLang="zh-CN" sz="1800" b="1" i="1">
                              <a:solidFill>
                                <a:srgbClr val="C00000"/>
                              </a:solidFill>
                              <a:latin typeface="Cambria Math" panose="02040503050406030204" pitchFamily="18" charset="0"/>
                              <a:cs typeface="Calibri" panose="020F0502020204030204" pitchFamily="34" charset="0"/>
                            </a:rPr>
                            <m:t>,</m:t>
                          </m:r>
                          <m:r>
                            <a:rPr lang="en-US" altLang="zh-CN" sz="1800" b="1" i="1">
                              <a:solidFill>
                                <a:srgbClr val="C00000"/>
                              </a:solidFill>
                              <a:latin typeface="Cambria Math" panose="02040503050406030204" pitchFamily="18" charset="0"/>
                              <a:cs typeface="Calibri" panose="020F0502020204030204" pitchFamily="34" charset="0"/>
                            </a:rPr>
                            <m:t>𝒂</m:t>
                          </m:r>
                          <m:r>
                            <a:rPr lang="en-US" altLang="zh-CN" sz="1800" b="1" i="1" smtClean="0">
                              <a:solidFill>
                                <a:srgbClr val="C00000"/>
                              </a:solidFill>
                              <a:latin typeface="Cambria Math" panose="02040503050406030204" pitchFamily="18" charset="0"/>
                              <a:cs typeface="Calibri" panose="020F0502020204030204" pitchFamily="34" charset="0"/>
                            </a:rPr>
                            <m:t>;</m:t>
                          </m:r>
                          <m:r>
                            <a:rPr lang="zh-CN" altLang="en-US" sz="1800" b="1" i="1">
                              <a:solidFill>
                                <a:srgbClr val="C00000"/>
                              </a:solidFill>
                              <a:latin typeface="Cambria Math" panose="02040503050406030204" pitchFamily="18" charset="0"/>
                              <a:cs typeface="Calibri" panose="020F0502020204030204" pitchFamily="34" charset="0"/>
                            </a:rPr>
                            <m:t>𝜽</m:t>
                          </m:r>
                        </m:e>
                      </m:d>
                      <m:r>
                        <a:rPr lang="en-US" altLang="zh-CN" sz="1800" b="1" i="1" smtClean="0">
                          <a:solidFill>
                            <a:srgbClr val="C00000"/>
                          </a:solidFill>
                          <a:latin typeface="Cambria Math" panose="02040503050406030204" pitchFamily="18" charset="0"/>
                          <a:cs typeface="Calibri" panose="020F0502020204030204" pitchFamily="34" charset="0"/>
                        </a:rPr>
                        <m:t>]</m:t>
                      </m:r>
                    </m:oMath>
                  </m:oMathPara>
                </a14:m>
                <a:endParaRPr lang="en-US" altLang="zh-CN" sz="1800" b="1" dirty="0">
                  <a:solidFill>
                    <a:srgbClr val="C00000"/>
                  </a:solidFill>
                  <a:latin typeface="Calibri" panose="020F0502020204030204" pitchFamily="34" charset="0"/>
                  <a:cs typeface="Calibri" panose="020F0502020204030204" pitchFamily="34" charset="0"/>
                </a:endParaRPr>
              </a:p>
            </p:txBody>
          </p:sp>
        </mc:Choice>
        <mc:Fallback xmlns="">
          <p:sp>
            <p:nvSpPr>
              <p:cNvPr id="8" name="文本框 7">
                <a:extLst>
                  <a:ext uri="{FF2B5EF4-FFF2-40B4-BE49-F238E27FC236}">
                    <a16:creationId xmlns:a16="http://schemas.microsoft.com/office/drawing/2014/main" id="{EBB9AEF1-D11C-B53A-ED09-3A331D0BFB0D}"/>
                  </a:ext>
                </a:extLst>
              </p:cNvPr>
              <p:cNvSpPr txBox="1">
                <a:spLocks noRot="1" noChangeAspect="1" noMove="1" noResize="1" noEditPoints="1" noAdjustHandles="1" noChangeArrowheads="1" noChangeShapeType="1" noTextEdit="1"/>
              </p:cNvSpPr>
              <p:nvPr/>
            </p:nvSpPr>
            <p:spPr>
              <a:xfrm>
                <a:off x="6219765" y="5847741"/>
                <a:ext cx="6096000" cy="463973"/>
              </a:xfrm>
              <a:prstGeom prst="rect">
                <a:avLst/>
              </a:prstGeom>
              <a:blipFill>
                <a:blip r:embed="rId3"/>
                <a:stretch>
                  <a:fillRect/>
                </a:stretch>
              </a:blipFill>
            </p:spPr>
            <p:txBody>
              <a:bodyPr/>
              <a:lstStyle/>
              <a:p>
                <a:r>
                  <a:rPr lang="zh-CN" altLang="en-US">
                    <a:noFill/>
                  </a:rPr>
                  <a:t> </a:t>
                </a:r>
              </a:p>
            </p:txBody>
          </p:sp>
        </mc:Fallback>
      </mc:AlternateContent>
      <p:graphicFrame>
        <p:nvGraphicFramePr>
          <p:cNvPr id="9" name="表格 9">
            <a:extLst>
              <a:ext uri="{FF2B5EF4-FFF2-40B4-BE49-F238E27FC236}">
                <a16:creationId xmlns:a16="http://schemas.microsoft.com/office/drawing/2014/main" id="{EB9AFD40-10EA-8E71-C5FD-3E4386C74087}"/>
              </a:ext>
            </a:extLst>
          </p:cNvPr>
          <p:cNvGraphicFramePr>
            <a:graphicFrameLocks noGrp="1"/>
          </p:cNvGraphicFramePr>
          <p:nvPr>
            <p:extLst>
              <p:ext uri="{D42A27DB-BD31-4B8C-83A1-F6EECF244321}">
                <p14:modId xmlns:p14="http://schemas.microsoft.com/office/powerpoint/2010/main" val="891486782"/>
              </p:ext>
            </p:extLst>
          </p:nvPr>
        </p:nvGraphicFramePr>
        <p:xfrm>
          <a:off x="7802425" y="1212094"/>
          <a:ext cx="2160000" cy="24384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63060903"/>
                    </a:ext>
                  </a:extLst>
                </a:gridCol>
                <a:gridCol w="540000">
                  <a:extLst>
                    <a:ext uri="{9D8B030D-6E8A-4147-A177-3AD203B41FA5}">
                      <a16:colId xmlns:a16="http://schemas.microsoft.com/office/drawing/2014/main" val="2082544099"/>
                    </a:ext>
                  </a:extLst>
                </a:gridCol>
                <a:gridCol w="540000">
                  <a:extLst>
                    <a:ext uri="{9D8B030D-6E8A-4147-A177-3AD203B41FA5}">
                      <a16:colId xmlns:a16="http://schemas.microsoft.com/office/drawing/2014/main" val="1933678549"/>
                    </a:ext>
                  </a:extLst>
                </a:gridCol>
                <a:gridCol w="540000">
                  <a:extLst>
                    <a:ext uri="{9D8B030D-6E8A-4147-A177-3AD203B41FA5}">
                      <a16:colId xmlns:a16="http://schemas.microsoft.com/office/drawing/2014/main" val="862235128"/>
                    </a:ext>
                  </a:extLst>
                </a:gridCol>
              </a:tblGrid>
              <a:tr h="216000">
                <a:tc>
                  <a:txBody>
                    <a:bodyPr/>
                    <a:lstStyle/>
                    <a:p>
                      <a:endParaRPr lang="zh-CN" altLang="en-US" sz="10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20817485"/>
                  </a:ext>
                </a:extLst>
              </a:tr>
            </a:tbl>
          </a:graphicData>
        </a:graphic>
      </p:graphicFrame>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C38DBE5-76E0-FE8B-51FA-CACED2C66C2C}"/>
                  </a:ext>
                </a:extLst>
              </p:cNvPr>
              <p:cNvSpPr txBox="1"/>
              <p:nvPr/>
            </p:nvSpPr>
            <p:spPr>
              <a:xfrm>
                <a:off x="6597505" y="1363633"/>
                <a:ext cx="6953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cs typeface="Calibri" panose="020F0502020204030204" pitchFamily="34" charset="0"/>
                        </a:rPr>
                        <m:t>𝑠</m:t>
                      </m:r>
                    </m:oMath>
                  </m:oMathPara>
                </a14:m>
                <a:endParaRPr lang="zh-CN" altLang="en-US" sz="2000" dirty="0"/>
              </a:p>
            </p:txBody>
          </p:sp>
        </mc:Choice>
        <mc:Fallback xmlns="">
          <p:sp>
            <p:nvSpPr>
              <p:cNvPr id="11" name="文本框 10">
                <a:extLst>
                  <a:ext uri="{FF2B5EF4-FFF2-40B4-BE49-F238E27FC236}">
                    <a16:creationId xmlns:a16="http://schemas.microsoft.com/office/drawing/2014/main" id="{5C38DBE5-76E0-FE8B-51FA-CACED2C66C2C}"/>
                  </a:ext>
                </a:extLst>
              </p:cNvPr>
              <p:cNvSpPr txBox="1">
                <a:spLocks noRot="1" noChangeAspect="1" noMove="1" noResize="1" noEditPoints="1" noAdjustHandles="1" noChangeArrowheads="1" noChangeShapeType="1" noTextEdit="1"/>
              </p:cNvSpPr>
              <p:nvPr/>
            </p:nvSpPr>
            <p:spPr>
              <a:xfrm>
                <a:off x="6597505" y="1363633"/>
                <a:ext cx="695325" cy="40011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921E5E7-FE71-46D9-409B-8A840B8E7E65}"/>
                  </a:ext>
                </a:extLst>
              </p:cNvPr>
              <p:cNvSpPr txBox="1"/>
              <p:nvPr/>
            </p:nvSpPr>
            <p:spPr>
              <a:xfrm>
                <a:off x="6633007" y="1843936"/>
                <a:ext cx="59231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cs typeface="Calibri" panose="020F0502020204030204" pitchFamily="34" charset="0"/>
                        </a:rPr>
                        <m:t>𝑎</m:t>
                      </m:r>
                    </m:oMath>
                  </m:oMathPara>
                </a14:m>
                <a:endParaRPr lang="zh-CN" altLang="en-US" sz="2000" dirty="0"/>
              </a:p>
            </p:txBody>
          </p:sp>
        </mc:Choice>
        <mc:Fallback xmlns="">
          <p:sp>
            <p:nvSpPr>
              <p:cNvPr id="13" name="文本框 12">
                <a:extLst>
                  <a:ext uri="{FF2B5EF4-FFF2-40B4-BE49-F238E27FC236}">
                    <a16:creationId xmlns:a16="http://schemas.microsoft.com/office/drawing/2014/main" id="{F921E5E7-FE71-46D9-409B-8A840B8E7E65}"/>
                  </a:ext>
                </a:extLst>
              </p:cNvPr>
              <p:cNvSpPr txBox="1">
                <a:spLocks noRot="1" noChangeAspect="1" noMove="1" noResize="1" noEditPoints="1" noAdjustHandles="1" noChangeArrowheads="1" noChangeShapeType="1" noTextEdit="1"/>
              </p:cNvSpPr>
              <p:nvPr/>
            </p:nvSpPr>
            <p:spPr>
              <a:xfrm>
                <a:off x="6633007" y="1843936"/>
                <a:ext cx="592317" cy="40011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4B00EB6-4914-DC7E-E716-440DCE4E0C67}"/>
                  </a:ext>
                </a:extLst>
              </p:cNvPr>
              <p:cNvSpPr txBox="1"/>
              <p:nvPr/>
            </p:nvSpPr>
            <p:spPr>
              <a:xfrm>
                <a:off x="10424209" y="1612451"/>
                <a:ext cx="142768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e>
                      </m:d>
                    </m:oMath>
                  </m:oMathPara>
                </a14:m>
                <a:endParaRPr lang="zh-CN" altLang="en-US" sz="2000" dirty="0"/>
              </a:p>
            </p:txBody>
          </p:sp>
        </mc:Choice>
        <mc:Fallback xmlns="">
          <p:sp>
            <p:nvSpPr>
              <p:cNvPr id="15" name="文本框 14">
                <a:extLst>
                  <a:ext uri="{FF2B5EF4-FFF2-40B4-BE49-F238E27FC236}">
                    <a16:creationId xmlns:a16="http://schemas.microsoft.com/office/drawing/2014/main" id="{04B00EB6-4914-DC7E-E716-440DCE4E0C67}"/>
                  </a:ext>
                </a:extLst>
              </p:cNvPr>
              <p:cNvSpPr txBox="1">
                <a:spLocks noRot="1" noChangeAspect="1" noMove="1" noResize="1" noEditPoints="1" noAdjustHandles="1" noChangeArrowheads="1" noChangeShapeType="1" noTextEdit="1"/>
              </p:cNvSpPr>
              <p:nvPr/>
            </p:nvSpPr>
            <p:spPr>
              <a:xfrm>
                <a:off x="10424209" y="1612451"/>
                <a:ext cx="1427680" cy="400110"/>
              </a:xfrm>
              <a:prstGeom prst="rect">
                <a:avLst/>
              </a:prstGeom>
              <a:blipFill>
                <a:blip r:embed="rId6"/>
                <a:stretch>
                  <a:fillRect b="-9231"/>
                </a:stretch>
              </a:blipFill>
            </p:spPr>
            <p:txBody>
              <a:bodyPr/>
              <a:lstStyle/>
              <a:p>
                <a:r>
                  <a:rPr lang="zh-CN" altLang="en-US">
                    <a:noFill/>
                  </a:rPr>
                  <a:t> </a:t>
                </a:r>
              </a:p>
            </p:txBody>
          </p:sp>
        </mc:Fallback>
      </mc:AlternateContent>
      <p:sp>
        <p:nvSpPr>
          <p:cNvPr id="16" name="Line 16">
            <a:extLst>
              <a:ext uri="{FF2B5EF4-FFF2-40B4-BE49-F238E27FC236}">
                <a16:creationId xmlns:a16="http://schemas.microsoft.com/office/drawing/2014/main" id="{CD107608-D107-306B-2A8A-9BB451BF4CC4}"/>
              </a:ext>
            </a:extLst>
          </p:cNvPr>
          <p:cNvSpPr>
            <a:spLocks noChangeShapeType="1"/>
          </p:cNvSpPr>
          <p:nvPr/>
        </p:nvSpPr>
        <p:spPr bwMode="auto">
          <a:xfrm>
            <a:off x="7121164" y="1573213"/>
            <a:ext cx="540000" cy="0"/>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7" name="矩形 16">
            <a:extLst>
              <a:ext uri="{FF2B5EF4-FFF2-40B4-BE49-F238E27FC236}">
                <a16:creationId xmlns:a16="http://schemas.microsoft.com/office/drawing/2014/main" id="{687C9C94-5C48-E056-15D6-49CCCE6CAF23}"/>
              </a:ext>
            </a:extLst>
          </p:cNvPr>
          <p:cNvSpPr/>
          <p:nvPr/>
        </p:nvSpPr>
        <p:spPr>
          <a:xfrm>
            <a:off x="7670801" y="1155700"/>
            <a:ext cx="2425700" cy="129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Line 16">
            <a:extLst>
              <a:ext uri="{FF2B5EF4-FFF2-40B4-BE49-F238E27FC236}">
                <a16:creationId xmlns:a16="http://schemas.microsoft.com/office/drawing/2014/main" id="{9FBBFBE5-98C4-8857-5F35-B2F5904457F4}"/>
              </a:ext>
            </a:extLst>
          </p:cNvPr>
          <p:cNvSpPr>
            <a:spLocks noChangeShapeType="1"/>
          </p:cNvSpPr>
          <p:nvPr/>
        </p:nvSpPr>
        <p:spPr bwMode="auto">
          <a:xfrm>
            <a:off x="7130800" y="2072566"/>
            <a:ext cx="540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19" name="表格 9">
            <a:extLst>
              <a:ext uri="{FF2B5EF4-FFF2-40B4-BE49-F238E27FC236}">
                <a16:creationId xmlns:a16="http://schemas.microsoft.com/office/drawing/2014/main" id="{6D5FC49C-245E-E355-CBA6-56715C0A3083}"/>
              </a:ext>
            </a:extLst>
          </p:cNvPr>
          <p:cNvGraphicFramePr>
            <a:graphicFrameLocks noGrp="1"/>
          </p:cNvGraphicFramePr>
          <p:nvPr>
            <p:extLst>
              <p:ext uri="{D42A27DB-BD31-4B8C-83A1-F6EECF244321}">
                <p14:modId xmlns:p14="http://schemas.microsoft.com/office/powerpoint/2010/main" val="517244780"/>
              </p:ext>
            </p:extLst>
          </p:nvPr>
        </p:nvGraphicFramePr>
        <p:xfrm>
          <a:off x="7802425" y="1504953"/>
          <a:ext cx="2160000" cy="24384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63060903"/>
                    </a:ext>
                  </a:extLst>
                </a:gridCol>
                <a:gridCol w="540000">
                  <a:extLst>
                    <a:ext uri="{9D8B030D-6E8A-4147-A177-3AD203B41FA5}">
                      <a16:colId xmlns:a16="http://schemas.microsoft.com/office/drawing/2014/main" val="2082544099"/>
                    </a:ext>
                  </a:extLst>
                </a:gridCol>
                <a:gridCol w="540000">
                  <a:extLst>
                    <a:ext uri="{9D8B030D-6E8A-4147-A177-3AD203B41FA5}">
                      <a16:colId xmlns:a16="http://schemas.microsoft.com/office/drawing/2014/main" val="1933678549"/>
                    </a:ext>
                  </a:extLst>
                </a:gridCol>
                <a:gridCol w="540000">
                  <a:extLst>
                    <a:ext uri="{9D8B030D-6E8A-4147-A177-3AD203B41FA5}">
                      <a16:colId xmlns:a16="http://schemas.microsoft.com/office/drawing/2014/main" val="862235128"/>
                    </a:ext>
                  </a:extLst>
                </a:gridCol>
              </a:tblGrid>
              <a:tr h="216000">
                <a:tc>
                  <a:txBody>
                    <a:bodyPr/>
                    <a:lstStyle/>
                    <a:p>
                      <a:endParaRPr lang="zh-CN" altLang="en-US" sz="10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20817485"/>
                  </a:ext>
                </a:extLst>
              </a:tr>
            </a:tbl>
          </a:graphicData>
        </a:graphic>
      </p:graphicFrame>
      <p:graphicFrame>
        <p:nvGraphicFramePr>
          <p:cNvPr id="20" name="表格 9">
            <a:extLst>
              <a:ext uri="{FF2B5EF4-FFF2-40B4-BE49-F238E27FC236}">
                <a16:creationId xmlns:a16="http://schemas.microsoft.com/office/drawing/2014/main" id="{BD04DC64-D12A-9004-EA98-B0324D72C56B}"/>
              </a:ext>
            </a:extLst>
          </p:cNvPr>
          <p:cNvGraphicFramePr>
            <a:graphicFrameLocks noGrp="1"/>
          </p:cNvGraphicFramePr>
          <p:nvPr>
            <p:extLst>
              <p:ext uri="{D42A27DB-BD31-4B8C-83A1-F6EECF244321}">
                <p14:modId xmlns:p14="http://schemas.microsoft.com/office/powerpoint/2010/main" val="225451063"/>
              </p:ext>
            </p:extLst>
          </p:nvPr>
        </p:nvGraphicFramePr>
        <p:xfrm>
          <a:off x="7802425" y="2150686"/>
          <a:ext cx="2160000" cy="24384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63060903"/>
                    </a:ext>
                  </a:extLst>
                </a:gridCol>
                <a:gridCol w="540000">
                  <a:extLst>
                    <a:ext uri="{9D8B030D-6E8A-4147-A177-3AD203B41FA5}">
                      <a16:colId xmlns:a16="http://schemas.microsoft.com/office/drawing/2014/main" val="2082544099"/>
                    </a:ext>
                  </a:extLst>
                </a:gridCol>
                <a:gridCol w="540000">
                  <a:extLst>
                    <a:ext uri="{9D8B030D-6E8A-4147-A177-3AD203B41FA5}">
                      <a16:colId xmlns:a16="http://schemas.microsoft.com/office/drawing/2014/main" val="1933678549"/>
                    </a:ext>
                  </a:extLst>
                </a:gridCol>
                <a:gridCol w="540000">
                  <a:extLst>
                    <a:ext uri="{9D8B030D-6E8A-4147-A177-3AD203B41FA5}">
                      <a16:colId xmlns:a16="http://schemas.microsoft.com/office/drawing/2014/main" val="862235128"/>
                    </a:ext>
                  </a:extLst>
                </a:gridCol>
              </a:tblGrid>
              <a:tr h="216000">
                <a:tc>
                  <a:txBody>
                    <a:bodyPr/>
                    <a:lstStyle/>
                    <a:p>
                      <a:endParaRPr lang="zh-CN" altLang="en-US" sz="10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zh-CN" altLang="en-US" sz="10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20817485"/>
                  </a:ext>
                </a:extLst>
              </a:tr>
            </a:tbl>
          </a:graphicData>
        </a:graphic>
      </p:graphicFrame>
      <p:sp>
        <p:nvSpPr>
          <p:cNvPr id="21" name="椭圆 20">
            <a:extLst>
              <a:ext uri="{FF2B5EF4-FFF2-40B4-BE49-F238E27FC236}">
                <a16:creationId xmlns:a16="http://schemas.microsoft.com/office/drawing/2014/main" id="{6FF91D47-CA02-9B90-31C7-299E690AEDE7}"/>
              </a:ext>
            </a:extLst>
          </p:cNvPr>
          <p:cNvSpPr/>
          <p:nvPr/>
        </p:nvSpPr>
        <p:spPr>
          <a:xfrm>
            <a:off x="8846425" y="17999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F721F21F-92C9-D995-9D0A-46FF910DB5A8}"/>
              </a:ext>
            </a:extLst>
          </p:cNvPr>
          <p:cNvSpPr/>
          <p:nvPr/>
        </p:nvSpPr>
        <p:spPr>
          <a:xfrm>
            <a:off x="8846425" y="191731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94611197-B749-7E91-3775-78678A3DDB2E}"/>
              </a:ext>
            </a:extLst>
          </p:cNvPr>
          <p:cNvSpPr/>
          <p:nvPr/>
        </p:nvSpPr>
        <p:spPr>
          <a:xfrm>
            <a:off x="8846425" y="203110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ine 16">
            <a:extLst>
              <a:ext uri="{FF2B5EF4-FFF2-40B4-BE49-F238E27FC236}">
                <a16:creationId xmlns:a16="http://schemas.microsoft.com/office/drawing/2014/main" id="{2E12E328-BF65-0E19-0041-8511D6F6E159}"/>
              </a:ext>
            </a:extLst>
          </p:cNvPr>
          <p:cNvSpPr>
            <a:spLocks noChangeShapeType="1"/>
          </p:cNvSpPr>
          <p:nvPr/>
        </p:nvSpPr>
        <p:spPr bwMode="auto">
          <a:xfrm>
            <a:off x="10096501" y="1830634"/>
            <a:ext cx="540000" cy="0"/>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 name="文本框 25">
            <a:extLst>
              <a:ext uri="{FF2B5EF4-FFF2-40B4-BE49-F238E27FC236}">
                <a16:creationId xmlns:a16="http://schemas.microsoft.com/office/drawing/2014/main" id="{C6CC403D-24FD-D718-DF3E-ED6B1D54AF32}"/>
              </a:ext>
            </a:extLst>
          </p:cNvPr>
          <p:cNvSpPr txBox="1"/>
          <p:nvPr/>
        </p:nvSpPr>
        <p:spPr>
          <a:xfrm>
            <a:off x="7999600" y="741733"/>
            <a:ext cx="1693650" cy="400110"/>
          </a:xfrm>
          <a:prstGeom prst="rect">
            <a:avLst/>
          </a:prstGeom>
          <a:noFill/>
        </p:spPr>
        <p:txBody>
          <a:bodyPr wrap="square">
            <a:spAutoFit/>
          </a:bodyPr>
          <a:lstStyle/>
          <a:p>
            <a:pPr algn="ctr"/>
            <a:r>
              <a:rPr lang="en-US" altLang="zh-CN" sz="2000" dirty="0">
                <a:solidFill>
                  <a:srgbClr val="C00000"/>
                </a:solidFill>
                <a:latin typeface="Calibri" panose="020F0502020204030204" pitchFamily="34" charset="0"/>
                <a:cs typeface="Calibri" panose="020F0502020204030204" pitchFamily="34" charset="0"/>
              </a:rPr>
              <a:t>Q-learning</a:t>
            </a:r>
            <a:endParaRPr lang="zh-CN" altLang="en-US" sz="2000" dirty="0">
              <a:solidFill>
                <a:srgbClr val="C00000"/>
              </a:solidFill>
            </a:endParaRPr>
          </a:p>
        </p:txBody>
      </p:sp>
      <p:sp>
        <p:nvSpPr>
          <p:cNvPr id="28" name="文本框 27">
            <a:extLst>
              <a:ext uri="{FF2B5EF4-FFF2-40B4-BE49-F238E27FC236}">
                <a16:creationId xmlns:a16="http://schemas.microsoft.com/office/drawing/2014/main" id="{58E680EE-E5CA-E339-9990-F362AE888D09}"/>
              </a:ext>
            </a:extLst>
          </p:cNvPr>
          <p:cNvSpPr txBox="1"/>
          <p:nvPr/>
        </p:nvSpPr>
        <p:spPr>
          <a:xfrm>
            <a:off x="8928062" y="1766761"/>
            <a:ext cx="958994" cy="400110"/>
          </a:xfrm>
          <a:prstGeom prst="rect">
            <a:avLst/>
          </a:prstGeom>
          <a:noFill/>
        </p:spPr>
        <p:txBody>
          <a:bodyPr wrap="square">
            <a:spAutoFit/>
          </a:bodyPr>
          <a:lstStyle/>
          <a:p>
            <a:pPr algn="ctr"/>
            <a:r>
              <a:rPr lang="en-US" altLang="zh-CN" sz="2000" dirty="0">
                <a:solidFill>
                  <a:srgbClr val="0070C0"/>
                </a:solidFill>
                <a:latin typeface="Calibri" panose="020F0502020204030204" pitchFamily="34" charset="0"/>
                <a:cs typeface="Calibri" panose="020F0502020204030204" pitchFamily="34" charset="0"/>
              </a:rPr>
              <a:t>table</a:t>
            </a:r>
            <a:endParaRPr lang="zh-CN" altLang="en-US" sz="2000" dirty="0">
              <a:solidFill>
                <a:srgbClr val="0070C0"/>
              </a:solidFill>
            </a:endParaRPr>
          </a:p>
        </p:txBody>
      </p:sp>
      <p:sp>
        <p:nvSpPr>
          <p:cNvPr id="29" name="箭头: 下 28">
            <a:extLst>
              <a:ext uri="{FF2B5EF4-FFF2-40B4-BE49-F238E27FC236}">
                <a16:creationId xmlns:a16="http://schemas.microsoft.com/office/drawing/2014/main" id="{972A9C38-2F19-3CA5-0FBB-806DC68C209A}"/>
              </a:ext>
            </a:extLst>
          </p:cNvPr>
          <p:cNvSpPr/>
          <p:nvPr/>
        </p:nvSpPr>
        <p:spPr>
          <a:xfrm>
            <a:off x="8378425" y="2503922"/>
            <a:ext cx="1080000" cy="360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5001E33-5F3B-D8B1-E321-CB2C80D86FA5}"/>
                  </a:ext>
                </a:extLst>
              </p:cNvPr>
              <p:cNvSpPr txBox="1"/>
              <p:nvPr/>
            </p:nvSpPr>
            <p:spPr>
              <a:xfrm>
                <a:off x="6597505" y="3799578"/>
                <a:ext cx="6953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cs typeface="Calibri" panose="020F0502020204030204" pitchFamily="34" charset="0"/>
                        </a:rPr>
                        <m:t>𝑠</m:t>
                      </m:r>
                    </m:oMath>
                  </m:oMathPara>
                </a14:m>
                <a:endParaRPr lang="zh-CN" altLang="en-US" sz="2000" dirty="0"/>
              </a:p>
            </p:txBody>
          </p:sp>
        </mc:Choice>
        <mc:Fallback xmlns="">
          <p:sp>
            <p:nvSpPr>
              <p:cNvPr id="31" name="文本框 30">
                <a:extLst>
                  <a:ext uri="{FF2B5EF4-FFF2-40B4-BE49-F238E27FC236}">
                    <a16:creationId xmlns:a16="http://schemas.microsoft.com/office/drawing/2014/main" id="{75001E33-5F3B-D8B1-E321-CB2C80D86FA5}"/>
                  </a:ext>
                </a:extLst>
              </p:cNvPr>
              <p:cNvSpPr txBox="1">
                <a:spLocks noRot="1" noChangeAspect="1" noMove="1" noResize="1" noEditPoints="1" noAdjustHandles="1" noChangeArrowheads="1" noChangeShapeType="1" noTextEdit="1"/>
              </p:cNvSpPr>
              <p:nvPr/>
            </p:nvSpPr>
            <p:spPr>
              <a:xfrm>
                <a:off x="6597505" y="3799578"/>
                <a:ext cx="695325" cy="40011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DDC12BBA-FC38-9858-64C8-09C984108BB0}"/>
                  </a:ext>
                </a:extLst>
              </p:cNvPr>
              <p:cNvSpPr txBox="1"/>
              <p:nvPr/>
            </p:nvSpPr>
            <p:spPr>
              <a:xfrm>
                <a:off x="10602884" y="3495024"/>
                <a:ext cx="142768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sSub>
                            <m:sSubPr>
                              <m:ctrlPr>
                                <a:rPr lang="en-US" altLang="zh-CN" sz="200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𝑎</m:t>
                              </m:r>
                            </m:e>
                            <m:sub>
                              <m:r>
                                <a:rPr lang="en-US" altLang="zh-CN" sz="2000" b="0" i="1" smtClean="0">
                                  <a:latin typeface="Cambria Math" panose="02040503050406030204" pitchFamily="18" charset="0"/>
                                  <a:cs typeface="Calibri" panose="020F0502020204030204" pitchFamily="34" charset="0"/>
                                </a:rPr>
                                <m:t>1</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oMath>
                  </m:oMathPara>
                </a14:m>
                <a:endParaRPr lang="zh-CN" altLang="en-US" sz="2000" dirty="0"/>
              </a:p>
            </p:txBody>
          </p:sp>
        </mc:Choice>
        <mc:Fallback xmlns="">
          <p:sp>
            <p:nvSpPr>
              <p:cNvPr id="33" name="文本框 32">
                <a:extLst>
                  <a:ext uri="{FF2B5EF4-FFF2-40B4-BE49-F238E27FC236}">
                    <a16:creationId xmlns:a16="http://schemas.microsoft.com/office/drawing/2014/main" id="{DDC12BBA-FC38-9858-64C8-09C984108BB0}"/>
                  </a:ext>
                </a:extLst>
              </p:cNvPr>
              <p:cNvSpPr txBox="1">
                <a:spLocks noRot="1" noChangeAspect="1" noMove="1" noResize="1" noEditPoints="1" noAdjustHandles="1" noChangeArrowheads="1" noChangeShapeType="1" noTextEdit="1"/>
              </p:cNvSpPr>
              <p:nvPr/>
            </p:nvSpPr>
            <p:spPr>
              <a:xfrm>
                <a:off x="10602884" y="3495024"/>
                <a:ext cx="1427680" cy="400110"/>
              </a:xfrm>
              <a:prstGeom prst="rect">
                <a:avLst/>
              </a:prstGeom>
              <a:blipFill>
                <a:blip r:embed="rId8"/>
                <a:stretch>
                  <a:fillRect b="-9091"/>
                </a:stretch>
              </a:blipFill>
            </p:spPr>
            <p:txBody>
              <a:bodyPr/>
              <a:lstStyle/>
              <a:p>
                <a:r>
                  <a:rPr lang="zh-CN" altLang="en-US">
                    <a:noFill/>
                  </a:rPr>
                  <a:t> </a:t>
                </a:r>
              </a:p>
            </p:txBody>
          </p:sp>
        </mc:Fallback>
      </mc:AlternateContent>
      <p:sp>
        <p:nvSpPr>
          <p:cNvPr id="34" name="Line 16">
            <a:extLst>
              <a:ext uri="{FF2B5EF4-FFF2-40B4-BE49-F238E27FC236}">
                <a16:creationId xmlns:a16="http://schemas.microsoft.com/office/drawing/2014/main" id="{5612E12D-AE7A-9B62-8CB6-162183DACE21}"/>
              </a:ext>
            </a:extLst>
          </p:cNvPr>
          <p:cNvSpPr>
            <a:spLocks noChangeShapeType="1"/>
          </p:cNvSpPr>
          <p:nvPr/>
        </p:nvSpPr>
        <p:spPr bwMode="auto">
          <a:xfrm>
            <a:off x="7121164" y="4018683"/>
            <a:ext cx="540000" cy="0"/>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5" name="矩形 34">
            <a:extLst>
              <a:ext uri="{FF2B5EF4-FFF2-40B4-BE49-F238E27FC236}">
                <a16:creationId xmlns:a16="http://schemas.microsoft.com/office/drawing/2014/main" id="{707A3079-92AF-41D4-A0E6-DA57639EF11C}"/>
              </a:ext>
            </a:extLst>
          </p:cNvPr>
          <p:cNvSpPr/>
          <p:nvPr/>
        </p:nvSpPr>
        <p:spPr>
          <a:xfrm>
            <a:off x="7670801" y="3305895"/>
            <a:ext cx="2425700" cy="158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CFD40762-1CB4-EF70-3841-7FEE1DE4471A}"/>
              </a:ext>
            </a:extLst>
          </p:cNvPr>
          <p:cNvSpPr/>
          <p:nvPr/>
        </p:nvSpPr>
        <p:spPr>
          <a:xfrm>
            <a:off x="7915647" y="3802327"/>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E190A906-3131-7749-E3B7-3C366EB05C7A}"/>
              </a:ext>
            </a:extLst>
          </p:cNvPr>
          <p:cNvSpPr/>
          <p:nvPr/>
        </p:nvSpPr>
        <p:spPr>
          <a:xfrm>
            <a:off x="7915647" y="3919726"/>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6DC31DE0-9A8A-D3D4-3B40-0440595FD4DE}"/>
              </a:ext>
            </a:extLst>
          </p:cNvPr>
          <p:cNvSpPr/>
          <p:nvPr/>
        </p:nvSpPr>
        <p:spPr>
          <a:xfrm>
            <a:off x="7915647" y="4033517"/>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Line 16">
            <a:extLst>
              <a:ext uri="{FF2B5EF4-FFF2-40B4-BE49-F238E27FC236}">
                <a16:creationId xmlns:a16="http://schemas.microsoft.com/office/drawing/2014/main" id="{C3311C25-4DD9-9747-BA27-EEF7CA3648BD}"/>
              </a:ext>
            </a:extLst>
          </p:cNvPr>
          <p:cNvSpPr>
            <a:spLocks noChangeShapeType="1"/>
          </p:cNvSpPr>
          <p:nvPr/>
        </p:nvSpPr>
        <p:spPr bwMode="auto">
          <a:xfrm>
            <a:off x="10096501" y="3695079"/>
            <a:ext cx="540000" cy="0"/>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3" name="文本框 42">
            <a:extLst>
              <a:ext uri="{FF2B5EF4-FFF2-40B4-BE49-F238E27FC236}">
                <a16:creationId xmlns:a16="http://schemas.microsoft.com/office/drawing/2014/main" id="{BDE451CE-4404-701B-2264-331A97657298}"/>
              </a:ext>
            </a:extLst>
          </p:cNvPr>
          <p:cNvSpPr txBox="1"/>
          <p:nvPr/>
        </p:nvSpPr>
        <p:spPr>
          <a:xfrm>
            <a:off x="6903700" y="2909363"/>
            <a:ext cx="3957450" cy="400110"/>
          </a:xfrm>
          <a:prstGeom prst="rect">
            <a:avLst/>
          </a:prstGeom>
          <a:noFill/>
        </p:spPr>
        <p:txBody>
          <a:bodyPr wrap="square">
            <a:spAutoFit/>
          </a:bodyPr>
          <a:lstStyle/>
          <a:p>
            <a:pPr algn="ctr"/>
            <a:r>
              <a:rPr lang="en-US" altLang="zh-CN" sz="2000" dirty="0">
                <a:solidFill>
                  <a:srgbClr val="C00000"/>
                </a:solidFill>
                <a:latin typeface="Calibri" panose="020F0502020204030204" pitchFamily="34" charset="0"/>
                <a:cs typeface="Calibri" panose="020F0502020204030204" pitchFamily="34" charset="0"/>
              </a:rPr>
              <a:t>DQN (deep learning + Q-learning)</a:t>
            </a:r>
            <a:endParaRPr lang="zh-CN" altLang="en-US" sz="2000" dirty="0">
              <a:solidFill>
                <a:srgbClr val="C00000"/>
              </a:solidFill>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300006EC-44A5-4CB2-DA40-45325544577F}"/>
                  </a:ext>
                </a:extLst>
              </p:cNvPr>
              <p:cNvSpPr txBox="1"/>
              <p:nvPr/>
            </p:nvSpPr>
            <p:spPr>
              <a:xfrm>
                <a:off x="10602884" y="3913103"/>
                <a:ext cx="142768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sSub>
                            <m:sSubPr>
                              <m:ctrlPr>
                                <a:rPr lang="en-US" altLang="zh-CN" sz="200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𝑎</m:t>
                              </m:r>
                            </m:e>
                            <m:sub>
                              <m:r>
                                <a:rPr lang="en-US" altLang="zh-CN" sz="2000" b="0" i="1" smtClean="0">
                                  <a:latin typeface="Cambria Math" panose="02040503050406030204" pitchFamily="18" charset="0"/>
                                  <a:cs typeface="Calibri" panose="020F0502020204030204" pitchFamily="34" charset="0"/>
                                </a:rPr>
                                <m:t>2</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oMath>
                  </m:oMathPara>
                </a14:m>
                <a:endParaRPr lang="zh-CN" altLang="en-US" sz="2000" dirty="0"/>
              </a:p>
            </p:txBody>
          </p:sp>
        </mc:Choice>
        <mc:Fallback xmlns="">
          <p:sp>
            <p:nvSpPr>
              <p:cNvPr id="45" name="文本框 44">
                <a:extLst>
                  <a:ext uri="{FF2B5EF4-FFF2-40B4-BE49-F238E27FC236}">
                    <a16:creationId xmlns:a16="http://schemas.microsoft.com/office/drawing/2014/main" id="{300006EC-44A5-4CB2-DA40-45325544577F}"/>
                  </a:ext>
                </a:extLst>
              </p:cNvPr>
              <p:cNvSpPr txBox="1">
                <a:spLocks noRot="1" noChangeAspect="1" noMove="1" noResize="1" noEditPoints="1" noAdjustHandles="1" noChangeArrowheads="1" noChangeShapeType="1" noTextEdit="1"/>
              </p:cNvSpPr>
              <p:nvPr/>
            </p:nvSpPr>
            <p:spPr>
              <a:xfrm>
                <a:off x="10602884" y="3913103"/>
                <a:ext cx="1427680" cy="400110"/>
              </a:xfrm>
              <a:prstGeom prst="rect">
                <a:avLst/>
              </a:prstGeom>
              <a:blipFill>
                <a:blip r:embed="rId9"/>
                <a:stretch>
                  <a:fillRect b="-7576"/>
                </a:stretch>
              </a:blipFill>
            </p:spPr>
            <p:txBody>
              <a:bodyPr/>
              <a:lstStyle/>
              <a:p>
                <a:r>
                  <a:rPr lang="zh-CN" altLang="en-US">
                    <a:noFill/>
                  </a:rPr>
                  <a:t> </a:t>
                </a:r>
              </a:p>
            </p:txBody>
          </p:sp>
        </mc:Fallback>
      </mc:AlternateContent>
      <p:sp>
        <p:nvSpPr>
          <p:cNvPr id="46" name="Line 16">
            <a:extLst>
              <a:ext uri="{FF2B5EF4-FFF2-40B4-BE49-F238E27FC236}">
                <a16:creationId xmlns:a16="http://schemas.microsoft.com/office/drawing/2014/main" id="{F7726349-43C5-E99D-C114-07A4FDBA6D11}"/>
              </a:ext>
            </a:extLst>
          </p:cNvPr>
          <p:cNvSpPr>
            <a:spLocks noChangeShapeType="1"/>
          </p:cNvSpPr>
          <p:nvPr/>
        </p:nvSpPr>
        <p:spPr bwMode="auto">
          <a:xfrm>
            <a:off x="10096501" y="4113158"/>
            <a:ext cx="540000" cy="0"/>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3434053F-51C6-85F5-7861-CC4F97F57652}"/>
                  </a:ext>
                </a:extLst>
              </p:cNvPr>
              <p:cNvSpPr txBox="1"/>
              <p:nvPr/>
            </p:nvSpPr>
            <p:spPr>
              <a:xfrm>
                <a:off x="10602884" y="4307640"/>
                <a:ext cx="142768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sSub>
                            <m:sSubPr>
                              <m:ctrlPr>
                                <a:rPr lang="en-US" altLang="zh-CN" sz="2000" i="1" smtClean="0">
                                  <a:latin typeface="Cambria Math" panose="02040503050406030204" pitchFamily="18" charset="0"/>
                                  <a:cs typeface="Calibri" panose="020F0502020204030204" pitchFamily="34" charset="0"/>
                                </a:rPr>
                              </m:ctrlPr>
                            </m:sSubPr>
                            <m:e>
                              <m:r>
                                <a:rPr lang="en-US" altLang="zh-CN" sz="2000" b="0" i="1" smtClean="0">
                                  <a:latin typeface="Cambria Math" panose="02040503050406030204" pitchFamily="18" charset="0"/>
                                  <a:cs typeface="Calibri" panose="020F0502020204030204" pitchFamily="34" charset="0"/>
                                </a:rPr>
                                <m:t>𝑎</m:t>
                              </m:r>
                            </m:e>
                            <m:sub>
                              <m:r>
                                <a:rPr lang="en-US" altLang="zh-CN" sz="2000" b="0" i="1" smtClean="0">
                                  <a:latin typeface="Cambria Math" panose="02040503050406030204" pitchFamily="18" charset="0"/>
                                  <a:cs typeface="Calibri" panose="020F0502020204030204" pitchFamily="34" charset="0"/>
                                </a:rPr>
                                <m:t>3</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oMath>
                  </m:oMathPara>
                </a14:m>
                <a:endParaRPr lang="zh-CN" altLang="en-US" sz="2000" dirty="0"/>
              </a:p>
            </p:txBody>
          </p:sp>
        </mc:Choice>
        <mc:Fallback xmlns="">
          <p:sp>
            <p:nvSpPr>
              <p:cNvPr id="47" name="文本框 46">
                <a:extLst>
                  <a:ext uri="{FF2B5EF4-FFF2-40B4-BE49-F238E27FC236}">
                    <a16:creationId xmlns:a16="http://schemas.microsoft.com/office/drawing/2014/main" id="{3434053F-51C6-85F5-7861-CC4F97F57652}"/>
                  </a:ext>
                </a:extLst>
              </p:cNvPr>
              <p:cNvSpPr txBox="1">
                <a:spLocks noRot="1" noChangeAspect="1" noMove="1" noResize="1" noEditPoints="1" noAdjustHandles="1" noChangeArrowheads="1" noChangeShapeType="1" noTextEdit="1"/>
              </p:cNvSpPr>
              <p:nvPr/>
            </p:nvSpPr>
            <p:spPr>
              <a:xfrm>
                <a:off x="10602884" y="4307640"/>
                <a:ext cx="1427680" cy="400110"/>
              </a:xfrm>
              <a:prstGeom prst="rect">
                <a:avLst/>
              </a:prstGeom>
              <a:blipFill>
                <a:blip r:embed="rId10"/>
                <a:stretch>
                  <a:fillRect b="-9231"/>
                </a:stretch>
              </a:blipFill>
            </p:spPr>
            <p:txBody>
              <a:bodyPr/>
              <a:lstStyle/>
              <a:p>
                <a:r>
                  <a:rPr lang="zh-CN" altLang="en-US">
                    <a:noFill/>
                  </a:rPr>
                  <a:t> </a:t>
                </a:r>
              </a:p>
            </p:txBody>
          </p:sp>
        </mc:Fallback>
      </mc:AlternateContent>
      <p:sp>
        <p:nvSpPr>
          <p:cNvPr id="48" name="Line 16">
            <a:extLst>
              <a:ext uri="{FF2B5EF4-FFF2-40B4-BE49-F238E27FC236}">
                <a16:creationId xmlns:a16="http://schemas.microsoft.com/office/drawing/2014/main" id="{8FAE8B98-CFFB-313D-CBF6-486269D9AC54}"/>
              </a:ext>
            </a:extLst>
          </p:cNvPr>
          <p:cNvSpPr>
            <a:spLocks noChangeShapeType="1"/>
          </p:cNvSpPr>
          <p:nvPr/>
        </p:nvSpPr>
        <p:spPr bwMode="auto">
          <a:xfrm>
            <a:off x="10096501" y="4507695"/>
            <a:ext cx="540000" cy="0"/>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5" name="椭圆 54">
            <a:extLst>
              <a:ext uri="{FF2B5EF4-FFF2-40B4-BE49-F238E27FC236}">
                <a16:creationId xmlns:a16="http://schemas.microsoft.com/office/drawing/2014/main" id="{A67EFA4D-7F7C-DE83-DAF4-D7C45333CC69}"/>
              </a:ext>
            </a:extLst>
          </p:cNvPr>
          <p:cNvSpPr/>
          <p:nvPr/>
        </p:nvSpPr>
        <p:spPr>
          <a:xfrm>
            <a:off x="9162304" y="363761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ECA2D949-0F50-4D5F-59DF-6F23E1D7622C}"/>
              </a:ext>
            </a:extLst>
          </p:cNvPr>
          <p:cNvSpPr/>
          <p:nvPr/>
        </p:nvSpPr>
        <p:spPr>
          <a:xfrm>
            <a:off x="9162304" y="375500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4EE9A9A7-8002-B63F-F2EF-598B536B9717}"/>
              </a:ext>
            </a:extLst>
          </p:cNvPr>
          <p:cNvSpPr/>
          <p:nvPr/>
        </p:nvSpPr>
        <p:spPr>
          <a:xfrm>
            <a:off x="9162304" y="386880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D41F155A-2E5D-9E6E-C91A-5B390641715E}"/>
              </a:ext>
            </a:extLst>
          </p:cNvPr>
          <p:cNvSpPr/>
          <p:nvPr/>
        </p:nvSpPr>
        <p:spPr>
          <a:xfrm>
            <a:off x="9162304" y="398524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C6041866-186F-3124-1138-74190400518B}"/>
              </a:ext>
            </a:extLst>
          </p:cNvPr>
          <p:cNvSpPr/>
          <p:nvPr/>
        </p:nvSpPr>
        <p:spPr>
          <a:xfrm>
            <a:off x="9162304" y="4102648"/>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552841C2-DA98-9E13-D9A4-DDF539E637A9}"/>
              </a:ext>
            </a:extLst>
          </p:cNvPr>
          <p:cNvSpPr/>
          <p:nvPr/>
        </p:nvSpPr>
        <p:spPr>
          <a:xfrm>
            <a:off x="9162304" y="421643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20CB85AA-5EEE-EDAE-160D-13CBBDACBA1B}"/>
              </a:ext>
            </a:extLst>
          </p:cNvPr>
          <p:cNvGrpSpPr/>
          <p:nvPr/>
        </p:nvGrpSpPr>
        <p:grpSpPr>
          <a:xfrm>
            <a:off x="8598666" y="3454239"/>
            <a:ext cx="72000" cy="993738"/>
            <a:chOff x="8715093" y="3771874"/>
            <a:chExt cx="72000" cy="993738"/>
          </a:xfrm>
        </p:grpSpPr>
        <p:sp>
          <p:nvSpPr>
            <p:cNvPr id="49" name="椭圆 48">
              <a:extLst>
                <a:ext uri="{FF2B5EF4-FFF2-40B4-BE49-F238E27FC236}">
                  <a16:creationId xmlns:a16="http://schemas.microsoft.com/office/drawing/2014/main" id="{7AB34F2E-B032-E7D5-3FC6-41294240F43E}"/>
                </a:ext>
              </a:extLst>
            </p:cNvPr>
            <p:cNvSpPr/>
            <p:nvPr/>
          </p:nvSpPr>
          <p:spPr>
            <a:xfrm>
              <a:off x="8715093" y="377187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F2747EBA-D9CD-808A-D6D0-54B5269BB8C4}"/>
                </a:ext>
              </a:extLst>
            </p:cNvPr>
            <p:cNvSpPr/>
            <p:nvPr/>
          </p:nvSpPr>
          <p:spPr>
            <a:xfrm>
              <a:off x="8715093" y="388927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3E1553C9-4527-9E71-FA87-9796EC8E7F5F}"/>
                </a:ext>
              </a:extLst>
            </p:cNvPr>
            <p:cNvSpPr/>
            <p:nvPr/>
          </p:nvSpPr>
          <p:spPr>
            <a:xfrm>
              <a:off x="8715093" y="400306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2075244A-780C-E3A5-5582-1E71FDE3AC12}"/>
                </a:ext>
              </a:extLst>
            </p:cNvPr>
            <p:cNvSpPr/>
            <p:nvPr/>
          </p:nvSpPr>
          <p:spPr>
            <a:xfrm>
              <a:off x="8715093" y="411951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70AB4D4A-E6F2-17F8-64E0-3E443BB8F6A1}"/>
                </a:ext>
              </a:extLst>
            </p:cNvPr>
            <p:cNvSpPr/>
            <p:nvPr/>
          </p:nvSpPr>
          <p:spPr>
            <a:xfrm>
              <a:off x="8715093" y="42369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1A68E237-99E4-0895-1F28-D6A86DD4E20C}"/>
                </a:ext>
              </a:extLst>
            </p:cNvPr>
            <p:cNvSpPr/>
            <p:nvPr/>
          </p:nvSpPr>
          <p:spPr>
            <a:xfrm>
              <a:off x="8715093" y="435070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D3737F58-D35B-ABED-EF07-44385C1F1684}"/>
                </a:ext>
              </a:extLst>
            </p:cNvPr>
            <p:cNvSpPr/>
            <p:nvPr/>
          </p:nvSpPr>
          <p:spPr>
            <a:xfrm>
              <a:off x="8715093" y="446242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77564254-5724-3DF8-5CF9-E89B931AFE3A}"/>
                </a:ext>
              </a:extLst>
            </p:cNvPr>
            <p:cNvSpPr/>
            <p:nvPr/>
          </p:nvSpPr>
          <p:spPr>
            <a:xfrm>
              <a:off x="8715093" y="457982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91B91611-9B1A-61F6-B039-D89382F3D056}"/>
                </a:ext>
              </a:extLst>
            </p:cNvPr>
            <p:cNvSpPr/>
            <p:nvPr/>
          </p:nvSpPr>
          <p:spPr>
            <a:xfrm>
              <a:off x="8715093" y="46936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椭圆 64">
            <a:extLst>
              <a:ext uri="{FF2B5EF4-FFF2-40B4-BE49-F238E27FC236}">
                <a16:creationId xmlns:a16="http://schemas.microsoft.com/office/drawing/2014/main" id="{4E455BBE-7DB2-85E7-49DF-8B039BDB7E30}"/>
              </a:ext>
            </a:extLst>
          </p:cNvPr>
          <p:cNvSpPr/>
          <p:nvPr/>
        </p:nvSpPr>
        <p:spPr>
          <a:xfrm>
            <a:off x="9757185" y="381952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096D93B9-F111-B3CE-AC14-838191CA46BC}"/>
              </a:ext>
            </a:extLst>
          </p:cNvPr>
          <p:cNvSpPr/>
          <p:nvPr/>
        </p:nvSpPr>
        <p:spPr>
          <a:xfrm>
            <a:off x="9757185" y="393692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14F61BAB-4C3E-5511-78AE-2356B25A1E42}"/>
              </a:ext>
            </a:extLst>
          </p:cNvPr>
          <p:cNvSpPr/>
          <p:nvPr/>
        </p:nvSpPr>
        <p:spPr>
          <a:xfrm>
            <a:off x="9757185" y="405071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AC55254A-31A6-CEB6-5DCE-B7C101B205B5}"/>
              </a:ext>
            </a:extLst>
          </p:cNvPr>
          <p:cNvSpPr/>
          <p:nvPr/>
        </p:nvSpPr>
        <p:spPr>
          <a:xfrm>
            <a:off x="7843646" y="3687601"/>
            <a:ext cx="216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EE650058-374F-21CC-7F15-9C206551EDDA}"/>
              </a:ext>
            </a:extLst>
          </p:cNvPr>
          <p:cNvSpPr/>
          <p:nvPr/>
        </p:nvSpPr>
        <p:spPr>
          <a:xfrm>
            <a:off x="9683877" y="3683330"/>
            <a:ext cx="216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84EC3B4D-65C8-AA2E-A435-89044C8CB43F}"/>
              </a:ext>
            </a:extLst>
          </p:cNvPr>
          <p:cNvSpPr/>
          <p:nvPr/>
        </p:nvSpPr>
        <p:spPr>
          <a:xfrm>
            <a:off x="8521340" y="3379277"/>
            <a:ext cx="216000" cy="11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20D20C4C-93B9-655A-16FE-D86097EADC01}"/>
              </a:ext>
            </a:extLst>
          </p:cNvPr>
          <p:cNvSpPr/>
          <p:nvPr/>
        </p:nvSpPr>
        <p:spPr>
          <a:xfrm>
            <a:off x="9089965" y="3558935"/>
            <a:ext cx="216000" cy="79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3" name="直接箭头连接符 72">
            <a:extLst>
              <a:ext uri="{FF2B5EF4-FFF2-40B4-BE49-F238E27FC236}">
                <a16:creationId xmlns:a16="http://schemas.microsoft.com/office/drawing/2014/main" id="{DEEA5AB3-11F4-0A4D-3F3E-0B74D227E486}"/>
              </a:ext>
            </a:extLst>
          </p:cNvPr>
          <p:cNvCxnSpPr>
            <a:cxnSpLocks/>
            <a:stCxn id="68" idx="3"/>
            <a:endCxn id="70" idx="1"/>
          </p:cNvCxnSpPr>
          <p:nvPr/>
        </p:nvCxnSpPr>
        <p:spPr>
          <a:xfrm flipV="1">
            <a:off x="8059646" y="3955277"/>
            <a:ext cx="461694" cy="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5ED9DE29-0821-9A69-4977-4A23CCF36F07}"/>
              </a:ext>
            </a:extLst>
          </p:cNvPr>
          <p:cNvCxnSpPr>
            <a:cxnSpLocks/>
            <a:stCxn id="70" idx="3"/>
            <a:endCxn id="71" idx="1"/>
          </p:cNvCxnSpPr>
          <p:nvPr/>
        </p:nvCxnSpPr>
        <p:spPr>
          <a:xfrm flipV="1">
            <a:off x="8737340" y="3954935"/>
            <a:ext cx="352625" cy="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A94656BC-5437-FE42-459A-3160031116B9}"/>
              </a:ext>
            </a:extLst>
          </p:cNvPr>
          <p:cNvCxnSpPr>
            <a:cxnSpLocks/>
            <a:stCxn id="71" idx="3"/>
            <a:endCxn id="69" idx="1"/>
          </p:cNvCxnSpPr>
          <p:nvPr/>
        </p:nvCxnSpPr>
        <p:spPr>
          <a:xfrm flipV="1">
            <a:off x="9305965" y="3953330"/>
            <a:ext cx="377912" cy="1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50ED8C65-6918-6F0C-4EE3-BD182F1B7EC0}"/>
                  </a:ext>
                </a:extLst>
              </p:cNvPr>
              <p:cNvSpPr txBox="1"/>
              <p:nvPr/>
            </p:nvSpPr>
            <p:spPr>
              <a:xfrm>
                <a:off x="8647082" y="4060664"/>
                <a:ext cx="4800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800" b="1" i="1" smtClean="0">
                          <a:solidFill>
                            <a:srgbClr val="C00000"/>
                          </a:solidFill>
                          <a:latin typeface="Cambria Math" panose="02040503050406030204" pitchFamily="18" charset="0"/>
                          <a:cs typeface="Calibri" panose="020F0502020204030204" pitchFamily="34" charset="0"/>
                        </a:rPr>
                        <m:t>𝜽</m:t>
                      </m:r>
                    </m:oMath>
                  </m:oMathPara>
                </a14:m>
                <a:endParaRPr lang="zh-CN" altLang="en-US" b="1" dirty="0">
                  <a:solidFill>
                    <a:srgbClr val="C00000"/>
                  </a:solidFill>
                </a:endParaRPr>
              </a:p>
            </p:txBody>
          </p:sp>
        </mc:Choice>
        <mc:Fallback xmlns="">
          <p:sp>
            <p:nvSpPr>
              <p:cNvPr id="82" name="文本框 81">
                <a:extLst>
                  <a:ext uri="{FF2B5EF4-FFF2-40B4-BE49-F238E27FC236}">
                    <a16:creationId xmlns:a16="http://schemas.microsoft.com/office/drawing/2014/main" id="{50ED8C65-6918-6F0C-4EE3-BD182F1B7EC0}"/>
                  </a:ext>
                </a:extLst>
              </p:cNvPr>
              <p:cNvSpPr txBox="1">
                <a:spLocks noRot="1" noChangeAspect="1" noMove="1" noResize="1" noEditPoints="1" noAdjustHandles="1" noChangeArrowheads="1" noChangeShapeType="1" noTextEdit="1"/>
              </p:cNvSpPr>
              <p:nvPr/>
            </p:nvSpPr>
            <p:spPr>
              <a:xfrm>
                <a:off x="8647082" y="4060664"/>
                <a:ext cx="480060" cy="369332"/>
              </a:xfrm>
              <a:prstGeom prst="rect">
                <a:avLst/>
              </a:prstGeom>
              <a:blipFill>
                <a:blip r:embed="rId11"/>
                <a:stretch>
                  <a:fillRect/>
                </a:stretch>
              </a:blipFill>
            </p:spPr>
            <p:txBody>
              <a:bodyPr/>
              <a:lstStyle/>
              <a:p>
                <a:r>
                  <a:rPr lang="zh-CN" altLang="en-US">
                    <a:noFill/>
                  </a:rPr>
                  <a:t> </a:t>
                </a:r>
              </a:p>
            </p:txBody>
          </p:sp>
        </mc:Fallback>
      </mc:AlternateContent>
      <p:sp>
        <p:nvSpPr>
          <p:cNvPr id="84" name="文本框 83">
            <a:extLst>
              <a:ext uri="{FF2B5EF4-FFF2-40B4-BE49-F238E27FC236}">
                <a16:creationId xmlns:a16="http://schemas.microsoft.com/office/drawing/2014/main" id="{F347DB1A-BEAE-4CC9-8273-AE1C80F4D8B7}"/>
              </a:ext>
            </a:extLst>
          </p:cNvPr>
          <p:cNvSpPr txBox="1"/>
          <p:nvPr/>
        </p:nvSpPr>
        <p:spPr>
          <a:xfrm>
            <a:off x="7595670" y="4522638"/>
            <a:ext cx="777240" cy="369332"/>
          </a:xfrm>
          <a:prstGeom prst="rect">
            <a:avLst/>
          </a:prstGeom>
          <a:noFill/>
        </p:spPr>
        <p:txBody>
          <a:bodyPr wrap="square">
            <a:spAutoFit/>
          </a:bodyPr>
          <a:lstStyle/>
          <a:p>
            <a:pPr algn="ctr"/>
            <a:r>
              <a:rPr lang="en-US" altLang="zh-CN" sz="1800" dirty="0">
                <a:solidFill>
                  <a:srgbClr val="0070C0"/>
                </a:solidFill>
                <a:latin typeface="Calibri" panose="020F0502020204030204" pitchFamily="34" charset="0"/>
                <a:cs typeface="Calibri" panose="020F0502020204030204" pitchFamily="34" charset="0"/>
              </a:rPr>
              <a:t>input</a:t>
            </a:r>
            <a:endParaRPr lang="zh-CN" altLang="en-US" dirty="0">
              <a:solidFill>
                <a:srgbClr val="0070C0"/>
              </a:solidFill>
            </a:endParaRPr>
          </a:p>
        </p:txBody>
      </p:sp>
      <p:sp>
        <p:nvSpPr>
          <p:cNvPr id="85" name="文本框 84">
            <a:extLst>
              <a:ext uri="{FF2B5EF4-FFF2-40B4-BE49-F238E27FC236}">
                <a16:creationId xmlns:a16="http://schemas.microsoft.com/office/drawing/2014/main" id="{516B2C5D-AFCE-9B53-FA13-71A383269458}"/>
              </a:ext>
            </a:extLst>
          </p:cNvPr>
          <p:cNvSpPr txBox="1"/>
          <p:nvPr/>
        </p:nvSpPr>
        <p:spPr>
          <a:xfrm>
            <a:off x="8493998" y="4521308"/>
            <a:ext cx="870314" cy="369332"/>
          </a:xfrm>
          <a:prstGeom prst="rect">
            <a:avLst/>
          </a:prstGeom>
          <a:noFill/>
        </p:spPr>
        <p:txBody>
          <a:bodyPr wrap="square">
            <a:spAutoFit/>
          </a:bodyPr>
          <a:lstStyle/>
          <a:p>
            <a:pPr algn="ctr"/>
            <a:r>
              <a:rPr lang="en-US" altLang="zh-CN" sz="1800" dirty="0">
                <a:solidFill>
                  <a:srgbClr val="0070C0"/>
                </a:solidFill>
                <a:latin typeface="Calibri" panose="020F0502020204030204" pitchFamily="34" charset="0"/>
                <a:cs typeface="Calibri" panose="020F0502020204030204" pitchFamily="34" charset="0"/>
              </a:rPr>
              <a:t>hidden</a:t>
            </a:r>
            <a:endParaRPr lang="zh-CN" altLang="en-US" dirty="0">
              <a:solidFill>
                <a:srgbClr val="0070C0"/>
              </a:solidFill>
            </a:endParaRPr>
          </a:p>
        </p:txBody>
      </p:sp>
      <p:sp>
        <p:nvSpPr>
          <p:cNvPr id="86" name="文本框 85">
            <a:extLst>
              <a:ext uri="{FF2B5EF4-FFF2-40B4-BE49-F238E27FC236}">
                <a16:creationId xmlns:a16="http://schemas.microsoft.com/office/drawing/2014/main" id="{49A06D4B-8215-E7C3-593C-47393033F3D5}"/>
              </a:ext>
            </a:extLst>
          </p:cNvPr>
          <p:cNvSpPr txBox="1"/>
          <p:nvPr/>
        </p:nvSpPr>
        <p:spPr>
          <a:xfrm>
            <a:off x="9228609" y="4516281"/>
            <a:ext cx="983644" cy="369332"/>
          </a:xfrm>
          <a:prstGeom prst="rect">
            <a:avLst/>
          </a:prstGeom>
          <a:noFill/>
        </p:spPr>
        <p:txBody>
          <a:bodyPr wrap="square">
            <a:spAutoFit/>
          </a:bodyPr>
          <a:lstStyle/>
          <a:p>
            <a:pPr algn="ctr"/>
            <a:r>
              <a:rPr lang="en-US" altLang="zh-CN" dirty="0">
                <a:solidFill>
                  <a:srgbClr val="0070C0"/>
                </a:solidFill>
                <a:latin typeface="Calibri" panose="020F0502020204030204" pitchFamily="34" charset="0"/>
                <a:cs typeface="Calibri" panose="020F0502020204030204" pitchFamily="34" charset="0"/>
              </a:rPr>
              <a:t>out</a:t>
            </a:r>
            <a:r>
              <a:rPr lang="en-US" altLang="zh-CN" sz="1800" dirty="0">
                <a:solidFill>
                  <a:srgbClr val="0070C0"/>
                </a:solidFill>
                <a:latin typeface="Calibri" panose="020F0502020204030204" pitchFamily="34" charset="0"/>
                <a:cs typeface="Calibri" panose="020F0502020204030204" pitchFamily="34" charset="0"/>
              </a:rPr>
              <a:t>put</a:t>
            </a:r>
            <a:endParaRPr lang="zh-CN" altLang="en-US" dirty="0">
              <a:solidFill>
                <a:srgbClr val="0070C0"/>
              </a:solidFill>
            </a:endParaRPr>
          </a:p>
        </p:txBody>
      </p:sp>
      <p:sp>
        <p:nvSpPr>
          <p:cNvPr id="87" name="箭头: 下 86">
            <a:extLst>
              <a:ext uri="{FF2B5EF4-FFF2-40B4-BE49-F238E27FC236}">
                <a16:creationId xmlns:a16="http://schemas.microsoft.com/office/drawing/2014/main" id="{53021041-CC1D-2C0C-C164-5A614DFA953F}"/>
              </a:ext>
            </a:extLst>
          </p:cNvPr>
          <p:cNvSpPr/>
          <p:nvPr/>
        </p:nvSpPr>
        <p:spPr>
          <a:xfrm>
            <a:off x="8372910" y="5028132"/>
            <a:ext cx="1080000" cy="360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312BDF02-813D-B5E1-11E0-C22B939DDD5D}"/>
                  </a:ext>
                </a:extLst>
              </p:cNvPr>
              <p:cNvSpPr txBox="1"/>
              <p:nvPr/>
            </p:nvSpPr>
            <p:spPr>
              <a:xfrm>
                <a:off x="6679000" y="5395254"/>
                <a:ext cx="4498124" cy="369332"/>
              </a:xfrm>
              <a:prstGeom prst="rect">
                <a:avLst/>
              </a:prstGeom>
              <a:noFill/>
            </p:spPr>
            <p:txBody>
              <a:bodyPr wrap="square">
                <a:spAutoFit/>
              </a:bodyPr>
              <a:lstStyle/>
              <a:p>
                <a:pPr algn="ctr"/>
                <a:r>
                  <a:rPr lang="en-US" altLang="zh-CN" sz="1800" b="1" dirty="0">
                    <a:solidFill>
                      <a:srgbClr val="C00000"/>
                    </a:solidFill>
                    <a:latin typeface="Calibri" panose="020F0502020204030204" pitchFamily="34" charset="0"/>
                    <a:cs typeface="Calibri" panose="020F0502020204030204" pitchFamily="34" charset="0"/>
                  </a:rPr>
                  <a:t>TD updates neural network parameters </a:t>
                </a:r>
                <a14:m>
                  <m:oMath xmlns:m="http://schemas.openxmlformats.org/officeDocument/2006/math">
                    <m:r>
                      <a:rPr lang="zh-CN" altLang="en-US" sz="1800" b="1" i="1" smtClean="0">
                        <a:solidFill>
                          <a:srgbClr val="C00000"/>
                        </a:solidFill>
                        <a:latin typeface="Cambria Math" panose="02040503050406030204" pitchFamily="18" charset="0"/>
                        <a:cs typeface="Calibri" panose="020F0502020204030204" pitchFamily="34" charset="0"/>
                      </a:rPr>
                      <m:t>𝜽</m:t>
                    </m:r>
                  </m:oMath>
                </a14:m>
                <a:endParaRPr lang="zh-CN" altLang="en-US" b="1" dirty="0">
                  <a:solidFill>
                    <a:srgbClr val="C00000"/>
                  </a:solidFill>
                </a:endParaRPr>
              </a:p>
            </p:txBody>
          </p:sp>
        </mc:Choice>
        <mc:Fallback xmlns="">
          <p:sp>
            <p:nvSpPr>
              <p:cNvPr id="89" name="文本框 88">
                <a:extLst>
                  <a:ext uri="{FF2B5EF4-FFF2-40B4-BE49-F238E27FC236}">
                    <a16:creationId xmlns:a16="http://schemas.microsoft.com/office/drawing/2014/main" id="{312BDF02-813D-B5E1-11E0-C22B939DDD5D}"/>
                  </a:ext>
                </a:extLst>
              </p:cNvPr>
              <p:cNvSpPr txBox="1">
                <a:spLocks noRot="1" noChangeAspect="1" noMove="1" noResize="1" noEditPoints="1" noAdjustHandles="1" noChangeArrowheads="1" noChangeShapeType="1" noTextEdit="1"/>
              </p:cNvSpPr>
              <p:nvPr/>
            </p:nvSpPr>
            <p:spPr>
              <a:xfrm>
                <a:off x="6679000" y="5395254"/>
                <a:ext cx="4498124" cy="369332"/>
              </a:xfrm>
              <a:prstGeom prst="rect">
                <a:avLst/>
              </a:prstGeom>
              <a:blipFill>
                <a:blip r:embed="rId12"/>
                <a:stretch>
                  <a:fillRect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7757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47</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Policy Gradient Theorem (PG)</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CDE5148-1120-8E88-09DF-7005A38C7018}"/>
                  </a:ext>
                </a:extLst>
              </p:cNvPr>
              <p:cNvSpPr txBox="1"/>
              <p:nvPr/>
            </p:nvSpPr>
            <p:spPr>
              <a:xfrm>
                <a:off x="120784" y="970250"/>
                <a:ext cx="11537816" cy="3351302"/>
              </a:xfrm>
              <a:prstGeom prst="rect">
                <a:avLst/>
              </a:prstGeom>
              <a:noFill/>
            </p:spPr>
            <p:txBody>
              <a:bodyPr wrap="square">
                <a:spAutoFit/>
              </a:bodyPr>
              <a:lstStyle/>
              <a:p>
                <a:pPr>
                  <a:spcAft>
                    <a:spcPts val="600"/>
                  </a:spcAft>
                </a:pPr>
                <a:r>
                  <a:rPr lang="en-US" altLang="zh-CN" sz="2000" b="1" dirty="0">
                    <a:latin typeface="Calibri" panose="020F0502020204030204" pitchFamily="34" charset="0"/>
                    <a:cs typeface="Calibri" panose="020F0502020204030204" pitchFamily="34" charset="0"/>
                  </a:rPr>
                  <a:t>Characteristics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Search directly for the optimal policy </a:t>
                </a:r>
                <a14:m>
                  <m:oMath xmlns:m="http://schemas.openxmlformats.org/officeDocument/2006/math">
                    <m:sSup>
                      <m:sSupPr>
                        <m:ctrlPr>
                          <a:rPr lang="en-US" altLang="zh-CN" sz="2000" i="1" smtClean="0">
                            <a:latin typeface="Cambria Math" panose="02040503050406030204" pitchFamily="18" charset="0"/>
                            <a:ea typeface="Cambria Math" panose="02040503050406030204" pitchFamily="18" charset="0"/>
                            <a:cs typeface="Calibri" panose="020F0502020204030204" pitchFamily="34" charset="0"/>
                          </a:rPr>
                        </m:ctrlPr>
                      </m:sSupPr>
                      <m:e>
                        <m:r>
                          <a:rPr lang="zh-CN" altLang="en-US" sz="2000" i="1" smtClean="0">
                            <a:latin typeface="Cambria Math" panose="02040503050406030204" pitchFamily="18" charset="0"/>
                            <a:ea typeface="Cambria Math" panose="02040503050406030204" pitchFamily="18" charset="0"/>
                            <a:cs typeface="Calibri" panose="020F0502020204030204" pitchFamily="34" charset="0"/>
                          </a:rPr>
                          <m:t>𝜋</m:t>
                        </m:r>
                      </m:e>
                      <m:sup>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sup>
                    </m:sSup>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𝑎</m:t>
                        </m:r>
                        <m:r>
                          <a:rPr lang="en-US" altLang="zh-CN" sz="2000" b="0" i="1" smtClean="0">
                            <a:latin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cs typeface="Calibri" panose="020F0502020204030204" pitchFamily="34" charset="0"/>
                          </a:rPr>
                          <m:t>𝜙</m:t>
                        </m:r>
                      </m:e>
                    </m:d>
                  </m:oMath>
                </a14:m>
                <a:r>
                  <a:rPr lang="en-US" altLang="zh-CN" sz="2000" dirty="0">
                    <a:latin typeface="Calibri" panose="020F0502020204030204" pitchFamily="34" charset="0"/>
                    <a:cs typeface="Calibri" panose="020F0502020204030204" pitchFamily="34" charset="0"/>
                  </a:rPr>
                  <a:t>, which represents the probability that action </a:t>
                </a:r>
                <a14:m>
                  <m:oMath xmlns:m="http://schemas.openxmlformats.org/officeDocument/2006/math">
                    <m:r>
                      <a:rPr lang="en-US" altLang="zh-CN" sz="2000" i="1">
                        <a:latin typeface="Cambria Math" panose="02040503050406030204" pitchFamily="18" charset="0"/>
                        <a:cs typeface="Calibri" panose="020F0502020204030204" pitchFamily="34" charset="0"/>
                      </a:rPr>
                      <m:t>𝑎</m:t>
                    </m:r>
                  </m:oMath>
                </a14:m>
                <a:r>
                  <a:rPr lang="en-US" altLang="zh-CN" sz="2000" dirty="0">
                    <a:latin typeface="Calibri" panose="020F0502020204030204" pitchFamily="34" charset="0"/>
                    <a:cs typeface="Calibri" panose="020F0502020204030204" pitchFamily="34" charset="0"/>
                  </a:rPr>
                  <a:t> is taken in state </a:t>
                </a:r>
                <a14:m>
                  <m:oMath xmlns:m="http://schemas.openxmlformats.org/officeDocument/2006/math">
                    <m:r>
                      <a:rPr lang="en-US" altLang="zh-CN" sz="2000" i="1">
                        <a:latin typeface="Cambria Math" panose="02040503050406030204" pitchFamily="18" charset="0"/>
                        <a:cs typeface="Calibri" panose="020F0502020204030204" pitchFamily="34" charset="0"/>
                      </a:rPr>
                      <m:t>𝑠</m:t>
                    </m:r>
                  </m:oMath>
                </a14:m>
                <a:r>
                  <a:rPr lang="en-US" altLang="zh-CN" sz="2000" dirty="0">
                    <a:latin typeface="Calibri" panose="020F0502020204030204" pitchFamily="34" charset="0"/>
                    <a:cs typeface="Calibri" panose="020F0502020204030204" pitchFamily="34" charset="0"/>
                  </a:rPr>
                  <a:t> with policy weight vector </a:t>
                </a:r>
                <a14:m>
                  <m:oMath xmlns:m="http://schemas.openxmlformats.org/officeDocument/2006/math">
                    <m:r>
                      <a:rPr lang="zh-CN" altLang="en-US" sz="2000" i="1" smtClean="0">
                        <a:latin typeface="Cambria Math" panose="02040503050406030204" pitchFamily="18" charset="0"/>
                        <a:cs typeface="Calibri" panose="020F0502020204030204" pitchFamily="34" charset="0"/>
                      </a:rPr>
                      <m:t>𝜙</m:t>
                    </m:r>
                  </m:oMath>
                </a14:m>
                <a:endParaRPr lang="en-US" altLang="zh-CN" sz="2000" dirty="0">
                  <a:latin typeface="Calibri" panose="020F0502020204030204" pitchFamily="34" charset="0"/>
                  <a:cs typeface="Calibri" panose="020F0502020204030204" pitchFamily="34" charset="0"/>
                </a:endParaRPr>
              </a:p>
              <a:p>
                <a:pPr marL="914400" lvl="1" indent="-457200">
                  <a:spcAft>
                    <a:spcPts val="12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Continuous state space and discrete/continuous action space</a:t>
                </a:r>
                <a:endParaRPr lang="en-US" altLang="zh-CN" sz="2000" b="1" dirty="0">
                  <a:latin typeface="Calibri" panose="020F0502020204030204" pitchFamily="34" charset="0"/>
                  <a:cs typeface="Calibri" panose="020F0502020204030204" pitchFamily="34" charset="0"/>
                </a:endParaRPr>
              </a:p>
              <a:p>
                <a:pPr>
                  <a:spcAft>
                    <a:spcPts val="600"/>
                  </a:spcAft>
                </a:pPr>
                <a:r>
                  <a:rPr lang="en-US" altLang="zh-CN" sz="2000" b="1" dirty="0">
                    <a:latin typeface="Calibri" panose="020F0502020204030204" pitchFamily="34" charset="0"/>
                    <a:cs typeface="Calibri" panose="020F0502020204030204" pitchFamily="34" charset="0"/>
                  </a:rPr>
                  <a:t>Update rule for PG</a:t>
                </a:r>
              </a:p>
              <a:p>
                <a:pPr marL="914400" lvl="1" indent="-4572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Learning the policy weights </a:t>
                </a:r>
                <a:r>
                  <a:rPr lang="en-US" altLang="zh-CN" sz="2000" dirty="0">
                    <a:latin typeface="Calibri" panose="020F0502020204030204" pitchFamily="34" charset="0"/>
                    <a:cs typeface="Calibri" panose="020F0502020204030204" pitchFamily="34" charset="0"/>
                  </a:rPr>
                  <a:t>using the gradient of some performance measure (e.g., state-action value function </a:t>
                </a: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e>
                    </m:d>
                  </m:oMath>
                </a14:m>
                <a:r>
                  <a:rPr lang="en-US" altLang="zh-CN" sz="2000" dirty="0">
                    <a:latin typeface="Calibri" panose="020F0502020204030204" pitchFamily="34" charset="0"/>
                    <a:cs typeface="Calibri" panose="020F0502020204030204" pitchFamily="34" charset="0"/>
                  </a:rPr>
                  <a:t>) with respect to the policy weights </a:t>
                </a:r>
                <a14:m>
                  <m:oMath xmlns:m="http://schemas.openxmlformats.org/officeDocument/2006/math">
                    <m:r>
                      <a:rPr lang="zh-CN" altLang="en-US" sz="2000" i="1">
                        <a:latin typeface="Cambria Math" panose="02040503050406030204" pitchFamily="18" charset="0"/>
                        <a:cs typeface="Calibri" panose="020F0502020204030204" pitchFamily="34" charset="0"/>
                      </a:rPr>
                      <m:t>𝜙</m:t>
                    </m:r>
                  </m:oMath>
                </a14:m>
                <a:endParaRPr lang="en-US" altLang="zh-CN" sz="2000" dirty="0">
                  <a:latin typeface="Calibri" panose="020F0502020204030204" pitchFamily="34" charset="0"/>
                  <a:cs typeface="Calibri" panose="020F0502020204030204" pitchFamily="34" charset="0"/>
                </a:endParaRP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Move </a:t>
                </a:r>
                <a14:m>
                  <m:oMath xmlns:m="http://schemas.openxmlformats.org/officeDocument/2006/math">
                    <m:r>
                      <a:rPr lang="zh-CN" altLang="en-US" sz="2000" i="1" smtClean="0">
                        <a:latin typeface="Cambria Math" panose="02040503050406030204" pitchFamily="18" charset="0"/>
                        <a:cs typeface="Calibri" panose="020F0502020204030204" pitchFamily="34" charset="0"/>
                      </a:rPr>
                      <m:t>𝜙</m:t>
                    </m:r>
                  </m:oMath>
                </a14:m>
                <a:r>
                  <a:rPr lang="en-US" altLang="zh-CN" sz="2000" dirty="0">
                    <a:latin typeface="Calibri" panose="020F0502020204030204" pitchFamily="34" charset="0"/>
                    <a:cs typeface="Calibri" panose="020F0502020204030204" pitchFamily="34" charset="0"/>
                  </a:rPr>
                  <a:t> toward the direction suggested by the </a:t>
                </a:r>
                <a:r>
                  <a:rPr lang="en-US" altLang="zh-CN" sz="2000" b="1" i="1" u="sng" dirty="0">
                    <a:solidFill>
                      <a:srgbClr val="C00000"/>
                    </a:solidFill>
                    <a:latin typeface="Calibri" panose="020F0502020204030204" pitchFamily="34" charset="0"/>
                    <a:cs typeface="Calibri" panose="020F0502020204030204" pitchFamily="34" charset="0"/>
                  </a:rPr>
                  <a:t>gradient </a:t>
                </a:r>
                <a14:m>
                  <m:oMath xmlns:m="http://schemas.openxmlformats.org/officeDocument/2006/math">
                    <m:sSub>
                      <m:sSubPr>
                        <m:ctrlPr>
                          <a:rPr lang="en-US" altLang="zh-CN"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𝝓</m:t>
                        </m:r>
                      </m:sub>
                    </m:sSub>
                    <m:r>
                      <a:rPr lang="en-US" altLang="zh-CN"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𝑱</m:t>
                    </m:r>
                    <m:d>
                      <m:dPr>
                        <m:ctrlPr>
                          <a:rPr lang="en-US" altLang="zh-CN"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ctrlPr>
                      </m:dPr>
                      <m:e>
                        <m:r>
                          <a:rPr lang="zh-CN" altLang="en-US"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𝝓</m:t>
                        </m:r>
                      </m:e>
                    </m:d>
                  </m:oMath>
                </a14:m>
                <a:r>
                  <a:rPr lang="en-US" altLang="zh-CN" sz="2000" b="1" i="1" dirty="0">
                    <a:solidFill>
                      <a:srgbClr val="C00000"/>
                    </a:solidFill>
                    <a:latin typeface="Calibri" panose="020F0502020204030204" pitchFamily="34" charset="0"/>
                    <a:cs typeface="Calibri" panose="020F0502020204030204" pitchFamily="34" charset="0"/>
                  </a:rPr>
                  <a:t> </a:t>
                </a:r>
                <a:r>
                  <a:rPr lang="en-US" altLang="zh-CN" sz="2000" b="1" i="1" u="sng" dirty="0">
                    <a:solidFill>
                      <a:srgbClr val="C00000"/>
                    </a:solidFill>
                    <a:latin typeface="Calibri" panose="020F0502020204030204" pitchFamily="34" charset="0"/>
                    <a:cs typeface="Calibri" panose="020F0502020204030204" pitchFamily="34" charset="0"/>
                  </a:rPr>
                  <a:t>to find the best </a:t>
                </a:r>
                <a14:m>
                  <m:oMath xmlns:m="http://schemas.openxmlformats.org/officeDocument/2006/math">
                    <m:r>
                      <a:rPr lang="zh-CN" altLang="en-US" sz="2000" b="1" i="1">
                        <a:solidFill>
                          <a:srgbClr val="C00000"/>
                        </a:solidFill>
                        <a:latin typeface="Cambria Math" panose="02040503050406030204" pitchFamily="18" charset="0"/>
                        <a:cs typeface="Calibri" panose="020F0502020204030204" pitchFamily="34" charset="0"/>
                      </a:rPr>
                      <m:t>𝝓</m:t>
                    </m:r>
                  </m:oMath>
                </a14:m>
                <a:r>
                  <a:rPr lang="en-US" altLang="zh-CN" sz="2000" b="1" i="1" u="sng" dirty="0">
                    <a:solidFill>
                      <a:srgbClr val="C00000"/>
                    </a:solidFill>
                    <a:latin typeface="Calibri" panose="020F0502020204030204" pitchFamily="34" charset="0"/>
                    <a:cs typeface="Calibri" panose="020F0502020204030204" pitchFamily="34" charset="0"/>
                  </a:rPr>
                  <a:t> for </a:t>
                </a:r>
                <a14:m>
                  <m:oMath xmlns:m="http://schemas.openxmlformats.org/officeDocument/2006/math">
                    <m:r>
                      <a:rPr lang="zh-CN" altLang="en-US" sz="2000" b="1" i="1">
                        <a:solidFill>
                          <a:srgbClr val="C00000"/>
                        </a:solidFill>
                        <a:latin typeface="Cambria Math" panose="02040503050406030204" pitchFamily="18" charset="0"/>
                        <a:cs typeface="Calibri" panose="020F0502020204030204" pitchFamily="34" charset="0"/>
                      </a:rPr>
                      <m:t>𝝅</m:t>
                    </m:r>
                  </m:oMath>
                </a14:m>
                <a:r>
                  <a:rPr lang="en-US" altLang="zh-CN" sz="2000" b="1" i="1" u="sng" dirty="0">
                    <a:solidFill>
                      <a:srgbClr val="C00000"/>
                    </a:solidFill>
                    <a:latin typeface="Calibri" panose="020F0502020204030204" pitchFamily="34" charset="0"/>
                    <a:cs typeface="Calibri" panose="020F0502020204030204" pitchFamily="34" charset="0"/>
                  </a:rPr>
                  <a:t> that produces the highest return</a:t>
                </a:r>
                <a:r>
                  <a:rPr lang="en-US" altLang="zh-CN" sz="2000" dirty="0">
                    <a:latin typeface="Calibri" panose="020F0502020204030204" pitchFamily="34" charset="0"/>
                    <a:cs typeface="Calibri" panose="020F0502020204030204" pitchFamily="34" charset="0"/>
                  </a:rPr>
                  <a:t>.</a:t>
                </a:r>
              </a:p>
            </p:txBody>
          </p:sp>
        </mc:Choice>
        <mc:Fallback xmlns="">
          <p:sp>
            <p:nvSpPr>
              <p:cNvPr id="5" name="文本框 4">
                <a:extLst>
                  <a:ext uri="{FF2B5EF4-FFF2-40B4-BE49-F238E27FC236}">
                    <a16:creationId xmlns:a16="http://schemas.microsoft.com/office/drawing/2014/main" id="{4CDE5148-1120-8E88-09DF-7005A38C7018}"/>
                  </a:ext>
                </a:extLst>
              </p:cNvPr>
              <p:cNvSpPr txBox="1">
                <a:spLocks noRot="1" noChangeAspect="1" noMove="1" noResize="1" noEditPoints="1" noAdjustHandles="1" noChangeArrowheads="1" noChangeShapeType="1" noTextEdit="1"/>
              </p:cNvSpPr>
              <p:nvPr/>
            </p:nvSpPr>
            <p:spPr>
              <a:xfrm>
                <a:off x="120784" y="970250"/>
                <a:ext cx="11537816" cy="3351302"/>
              </a:xfrm>
              <a:prstGeom prst="rect">
                <a:avLst/>
              </a:prstGeom>
              <a:blipFill>
                <a:blip r:embed="rId2"/>
                <a:stretch>
                  <a:fillRect l="-581" t="-909" b="-2182"/>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597CFF95-01D9-DD7E-5442-EFB92F0894CD}"/>
              </a:ext>
            </a:extLst>
          </p:cNvPr>
          <p:cNvPicPr>
            <a:picLocks noChangeAspect="1"/>
          </p:cNvPicPr>
          <p:nvPr/>
        </p:nvPicPr>
        <p:blipFill>
          <a:blip r:embed="rId3"/>
          <a:stretch>
            <a:fillRect/>
          </a:stretch>
        </p:blipFill>
        <p:spPr>
          <a:xfrm>
            <a:off x="7137400" y="3962093"/>
            <a:ext cx="5046717" cy="2453324"/>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71081FC-B95E-FDBF-A173-92FFF9F1590D}"/>
                  </a:ext>
                </a:extLst>
              </p:cNvPr>
              <p:cNvSpPr txBox="1"/>
              <p:nvPr/>
            </p:nvSpPr>
            <p:spPr>
              <a:xfrm>
                <a:off x="120784" y="4521311"/>
                <a:ext cx="7359516" cy="1658531"/>
              </a:xfrm>
              <a:prstGeom prst="rect">
                <a:avLst/>
              </a:prstGeom>
              <a:noFill/>
            </p:spPr>
            <p:txBody>
              <a:bodyPr wrap="square">
                <a:spAutoFit/>
              </a:bodyPr>
              <a:lstStyle/>
              <a:p>
                <a:pPr lvl="1">
                  <a:spcAft>
                    <a:spcPts val="1200"/>
                  </a:spcAft>
                </a:pPr>
                <a14:m>
                  <m:oMathPara xmlns:m="http://schemas.openxmlformats.org/officeDocument/2006/math">
                    <m:oMathParaPr>
                      <m:jc m:val="center"/>
                    </m:oMathParaPr>
                    <m:oMath xmlns:m="http://schemas.openxmlformats.org/officeDocument/2006/math">
                      <m:sSub>
                        <m:sSubPr>
                          <m:ctrlP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𝝓</m:t>
                          </m:r>
                        </m:sub>
                      </m:sSub>
                      <m: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𝑱</m:t>
                      </m:r>
                      <m:d>
                        <m:dPr>
                          <m:ctrlP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ctrlPr>
                        </m:dPr>
                        <m:e>
                          <m:r>
                            <a:rPr lang="zh-CN" altLang="en-US"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𝝓</m:t>
                          </m:r>
                        </m:e>
                      </m:d>
                      <m:r>
                        <a:rPr lang="en-US" altLang="zh-CN" sz="2000" b="1" i="1" smtClean="0">
                          <a:solidFill>
                            <a:srgbClr val="C00000"/>
                          </a:solidFill>
                          <a:latin typeface="Cambria Math" panose="02040503050406030204" pitchFamily="18" charset="0"/>
                          <a:cs typeface="Calibri" panose="020F0502020204030204" pitchFamily="34" charset="0"/>
                        </a:rPr>
                        <m:t>=</m:t>
                      </m:r>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zh-CN" altLang="en-US" sz="2000" b="1" i="1" smtClean="0">
                              <a:solidFill>
                                <a:srgbClr val="C00000"/>
                              </a:solidFill>
                              <a:latin typeface="Cambria Math" panose="02040503050406030204" pitchFamily="18" charset="0"/>
                              <a:cs typeface="Calibri" panose="020F0502020204030204" pitchFamily="34" charset="0"/>
                            </a:rPr>
                            <m:t>𝔼</m:t>
                          </m:r>
                        </m:e>
                        <m:sub>
                          <m:r>
                            <a:rPr lang="zh-CN" altLang="en-US" sz="2000" b="1" i="1" smtClean="0">
                              <a:solidFill>
                                <a:srgbClr val="C00000"/>
                              </a:solidFill>
                              <a:latin typeface="Cambria Math" panose="02040503050406030204" pitchFamily="18" charset="0"/>
                              <a:cs typeface="Calibri" panose="020F0502020204030204" pitchFamily="34" charset="0"/>
                            </a:rPr>
                            <m:t>𝝅</m:t>
                          </m:r>
                          <m:r>
                            <a:rPr lang="en-US" altLang="zh-CN" sz="2000" b="1" i="1" smtClean="0">
                              <a:solidFill>
                                <a:srgbClr val="C00000"/>
                              </a:solidFill>
                              <a:latin typeface="Cambria Math" panose="02040503050406030204" pitchFamily="18" charset="0"/>
                              <a:cs typeface="Calibri" panose="020F0502020204030204" pitchFamily="34" charset="0"/>
                            </a:rPr>
                            <m:t> </m:t>
                          </m:r>
                        </m:sub>
                      </m:sSub>
                      <m:r>
                        <a:rPr lang="en-US" altLang="zh-CN" sz="2000" b="1" i="1" smtClean="0">
                          <a:solidFill>
                            <a:srgbClr val="C00000"/>
                          </a:solidFill>
                          <a:latin typeface="Cambria Math" panose="02040503050406030204" pitchFamily="18" charset="0"/>
                          <a:cs typeface="Calibri" panose="020F0502020204030204" pitchFamily="34" charset="0"/>
                        </a:rPr>
                        <m:t>[</m:t>
                      </m:r>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b="1" i="1" smtClean="0">
                              <a:solidFill>
                                <a:srgbClr val="C00000"/>
                              </a:solidFill>
                              <a:latin typeface="Cambria Math" panose="02040503050406030204" pitchFamily="18" charset="0"/>
                              <a:cs typeface="Calibri" panose="020F0502020204030204" pitchFamily="34" charset="0"/>
                            </a:rPr>
                            <m:t>𝝓</m:t>
                          </m:r>
                        </m:sub>
                      </m:sSub>
                      <m:func>
                        <m:funcPr>
                          <m:ctrlPr>
                            <a:rPr lang="en-US" altLang="zh-CN" sz="2000" b="1" i="1" smtClean="0">
                              <a:solidFill>
                                <a:srgbClr val="C00000"/>
                              </a:solidFill>
                              <a:latin typeface="Cambria Math" panose="02040503050406030204" pitchFamily="18" charset="0"/>
                              <a:cs typeface="Calibri" panose="020F0502020204030204" pitchFamily="34" charset="0"/>
                            </a:rPr>
                          </m:ctrlPr>
                        </m:funcPr>
                        <m:fName>
                          <m:r>
                            <a:rPr lang="en-US" altLang="zh-CN" sz="2000" b="1" i="1" smtClean="0">
                              <a:solidFill>
                                <a:srgbClr val="C00000"/>
                              </a:solidFill>
                              <a:latin typeface="Cambria Math" panose="02040503050406030204" pitchFamily="18" charset="0"/>
                              <a:cs typeface="Calibri" panose="020F0502020204030204" pitchFamily="34" charset="0"/>
                            </a:rPr>
                            <m:t>𝒍𝒐𝒈</m:t>
                          </m:r>
                        </m:fName>
                        <m:e>
                          <m:r>
                            <a:rPr lang="zh-CN" altLang="en-US" sz="2000" b="1" i="1">
                              <a:solidFill>
                                <a:srgbClr val="C00000"/>
                              </a:solidFill>
                              <a:latin typeface="Cambria Math" panose="02040503050406030204" pitchFamily="18" charset="0"/>
                              <a:cs typeface="Calibri" panose="020F0502020204030204" pitchFamily="34" charset="0"/>
                            </a:rPr>
                            <m:t>𝝅</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𝒂</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𝒔</m:t>
                          </m:r>
                          <m:r>
                            <a:rPr lang="en-US" altLang="zh-CN" sz="2000" b="1" i="1">
                              <a:solidFill>
                                <a:srgbClr val="C00000"/>
                              </a:solidFill>
                              <a:latin typeface="Cambria Math" panose="02040503050406030204" pitchFamily="18" charset="0"/>
                              <a:cs typeface="Calibri" panose="020F0502020204030204" pitchFamily="34" charset="0"/>
                            </a:rPr>
                            <m:t>;</m:t>
                          </m:r>
                          <m:r>
                            <a:rPr lang="zh-CN" altLang="en-US" sz="2000" b="1" i="1">
                              <a:solidFill>
                                <a:srgbClr val="C00000"/>
                              </a:solidFill>
                              <a:latin typeface="Cambria Math" panose="02040503050406030204" pitchFamily="18" charset="0"/>
                              <a:cs typeface="Calibri" panose="020F0502020204030204" pitchFamily="34" charset="0"/>
                            </a:rPr>
                            <m:t>𝝓</m:t>
                          </m:r>
                          <m:r>
                            <a:rPr lang="en-US" altLang="zh-CN" sz="2000" b="1" i="1" smtClean="0">
                              <a:solidFill>
                                <a:srgbClr val="C00000"/>
                              </a:solidFill>
                              <a:latin typeface="Cambria Math" panose="02040503050406030204" pitchFamily="18" charset="0"/>
                              <a:cs typeface="Calibri" panose="020F0502020204030204" pitchFamily="34" charset="0"/>
                            </a:rPr>
                            <m:t>)</m:t>
                          </m:r>
                        </m:e>
                      </m:func>
                      <m:r>
                        <a:rPr lang="en-US" altLang="zh-CN" sz="2000" b="1" i="1">
                          <a:solidFill>
                            <a:srgbClr val="C00000"/>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2000" b="1" i="1">
                              <a:solidFill>
                                <a:srgbClr val="C00000"/>
                              </a:solidFill>
                              <a:latin typeface="Cambria Math" panose="02040503050406030204" pitchFamily="18" charset="0"/>
                              <a:cs typeface="Calibri" panose="020F0502020204030204" pitchFamily="34" charset="0"/>
                            </a:rPr>
                          </m:ctrlPr>
                        </m:dPr>
                        <m:e>
                          <m:r>
                            <a:rPr lang="en-US" altLang="zh-CN" sz="2000" b="1" i="1">
                              <a:solidFill>
                                <a:srgbClr val="C00000"/>
                              </a:solidFill>
                              <a:latin typeface="Cambria Math" panose="02040503050406030204" pitchFamily="18" charset="0"/>
                              <a:cs typeface="Calibri" panose="020F0502020204030204" pitchFamily="34" charset="0"/>
                            </a:rPr>
                            <m:t>𝒔</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𝒂</m:t>
                          </m:r>
                        </m:e>
                      </m:d>
                      <m:r>
                        <a:rPr lang="en-US" altLang="zh-CN" sz="2000" b="1" i="1" smtClean="0">
                          <a:solidFill>
                            <a:srgbClr val="C00000"/>
                          </a:solidFill>
                          <a:latin typeface="Cambria Math" panose="02040503050406030204" pitchFamily="18" charset="0"/>
                          <a:cs typeface="Calibri" panose="020F0502020204030204" pitchFamily="34" charset="0"/>
                        </a:rPr>
                        <m:t>]</m:t>
                      </m:r>
                    </m:oMath>
                  </m:oMathPara>
                </a14:m>
                <a:endParaRPr lang="en-US" altLang="zh-CN" sz="2000" b="1" i="1" dirty="0">
                  <a:solidFill>
                    <a:srgbClr val="C00000"/>
                  </a:solidFill>
                  <a:latin typeface="Calibri" panose="020F0502020204030204" pitchFamily="34" charset="0"/>
                  <a:cs typeface="Calibri" panose="020F0502020204030204" pitchFamily="34" charset="0"/>
                </a:endParaRP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Gradient tries to:</a:t>
                </a:r>
              </a:p>
              <a:p>
                <a:pPr marL="1371600" lvl="2"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Increase probability of paths with positive </a:t>
                </a:r>
                <a:r>
                  <a:rPr lang="zh-CN" altLang="en-US" sz="2000" dirty="0">
                    <a:latin typeface="Calibri" panose="020F0502020204030204" pitchFamily="34" charset="0"/>
                    <a:cs typeface="Calibri" panose="020F0502020204030204" pitchFamily="34" charset="0"/>
                  </a:rPr>
                  <a:t>𝑄</a:t>
                </a:r>
                <a:r>
                  <a:rPr lang="en-US" altLang="zh-CN"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𝑠</a:t>
                </a:r>
                <a:r>
                  <a:rPr lang="en-US" altLang="zh-CN"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𝑎</a:t>
                </a:r>
                <a:r>
                  <a:rPr lang="en-US" altLang="zh-CN" sz="2000" dirty="0">
                    <a:latin typeface="Calibri" panose="020F0502020204030204" pitchFamily="34" charset="0"/>
                    <a:cs typeface="Calibri" panose="020F0502020204030204" pitchFamily="34" charset="0"/>
                  </a:rPr>
                  <a:t>)</a:t>
                </a:r>
              </a:p>
              <a:p>
                <a:pPr marL="1371600" lvl="2"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Decrease probability of paths with negative </a:t>
                </a:r>
                <a:r>
                  <a:rPr lang="zh-CN" altLang="en-US" sz="2000" dirty="0">
                    <a:latin typeface="Calibri" panose="020F0502020204030204" pitchFamily="34" charset="0"/>
                    <a:cs typeface="Calibri" panose="020F0502020204030204" pitchFamily="34" charset="0"/>
                  </a:rPr>
                  <a:t>𝑄</a:t>
                </a:r>
                <a:r>
                  <a:rPr lang="en-US" altLang="zh-CN"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𝑠</a:t>
                </a:r>
                <a:r>
                  <a:rPr lang="en-US" altLang="zh-CN"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𝑎</a:t>
                </a:r>
                <a:r>
                  <a:rPr lang="en-US" altLang="zh-CN" sz="2000" dirty="0">
                    <a:latin typeface="Calibri" panose="020F0502020204030204" pitchFamily="34" charset="0"/>
                    <a:cs typeface="Calibri" panose="020F0502020204030204" pitchFamily="34" charset="0"/>
                  </a:rPr>
                  <a:t>)</a:t>
                </a:r>
                <a:endParaRPr lang="zh-CN" altLang="en-US" dirty="0"/>
              </a:p>
            </p:txBody>
          </p:sp>
        </mc:Choice>
        <mc:Fallback xmlns="">
          <p:sp>
            <p:nvSpPr>
              <p:cNvPr id="10" name="文本框 9">
                <a:extLst>
                  <a:ext uri="{FF2B5EF4-FFF2-40B4-BE49-F238E27FC236}">
                    <a16:creationId xmlns:a16="http://schemas.microsoft.com/office/drawing/2014/main" id="{971081FC-B95E-FDBF-A173-92FFF9F1590D}"/>
                  </a:ext>
                </a:extLst>
              </p:cNvPr>
              <p:cNvSpPr txBox="1">
                <a:spLocks noRot="1" noChangeAspect="1" noMove="1" noResize="1" noEditPoints="1" noAdjustHandles="1" noChangeArrowheads="1" noChangeShapeType="1" noTextEdit="1"/>
              </p:cNvSpPr>
              <p:nvPr/>
            </p:nvSpPr>
            <p:spPr>
              <a:xfrm>
                <a:off x="120784" y="4521311"/>
                <a:ext cx="7359516" cy="1658531"/>
              </a:xfrm>
              <a:prstGeom prst="rect">
                <a:avLst/>
              </a:prstGeom>
              <a:blipFill>
                <a:blip r:embed="rId4"/>
                <a:stretch>
                  <a:fillRect b="-588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3902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48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Deep Deterministic Policy Gradient (DDPG)</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7E43B275-55C4-D051-785C-0B51376C40D6}"/>
                  </a:ext>
                </a:extLst>
              </p:cNvPr>
              <p:cNvSpPr txBox="1"/>
              <p:nvPr/>
            </p:nvSpPr>
            <p:spPr>
              <a:xfrm>
                <a:off x="196791" y="1003122"/>
                <a:ext cx="6740680" cy="5225213"/>
              </a:xfrm>
              <a:prstGeom prst="rect">
                <a:avLst/>
              </a:prstGeom>
              <a:noFill/>
            </p:spPr>
            <p:txBody>
              <a:bodyPr wrap="square">
                <a:spAutoFit/>
              </a:bodyPr>
              <a:lstStyle/>
              <a:p>
                <a:pPr>
                  <a:spcAft>
                    <a:spcPts val="600"/>
                  </a:spcAft>
                </a:pPr>
                <a:r>
                  <a:rPr lang="en-US" altLang="zh-CN" sz="2000" b="1" dirty="0">
                    <a:latin typeface="Calibri" panose="020F0502020204030204" pitchFamily="34" charset="0"/>
                    <a:cs typeface="Calibri" panose="020F0502020204030204" pitchFamily="34" charset="0"/>
                  </a:rPr>
                  <a:t>Characteristics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An actor-critic algorithm, combining DPG with DQN</a:t>
                </a:r>
              </a:p>
              <a:p>
                <a:pPr marL="914400" lvl="1" indent="-457200">
                  <a:spcAft>
                    <a:spcPts val="600"/>
                  </a:spcAft>
                  <a:buFont typeface="Arial" panose="020B0604020202020204" pitchFamily="34" charset="0"/>
                  <a:buChar char="•"/>
                </a:pPr>
                <a:r>
                  <a:rPr lang="en-US" altLang="zh-CN" sz="2000" b="1" i="1" dirty="0">
                    <a:solidFill>
                      <a:srgbClr val="C00000"/>
                    </a:solidFill>
                    <a:latin typeface="Calibri" panose="020F0502020204030204" pitchFamily="34" charset="0"/>
                    <a:cs typeface="Calibri" panose="020F0502020204030204" pitchFamily="34" charset="0"/>
                  </a:rPr>
                  <a:t>Deterministic policy </a:t>
                </a:r>
                <a14:m>
                  <m:oMath xmlns:m="http://schemas.openxmlformats.org/officeDocument/2006/math">
                    <m: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𝒂</m:t>
                    </m:r>
                    <m: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m:t>
                    </m:r>
                    <m:r>
                      <a:rPr lang="zh-CN" altLang="el-GR"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𝝁</m:t>
                    </m:r>
                    <m:d>
                      <m:dPr>
                        <m:ctrlPr>
                          <a:rPr lang="en-US" altLang="zh-CN" sz="2000" b="1" i="1">
                            <a:solidFill>
                              <a:srgbClr val="C00000"/>
                            </a:solidFill>
                            <a:latin typeface="Cambria Math" panose="02040503050406030204" pitchFamily="18" charset="0"/>
                            <a:cs typeface="Calibri" panose="020F0502020204030204" pitchFamily="34" charset="0"/>
                          </a:rPr>
                        </m:ctrlPr>
                      </m:dPr>
                      <m:e>
                        <m:r>
                          <a:rPr lang="en-US" altLang="zh-CN" sz="2000" b="1" i="1" smtClean="0">
                            <a:solidFill>
                              <a:srgbClr val="C00000"/>
                            </a:solidFill>
                            <a:latin typeface="Cambria Math" panose="02040503050406030204" pitchFamily="18" charset="0"/>
                            <a:cs typeface="Calibri" panose="020F0502020204030204" pitchFamily="34" charset="0"/>
                          </a:rPr>
                          <m:t>𝒔</m:t>
                        </m:r>
                        <m:r>
                          <a:rPr lang="en-US" altLang="zh-CN" sz="2000" b="1" i="1" smtClean="0">
                            <a:solidFill>
                              <a:srgbClr val="C00000"/>
                            </a:solidFill>
                            <a:latin typeface="Cambria Math" panose="02040503050406030204" pitchFamily="18" charset="0"/>
                            <a:cs typeface="Calibri" panose="020F0502020204030204" pitchFamily="34" charset="0"/>
                          </a:rPr>
                          <m:t>;</m:t>
                        </m:r>
                        <m:r>
                          <a:rPr lang="zh-CN" altLang="en-US" sz="2000" b="1" i="1" smtClean="0">
                            <a:solidFill>
                              <a:srgbClr val="C00000"/>
                            </a:solidFill>
                            <a:latin typeface="Cambria Math" panose="02040503050406030204" pitchFamily="18" charset="0"/>
                            <a:cs typeface="Calibri" panose="020F0502020204030204" pitchFamily="34" charset="0"/>
                          </a:rPr>
                          <m:t>𝝓</m:t>
                        </m:r>
                      </m:e>
                    </m:d>
                  </m:oMath>
                </a14:m>
                <a:endParaRPr lang="en-US" altLang="zh-CN" sz="2000" b="1" i="1" dirty="0">
                  <a:latin typeface="Calibri" panose="020F0502020204030204" pitchFamily="34" charset="0"/>
                  <a:cs typeface="Calibri" panose="020F0502020204030204" pitchFamily="34" charset="0"/>
                </a:endParaRPr>
              </a:p>
              <a:p>
                <a:pPr marL="914400" lvl="1" indent="-457200">
                  <a:spcAft>
                    <a:spcPts val="600"/>
                  </a:spcAft>
                  <a:buFont typeface="Arial" panose="020B0604020202020204" pitchFamily="34" charset="0"/>
                  <a:buChar char="•"/>
                </a:pPr>
                <a:r>
                  <a:rPr lang="en-US" altLang="zh-CN" sz="2000" b="1" dirty="0">
                    <a:solidFill>
                      <a:srgbClr val="C00000"/>
                    </a:solidFill>
                    <a:latin typeface="Calibri" panose="020F0502020204030204" pitchFamily="34" charset="0"/>
                    <a:cs typeface="Calibri" panose="020F0502020204030204" pitchFamily="34" charset="0"/>
                  </a:rPr>
                  <a:t>Actor </a:t>
                </a:r>
                <a14:m>
                  <m:oMath xmlns:m="http://schemas.openxmlformats.org/officeDocument/2006/math">
                    <m:r>
                      <a:rPr lang="zh-CN" altLang="el-GR"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𝝁</m:t>
                    </m:r>
                    <m:d>
                      <m:dPr>
                        <m:ctrlPr>
                          <a:rPr lang="en-US" altLang="zh-CN" sz="2000" b="1" i="1">
                            <a:solidFill>
                              <a:srgbClr val="C00000"/>
                            </a:solidFill>
                            <a:latin typeface="Cambria Math" panose="02040503050406030204" pitchFamily="18" charset="0"/>
                            <a:cs typeface="Calibri" panose="020F0502020204030204" pitchFamily="34" charset="0"/>
                          </a:rPr>
                        </m:ctrlPr>
                      </m:dPr>
                      <m:e>
                        <m:r>
                          <a:rPr lang="en-US" altLang="zh-CN" sz="2000" b="1" i="1">
                            <a:solidFill>
                              <a:srgbClr val="C00000"/>
                            </a:solidFill>
                            <a:latin typeface="Cambria Math" panose="02040503050406030204" pitchFamily="18" charset="0"/>
                            <a:cs typeface="Calibri" panose="020F0502020204030204" pitchFamily="34" charset="0"/>
                          </a:rPr>
                          <m:t>𝒔</m:t>
                        </m:r>
                        <m:r>
                          <a:rPr lang="en-US" altLang="zh-CN" sz="2000" b="1" i="1">
                            <a:solidFill>
                              <a:srgbClr val="C00000"/>
                            </a:solidFill>
                            <a:latin typeface="Cambria Math" panose="02040503050406030204" pitchFamily="18" charset="0"/>
                            <a:cs typeface="Calibri" panose="020F0502020204030204" pitchFamily="34" charset="0"/>
                          </a:rPr>
                          <m:t>;</m:t>
                        </m:r>
                        <m:r>
                          <a:rPr lang="zh-CN" altLang="en-US" sz="2000" b="1" i="1">
                            <a:solidFill>
                              <a:srgbClr val="C00000"/>
                            </a:solidFill>
                            <a:latin typeface="Cambria Math" panose="02040503050406030204" pitchFamily="18" charset="0"/>
                            <a:cs typeface="Calibri" panose="020F0502020204030204" pitchFamily="34" charset="0"/>
                          </a:rPr>
                          <m:t>𝝓</m:t>
                        </m:r>
                      </m:e>
                    </m:d>
                  </m:oMath>
                </a14:m>
                <a:r>
                  <a:rPr lang="en-US" altLang="zh-CN" sz="2000" dirty="0">
                    <a:latin typeface="Calibri" panose="020F0502020204030204" pitchFamily="34" charset="0"/>
                    <a:cs typeface="Calibri" panose="020F0502020204030204" pitchFamily="34" charset="0"/>
                  </a:rPr>
                  <a:t>: (online and target) Q-networks</a:t>
                </a:r>
              </a:p>
              <a:p>
                <a:pPr marL="914400" lvl="1" indent="-457200">
                  <a:spcAft>
                    <a:spcPts val="600"/>
                  </a:spcAft>
                  <a:buFont typeface="Arial" panose="020B0604020202020204" pitchFamily="34" charset="0"/>
                  <a:buChar char="•"/>
                </a:pPr>
                <a:r>
                  <a:rPr lang="en-US" altLang="zh-CN" sz="2000" b="1" i="1" dirty="0">
                    <a:solidFill>
                      <a:srgbClr val="C00000"/>
                    </a:solidFill>
                    <a:latin typeface="Calibri" panose="020F0502020204030204" pitchFamily="34" charset="0"/>
                    <a:cs typeface="Calibri" panose="020F0502020204030204" pitchFamily="34" charset="0"/>
                  </a:rPr>
                  <a:t>Critic </a:t>
                </a:r>
                <a14:m>
                  <m:oMath xmlns:m="http://schemas.openxmlformats.org/officeDocument/2006/math">
                    <m:r>
                      <a:rPr lang="en-US" altLang="zh-CN" sz="2000" b="1" i="1"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2000" b="1" i="1">
                            <a:solidFill>
                              <a:srgbClr val="C00000"/>
                            </a:solidFill>
                            <a:latin typeface="Cambria Math" panose="02040503050406030204" pitchFamily="18" charset="0"/>
                            <a:cs typeface="Calibri" panose="020F0502020204030204" pitchFamily="34" charset="0"/>
                          </a:rPr>
                        </m:ctrlPr>
                      </m:dPr>
                      <m:e>
                        <m:r>
                          <a:rPr lang="en-US" altLang="zh-CN" sz="2000" b="1" i="1">
                            <a:solidFill>
                              <a:srgbClr val="C00000"/>
                            </a:solidFill>
                            <a:latin typeface="Cambria Math" panose="02040503050406030204" pitchFamily="18" charset="0"/>
                            <a:cs typeface="Calibri" panose="020F0502020204030204" pitchFamily="34" charset="0"/>
                          </a:rPr>
                          <m:t>𝒔</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𝒂</m:t>
                        </m:r>
                        <m:r>
                          <a:rPr lang="en-US" altLang="zh-CN" sz="2000" b="1" i="1" smtClean="0">
                            <a:solidFill>
                              <a:srgbClr val="C00000"/>
                            </a:solidFill>
                            <a:latin typeface="Cambria Math" panose="02040503050406030204" pitchFamily="18" charset="0"/>
                            <a:cs typeface="Calibri" panose="020F0502020204030204" pitchFamily="34" charset="0"/>
                          </a:rPr>
                          <m:t>;</m:t>
                        </m:r>
                        <m:r>
                          <a:rPr lang="zh-CN" altLang="en-US" sz="2000" b="1" i="1" smtClean="0">
                            <a:solidFill>
                              <a:srgbClr val="C00000"/>
                            </a:solidFill>
                            <a:latin typeface="Cambria Math" panose="02040503050406030204" pitchFamily="18" charset="0"/>
                            <a:cs typeface="Calibri" panose="020F0502020204030204" pitchFamily="34" charset="0"/>
                          </a:rPr>
                          <m:t>𝜽</m:t>
                        </m:r>
                      </m:e>
                    </m:d>
                  </m:oMath>
                </a14:m>
                <a:r>
                  <a:rPr lang="en-US" altLang="zh-CN" sz="2000" dirty="0">
                    <a:latin typeface="Calibri" panose="020F0502020204030204" pitchFamily="34" charset="0"/>
                    <a:cs typeface="Calibri" panose="020F0502020204030204" pitchFamily="34" charset="0"/>
                  </a:rPr>
                  <a:t>: (online and target) policy networks</a:t>
                </a:r>
              </a:p>
              <a:p>
                <a:pPr marL="914400" lvl="1" indent="-4572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Soft update of target networks</a:t>
                </a:r>
              </a:p>
              <a:p>
                <a:pPr marL="914400" lvl="1" indent="-457200">
                  <a:spcAft>
                    <a:spcPts val="18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Continuous state space and continuous action space</a:t>
                </a:r>
                <a:endParaRPr lang="en-US" altLang="zh-CN" sz="2000" b="1" dirty="0">
                  <a:latin typeface="Calibri" panose="020F0502020204030204" pitchFamily="34" charset="0"/>
                  <a:cs typeface="Calibri" panose="020F0502020204030204" pitchFamily="34" charset="0"/>
                </a:endParaRPr>
              </a:p>
              <a:p>
                <a:pPr>
                  <a:spcAft>
                    <a:spcPts val="600"/>
                  </a:spcAft>
                </a:pPr>
                <a:r>
                  <a:rPr lang="en-US" altLang="zh-CN" sz="2000" b="1" dirty="0">
                    <a:latin typeface="Calibri" panose="020F0502020204030204" pitchFamily="34" charset="0"/>
                    <a:cs typeface="Calibri" panose="020F0502020204030204" pitchFamily="34" charset="0"/>
                  </a:rPr>
                  <a:t>Update rule for DDPG</a:t>
                </a:r>
              </a:p>
              <a:p>
                <a:pPr marL="914400" lvl="1" indent="-457200">
                  <a:spcAft>
                    <a:spcPts val="12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Actor network update (</a:t>
                </a:r>
                <a:r>
                  <a:rPr lang="en-US" altLang="zh-CN" sz="2000" b="1" i="1" u="sng" dirty="0">
                    <a:solidFill>
                      <a:srgbClr val="C00000"/>
                    </a:solidFill>
                    <a:latin typeface="Calibri" panose="020F0502020204030204" pitchFamily="34" charset="0"/>
                    <a:cs typeface="Calibri" panose="020F0502020204030204" pitchFamily="34" charset="0"/>
                  </a:rPr>
                  <a:t>policy gradient</a:t>
                </a:r>
                <a:r>
                  <a:rPr lang="en-US" altLang="zh-CN" sz="2000" dirty="0">
                    <a:latin typeface="Calibri" panose="020F0502020204030204" pitchFamily="34" charset="0"/>
                    <a:cs typeface="Calibri" panose="020F0502020204030204" pitchFamily="34" charset="0"/>
                  </a:rPr>
                  <a:t>)</a:t>
                </a:r>
              </a:p>
              <a:p>
                <a:pPr lvl="1">
                  <a:spcAft>
                    <a:spcPts val="1200"/>
                  </a:spcAft>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𝜙</m:t>
                          </m:r>
                        </m:sub>
                      </m:sSub>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𝐽</m:t>
                      </m:r>
                      <m:d>
                        <m:d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dPr>
                        <m:e>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𝜙</m:t>
                          </m:r>
                        </m:e>
                      </m:d>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r>
                            <a:rPr lang="en-US" altLang="zh-CN" sz="2000" b="0" i="1" smtClean="0">
                              <a:latin typeface="Cambria Math" panose="02040503050406030204" pitchFamily="18" charset="0"/>
                              <a:cs typeface="Calibri" panose="020F0502020204030204" pitchFamily="34" charset="0"/>
                            </a:rPr>
                            <m:t>𝑠</m:t>
                          </m:r>
                          <m:r>
                            <a:rPr lang="en-US" altLang="zh-CN" sz="2000" b="0" i="1" smtClean="0">
                              <a:latin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cs typeface="Calibri" panose="020F0502020204030204" pitchFamily="34" charset="0"/>
                            </a:rPr>
                            <m:t>𝒟</m:t>
                          </m:r>
                          <m:r>
                            <a:rPr lang="en-US" altLang="zh-CN" sz="2000" i="1">
                              <a:latin typeface="Cambria Math" panose="02040503050406030204" pitchFamily="18" charset="0"/>
                              <a:cs typeface="Calibri" panose="020F0502020204030204" pitchFamily="34" charset="0"/>
                            </a:rPr>
                            <m:t> </m:t>
                          </m:r>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i="1">
                              <a:latin typeface="Cambria Math" panose="02040503050406030204" pitchFamily="18" charset="0"/>
                              <a:cs typeface="Calibri" panose="020F0502020204030204" pitchFamily="34" charset="0"/>
                            </a:rPr>
                            <m:t>𝜙</m:t>
                          </m:r>
                        </m:sub>
                      </m:sSub>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𝜙</m:t>
                          </m:r>
                        </m:e>
                      </m:d>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𝑎</m:t>
                          </m:r>
                        </m:sub>
                      </m:sSub>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pPr marL="914400" lvl="1" indent="-457200">
                  <a:spcAft>
                    <a:spcPts val="12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Critic network update (</a:t>
                </a:r>
                <a:r>
                  <a:rPr lang="en-US" altLang="zh-CN" sz="2000" b="1" i="1" u="sng" dirty="0">
                    <a:solidFill>
                      <a:srgbClr val="C00000"/>
                    </a:solidFill>
                    <a:latin typeface="Calibri" panose="020F0502020204030204" pitchFamily="34" charset="0"/>
                    <a:cs typeface="Calibri" panose="020F0502020204030204" pitchFamily="34" charset="0"/>
                  </a:rPr>
                  <a:t>TD learning</a:t>
                </a:r>
                <a:r>
                  <a:rPr lang="en-US" altLang="zh-CN" sz="2000" dirty="0">
                    <a:latin typeface="Calibri" panose="020F0502020204030204" pitchFamily="34" charset="0"/>
                    <a:cs typeface="Calibri" panose="020F0502020204030204" pitchFamily="34" charset="0"/>
                  </a:rPr>
                  <a:t>)</a:t>
                </a:r>
              </a:p>
              <a:p>
                <a:pPr lvl="1">
                  <a:spcAft>
                    <a:spcPts val="1200"/>
                  </a:spcAft>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ea typeface="Cambria Math" panose="02040503050406030204" pitchFamily="18" charset="0"/>
                          <a:cs typeface="Calibri" panose="020F0502020204030204" pitchFamily="34" charset="0"/>
                        </a:rPr>
                        <m:t>ℒ</m:t>
                      </m:r>
                      <m:d>
                        <m:d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dPr>
                        <m:e>
                          <m:r>
                            <a:rPr lang="zh-CN" altLang="en-US" sz="2000" i="1">
                              <a:latin typeface="Cambria Math" panose="02040503050406030204" pitchFamily="18" charset="0"/>
                              <a:cs typeface="Calibri" panose="020F0502020204030204" pitchFamily="34" charset="0"/>
                            </a:rPr>
                            <m:t>𝜃</m:t>
                          </m:r>
                        </m:e>
                      </m:d>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𝑟</m:t>
                          </m:r>
                          <m:r>
                            <a:rPr lang="en-US" altLang="zh-CN" sz="2000" i="1">
                              <a:latin typeface="Cambria Math" panose="02040503050406030204" pitchFamily="18" charset="0"/>
                              <a:cs typeface="Calibri" panose="020F0502020204030204" pitchFamily="34" charset="0"/>
                            </a:rPr>
                            <m:t>,</m:t>
                          </m:r>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𝒟</m:t>
                          </m:r>
                        </m:sub>
                      </m:sSub>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𝑟</m:t>
                      </m:r>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𝛾</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a:rPr lang="en-US" altLang="zh-CN" sz="2000" i="1">
                              <a:latin typeface="Cambria Math" panose="02040503050406030204" pitchFamily="18" charset="0"/>
                              <a:cs typeface="Calibri" panose="020F0502020204030204" pitchFamily="34" charset="0"/>
                            </a:rPr>
                            <m:t>,</m:t>
                          </m:r>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p>
                                <m:sSupPr>
                                  <m:ctrlPr>
                                    <a:rPr lang="en-US" altLang="zh-CN" sz="2000" i="1">
                                      <a:latin typeface="Cambria Math" panose="02040503050406030204" pitchFamily="18" charset="0"/>
                                      <a:cs typeface="Calibri" panose="020F0502020204030204" pitchFamily="34" charset="0"/>
                                    </a:rPr>
                                  </m:ctrlPr>
                                </m:sSupPr>
                                <m:e>
                                  <m:r>
                                    <a:rPr lang="en-US" altLang="zh-CN" sz="2000" i="1">
                                      <a:latin typeface="Cambria Math" panose="02040503050406030204" pitchFamily="18" charset="0"/>
                                      <a:cs typeface="Calibri" panose="020F0502020204030204" pitchFamily="34" charset="0"/>
                                    </a:rPr>
                                    <m:t>𝑠</m:t>
                                  </m:r>
                                </m:e>
                                <m:sup>
                                  <m:r>
                                    <a:rPr lang="en-US" altLang="zh-CN" sz="2000" i="1">
                                      <a:latin typeface="Cambria Math" panose="02040503050406030204" pitchFamily="18" charset="0"/>
                                      <a:cs typeface="Calibri" panose="020F0502020204030204" pitchFamily="34" charset="0"/>
                                    </a:rPr>
                                    <m:t>′</m:t>
                                  </m:r>
                                </m:sup>
                              </m:sSup>
                              <m:r>
                                <a:rPr lang="en-US" altLang="zh-CN" sz="2000" i="1">
                                  <a:latin typeface="Cambria Math" panose="02040503050406030204" pitchFamily="18" charset="0"/>
                                  <a:cs typeface="Calibri" panose="020F0502020204030204" pitchFamily="34" charset="0"/>
                                </a:rPr>
                                <m:t>;</m:t>
                              </m:r>
                              <m:sSup>
                                <m:sSupPr>
                                  <m:ctrlPr>
                                    <a:rPr lang="en-US" altLang="zh-CN" sz="2000" i="1" smtClean="0">
                                      <a:latin typeface="Cambria Math" panose="02040503050406030204" pitchFamily="18" charset="0"/>
                                      <a:cs typeface="Calibri" panose="020F0502020204030204" pitchFamily="34" charset="0"/>
                                    </a:rPr>
                                  </m:ctrlPr>
                                </m:sSupPr>
                                <m:e>
                                  <m:r>
                                    <a:rPr lang="zh-CN" altLang="en-US" sz="2000" i="1" smtClean="0">
                                      <a:latin typeface="Cambria Math" panose="02040503050406030204" pitchFamily="18" charset="0"/>
                                      <a:cs typeface="Calibri" panose="020F0502020204030204" pitchFamily="34" charset="0"/>
                                    </a:rPr>
                                    <m:t>𝜙</m:t>
                                  </m:r>
                                </m:e>
                                <m:sup>
                                  <m:r>
                                    <a:rPr lang="en-US" altLang="zh-CN" sz="2000" b="0" i="1" smtClean="0">
                                      <a:latin typeface="Cambria Math" panose="02040503050406030204" pitchFamily="18" charset="0"/>
                                      <a:cs typeface="Calibri" panose="020F0502020204030204" pitchFamily="34" charset="0"/>
                                    </a:rPr>
                                    <m:t>−</m:t>
                                  </m:r>
                                </m:sup>
                              </m:sSup>
                            </m:e>
                          </m:d>
                          <m:r>
                            <a:rPr lang="en-US" altLang="zh-CN" sz="2000" i="1">
                              <a:latin typeface="Cambria Math" panose="02040503050406030204" pitchFamily="18" charset="0"/>
                              <a:cs typeface="Calibri" panose="020F0502020204030204" pitchFamily="34" charset="0"/>
                            </a:rPr>
                            <m:t>;</m:t>
                          </m:r>
                          <m:sSup>
                            <m:sSupPr>
                              <m:ctrlPr>
                                <a:rPr lang="en-US" altLang="zh-CN" sz="2000" i="1">
                                  <a:latin typeface="Cambria Math" panose="02040503050406030204" pitchFamily="18" charset="0"/>
                                  <a:cs typeface="Calibri" panose="020F0502020204030204" pitchFamily="34" charset="0"/>
                                </a:rPr>
                              </m:ctrlPr>
                            </m:sSupPr>
                            <m:e>
                              <m:r>
                                <a:rPr lang="zh-CN" altLang="en-US" sz="2000" i="1">
                                  <a:latin typeface="Cambria Math" panose="02040503050406030204" pitchFamily="18" charset="0"/>
                                  <a:cs typeface="Calibri" panose="020F0502020204030204" pitchFamily="34" charset="0"/>
                                </a:rPr>
                                <m:t>𝜃</m:t>
                              </m:r>
                            </m:e>
                            <m:sup>
                              <m:r>
                                <a:rPr lang="en-US" altLang="zh-CN" sz="2000" i="1">
                                  <a:latin typeface="Cambria Math" panose="02040503050406030204" pitchFamily="18" charset="0"/>
                                  <a:cs typeface="Calibri" panose="020F0502020204030204" pitchFamily="34" charset="0"/>
                                </a:rPr>
                                <m:t>−</m:t>
                              </m:r>
                            </m:sup>
                          </m:sSup>
                        </m:e>
                      </m:d>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cs typeface="Calibri" panose="020F0502020204030204" pitchFamily="34" charset="0"/>
                            </a:rPr>
                            <m:t>𝑎</m:t>
                          </m:r>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r>
                        <a:rPr lang="en-US" altLang="zh-CN" sz="2000" i="1">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5" name="文本框 4">
                <a:extLst>
                  <a:ext uri="{FF2B5EF4-FFF2-40B4-BE49-F238E27FC236}">
                    <a16:creationId xmlns:a16="http://schemas.microsoft.com/office/drawing/2014/main" id="{7E43B275-55C4-D051-785C-0B51376C40D6}"/>
                  </a:ext>
                </a:extLst>
              </p:cNvPr>
              <p:cNvSpPr txBox="1">
                <a:spLocks noRot="1" noChangeAspect="1" noMove="1" noResize="1" noEditPoints="1" noAdjustHandles="1" noChangeArrowheads="1" noChangeShapeType="1" noTextEdit="1"/>
              </p:cNvSpPr>
              <p:nvPr/>
            </p:nvSpPr>
            <p:spPr>
              <a:xfrm>
                <a:off x="196791" y="1003122"/>
                <a:ext cx="6740680" cy="5225213"/>
              </a:xfrm>
              <a:prstGeom prst="rect">
                <a:avLst/>
              </a:prstGeom>
              <a:blipFill>
                <a:blip r:embed="rId2"/>
                <a:stretch>
                  <a:fillRect l="-904" t="-7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484815F-0588-2B34-C055-FA761D2499BF}"/>
                  </a:ext>
                </a:extLst>
              </p:cNvPr>
              <p:cNvSpPr txBox="1"/>
              <p:nvPr/>
            </p:nvSpPr>
            <p:spPr>
              <a:xfrm>
                <a:off x="7377971" y="4461590"/>
                <a:ext cx="6953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cs typeface="Calibri" panose="020F0502020204030204" pitchFamily="34" charset="0"/>
                        </a:rPr>
                        <m:t>𝑠</m:t>
                      </m:r>
                    </m:oMath>
                  </m:oMathPara>
                </a14:m>
                <a:endParaRPr lang="zh-CN" altLang="en-US" sz="2000" dirty="0"/>
              </a:p>
            </p:txBody>
          </p:sp>
        </mc:Choice>
        <mc:Fallback xmlns="">
          <p:sp>
            <p:nvSpPr>
              <p:cNvPr id="6" name="文本框 5">
                <a:extLst>
                  <a:ext uri="{FF2B5EF4-FFF2-40B4-BE49-F238E27FC236}">
                    <a16:creationId xmlns:a16="http://schemas.microsoft.com/office/drawing/2014/main" id="{E484815F-0588-2B34-C055-FA761D2499BF}"/>
                  </a:ext>
                </a:extLst>
              </p:cNvPr>
              <p:cNvSpPr txBox="1">
                <a:spLocks noRot="1" noChangeAspect="1" noMove="1" noResize="1" noEditPoints="1" noAdjustHandles="1" noChangeArrowheads="1" noChangeShapeType="1" noTextEdit="1"/>
              </p:cNvSpPr>
              <p:nvPr/>
            </p:nvSpPr>
            <p:spPr>
              <a:xfrm>
                <a:off x="7377971" y="4461590"/>
                <a:ext cx="695325" cy="40011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1313ABF-2601-C9FF-0F4C-031A64AF9A58}"/>
                  </a:ext>
                </a:extLst>
              </p:cNvPr>
              <p:cNvSpPr txBox="1"/>
              <p:nvPr/>
            </p:nvSpPr>
            <p:spPr>
              <a:xfrm>
                <a:off x="10821042" y="4567592"/>
                <a:ext cx="142768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r>
                            <a:rPr lang="en-US" altLang="zh-CN" sz="2000" i="1">
                              <a:latin typeface="Cambria Math" panose="02040503050406030204" pitchFamily="18" charset="0"/>
                              <a:cs typeface="Calibri" panose="020F0502020204030204" pitchFamily="34" charset="0"/>
                            </a:rPr>
                            <m:t>𝑠</m:t>
                          </m:r>
                          <m:r>
                            <a:rPr lang="en-US" altLang="zh-CN" sz="2000" i="1">
                              <a:latin typeface="Cambria Math" panose="02040503050406030204" pitchFamily="18" charset="0"/>
                              <a:cs typeface="Calibri" panose="020F0502020204030204" pitchFamily="34" charset="0"/>
                            </a:rPr>
                            <m:t>,</m:t>
                          </m:r>
                          <m:r>
                            <a:rPr lang="en-US" altLang="zh-CN" sz="2000" i="1" smtClean="0">
                              <a:latin typeface="Cambria Math" panose="02040503050406030204" pitchFamily="18" charset="0"/>
                              <a:cs typeface="Calibri" panose="020F0502020204030204" pitchFamily="34" charset="0"/>
                            </a:rPr>
                            <m:t>𝑎</m:t>
                          </m:r>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oMath>
                  </m:oMathPara>
                </a14:m>
                <a:endParaRPr lang="zh-CN" altLang="en-US" sz="2000" dirty="0"/>
              </a:p>
            </p:txBody>
          </p:sp>
        </mc:Choice>
        <mc:Fallback xmlns="">
          <p:sp>
            <p:nvSpPr>
              <p:cNvPr id="8" name="文本框 7">
                <a:extLst>
                  <a:ext uri="{FF2B5EF4-FFF2-40B4-BE49-F238E27FC236}">
                    <a16:creationId xmlns:a16="http://schemas.microsoft.com/office/drawing/2014/main" id="{91313ABF-2601-C9FF-0F4C-031A64AF9A58}"/>
                  </a:ext>
                </a:extLst>
              </p:cNvPr>
              <p:cNvSpPr txBox="1">
                <a:spLocks noRot="1" noChangeAspect="1" noMove="1" noResize="1" noEditPoints="1" noAdjustHandles="1" noChangeArrowheads="1" noChangeShapeType="1" noTextEdit="1"/>
              </p:cNvSpPr>
              <p:nvPr/>
            </p:nvSpPr>
            <p:spPr>
              <a:xfrm>
                <a:off x="10821042" y="4567592"/>
                <a:ext cx="1427680" cy="400110"/>
              </a:xfrm>
              <a:prstGeom prst="rect">
                <a:avLst/>
              </a:prstGeom>
              <a:blipFill>
                <a:blip r:embed="rId4"/>
                <a:stretch>
                  <a:fillRect b="-9091"/>
                </a:stretch>
              </a:blipFill>
            </p:spPr>
            <p:txBody>
              <a:bodyPr/>
              <a:lstStyle/>
              <a:p>
                <a:r>
                  <a:rPr lang="zh-CN" altLang="en-US">
                    <a:noFill/>
                  </a:rPr>
                  <a:t> </a:t>
                </a:r>
              </a:p>
            </p:txBody>
          </p:sp>
        </mc:Fallback>
      </mc:AlternateContent>
      <p:sp>
        <p:nvSpPr>
          <p:cNvPr id="9" name="Line 16">
            <a:extLst>
              <a:ext uri="{FF2B5EF4-FFF2-40B4-BE49-F238E27FC236}">
                <a16:creationId xmlns:a16="http://schemas.microsoft.com/office/drawing/2014/main" id="{DC4C310E-6A60-F28F-F2DF-6164C4D80D5C}"/>
              </a:ext>
            </a:extLst>
          </p:cNvPr>
          <p:cNvSpPr>
            <a:spLocks noChangeShapeType="1"/>
          </p:cNvSpPr>
          <p:nvPr/>
        </p:nvSpPr>
        <p:spPr bwMode="auto">
          <a:xfrm>
            <a:off x="7901630" y="4680695"/>
            <a:ext cx="540000" cy="0"/>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 name="矩形 9">
            <a:extLst>
              <a:ext uri="{FF2B5EF4-FFF2-40B4-BE49-F238E27FC236}">
                <a16:creationId xmlns:a16="http://schemas.microsoft.com/office/drawing/2014/main" id="{6682A68F-B319-F48E-4FBB-E4E59823CE03}"/>
              </a:ext>
            </a:extLst>
          </p:cNvPr>
          <p:cNvSpPr/>
          <p:nvPr/>
        </p:nvSpPr>
        <p:spPr>
          <a:xfrm>
            <a:off x="8451267" y="3692700"/>
            <a:ext cx="2425700" cy="158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456D878-2D07-C711-F10B-BA3BA504584B}"/>
              </a:ext>
            </a:extLst>
          </p:cNvPr>
          <p:cNvSpPr/>
          <p:nvPr/>
        </p:nvSpPr>
        <p:spPr>
          <a:xfrm>
            <a:off x="8696113" y="438440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84664B68-0AEE-9F67-EF7E-5DA8FC46440B}"/>
              </a:ext>
            </a:extLst>
          </p:cNvPr>
          <p:cNvSpPr/>
          <p:nvPr/>
        </p:nvSpPr>
        <p:spPr>
          <a:xfrm>
            <a:off x="8696113" y="450179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B16B5570-319A-1E71-4AFA-646177212C39}"/>
              </a:ext>
            </a:extLst>
          </p:cNvPr>
          <p:cNvSpPr/>
          <p:nvPr/>
        </p:nvSpPr>
        <p:spPr>
          <a:xfrm>
            <a:off x="8696113" y="461559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Line 16">
            <a:extLst>
              <a:ext uri="{FF2B5EF4-FFF2-40B4-BE49-F238E27FC236}">
                <a16:creationId xmlns:a16="http://schemas.microsoft.com/office/drawing/2014/main" id="{2271959B-2875-717E-3F24-752ABEF9B643}"/>
              </a:ext>
            </a:extLst>
          </p:cNvPr>
          <p:cNvSpPr>
            <a:spLocks noChangeShapeType="1"/>
          </p:cNvSpPr>
          <p:nvPr/>
        </p:nvSpPr>
        <p:spPr bwMode="auto">
          <a:xfrm>
            <a:off x="10876967" y="4410359"/>
            <a:ext cx="540000" cy="0"/>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5" name="文本框 14">
            <a:extLst>
              <a:ext uri="{FF2B5EF4-FFF2-40B4-BE49-F238E27FC236}">
                <a16:creationId xmlns:a16="http://schemas.microsoft.com/office/drawing/2014/main" id="{3220D17E-D3CE-4F0B-DB50-9B3B9DBC3BDE}"/>
              </a:ext>
            </a:extLst>
          </p:cNvPr>
          <p:cNvSpPr txBox="1"/>
          <p:nvPr/>
        </p:nvSpPr>
        <p:spPr>
          <a:xfrm>
            <a:off x="7684166" y="3296168"/>
            <a:ext cx="3957450" cy="400110"/>
          </a:xfrm>
          <a:prstGeom prst="rect">
            <a:avLst/>
          </a:prstGeom>
          <a:noFill/>
        </p:spPr>
        <p:txBody>
          <a:bodyPr wrap="square">
            <a:spAutoFit/>
          </a:bodyPr>
          <a:lstStyle/>
          <a:p>
            <a:pPr algn="ctr"/>
            <a:r>
              <a:rPr lang="en-US" altLang="zh-CN" sz="2000" dirty="0">
                <a:solidFill>
                  <a:srgbClr val="C00000"/>
                </a:solidFill>
                <a:latin typeface="Calibri" panose="020F0502020204030204" pitchFamily="34" charset="0"/>
                <a:cs typeface="Calibri" panose="020F0502020204030204" pitchFamily="34" charset="0"/>
              </a:rPr>
              <a:t>Critic Network</a:t>
            </a:r>
            <a:endParaRPr lang="zh-CN" altLang="en-US" sz="2000" dirty="0">
              <a:solidFill>
                <a:srgbClr val="C00000"/>
              </a:solidFill>
            </a:endParaRPr>
          </a:p>
        </p:txBody>
      </p:sp>
      <p:sp>
        <p:nvSpPr>
          <p:cNvPr id="20" name="椭圆 19">
            <a:extLst>
              <a:ext uri="{FF2B5EF4-FFF2-40B4-BE49-F238E27FC236}">
                <a16:creationId xmlns:a16="http://schemas.microsoft.com/office/drawing/2014/main" id="{D811D531-EEF0-7125-992D-A09A370E3D6C}"/>
              </a:ext>
            </a:extLst>
          </p:cNvPr>
          <p:cNvSpPr/>
          <p:nvPr/>
        </p:nvSpPr>
        <p:spPr>
          <a:xfrm>
            <a:off x="9942770" y="4024415"/>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0B29237-868A-93D3-DBCA-2D70CC84A177}"/>
              </a:ext>
            </a:extLst>
          </p:cNvPr>
          <p:cNvSpPr/>
          <p:nvPr/>
        </p:nvSpPr>
        <p:spPr>
          <a:xfrm>
            <a:off x="9942770" y="414181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BEE6B771-FA33-C309-6629-A2DF7FEF6BAA}"/>
              </a:ext>
            </a:extLst>
          </p:cNvPr>
          <p:cNvSpPr/>
          <p:nvPr/>
        </p:nvSpPr>
        <p:spPr>
          <a:xfrm>
            <a:off x="9942770" y="4255605"/>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BBBFE957-FF3B-9F92-B3FB-9CA1F6795432}"/>
              </a:ext>
            </a:extLst>
          </p:cNvPr>
          <p:cNvSpPr/>
          <p:nvPr/>
        </p:nvSpPr>
        <p:spPr>
          <a:xfrm>
            <a:off x="9942770" y="437205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9D00613B-8872-D20C-81DD-F39838008778}"/>
              </a:ext>
            </a:extLst>
          </p:cNvPr>
          <p:cNvSpPr/>
          <p:nvPr/>
        </p:nvSpPr>
        <p:spPr>
          <a:xfrm>
            <a:off x="9942770" y="448945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B5D79D2E-AD0B-78C6-E06E-3781CD31346E}"/>
              </a:ext>
            </a:extLst>
          </p:cNvPr>
          <p:cNvSpPr/>
          <p:nvPr/>
        </p:nvSpPr>
        <p:spPr>
          <a:xfrm>
            <a:off x="9942770" y="460324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295E39A5-34A1-AE9C-5CC1-3929BE3D4662}"/>
              </a:ext>
            </a:extLst>
          </p:cNvPr>
          <p:cNvGrpSpPr/>
          <p:nvPr/>
        </p:nvGrpSpPr>
        <p:grpSpPr>
          <a:xfrm>
            <a:off x="9379132" y="3841044"/>
            <a:ext cx="72000" cy="993738"/>
            <a:chOff x="8715093" y="3771874"/>
            <a:chExt cx="72000" cy="993738"/>
          </a:xfrm>
        </p:grpSpPr>
        <p:sp>
          <p:nvSpPr>
            <p:cNvPr id="27" name="椭圆 26">
              <a:extLst>
                <a:ext uri="{FF2B5EF4-FFF2-40B4-BE49-F238E27FC236}">
                  <a16:creationId xmlns:a16="http://schemas.microsoft.com/office/drawing/2014/main" id="{89C4C2A9-A239-6E96-28EA-5E2663F0BD35}"/>
                </a:ext>
              </a:extLst>
            </p:cNvPr>
            <p:cNvSpPr/>
            <p:nvPr/>
          </p:nvSpPr>
          <p:spPr>
            <a:xfrm>
              <a:off x="8715093" y="377187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83DA705C-282A-04F9-3A93-DBA61A79FB6E}"/>
                </a:ext>
              </a:extLst>
            </p:cNvPr>
            <p:cNvSpPr/>
            <p:nvPr/>
          </p:nvSpPr>
          <p:spPr>
            <a:xfrm>
              <a:off x="8715093" y="388927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17782AD2-845F-B601-4C4A-08D2CFC2600E}"/>
                </a:ext>
              </a:extLst>
            </p:cNvPr>
            <p:cNvSpPr/>
            <p:nvPr/>
          </p:nvSpPr>
          <p:spPr>
            <a:xfrm>
              <a:off x="8715093" y="400306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40F560E6-267B-DD2D-18ED-9C085FAFF640}"/>
                </a:ext>
              </a:extLst>
            </p:cNvPr>
            <p:cNvSpPr/>
            <p:nvPr/>
          </p:nvSpPr>
          <p:spPr>
            <a:xfrm>
              <a:off x="8715093" y="411951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E7D640C7-5936-348E-B29B-4FD04B65F536}"/>
                </a:ext>
              </a:extLst>
            </p:cNvPr>
            <p:cNvSpPr/>
            <p:nvPr/>
          </p:nvSpPr>
          <p:spPr>
            <a:xfrm>
              <a:off x="8715093" y="42369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F42CDEC-2CB9-7D5C-0714-88417C52AE93}"/>
                </a:ext>
              </a:extLst>
            </p:cNvPr>
            <p:cNvSpPr/>
            <p:nvPr/>
          </p:nvSpPr>
          <p:spPr>
            <a:xfrm>
              <a:off x="8715093" y="435070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1B09A333-458A-6AA0-9ECA-A07D863DC343}"/>
                </a:ext>
              </a:extLst>
            </p:cNvPr>
            <p:cNvSpPr/>
            <p:nvPr/>
          </p:nvSpPr>
          <p:spPr>
            <a:xfrm>
              <a:off x="8715093" y="446242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D5B0A93-AD24-FF2F-BB09-9FC80E3128B4}"/>
                </a:ext>
              </a:extLst>
            </p:cNvPr>
            <p:cNvSpPr/>
            <p:nvPr/>
          </p:nvSpPr>
          <p:spPr>
            <a:xfrm>
              <a:off x="8715093" y="457982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7FA30AD9-13F4-8446-FFE8-E4FA1717A1A6}"/>
                </a:ext>
              </a:extLst>
            </p:cNvPr>
            <p:cNvSpPr/>
            <p:nvPr/>
          </p:nvSpPr>
          <p:spPr>
            <a:xfrm>
              <a:off x="8715093" y="46936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椭圆 36">
            <a:extLst>
              <a:ext uri="{FF2B5EF4-FFF2-40B4-BE49-F238E27FC236}">
                <a16:creationId xmlns:a16="http://schemas.microsoft.com/office/drawing/2014/main" id="{70EF3490-289C-DFEB-64C1-90FAA153C7F2}"/>
              </a:ext>
            </a:extLst>
          </p:cNvPr>
          <p:cNvSpPr/>
          <p:nvPr/>
        </p:nvSpPr>
        <p:spPr>
          <a:xfrm>
            <a:off x="10537651" y="432372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ACFD9FBC-7506-E024-3AF9-D7DE443BBBB4}"/>
              </a:ext>
            </a:extLst>
          </p:cNvPr>
          <p:cNvSpPr/>
          <p:nvPr/>
        </p:nvSpPr>
        <p:spPr>
          <a:xfrm>
            <a:off x="8624112" y="3944866"/>
            <a:ext cx="216000" cy="79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629DF1FA-EF99-CD75-4206-E0D257325A84}"/>
              </a:ext>
            </a:extLst>
          </p:cNvPr>
          <p:cNvSpPr/>
          <p:nvPr/>
        </p:nvSpPr>
        <p:spPr>
          <a:xfrm>
            <a:off x="10464343" y="4070135"/>
            <a:ext cx="216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AE077891-6F8E-8873-5082-C616154586E1}"/>
              </a:ext>
            </a:extLst>
          </p:cNvPr>
          <p:cNvSpPr/>
          <p:nvPr/>
        </p:nvSpPr>
        <p:spPr>
          <a:xfrm>
            <a:off x="9301806" y="3766082"/>
            <a:ext cx="216000" cy="11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B7B1905B-2551-8F0B-E618-577518CC1857}"/>
              </a:ext>
            </a:extLst>
          </p:cNvPr>
          <p:cNvSpPr/>
          <p:nvPr/>
        </p:nvSpPr>
        <p:spPr>
          <a:xfrm>
            <a:off x="9870431" y="3945740"/>
            <a:ext cx="216000" cy="79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a:extLst>
              <a:ext uri="{FF2B5EF4-FFF2-40B4-BE49-F238E27FC236}">
                <a16:creationId xmlns:a16="http://schemas.microsoft.com/office/drawing/2014/main" id="{AA61BF26-368E-67FA-4F78-7748963989BF}"/>
              </a:ext>
            </a:extLst>
          </p:cNvPr>
          <p:cNvCxnSpPr>
            <a:cxnSpLocks/>
            <a:stCxn id="39" idx="3"/>
            <a:endCxn id="41" idx="1"/>
          </p:cNvCxnSpPr>
          <p:nvPr/>
        </p:nvCxnSpPr>
        <p:spPr>
          <a:xfrm>
            <a:off x="8840112" y="4340866"/>
            <a:ext cx="461694" cy="1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C1FDC4C0-3793-FA59-C25F-595AD02FC66E}"/>
              </a:ext>
            </a:extLst>
          </p:cNvPr>
          <p:cNvCxnSpPr>
            <a:cxnSpLocks/>
            <a:stCxn id="41" idx="3"/>
            <a:endCxn id="42" idx="1"/>
          </p:cNvCxnSpPr>
          <p:nvPr/>
        </p:nvCxnSpPr>
        <p:spPr>
          <a:xfrm flipV="1">
            <a:off x="9517806" y="4341740"/>
            <a:ext cx="352625" cy="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B76A731B-88B3-84BF-B23C-6ED25037B355}"/>
              </a:ext>
            </a:extLst>
          </p:cNvPr>
          <p:cNvCxnSpPr>
            <a:cxnSpLocks/>
            <a:stCxn id="42" idx="3"/>
            <a:endCxn id="40" idx="1"/>
          </p:cNvCxnSpPr>
          <p:nvPr/>
        </p:nvCxnSpPr>
        <p:spPr>
          <a:xfrm flipV="1">
            <a:off x="10086431" y="4340135"/>
            <a:ext cx="377912" cy="1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BDDBA775-D0CB-55B3-7D5E-E96335F4CF58}"/>
                  </a:ext>
                </a:extLst>
              </p:cNvPr>
              <p:cNvSpPr txBox="1"/>
              <p:nvPr/>
            </p:nvSpPr>
            <p:spPr>
              <a:xfrm>
                <a:off x="9427548" y="4447469"/>
                <a:ext cx="4800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800" b="1" i="1" smtClean="0">
                          <a:solidFill>
                            <a:srgbClr val="C00000"/>
                          </a:solidFill>
                          <a:latin typeface="Cambria Math" panose="02040503050406030204" pitchFamily="18" charset="0"/>
                          <a:cs typeface="Calibri" panose="020F0502020204030204" pitchFamily="34" charset="0"/>
                        </a:rPr>
                        <m:t>𝜽</m:t>
                      </m:r>
                    </m:oMath>
                  </m:oMathPara>
                </a14:m>
                <a:endParaRPr lang="zh-CN" altLang="en-US" b="1" dirty="0">
                  <a:solidFill>
                    <a:srgbClr val="C00000"/>
                  </a:solidFill>
                </a:endParaRPr>
              </a:p>
            </p:txBody>
          </p:sp>
        </mc:Choice>
        <mc:Fallback xmlns="">
          <p:sp>
            <p:nvSpPr>
              <p:cNvPr id="46" name="文本框 45">
                <a:extLst>
                  <a:ext uri="{FF2B5EF4-FFF2-40B4-BE49-F238E27FC236}">
                    <a16:creationId xmlns:a16="http://schemas.microsoft.com/office/drawing/2014/main" id="{BDDBA775-D0CB-55B3-7D5E-E96335F4CF58}"/>
                  </a:ext>
                </a:extLst>
              </p:cNvPr>
              <p:cNvSpPr txBox="1">
                <a:spLocks noRot="1" noChangeAspect="1" noMove="1" noResize="1" noEditPoints="1" noAdjustHandles="1" noChangeArrowheads="1" noChangeShapeType="1" noTextEdit="1"/>
              </p:cNvSpPr>
              <p:nvPr/>
            </p:nvSpPr>
            <p:spPr>
              <a:xfrm>
                <a:off x="9427548" y="4447469"/>
                <a:ext cx="480060" cy="369332"/>
              </a:xfrm>
              <a:prstGeom prst="rect">
                <a:avLst/>
              </a:prstGeom>
              <a:blipFill>
                <a:blip r:embed="rId5"/>
                <a:stretch>
                  <a:fillRect/>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FBAB2C72-4526-E06F-42DC-82D420AD7892}"/>
              </a:ext>
            </a:extLst>
          </p:cNvPr>
          <p:cNvSpPr txBox="1"/>
          <p:nvPr/>
        </p:nvSpPr>
        <p:spPr>
          <a:xfrm>
            <a:off x="8376136" y="4909443"/>
            <a:ext cx="777240" cy="369332"/>
          </a:xfrm>
          <a:prstGeom prst="rect">
            <a:avLst/>
          </a:prstGeom>
          <a:noFill/>
        </p:spPr>
        <p:txBody>
          <a:bodyPr wrap="square">
            <a:spAutoFit/>
          </a:bodyPr>
          <a:lstStyle/>
          <a:p>
            <a:pPr algn="ctr"/>
            <a:r>
              <a:rPr lang="en-US" altLang="zh-CN" sz="1800" dirty="0">
                <a:solidFill>
                  <a:srgbClr val="0070C0"/>
                </a:solidFill>
                <a:latin typeface="Calibri" panose="020F0502020204030204" pitchFamily="34" charset="0"/>
                <a:cs typeface="Calibri" panose="020F0502020204030204" pitchFamily="34" charset="0"/>
              </a:rPr>
              <a:t>input</a:t>
            </a:r>
            <a:endParaRPr lang="zh-CN" altLang="en-US" dirty="0">
              <a:solidFill>
                <a:srgbClr val="0070C0"/>
              </a:solidFill>
            </a:endParaRPr>
          </a:p>
        </p:txBody>
      </p:sp>
      <p:sp>
        <p:nvSpPr>
          <p:cNvPr id="48" name="文本框 47">
            <a:extLst>
              <a:ext uri="{FF2B5EF4-FFF2-40B4-BE49-F238E27FC236}">
                <a16:creationId xmlns:a16="http://schemas.microsoft.com/office/drawing/2014/main" id="{783A3906-6905-DAD9-AC3F-08E58CEBFAAE}"/>
              </a:ext>
            </a:extLst>
          </p:cNvPr>
          <p:cNvSpPr txBox="1"/>
          <p:nvPr/>
        </p:nvSpPr>
        <p:spPr>
          <a:xfrm>
            <a:off x="9274464" y="4908113"/>
            <a:ext cx="870314" cy="369332"/>
          </a:xfrm>
          <a:prstGeom prst="rect">
            <a:avLst/>
          </a:prstGeom>
          <a:noFill/>
        </p:spPr>
        <p:txBody>
          <a:bodyPr wrap="square">
            <a:spAutoFit/>
          </a:bodyPr>
          <a:lstStyle/>
          <a:p>
            <a:pPr algn="ctr"/>
            <a:r>
              <a:rPr lang="en-US" altLang="zh-CN" sz="1800" dirty="0">
                <a:solidFill>
                  <a:srgbClr val="0070C0"/>
                </a:solidFill>
                <a:latin typeface="Calibri" panose="020F0502020204030204" pitchFamily="34" charset="0"/>
                <a:cs typeface="Calibri" panose="020F0502020204030204" pitchFamily="34" charset="0"/>
              </a:rPr>
              <a:t>hidden</a:t>
            </a:r>
            <a:endParaRPr lang="zh-CN" altLang="en-US" dirty="0">
              <a:solidFill>
                <a:srgbClr val="0070C0"/>
              </a:solidFill>
            </a:endParaRPr>
          </a:p>
        </p:txBody>
      </p:sp>
      <p:sp>
        <p:nvSpPr>
          <p:cNvPr id="49" name="文本框 48">
            <a:extLst>
              <a:ext uri="{FF2B5EF4-FFF2-40B4-BE49-F238E27FC236}">
                <a16:creationId xmlns:a16="http://schemas.microsoft.com/office/drawing/2014/main" id="{ED97F6F0-3BC3-BEB7-C0CB-66ED14522EAF}"/>
              </a:ext>
            </a:extLst>
          </p:cNvPr>
          <p:cNvSpPr txBox="1"/>
          <p:nvPr/>
        </p:nvSpPr>
        <p:spPr>
          <a:xfrm>
            <a:off x="10009075" y="4903086"/>
            <a:ext cx="983644" cy="369332"/>
          </a:xfrm>
          <a:prstGeom prst="rect">
            <a:avLst/>
          </a:prstGeom>
          <a:noFill/>
        </p:spPr>
        <p:txBody>
          <a:bodyPr wrap="square">
            <a:spAutoFit/>
          </a:bodyPr>
          <a:lstStyle/>
          <a:p>
            <a:pPr algn="ctr"/>
            <a:r>
              <a:rPr lang="en-US" altLang="zh-CN" dirty="0">
                <a:solidFill>
                  <a:srgbClr val="0070C0"/>
                </a:solidFill>
                <a:latin typeface="Calibri" panose="020F0502020204030204" pitchFamily="34" charset="0"/>
                <a:cs typeface="Calibri" panose="020F0502020204030204" pitchFamily="34" charset="0"/>
              </a:rPr>
              <a:t>out</a:t>
            </a:r>
            <a:r>
              <a:rPr lang="en-US" altLang="zh-CN" sz="1800" dirty="0">
                <a:solidFill>
                  <a:srgbClr val="0070C0"/>
                </a:solidFill>
                <a:latin typeface="Calibri" panose="020F0502020204030204" pitchFamily="34" charset="0"/>
                <a:cs typeface="Calibri" panose="020F0502020204030204" pitchFamily="34" charset="0"/>
              </a:rPr>
              <a:t>put</a:t>
            </a:r>
            <a:endParaRPr lang="zh-CN" altLang="en-US" dirty="0">
              <a:solidFill>
                <a:srgbClr val="0070C0"/>
              </a:solidFill>
            </a:endParaRPr>
          </a:p>
        </p:txBody>
      </p:sp>
      <p:sp>
        <p:nvSpPr>
          <p:cNvPr id="50" name="箭头: 下 49">
            <a:extLst>
              <a:ext uri="{FF2B5EF4-FFF2-40B4-BE49-F238E27FC236}">
                <a16:creationId xmlns:a16="http://schemas.microsoft.com/office/drawing/2014/main" id="{645281B6-E8E0-2E08-9A6C-CE97C5CC505F}"/>
              </a:ext>
            </a:extLst>
          </p:cNvPr>
          <p:cNvSpPr/>
          <p:nvPr/>
        </p:nvSpPr>
        <p:spPr>
          <a:xfrm>
            <a:off x="9153376" y="5414937"/>
            <a:ext cx="1080000" cy="360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88718BF4-61C9-87B6-8467-1B3B6E7B4936}"/>
                  </a:ext>
                </a:extLst>
              </p:cNvPr>
              <p:cNvSpPr txBox="1"/>
              <p:nvPr/>
            </p:nvSpPr>
            <p:spPr>
              <a:xfrm>
                <a:off x="7459645" y="5820855"/>
                <a:ext cx="4499951" cy="369332"/>
              </a:xfrm>
              <a:prstGeom prst="rect">
                <a:avLst/>
              </a:prstGeom>
              <a:noFill/>
            </p:spPr>
            <p:txBody>
              <a:bodyPr wrap="square">
                <a:spAutoFit/>
              </a:bodyPr>
              <a:lstStyle/>
              <a:p>
                <a:pPr algn="ctr"/>
                <a:r>
                  <a:rPr lang="en-US" altLang="zh-CN" sz="1800" b="1" dirty="0">
                    <a:solidFill>
                      <a:srgbClr val="C00000"/>
                    </a:solidFill>
                    <a:latin typeface="Calibri" panose="020F0502020204030204" pitchFamily="34" charset="0"/>
                    <a:cs typeface="Calibri" panose="020F0502020204030204" pitchFamily="34" charset="0"/>
                  </a:rPr>
                  <a:t>TD updates neural network parameters </a:t>
                </a:r>
                <a14:m>
                  <m:oMath xmlns:m="http://schemas.openxmlformats.org/officeDocument/2006/math">
                    <m:r>
                      <a:rPr lang="zh-CN" altLang="en-US" b="1" i="1">
                        <a:solidFill>
                          <a:srgbClr val="C00000"/>
                        </a:solidFill>
                        <a:latin typeface="Cambria Math" panose="02040503050406030204" pitchFamily="18" charset="0"/>
                        <a:cs typeface="Calibri" panose="020F0502020204030204" pitchFamily="34" charset="0"/>
                      </a:rPr>
                      <m:t>𝝓</m:t>
                    </m:r>
                    <m:r>
                      <a:rPr lang="en-US" altLang="zh-CN" sz="1800" b="1" i="1" smtClean="0">
                        <a:solidFill>
                          <a:srgbClr val="C00000"/>
                        </a:solidFill>
                        <a:latin typeface="Cambria Math" panose="02040503050406030204" pitchFamily="18" charset="0"/>
                        <a:cs typeface="Calibri" panose="020F0502020204030204" pitchFamily="34" charset="0"/>
                      </a:rPr>
                      <m:t>,</m:t>
                    </m:r>
                    <m:r>
                      <a:rPr lang="zh-CN" altLang="en-US" sz="1800" b="1" i="1" smtClean="0">
                        <a:solidFill>
                          <a:srgbClr val="C00000"/>
                        </a:solidFill>
                        <a:latin typeface="Cambria Math" panose="02040503050406030204" pitchFamily="18" charset="0"/>
                        <a:cs typeface="Calibri" panose="020F0502020204030204" pitchFamily="34" charset="0"/>
                      </a:rPr>
                      <m:t>𝜽</m:t>
                    </m:r>
                  </m:oMath>
                </a14:m>
                <a:endParaRPr lang="zh-CN" altLang="en-US" b="1" dirty="0">
                  <a:solidFill>
                    <a:srgbClr val="C00000"/>
                  </a:solidFill>
                </a:endParaRPr>
              </a:p>
            </p:txBody>
          </p:sp>
        </mc:Choice>
        <mc:Fallback xmlns="">
          <p:sp>
            <p:nvSpPr>
              <p:cNvPr id="51" name="文本框 50">
                <a:extLst>
                  <a:ext uri="{FF2B5EF4-FFF2-40B4-BE49-F238E27FC236}">
                    <a16:creationId xmlns:a16="http://schemas.microsoft.com/office/drawing/2014/main" id="{88718BF4-61C9-87B6-8467-1B3B6E7B4936}"/>
                  </a:ext>
                </a:extLst>
              </p:cNvPr>
              <p:cNvSpPr txBox="1">
                <a:spLocks noRot="1" noChangeAspect="1" noMove="1" noResize="1" noEditPoints="1" noAdjustHandles="1" noChangeArrowheads="1" noChangeShapeType="1" noTextEdit="1"/>
              </p:cNvSpPr>
              <p:nvPr/>
            </p:nvSpPr>
            <p:spPr>
              <a:xfrm>
                <a:off x="7459645" y="5820855"/>
                <a:ext cx="4499951" cy="369332"/>
              </a:xfrm>
              <a:prstGeom prst="rect">
                <a:avLst/>
              </a:prstGeom>
              <a:blipFill>
                <a:blip r:embed="rId6"/>
                <a:stretch>
                  <a:fillRect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0C5A55BE-1409-494F-71AD-D0B4EFB23FD8}"/>
                  </a:ext>
                </a:extLst>
              </p:cNvPr>
              <p:cNvSpPr txBox="1"/>
              <p:nvPr/>
            </p:nvSpPr>
            <p:spPr>
              <a:xfrm>
                <a:off x="7387392" y="4001842"/>
                <a:ext cx="6953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cs typeface="Calibri" panose="020F0502020204030204" pitchFamily="34" charset="0"/>
                        </a:rPr>
                        <m:t>𝑎</m:t>
                      </m:r>
                    </m:oMath>
                  </m:oMathPara>
                </a14:m>
                <a:endParaRPr lang="zh-CN" altLang="en-US" sz="2000" dirty="0"/>
              </a:p>
            </p:txBody>
          </p:sp>
        </mc:Choice>
        <mc:Fallback xmlns="">
          <p:sp>
            <p:nvSpPr>
              <p:cNvPr id="52" name="文本框 51">
                <a:extLst>
                  <a:ext uri="{FF2B5EF4-FFF2-40B4-BE49-F238E27FC236}">
                    <a16:creationId xmlns:a16="http://schemas.microsoft.com/office/drawing/2014/main" id="{0C5A55BE-1409-494F-71AD-D0B4EFB23FD8}"/>
                  </a:ext>
                </a:extLst>
              </p:cNvPr>
              <p:cNvSpPr txBox="1">
                <a:spLocks noRot="1" noChangeAspect="1" noMove="1" noResize="1" noEditPoints="1" noAdjustHandles="1" noChangeArrowheads="1" noChangeShapeType="1" noTextEdit="1"/>
              </p:cNvSpPr>
              <p:nvPr/>
            </p:nvSpPr>
            <p:spPr>
              <a:xfrm>
                <a:off x="7387392" y="4001842"/>
                <a:ext cx="695325" cy="400110"/>
              </a:xfrm>
              <a:prstGeom prst="rect">
                <a:avLst/>
              </a:prstGeom>
              <a:blipFill>
                <a:blip r:embed="rId7"/>
                <a:stretch>
                  <a:fillRect/>
                </a:stretch>
              </a:blipFill>
            </p:spPr>
            <p:txBody>
              <a:bodyPr/>
              <a:lstStyle/>
              <a:p>
                <a:r>
                  <a:rPr lang="zh-CN" altLang="en-US">
                    <a:noFill/>
                  </a:rPr>
                  <a:t> </a:t>
                </a:r>
              </a:p>
            </p:txBody>
          </p:sp>
        </mc:Fallback>
      </mc:AlternateContent>
      <p:sp>
        <p:nvSpPr>
          <p:cNvPr id="53" name="Line 16">
            <a:extLst>
              <a:ext uri="{FF2B5EF4-FFF2-40B4-BE49-F238E27FC236}">
                <a16:creationId xmlns:a16="http://schemas.microsoft.com/office/drawing/2014/main" id="{49F7CE84-F69D-FED9-39C0-2DB1105F30E0}"/>
              </a:ext>
            </a:extLst>
          </p:cNvPr>
          <p:cNvSpPr>
            <a:spLocks noChangeShapeType="1"/>
          </p:cNvSpPr>
          <p:nvPr/>
        </p:nvSpPr>
        <p:spPr bwMode="auto">
          <a:xfrm>
            <a:off x="7911051" y="4220947"/>
            <a:ext cx="540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809B77D2-7ED5-5110-CD94-F21EADAE45A9}"/>
                  </a:ext>
                </a:extLst>
              </p:cNvPr>
              <p:cNvSpPr txBox="1"/>
              <p:nvPr/>
            </p:nvSpPr>
            <p:spPr>
              <a:xfrm>
                <a:off x="7368334" y="1908611"/>
                <a:ext cx="6953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cs typeface="Calibri" panose="020F0502020204030204" pitchFamily="34" charset="0"/>
                        </a:rPr>
                        <m:t>𝑠</m:t>
                      </m:r>
                    </m:oMath>
                  </m:oMathPara>
                </a14:m>
                <a:endParaRPr lang="zh-CN" altLang="en-US" sz="2000" dirty="0"/>
              </a:p>
            </p:txBody>
          </p:sp>
        </mc:Choice>
        <mc:Fallback xmlns="">
          <p:sp>
            <p:nvSpPr>
              <p:cNvPr id="54" name="文本框 53">
                <a:extLst>
                  <a:ext uri="{FF2B5EF4-FFF2-40B4-BE49-F238E27FC236}">
                    <a16:creationId xmlns:a16="http://schemas.microsoft.com/office/drawing/2014/main" id="{809B77D2-7ED5-5110-CD94-F21EADAE45A9}"/>
                  </a:ext>
                </a:extLst>
              </p:cNvPr>
              <p:cNvSpPr txBox="1">
                <a:spLocks noRot="1" noChangeAspect="1" noMove="1" noResize="1" noEditPoints="1" noAdjustHandles="1" noChangeArrowheads="1" noChangeShapeType="1" noTextEdit="1"/>
              </p:cNvSpPr>
              <p:nvPr/>
            </p:nvSpPr>
            <p:spPr>
              <a:xfrm>
                <a:off x="7368334" y="1908611"/>
                <a:ext cx="695325" cy="400110"/>
              </a:xfrm>
              <a:prstGeom prst="rect">
                <a:avLst/>
              </a:prstGeom>
              <a:blipFill>
                <a:blip r:embed="rId8"/>
                <a:stretch>
                  <a:fillRect/>
                </a:stretch>
              </a:blipFill>
            </p:spPr>
            <p:txBody>
              <a:bodyPr/>
              <a:lstStyle/>
              <a:p>
                <a:r>
                  <a:rPr lang="zh-CN" altLang="en-US">
                    <a:noFill/>
                  </a:rPr>
                  <a:t> </a:t>
                </a:r>
              </a:p>
            </p:txBody>
          </p:sp>
        </mc:Fallback>
      </mc:AlternateContent>
      <p:sp>
        <p:nvSpPr>
          <p:cNvPr id="55" name="Line 16">
            <a:extLst>
              <a:ext uri="{FF2B5EF4-FFF2-40B4-BE49-F238E27FC236}">
                <a16:creationId xmlns:a16="http://schemas.microsoft.com/office/drawing/2014/main" id="{B7F4E8E0-4BAA-8360-D576-82C550ADEAFF}"/>
              </a:ext>
            </a:extLst>
          </p:cNvPr>
          <p:cNvSpPr>
            <a:spLocks noChangeShapeType="1"/>
          </p:cNvSpPr>
          <p:nvPr/>
        </p:nvSpPr>
        <p:spPr bwMode="auto">
          <a:xfrm>
            <a:off x="7891993" y="2127716"/>
            <a:ext cx="540000" cy="0"/>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6" name="矩形 55">
            <a:extLst>
              <a:ext uri="{FF2B5EF4-FFF2-40B4-BE49-F238E27FC236}">
                <a16:creationId xmlns:a16="http://schemas.microsoft.com/office/drawing/2014/main" id="{3E052696-E3E4-65E6-62DB-495903D7026C}"/>
              </a:ext>
            </a:extLst>
          </p:cNvPr>
          <p:cNvSpPr/>
          <p:nvPr/>
        </p:nvSpPr>
        <p:spPr>
          <a:xfrm>
            <a:off x="8441630" y="1414928"/>
            <a:ext cx="2425700" cy="158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2865BC7A-CB6F-00E4-6733-DE488CC22FB0}"/>
              </a:ext>
            </a:extLst>
          </p:cNvPr>
          <p:cNvSpPr/>
          <p:nvPr/>
        </p:nvSpPr>
        <p:spPr>
          <a:xfrm>
            <a:off x="8686476" y="191136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B808A790-8EDC-09F8-FA11-11CF38FDEE7F}"/>
              </a:ext>
            </a:extLst>
          </p:cNvPr>
          <p:cNvSpPr/>
          <p:nvPr/>
        </p:nvSpPr>
        <p:spPr>
          <a:xfrm>
            <a:off x="8686476" y="202875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7AC21B32-1109-8522-CE16-83C1F887878D}"/>
              </a:ext>
            </a:extLst>
          </p:cNvPr>
          <p:cNvSpPr/>
          <p:nvPr/>
        </p:nvSpPr>
        <p:spPr>
          <a:xfrm>
            <a:off x="8686476" y="214255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Line 16">
            <a:extLst>
              <a:ext uri="{FF2B5EF4-FFF2-40B4-BE49-F238E27FC236}">
                <a16:creationId xmlns:a16="http://schemas.microsoft.com/office/drawing/2014/main" id="{E37B332E-CE4A-A862-566A-BA7358CD905D}"/>
              </a:ext>
            </a:extLst>
          </p:cNvPr>
          <p:cNvSpPr>
            <a:spLocks noChangeShapeType="1"/>
          </p:cNvSpPr>
          <p:nvPr/>
        </p:nvSpPr>
        <p:spPr bwMode="auto">
          <a:xfrm>
            <a:off x="10867330" y="2135658"/>
            <a:ext cx="540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 name="文本框 60">
            <a:extLst>
              <a:ext uri="{FF2B5EF4-FFF2-40B4-BE49-F238E27FC236}">
                <a16:creationId xmlns:a16="http://schemas.microsoft.com/office/drawing/2014/main" id="{E62E9180-BDEF-B56C-C2F8-1301AF4EBAC0}"/>
              </a:ext>
            </a:extLst>
          </p:cNvPr>
          <p:cNvSpPr txBox="1"/>
          <p:nvPr/>
        </p:nvSpPr>
        <p:spPr>
          <a:xfrm>
            <a:off x="7674529" y="1018396"/>
            <a:ext cx="3957450" cy="400110"/>
          </a:xfrm>
          <a:prstGeom prst="rect">
            <a:avLst/>
          </a:prstGeom>
          <a:noFill/>
        </p:spPr>
        <p:txBody>
          <a:bodyPr wrap="square">
            <a:spAutoFit/>
          </a:bodyPr>
          <a:lstStyle/>
          <a:p>
            <a:pPr algn="ctr"/>
            <a:r>
              <a:rPr lang="en-US" altLang="zh-CN" sz="2000" dirty="0">
                <a:solidFill>
                  <a:srgbClr val="C00000"/>
                </a:solidFill>
                <a:latin typeface="Calibri" panose="020F0502020204030204" pitchFamily="34" charset="0"/>
                <a:cs typeface="Calibri" panose="020F0502020204030204" pitchFamily="34" charset="0"/>
              </a:rPr>
              <a:t>Actor Network</a:t>
            </a:r>
            <a:endParaRPr lang="zh-CN" altLang="en-US" sz="2000" dirty="0">
              <a:solidFill>
                <a:srgbClr val="C00000"/>
              </a:solidFill>
            </a:endParaRPr>
          </a:p>
        </p:txBody>
      </p:sp>
      <p:sp>
        <p:nvSpPr>
          <p:cNvPr id="62" name="椭圆 61">
            <a:extLst>
              <a:ext uri="{FF2B5EF4-FFF2-40B4-BE49-F238E27FC236}">
                <a16:creationId xmlns:a16="http://schemas.microsoft.com/office/drawing/2014/main" id="{5D254B23-646B-A256-C736-6BD17481BD4E}"/>
              </a:ext>
            </a:extLst>
          </p:cNvPr>
          <p:cNvSpPr/>
          <p:nvPr/>
        </p:nvSpPr>
        <p:spPr>
          <a:xfrm>
            <a:off x="9933133" y="174664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59BF2193-0543-5288-C4DD-C80969E63F9B}"/>
              </a:ext>
            </a:extLst>
          </p:cNvPr>
          <p:cNvSpPr/>
          <p:nvPr/>
        </p:nvSpPr>
        <p:spPr>
          <a:xfrm>
            <a:off x="9933133" y="186404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7B529C00-A1CF-5822-17CE-14A5EACCBB83}"/>
              </a:ext>
            </a:extLst>
          </p:cNvPr>
          <p:cNvSpPr/>
          <p:nvPr/>
        </p:nvSpPr>
        <p:spPr>
          <a:xfrm>
            <a:off x="9933133" y="197783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907F11A7-31AE-547B-CB3E-1E5A13B39248}"/>
              </a:ext>
            </a:extLst>
          </p:cNvPr>
          <p:cNvSpPr/>
          <p:nvPr/>
        </p:nvSpPr>
        <p:spPr>
          <a:xfrm>
            <a:off x="9933133" y="209428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F14948B7-5F26-BC8D-2B06-070ACC6F6879}"/>
              </a:ext>
            </a:extLst>
          </p:cNvPr>
          <p:cNvSpPr/>
          <p:nvPr/>
        </p:nvSpPr>
        <p:spPr>
          <a:xfrm>
            <a:off x="9933133" y="221168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02417DC4-E3C8-F8B3-29DD-1E73FA76CE45}"/>
              </a:ext>
            </a:extLst>
          </p:cNvPr>
          <p:cNvSpPr/>
          <p:nvPr/>
        </p:nvSpPr>
        <p:spPr>
          <a:xfrm>
            <a:off x="9933133" y="232547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a:extLst>
              <a:ext uri="{FF2B5EF4-FFF2-40B4-BE49-F238E27FC236}">
                <a16:creationId xmlns:a16="http://schemas.microsoft.com/office/drawing/2014/main" id="{64779F0F-786B-FF6F-6A2B-A6EAC2D578CE}"/>
              </a:ext>
            </a:extLst>
          </p:cNvPr>
          <p:cNvGrpSpPr/>
          <p:nvPr/>
        </p:nvGrpSpPr>
        <p:grpSpPr>
          <a:xfrm>
            <a:off x="9369495" y="1563272"/>
            <a:ext cx="72000" cy="993738"/>
            <a:chOff x="8715093" y="3771874"/>
            <a:chExt cx="72000" cy="993738"/>
          </a:xfrm>
        </p:grpSpPr>
        <p:sp>
          <p:nvSpPr>
            <p:cNvPr id="69" name="椭圆 68">
              <a:extLst>
                <a:ext uri="{FF2B5EF4-FFF2-40B4-BE49-F238E27FC236}">
                  <a16:creationId xmlns:a16="http://schemas.microsoft.com/office/drawing/2014/main" id="{36C7B9F7-1F28-AA60-3B12-51DAB8E202FC}"/>
                </a:ext>
              </a:extLst>
            </p:cNvPr>
            <p:cNvSpPr/>
            <p:nvPr/>
          </p:nvSpPr>
          <p:spPr>
            <a:xfrm>
              <a:off x="8715093" y="377187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DBF6786F-5026-E734-D3FB-3939E7371AB3}"/>
                </a:ext>
              </a:extLst>
            </p:cNvPr>
            <p:cNvSpPr/>
            <p:nvPr/>
          </p:nvSpPr>
          <p:spPr>
            <a:xfrm>
              <a:off x="8715093" y="388927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56BE1E58-03BB-046B-ADE0-8C619AD422C4}"/>
                </a:ext>
              </a:extLst>
            </p:cNvPr>
            <p:cNvSpPr/>
            <p:nvPr/>
          </p:nvSpPr>
          <p:spPr>
            <a:xfrm>
              <a:off x="8715093" y="400306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E52084BA-CA49-4B25-16C7-C4F0D3861E4A}"/>
                </a:ext>
              </a:extLst>
            </p:cNvPr>
            <p:cNvSpPr/>
            <p:nvPr/>
          </p:nvSpPr>
          <p:spPr>
            <a:xfrm>
              <a:off x="8715093" y="411951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437D5A67-0A5B-8A3C-FE65-F46106F48DF1}"/>
                </a:ext>
              </a:extLst>
            </p:cNvPr>
            <p:cNvSpPr/>
            <p:nvPr/>
          </p:nvSpPr>
          <p:spPr>
            <a:xfrm>
              <a:off x="8715093" y="42369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59DE6A5C-A4B2-4BA1-25F9-2362B8FDFAF5}"/>
                </a:ext>
              </a:extLst>
            </p:cNvPr>
            <p:cNvSpPr/>
            <p:nvPr/>
          </p:nvSpPr>
          <p:spPr>
            <a:xfrm>
              <a:off x="8715093" y="4350703"/>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7A72CC6D-9E59-DDEC-EE06-C120F151567A}"/>
                </a:ext>
              </a:extLst>
            </p:cNvPr>
            <p:cNvSpPr/>
            <p:nvPr/>
          </p:nvSpPr>
          <p:spPr>
            <a:xfrm>
              <a:off x="8715093" y="446242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0A9CBE47-D4B3-E274-B7F8-547716BD216E}"/>
                </a:ext>
              </a:extLst>
            </p:cNvPr>
            <p:cNvSpPr/>
            <p:nvPr/>
          </p:nvSpPr>
          <p:spPr>
            <a:xfrm>
              <a:off x="8715093" y="457982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0F9E3769-2964-BAA8-2CCD-8DB5737D2944}"/>
                </a:ext>
              </a:extLst>
            </p:cNvPr>
            <p:cNvSpPr/>
            <p:nvPr/>
          </p:nvSpPr>
          <p:spPr>
            <a:xfrm>
              <a:off x="8715093" y="4693612"/>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椭圆 78">
            <a:extLst>
              <a:ext uri="{FF2B5EF4-FFF2-40B4-BE49-F238E27FC236}">
                <a16:creationId xmlns:a16="http://schemas.microsoft.com/office/drawing/2014/main" id="{F26BE91E-1837-C35A-2F6B-23C0351E7652}"/>
              </a:ext>
            </a:extLst>
          </p:cNvPr>
          <p:cNvSpPr/>
          <p:nvPr/>
        </p:nvSpPr>
        <p:spPr>
          <a:xfrm>
            <a:off x="10528014" y="1983810"/>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4497067F-46FB-D584-5A3E-FD617BA9B05E}"/>
              </a:ext>
            </a:extLst>
          </p:cNvPr>
          <p:cNvSpPr/>
          <p:nvPr/>
        </p:nvSpPr>
        <p:spPr>
          <a:xfrm>
            <a:off x="10528014" y="2124234"/>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0B8E828D-56D9-1A3E-D6B6-D0B9D13921A9}"/>
              </a:ext>
            </a:extLst>
          </p:cNvPr>
          <p:cNvSpPr/>
          <p:nvPr/>
        </p:nvSpPr>
        <p:spPr>
          <a:xfrm>
            <a:off x="8614475" y="1796634"/>
            <a:ext cx="216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FC784EF9-DC73-AAE0-E875-29B36A0B23D1}"/>
              </a:ext>
            </a:extLst>
          </p:cNvPr>
          <p:cNvSpPr/>
          <p:nvPr/>
        </p:nvSpPr>
        <p:spPr>
          <a:xfrm>
            <a:off x="10454706" y="1792363"/>
            <a:ext cx="216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B5A08D97-41FC-2BD1-94C3-78C9B942E4EB}"/>
              </a:ext>
            </a:extLst>
          </p:cNvPr>
          <p:cNvSpPr/>
          <p:nvPr/>
        </p:nvSpPr>
        <p:spPr>
          <a:xfrm>
            <a:off x="9292169" y="1488310"/>
            <a:ext cx="216000" cy="11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5D1987D2-7315-1415-7E5C-4C2398D0AEC8}"/>
              </a:ext>
            </a:extLst>
          </p:cNvPr>
          <p:cNvSpPr/>
          <p:nvPr/>
        </p:nvSpPr>
        <p:spPr>
          <a:xfrm>
            <a:off x="9860794" y="1667968"/>
            <a:ext cx="216000" cy="79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5" name="直接箭头连接符 84">
            <a:extLst>
              <a:ext uri="{FF2B5EF4-FFF2-40B4-BE49-F238E27FC236}">
                <a16:creationId xmlns:a16="http://schemas.microsoft.com/office/drawing/2014/main" id="{72EB1BD1-8477-9657-ED98-5A9AAFBC70F2}"/>
              </a:ext>
            </a:extLst>
          </p:cNvPr>
          <p:cNvCxnSpPr>
            <a:cxnSpLocks/>
            <a:stCxn id="81" idx="3"/>
            <a:endCxn id="83" idx="1"/>
          </p:cNvCxnSpPr>
          <p:nvPr/>
        </p:nvCxnSpPr>
        <p:spPr>
          <a:xfrm flipV="1">
            <a:off x="8830475" y="2064310"/>
            <a:ext cx="461694" cy="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4A00802E-7CFC-52EF-4E3E-157AFA2BC207}"/>
              </a:ext>
            </a:extLst>
          </p:cNvPr>
          <p:cNvCxnSpPr>
            <a:cxnSpLocks/>
            <a:stCxn id="83" idx="3"/>
            <a:endCxn id="84" idx="1"/>
          </p:cNvCxnSpPr>
          <p:nvPr/>
        </p:nvCxnSpPr>
        <p:spPr>
          <a:xfrm flipV="1">
            <a:off x="9508169" y="2063968"/>
            <a:ext cx="352625" cy="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CA56E23B-D4D2-1855-B189-112AFB6AC4FE}"/>
              </a:ext>
            </a:extLst>
          </p:cNvPr>
          <p:cNvCxnSpPr>
            <a:cxnSpLocks/>
            <a:stCxn id="84" idx="3"/>
            <a:endCxn id="82" idx="1"/>
          </p:cNvCxnSpPr>
          <p:nvPr/>
        </p:nvCxnSpPr>
        <p:spPr>
          <a:xfrm flipV="1">
            <a:off x="10076794" y="2062363"/>
            <a:ext cx="377912" cy="1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A3AFB57E-BFEC-DD39-EC58-31C5ABFDCD35}"/>
                  </a:ext>
                </a:extLst>
              </p:cNvPr>
              <p:cNvSpPr txBox="1"/>
              <p:nvPr/>
            </p:nvSpPr>
            <p:spPr>
              <a:xfrm>
                <a:off x="9417911" y="2169697"/>
                <a:ext cx="4800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800" b="1" i="1" smtClean="0">
                          <a:solidFill>
                            <a:srgbClr val="C00000"/>
                          </a:solidFill>
                          <a:latin typeface="Cambria Math" panose="02040503050406030204" pitchFamily="18" charset="0"/>
                          <a:cs typeface="Calibri" panose="020F0502020204030204" pitchFamily="34" charset="0"/>
                        </a:rPr>
                        <m:t>𝝓</m:t>
                      </m:r>
                    </m:oMath>
                  </m:oMathPara>
                </a14:m>
                <a:endParaRPr lang="zh-CN" altLang="en-US" b="1" dirty="0">
                  <a:solidFill>
                    <a:srgbClr val="C00000"/>
                  </a:solidFill>
                </a:endParaRPr>
              </a:p>
            </p:txBody>
          </p:sp>
        </mc:Choice>
        <mc:Fallback xmlns="">
          <p:sp>
            <p:nvSpPr>
              <p:cNvPr id="88" name="文本框 87">
                <a:extLst>
                  <a:ext uri="{FF2B5EF4-FFF2-40B4-BE49-F238E27FC236}">
                    <a16:creationId xmlns:a16="http://schemas.microsoft.com/office/drawing/2014/main" id="{A3AFB57E-BFEC-DD39-EC58-31C5ABFDCD35}"/>
                  </a:ext>
                </a:extLst>
              </p:cNvPr>
              <p:cNvSpPr txBox="1">
                <a:spLocks noRot="1" noChangeAspect="1" noMove="1" noResize="1" noEditPoints="1" noAdjustHandles="1" noChangeArrowheads="1" noChangeShapeType="1" noTextEdit="1"/>
              </p:cNvSpPr>
              <p:nvPr/>
            </p:nvSpPr>
            <p:spPr>
              <a:xfrm>
                <a:off x="9417911" y="2169697"/>
                <a:ext cx="480060" cy="369332"/>
              </a:xfrm>
              <a:prstGeom prst="rect">
                <a:avLst/>
              </a:prstGeom>
              <a:blipFill>
                <a:blip r:embed="rId9"/>
                <a:stretch>
                  <a:fillRect b="-11475"/>
                </a:stretch>
              </a:blipFill>
            </p:spPr>
            <p:txBody>
              <a:bodyPr/>
              <a:lstStyle/>
              <a:p>
                <a:r>
                  <a:rPr lang="zh-CN" altLang="en-US">
                    <a:noFill/>
                  </a:rPr>
                  <a:t> </a:t>
                </a:r>
              </a:p>
            </p:txBody>
          </p:sp>
        </mc:Fallback>
      </mc:AlternateContent>
      <p:sp>
        <p:nvSpPr>
          <p:cNvPr id="89" name="文本框 88">
            <a:extLst>
              <a:ext uri="{FF2B5EF4-FFF2-40B4-BE49-F238E27FC236}">
                <a16:creationId xmlns:a16="http://schemas.microsoft.com/office/drawing/2014/main" id="{E96E53A1-B374-D153-8510-22B43262D058}"/>
              </a:ext>
            </a:extLst>
          </p:cNvPr>
          <p:cNvSpPr txBox="1"/>
          <p:nvPr/>
        </p:nvSpPr>
        <p:spPr>
          <a:xfrm>
            <a:off x="8366499" y="2631671"/>
            <a:ext cx="777240" cy="369332"/>
          </a:xfrm>
          <a:prstGeom prst="rect">
            <a:avLst/>
          </a:prstGeom>
          <a:noFill/>
        </p:spPr>
        <p:txBody>
          <a:bodyPr wrap="square">
            <a:spAutoFit/>
          </a:bodyPr>
          <a:lstStyle/>
          <a:p>
            <a:pPr algn="ctr"/>
            <a:r>
              <a:rPr lang="en-US" altLang="zh-CN" sz="1800" dirty="0">
                <a:solidFill>
                  <a:srgbClr val="0070C0"/>
                </a:solidFill>
                <a:latin typeface="Calibri" panose="020F0502020204030204" pitchFamily="34" charset="0"/>
                <a:cs typeface="Calibri" panose="020F0502020204030204" pitchFamily="34" charset="0"/>
              </a:rPr>
              <a:t>input</a:t>
            </a:r>
            <a:endParaRPr lang="zh-CN" altLang="en-US" dirty="0">
              <a:solidFill>
                <a:srgbClr val="0070C0"/>
              </a:solidFill>
            </a:endParaRPr>
          </a:p>
        </p:txBody>
      </p:sp>
      <p:sp>
        <p:nvSpPr>
          <p:cNvPr id="90" name="文本框 89">
            <a:extLst>
              <a:ext uri="{FF2B5EF4-FFF2-40B4-BE49-F238E27FC236}">
                <a16:creationId xmlns:a16="http://schemas.microsoft.com/office/drawing/2014/main" id="{0C942FCA-F0C0-8057-7CEA-5DF535E1C373}"/>
              </a:ext>
            </a:extLst>
          </p:cNvPr>
          <p:cNvSpPr txBox="1"/>
          <p:nvPr/>
        </p:nvSpPr>
        <p:spPr>
          <a:xfrm>
            <a:off x="9264827" y="2630341"/>
            <a:ext cx="870314" cy="369332"/>
          </a:xfrm>
          <a:prstGeom prst="rect">
            <a:avLst/>
          </a:prstGeom>
          <a:noFill/>
        </p:spPr>
        <p:txBody>
          <a:bodyPr wrap="square">
            <a:spAutoFit/>
          </a:bodyPr>
          <a:lstStyle/>
          <a:p>
            <a:pPr algn="ctr"/>
            <a:r>
              <a:rPr lang="en-US" altLang="zh-CN" sz="1800" dirty="0">
                <a:solidFill>
                  <a:srgbClr val="0070C0"/>
                </a:solidFill>
                <a:latin typeface="Calibri" panose="020F0502020204030204" pitchFamily="34" charset="0"/>
                <a:cs typeface="Calibri" panose="020F0502020204030204" pitchFamily="34" charset="0"/>
              </a:rPr>
              <a:t>hidden</a:t>
            </a:r>
            <a:endParaRPr lang="zh-CN" altLang="en-US" dirty="0">
              <a:solidFill>
                <a:srgbClr val="0070C0"/>
              </a:solidFill>
            </a:endParaRPr>
          </a:p>
        </p:txBody>
      </p:sp>
      <p:sp>
        <p:nvSpPr>
          <p:cNvPr id="91" name="文本框 90">
            <a:extLst>
              <a:ext uri="{FF2B5EF4-FFF2-40B4-BE49-F238E27FC236}">
                <a16:creationId xmlns:a16="http://schemas.microsoft.com/office/drawing/2014/main" id="{162CD468-4508-42BC-6203-0C67B1938190}"/>
              </a:ext>
            </a:extLst>
          </p:cNvPr>
          <p:cNvSpPr txBox="1"/>
          <p:nvPr/>
        </p:nvSpPr>
        <p:spPr>
          <a:xfrm>
            <a:off x="9999438" y="2625314"/>
            <a:ext cx="983644" cy="369332"/>
          </a:xfrm>
          <a:prstGeom prst="rect">
            <a:avLst/>
          </a:prstGeom>
          <a:noFill/>
        </p:spPr>
        <p:txBody>
          <a:bodyPr wrap="square">
            <a:spAutoFit/>
          </a:bodyPr>
          <a:lstStyle/>
          <a:p>
            <a:pPr algn="ctr"/>
            <a:r>
              <a:rPr lang="en-US" altLang="zh-CN" dirty="0">
                <a:solidFill>
                  <a:srgbClr val="0070C0"/>
                </a:solidFill>
                <a:latin typeface="Calibri" panose="020F0502020204030204" pitchFamily="34" charset="0"/>
                <a:cs typeface="Calibri" panose="020F0502020204030204" pitchFamily="34" charset="0"/>
              </a:rPr>
              <a:t>out</a:t>
            </a:r>
            <a:r>
              <a:rPr lang="en-US" altLang="zh-CN" sz="1800" dirty="0">
                <a:solidFill>
                  <a:srgbClr val="0070C0"/>
                </a:solidFill>
                <a:latin typeface="Calibri" panose="020F0502020204030204" pitchFamily="34" charset="0"/>
                <a:cs typeface="Calibri" panose="020F0502020204030204" pitchFamily="34" charset="0"/>
              </a:rPr>
              <a:t>put</a:t>
            </a:r>
            <a:endParaRPr lang="zh-CN" altLang="en-US" dirty="0">
              <a:solidFill>
                <a:srgbClr val="0070C0"/>
              </a:solidFill>
            </a:endParaRPr>
          </a:p>
        </p:txBody>
      </p:sp>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4A8FE10B-E56C-D039-3409-EF8DF7F394CE}"/>
                  </a:ext>
                </a:extLst>
              </p:cNvPr>
              <p:cNvSpPr txBox="1"/>
              <p:nvPr/>
            </p:nvSpPr>
            <p:spPr>
              <a:xfrm>
                <a:off x="11305303" y="1936042"/>
                <a:ext cx="6953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cs typeface="Calibri" panose="020F0502020204030204" pitchFamily="34" charset="0"/>
                        </a:rPr>
                        <m:t>𝑎</m:t>
                      </m:r>
                    </m:oMath>
                  </m:oMathPara>
                </a14:m>
                <a:endParaRPr lang="zh-CN" altLang="en-US" sz="2000" dirty="0"/>
              </a:p>
            </p:txBody>
          </p:sp>
        </mc:Choice>
        <mc:Fallback xmlns="">
          <p:sp>
            <p:nvSpPr>
              <p:cNvPr id="92" name="文本框 91">
                <a:extLst>
                  <a:ext uri="{FF2B5EF4-FFF2-40B4-BE49-F238E27FC236}">
                    <a16:creationId xmlns:a16="http://schemas.microsoft.com/office/drawing/2014/main" id="{4A8FE10B-E56C-D039-3409-EF8DF7F394CE}"/>
                  </a:ext>
                </a:extLst>
              </p:cNvPr>
              <p:cNvSpPr txBox="1">
                <a:spLocks noRot="1" noChangeAspect="1" noMove="1" noResize="1" noEditPoints="1" noAdjustHandles="1" noChangeArrowheads="1" noChangeShapeType="1" noTextEdit="1"/>
              </p:cNvSpPr>
              <p:nvPr/>
            </p:nvSpPr>
            <p:spPr>
              <a:xfrm>
                <a:off x="11305303" y="1936042"/>
                <a:ext cx="695325" cy="400110"/>
              </a:xfrm>
              <a:prstGeom prst="rect">
                <a:avLst/>
              </a:prstGeom>
              <a:blipFill>
                <a:blip r:embed="rId10"/>
                <a:stretch>
                  <a:fillRect/>
                </a:stretch>
              </a:blipFill>
            </p:spPr>
            <p:txBody>
              <a:bodyPr/>
              <a:lstStyle/>
              <a:p>
                <a:r>
                  <a:rPr lang="zh-CN" altLang="en-US">
                    <a:noFill/>
                  </a:rPr>
                  <a:t> </a:t>
                </a:r>
              </a:p>
            </p:txBody>
          </p:sp>
        </mc:Fallback>
      </mc:AlternateContent>
      <p:cxnSp>
        <p:nvCxnSpPr>
          <p:cNvPr id="96" name="连接符: 肘形 95">
            <a:extLst>
              <a:ext uri="{FF2B5EF4-FFF2-40B4-BE49-F238E27FC236}">
                <a16:creationId xmlns:a16="http://schemas.microsoft.com/office/drawing/2014/main" id="{B248202C-0F2F-8454-FE82-E2F815F101EA}"/>
              </a:ext>
            </a:extLst>
          </p:cNvPr>
          <p:cNvCxnSpPr>
            <a:cxnSpLocks/>
            <a:stCxn id="60" idx="1"/>
            <a:endCxn id="53" idx="0"/>
          </p:cNvCxnSpPr>
          <p:nvPr/>
        </p:nvCxnSpPr>
        <p:spPr>
          <a:xfrm rot="16200000" flipH="1" flipV="1">
            <a:off x="8616547" y="1430163"/>
            <a:ext cx="2085288" cy="3496279"/>
          </a:xfrm>
          <a:prstGeom prst="bentConnector5">
            <a:avLst>
              <a:gd name="adj1" fmla="val 52896"/>
              <a:gd name="adj2" fmla="val 50000"/>
              <a:gd name="adj3" fmla="val 52638"/>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5" name="椭圆 104">
            <a:extLst>
              <a:ext uri="{FF2B5EF4-FFF2-40B4-BE49-F238E27FC236}">
                <a16:creationId xmlns:a16="http://schemas.microsoft.com/office/drawing/2014/main" id="{D9C0041A-41B0-39B8-751A-C34251016375}"/>
              </a:ext>
            </a:extLst>
          </p:cNvPr>
          <p:cNvSpPr/>
          <p:nvPr/>
        </p:nvSpPr>
        <p:spPr>
          <a:xfrm>
            <a:off x="8694576" y="4012601"/>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66DAE106-9681-53DF-8786-FD8CAF44E279}"/>
              </a:ext>
            </a:extLst>
          </p:cNvPr>
          <p:cNvSpPr/>
          <p:nvPr/>
        </p:nvSpPr>
        <p:spPr>
          <a:xfrm>
            <a:off x="8694576" y="4143500"/>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a:extLst>
              <a:ext uri="{FF2B5EF4-FFF2-40B4-BE49-F238E27FC236}">
                <a16:creationId xmlns:a16="http://schemas.microsoft.com/office/drawing/2014/main" id="{40E9B8B4-7EC0-80E3-B5BF-E3EBC6A216F2}"/>
              </a:ext>
            </a:extLst>
          </p:cNvPr>
          <p:cNvCxnSpPr/>
          <p:nvPr/>
        </p:nvCxnSpPr>
        <p:spPr>
          <a:xfrm>
            <a:off x="8620622" y="4306082"/>
            <a:ext cx="21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382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49</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4278094"/>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AI-driven tools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Data-driven reinforcement learning approach</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Markov decision process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Single-agent reinforcement learning</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Markov Games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Multi-agent reinforcement learning</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51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5" y="19455"/>
            <a:ext cx="5956350" cy="707886"/>
          </a:xfrm>
          <a:prstGeom prst="rect">
            <a:avLst/>
          </a:prstGeom>
          <a:noFill/>
        </p:spPr>
        <p:txBody>
          <a:bodyPr wrap="square" rtlCol="0">
            <a:spAutoFit/>
          </a:bodyPr>
          <a:lstStyle/>
          <a:p>
            <a:r>
              <a:rPr lang="en-US" altLang="zh-CN" sz="4000" dirty="0">
                <a:solidFill>
                  <a:srgbClr val="C00000"/>
                </a:solidFill>
                <a:latin typeface="Calibri" panose="020F0502020204030204" pitchFamily="34" charset="0"/>
                <a:cs typeface="Calibri" panose="020F0502020204030204" pitchFamily="34" charset="0"/>
              </a:rPr>
              <a:t>Existing vs. Smart Grid</a:t>
            </a:r>
            <a:endParaRPr lang="en-US" sz="4000" dirty="0">
              <a:solidFill>
                <a:srgbClr val="C00000"/>
              </a:solidFill>
              <a:latin typeface="Calibri" panose="020F0502020204030204" pitchFamily="34" charset="0"/>
              <a:cs typeface="Calibri" panose="020F0502020204030204" pitchFamily="34" charset="0"/>
            </a:endParaRPr>
          </a:p>
        </p:txBody>
      </p:sp>
      <p:graphicFrame>
        <p:nvGraphicFramePr>
          <p:cNvPr id="6" name="表格 4"/>
          <p:cNvGraphicFramePr>
            <a:graphicFrameLocks noGrp="1"/>
          </p:cNvGraphicFramePr>
          <p:nvPr>
            <p:extLst>
              <p:ext uri="{D42A27DB-BD31-4B8C-83A1-F6EECF244321}">
                <p14:modId xmlns:p14="http://schemas.microsoft.com/office/powerpoint/2010/main" val="1559643613"/>
              </p:ext>
            </p:extLst>
          </p:nvPr>
        </p:nvGraphicFramePr>
        <p:xfrm>
          <a:off x="2254815" y="1280617"/>
          <a:ext cx="7674488" cy="3530936"/>
        </p:xfrm>
        <a:graphic>
          <a:graphicData uri="http://schemas.openxmlformats.org/drawingml/2006/table">
            <a:tbl>
              <a:tblPr firstRow="1" bandRow="1">
                <a:tableStyleId>{5C22544A-7EE6-4342-B048-85BDC9FD1C3A}</a:tableStyleId>
              </a:tblPr>
              <a:tblGrid>
                <a:gridCol w="3837244">
                  <a:extLst>
                    <a:ext uri="{9D8B030D-6E8A-4147-A177-3AD203B41FA5}">
                      <a16:colId xmlns:a16="http://schemas.microsoft.com/office/drawing/2014/main" val="20000"/>
                    </a:ext>
                  </a:extLst>
                </a:gridCol>
                <a:gridCol w="3837244">
                  <a:extLst>
                    <a:ext uri="{9D8B030D-6E8A-4147-A177-3AD203B41FA5}">
                      <a16:colId xmlns:a16="http://schemas.microsoft.com/office/drawing/2014/main" val="20001"/>
                    </a:ext>
                  </a:extLst>
                </a:gridCol>
              </a:tblGrid>
              <a:tr h="441367">
                <a:tc>
                  <a:txBody>
                    <a:bodyPr/>
                    <a:lstStyle/>
                    <a:p>
                      <a:pPr algn="ctr"/>
                      <a:r>
                        <a:rPr lang="en-US" altLang="zh-CN" sz="2000" dirty="0">
                          <a:latin typeface="Cambria" panose="02040503050406030204" pitchFamily="18" charset="0"/>
                        </a:rPr>
                        <a:t>Existing Grid</a:t>
                      </a:r>
                      <a:endParaRPr lang="zh-CN" altLang="en-US" sz="2000" dirty="0">
                        <a:latin typeface="Cambria" panose="02040503050406030204" pitchFamily="18" charset="0"/>
                      </a:endParaRPr>
                    </a:p>
                  </a:txBody>
                  <a:tcPr>
                    <a:solidFill>
                      <a:schemeClr val="accent2">
                        <a:lumMod val="75000"/>
                      </a:schemeClr>
                    </a:solidFill>
                  </a:tcPr>
                </a:tc>
                <a:tc>
                  <a:txBody>
                    <a:bodyPr/>
                    <a:lstStyle/>
                    <a:p>
                      <a:pPr algn="ctr"/>
                      <a:r>
                        <a:rPr lang="en-US" altLang="zh-CN" sz="2000" dirty="0">
                          <a:latin typeface="Cambria" panose="02040503050406030204" pitchFamily="18" charset="0"/>
                        </a:rPr>
                        <a:t>Smart Grid</a:t>
                      </a:r>
                      <a:endParaRPr lang="zh-CN" altLang="en-US" sz="2000" dirty="0">
                        <a:latin typeface="Cambria" panose="02040503050406030204" pitchFamily="18" charset="0"/>
                      </a:endParaRPr>
                    </a:p>
                  </a:txBody>
                  <a:tcPr>
                    <a:solidFill>
                      <a:schemeClr val="accent2">
                        <a:lumMod val="75000"/>
                      </a:schemeClr>
                    </a:solidFill>
                  </a:tcPr>
                </a:tc>
                <a:extLst>
                  <a:ext uri="{0D108BD9-81ED-4DB2-BD59-A6C34878D82A}">
                    <a16:rowId xmlns:a16="http://schemas.microsoft.com/office/drawing/2014/main" val="10000"/>
                  </a:ext>
                </a:extLst>
              </a:tr>
              <a:tr h="441367">
                <a:tc>
                  <a:txBody>
                    <a:bodyPr/>
                    <a:lstStyle/>
                    <a:p>
                      <a:r>
                        <a:rPr lang="en-US" altLang="zh-CN" sz="1800" b="1" i="0" dirty="0">
                          <a:solidFill>
                            <a:schemeClr val="tx1">
                              <a:lumMod val="75000"/>
                              <a:lumOff val="25000"/>
                            </a:schemeClr>
                          </a:solidFill>
                          <a:latin typeface="+mj-lt"/>
                        </a:rPr>
                        <a:t>One-way communication </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a:solidFill>
                            <a:schemeClr val="tx1">
                              <a:lumMod val="75000"/>
                              <a:lumOff val="25000"/>
                            </a:schemeClr>
                          </a:solidFill>
                          <a:latin typeface="+mj-lt"/>
                        </a:rPr>
                        <a:t>Two-way</a:t>
                      </a:r>
                      <a:r>
                        <a:rPr lang="en-US" altLang="zh-CN" sz="1800" b="1" i="0" baseline="0" dirty="0">
                          <a:solidFill>
                            <a:schemeClr val="tx1">
                              <a:lumMod val="75000"/>
                              <a:lumOff val="25000"/>
                            </a:schemeClr>
                          </a:solidFill>
                          <a:latin typeface="+mj-lt"/>
                        </a:rPr>
                        <a:t> communication </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extLst>
                  <a:ext uri="{0D108BD9-81ED-4DB2-BD59-A6C34878D82A}">
                    <a16:rowId xmlns:a16="http://schemas.microsoft.com/office/drawing/2014/main" val="10001"/>
                  </a:ext>
                </a:extLst>
              </a:tr>
              <a:tr h="441367">
                <a:tc>
                  <a:txBody>
                    <a:bodyPr/>
                    <a:lstStyle/>
                    <a:p>
                      <a:r>
                        <a:rPr lang="en-US" altLang="zh-CN" sz="1800" b="1" i="0" dirty="0">
                          <a:solidFill>
                            <a:schemeClr val="tx1">
                              <a:lumMod val="75000"/>
                              <a:lumOff val="25000"/>
                            </a:schemeClr>
                          </a:solidFill>
                          <a:latin typeface="+mj-lt"/>
                        </a:rPr>
                        <a:t>Centralized generation</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a:solidFill>
                            <a:schemeClr val="tx1">
                              <a:lumMod val="75000"/>
                              <a:lumOff val="25000"/>
                            </a:schemeClr>
                          </a:solidFill>
                          <a:latin typeface="+mj-lt"/>
                        </a:rPr>
                        <a:t>Distributed</a:t>
                      </a:r>
                      <a:r>
                        <a:rPr lang="en-US" altLang="zh-CN" sz="1800" b="1" i="0" baseline="0" dirty="0">
                          <a:solidFill>
                            <a:schemeClr val="tx1">
                              <a:lumMod val="75000"/>
                              <a:lumOff val="25000"/>
                            </a:schemeClr>
                          </a:solidFill>
                          <a:latin typeface="+mj-lt"/>
                        </a:rPr>
                        <a:t> generation</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extLst>
                  <a:ext uri="{0D108BD9-81ED-4DB2-BD59-A6C34878D82A}">
                    <a16:rowId xmlns:a16="http://schemas.microsoft.com/office/drawing/2014/main" val="10002"/>
                  </a:ext>
                </a:extLst>
              </a:tr>
              <a:tr h="441367">
                <a:tc>
                  <a:txBody>
                    <a:bodyPr/>
                    <a:lstStyle/>
                    <a:p>
                      <a:r>
                        <a:rPr lang="en-US" altLang="zh-CN" sz="1800" b="1" i="0" dirty="0">
                          <a:solidFill>
                            <a:schemeClr val="tx1">
                              <a:lumMod val="75000"/>
                              <a:lumOff val="25000"/>
                            </a:schemeClr>
                          </a:solidFill>
                          <a:latin typeface="+mj-lt"/>
                        </a:rPr>
                        <a:t>Few sensors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a:solidFill>
                            <a:schemeClr val="tx1">
                              <a:lumMod val="75000"/>
                              <a:lumOff val="25000"/>
                            </a:schemeClr>
                          </a:solidFill>
                          <a:latin typeface="+mj-lt"/>
                        </a:rPr>
                        <a:t>Sensors throughout</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extLst>
                  <a:ext uri="{0D108BD9-81ED-4DB2-BD59-A6C34878D82A}">
                    <a16:rowId xmlns:a16="http://schemas.microsoft.com/office/drawing/2014/main" val="10003"/>
                  </a:ext>
                </a:extLst>
              </a:tr>
              <a:tr h="441367">
                <a:tc>
                  <a:txBody>
                    <a:bodyPr/>
                    <a:lstStyle/>
                    <a:p>
                      <a:r>
                        <a:rPr lang="en-US" altLang="zh-CN" sz="1800" b="1" i="0" dirty="0">
                          <a:solidFill>
                            <a:schemeClr val="tx1">
                              <a:lumMod val="75000"/>
                              <a:lumOff val="25000"/>
                            </a:schemeClr>
                          </a:solidFill>
                          <a:latin typeface="+mj-lt"/>
                        </a:rPr>
                        <a:t>Manual</a:t>
                      </a:r>
                      <a:r>
                        <a:rPr lang="en-US" altLang="zh-CN" sz="1800" b="1" i="0" baseline="0" dirty="0">
                          <a:solidFill>
                            <a:schemeClr val="tx1">
                              <a:lumMod val="75000"/>
                              <a:lumOff val="25000"/>
                            </a:schemeClr>
                          </a:solidFill>
                          <a:latin typeface="+mj-lt"/>
                        </a:rPr>
                        <a:t> monitoring</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a:solidFill>
                            <a:schemeClr val="tx1">
                              <a:lumMod val="75000"/>
                              <a:lumOff val="25000"/>
                            </a:schemeClr>
                          </a:solidFill>
                          <a:latin typeface="+mj-lt"/>
                        </a:rPr>
                        <a:t>Self-monitoring</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extLst>
                  <a:ext uri="{0D108BD9-81ED-4DB2-BD59-A6C34878D82A}">
                    <a16:rowId xmlns:a16="http://schemas.microsoft.com/office/drawing/2014/main" val="10004"/>
                  </a:ext>
                </a:extLst>
              </a:tr>
              <a:tr h="441367">
                <a:tc>
                  <a:txBody>
                    <a:bodyPr/>
                    <a:lstStyle/>
                    <a:p>
                      <a:r>
                        <a:rPr lang="en-US" altLang="zh-CN" sz="1800" b="1" i="0" dirty="0">
                          <a:solidFill>
                            <a:schemeClr val="tx1">
                              <a:lumMod val="75000"/>
                              <a:lumOff val="25000"/>
                            </a:schemeClr>
                          </a:solidFill>
                          <a:latin typeface="+mj-lt"/>
                        </a:rPr>
                        <a:t>Manual restoration</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a:solidFill>
                            <a:schemeClr val="tx1">
                              <a:lumMod val="75000"/>
                              <a:lumOff val="25000"/>
                            </a:schemeClr>
                          </a:solidFill>
                          <a:latin typeface="+mj-lt"/>
                        </a:rPr>
                        <a:t>Self-healing</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extLst>
                  <a:ext uri="{0D108BD9-81ED-4DB2-BD59-A6C34878D82A}">
                    <a16:rowId xmlns:a16="http://schemas.microsoft.com/office/drawing/2014/main" val="10005"/>
                  </a:ext>
                </a:extLst>
              </a:tr>
              <a:tr h="441367">
                <a:tc>
                  <a:txBody>
                    <a:bodyPr/>
                    <a:lstStyle/>
                    <a:p>
                      <a:r>
                        <a:rPr lang="en-US" altLang="zh-CN" sz="1800" b="1" i="0" dirty="0">
                          <a:solidFill>
                            <a:schemeClr val="tx1">
                              <a:lumMod val="75000"/>
                              <a:lumOff val="25000"/>
                            </a:schemeClr>
                          </a:solidFill>
                          <a:latin typeface="+mj-lt"/>
                        </a:rPr>
                        <a:t>Limited control </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a:solidFill>
                            <a:schemeClr val="tx1">
                              <a:lumMod val="75000"/>
                              <a:lumOff val="25000"/>
                            </a:schemeClr>
                          </a:solidFill>
                          <a:latin typeface="+mj-lt"/>
                        </a:rPr>
                        <a:t>Pervasive control</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extLst>
                  <a:ext uri="{0D108BD9-81ED-4DB2-BD59-A6C34878D82A}">
                    <a16:rowId xmlns:a16="http://schemas.microsoft.com/office/drawing/2014/main" val="10006"/>
                  </a:ext>
                </a:extLst>
              </a:tr>
              <a:tr h="441367">
                <a:tc>
                  <a:txBody>
                    <a:bodyPr/>
                    <a:lstStyle/>
                    <a:p>
                      <a:r>
                        <a:rPr lang="en-US" altLang="zh-CN" sz="1800" b="1" i="0" dirty="0">
                          <a:solidFill>
                            <a:schemeClr val="tx1">
                              <a:lumMod val="75000"/>
                              <a:lumOff val="25000"/>
                            </a:schemeClr>
                          </a:solidFill>
                          <a:latin typeface="+mj-lt"/>
                        </a:rPr>
                        <a:t>Few customer choices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i="0" dirty="0">
                          <a:solidFill>
                            <a:schemeClr val="tx1">
                              <a:lumMod val="75000"/>
                              <a:lumOff val="25000"/>
                            </a:schemeClr>
                          </a:solidFill>
                          <a:latin typeface="+mj-lt"/>
                        </a:rPr>
                        <a:t>Many customer choices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extLst>
                  <a:ext uri="{0D108BD9-81ED-4DB2-BD59-A6C34878D82A}">
                    <a16:rowId xmlns:a16="http://schemas.microsoft.com/office/drawing/2014/main" val="10007"/>
                  </a:ext>
                </a:extLst>
              </a:tr>
            </a:tbl>
          </a:graphicData>
        </a:graphic>
      </p:graphicFrame>
      <p:sp>
        <p:nvSpPr>
          <p:cNvPr id="8" name="矩形 6"/>
          <p:cNvSpPr/>
          <p:nvPr/>
        </p:nvSpPr>
        <p:spPr>
          <a:xfrm>
            <a:off x="3289460" y="5234175"/>
            <a:ext cx="5620980" cy="400110"/>
          </a:xfrm>
          <a:prstGeom prst="rect">
            <a:avLst/>
          </a:prstGeom>
        </p:spPr>
        <p:txBody>
          <a:bodyPr wrap="square">
            <a:spAutoFit/>
          </a:bodyPr>
          <a:lstStyle/>
          <a:p>
            <a:pPr algn="ctr" fontAlgn="base">
              <a:spcBef>
                <a:spcPct val="20000"/>
              </a:spcBef>
              <a:spcAft>
                <a:spcPct val="0"/>
              </a:spcAft>
            </a:pPr>
            <a:r>
              <a:rPr lang="en-US" altLang="zh-CN" sz="2000" b="1" dirty="0">
                <a:solidFill>
                  <a:prstClr val="black"/>
                </a:solidFill>
                <a:latin typeface="Calibri" panose="020F0502020204030204" pitchFamily="34" charset="0"/>
                <a:cs typeface="Calibri" panose="020F0502020204030204" pitchFamily="34" charset="0"/>
              </a:rPr>
              <a:t>Table 1 Comparison on properties of the grids</a:t>
            </a:r>
          </a:p>
        </p:txBody>
      </p:sp>
    </p:spTree>
    <p:extLst>
      <p:ext uri="{BB962C8B-B14F-4D97-AF65-F5344CB8AC3E}">
        <p14:creationId xmlns:p14="http://schemas.microsoft.com/office/powerpoint/2010/main" val="661488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Markov Games</a:t>
            </a:r>
          </a:p>
        </p:txBody>
      </p:sp>
      <p:pic>
        <p:nvPicPr>
          <p:cNvPr id="5" name="图片 4">
            <a:extLst>
              <a:ext uri="{FF2B5EF4-FFF2-40B4-BE49-F238E27FC236}">
                <a16:creationId xmlns:a16="http://schemas.microsoft.com/office/drawing/2014/main" id="{50CC46BF-EBCA-DD09-5ECB-FB83DA1701D4}"/>
              </a:ext>
            </a:extLst>
          </p:cNvPr>
          <p:cNvPicPr>
            <a:picLocks noChangeAspect="1"/>
          </p:cNvPicPr>
          <p:nvPr/>
        </p:nvPicPr>
        <p:blipFill>
          <a:blip r:embed="rId2"/>
          <a:stretch>
            <a:fillRect/>
          </a:stretch>
        </p:blipFill>
        <p:spPr>
          <a:xfrm>
            <a:off x="1584589" y="4047357"/>
            <a:ext cx="1800000" cy="1800000"/>
          </a:xfrm>
          <a:prstGeom prst="rect">
            <a:avLst/>
          </a:prstGeom>
        </p:spPr>
      </p:pic>
      <p:pic>
        <p:nvPicPr>
          <p:cNvPr id="6" name="图片 5">
            <a:extLst>
              <a:ext uri="{FF2B5EF4-FFF2-40B4-BE49-F238E27FC236}">
                <a16:creationId xmlns:a16="http://schemas.microsoft.com/office/drawing/2014/main" id="{D585E906-DAD8-CF3E-6F10-694389A1D898}"/>
              </a:ext>
            </a:extLst>
          </p:cNvPr>
          <p:cNvPicPr>
            <a:picLocks noChangeAspect="1"/>
          </p:cNvPicPr>
          <p:nvPr/>
        </p:nvPicPr>
        <p:blipFill>
          <a:blip r:embed="rId3"/>
          <a:stretch>
            <a:fillRect/>
          </a:stretch>
        </p:blipFill>
        <p:spPr>
          <a:xfrm>
            <a:off x="1175629" y="1277754"/>
            <a:ext cx="720000" cy="720000"/>
          </a:xfrm>
          <a:prstGeom prst="rect">
            <a:avLst/>
          </a:prstGeom>
        </p:spPr>
      </p:pic>
      <p:cxnSp>
        <p:nvCxnSpPr>
          <p:cNvPr id="8" name="连接符: 肘形 7">
            <a:extLst>
              <a:ext uri="{FF2B5EF4-FFF2-40B4-BE49-F238E27FC236}">
                <a16:creationId xmlns:a16="http://schemas.microsoft.com/office/drawing/2014/main" id="{979E76D1-0354-EBB6-5C20-6B8A0142B7A7}"/>
              </a:ext>
            </a:extLst>
          </p:cNvPr>
          <p:cNvCxnSpPr>
            <a:cxnSpLocks/>
            <a:stCxn id="25" idx="3"/>
            <a:endCxn id="5" idx="3"/>
          </p:cNvCxnSpPr>
          <p:nvPr/>
        </p:nvCxnSpPr>
        <p:spPr>
          <a:xfrm flipH="1">
            <a:off x="3384589" y="1655113"/>
            <a:ext cx="510365" cy="3292244"/>
          </a:xfrm>
          <a:prstGeom prst="bentConnector3">
            <a:avLst>
              <a:gd name="adj1" fmla="val -116956"/>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连接符: 肘形 8">
            <a:extLst>
              <a:ext uri="{FF2B5EF4-FFF2-40B4-BE49-F238E27FC236}">
                <a16:creationId xmlns:a16="http://schemas.microsoft.com/office/drawing/2014/main" id="{690DC57A-E51A-62E2-EB6C-110216E4C23D}"/>
              </a:ext>
            </a:extLst>
          </p:cNvPr>
          <p:cNvCxnSpPr>
            <a:cxnSpLocks/>
            <a:stCxn id="5" idx="1"/>
            <a:endCxn id="25" idx="1"/>
          </p:cNvCxnSpPr>
          <p:nvPr/>
        </p:nvCxnSpPr>
        <p:spPr>
          <a:xfrm rot="10800000">
            <a:off x="1075555" y="1655113"/>
            <a:ext cx="509035" cy="3292244"/>
          </a:xfrm>
          <a:prstGeom prst="bentConnector3">
            <a:avLst>
              <a:gd name="adj1" fmla="val 24221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连接符: 肘形 14">
            <a:extLst>
              <a:ext uri="{FF2B5EF4-FFF2-40B4-BE49-F238E27FC236}">
                <a16:creationId xmlns:a16="http://schemas.microsoft.com/office/drawing/2014/main" id="{F743F36E-FC21-0C9E-BED7-D7A3397134C8}"/>
              </a:ext>
            </a:extLst>
          </p:cNvPr>
          <p:cNvCxnSpPr>
            <a:cxnSpLocks/>
            <a:stCxn id="5" idx="0"/>
            <a:endCxn id="25" idx="2"/>
          </p:cNvCxnSpPr>
          <p:nvPr/>
        </p:nvCxnSpPr>
        <p:spPr>
          <a:xfrm flipV="1">
            <a:off x="2484589" y="2095500"/>
            <a:ext cx="665" cy="1951857"/>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CC8D44B5-C835-C1E5-C85E-BFB6CD8C480C}"/>
              </a:ext>
            </a:extLst>
          </p:cNvPr>
          <p:cNvSpPr txBox="1"/>
          <p:nvPr/>
        </p:nvSpPr>
        <p:spPr>
          <a:xfrm>
            <a:off x="1710189" y="672294"/>
            <a:ext cx="1548800" cy="461665"/>
          </a:xfrm>
          <a:prstGeom prst="rect">
            <a:avLst/>
          </a:prstGeom>
          <a:noFill/>
        </p:spPr>
        <p:txBody>
          <a:bodyPr wrap="square">
            <a:spAutoFit/>
          </a:bodyPr>
          <a:lstStyle/>
          <a:p>
            <a:pPr algn="ctr"/>
            <a:r>
              <a:rPr lang="en-US" altLang="zh-CN" sz="2400" dirty="0">
                <a:latin typeface="Calibri" panose="020F0502020204030204" pitchFamily="34" charset="0"/>
                <a:cs typeface="Calibri" panose="020F0502020204030204" pitchFamily="34" charset="0"/>
              </a:rPr>
              <a:t>Agents</a:t>
            </a:r>
            <a:endParaRPr lang="zh-CN" altLang="en-US" sz="2400" dirty="0"/>
          </a:p>
        </p:txBody>
      </p:sp>
      <p:sp>
        <p:nvSpPr>
          <p:cNvPr id="12" name="文本框 11">
            <a:extLst>
              <a:ext uri="{FF2B5EF4-FFF2-40B4-BE49-F238E27FC236}">
                <a16:creationId xmlns:a16="http://schemas.microsoft.com/office/drawing/2014/main" id="{1896758E-7515-93B6-8CDD-A53955C60E80}"/>
              </a:ext>
            </a:extLst>
          </p:cNvPr>
          <p:cNvSpPr txBox="1"/>
          <p:nvPr/>
        </p:nvSpPr>
        <p:spPr>
          <a:xfrm>
            <a:off x="1268989" y="5809229"/>
            <a:ext cx="2431200" cy="461665"/>
          </a:xfrm>
          <a:prstGeom prst="rect">
            <a:avLst/>
          </a:prstGeom>
          <a:noFill/>
        </p:spPr>
        <p:txBody>
          <a:bodyPr wrap="square">
            <a:spAutoFit/>
          </a:bodyPr>
          <a:lstStyle/>
          <a:p>
            <a:pPr algn="ctr"/>
            <a:r>
              <a:rPr lang="en-US" altLang="zh-CN" sz="2400" dirty="0">
                <a:latin typeface="Calibri" panose="020F0502020204030204" pitchFamily="34" charset="0"/>
                <a:cs typeface="Calibri" panose="020F0502020204030204" pitchFamily="34" charset="0"/>
              </a:rPr>
              <a:t>Environment</a:t>
            </a:r>
            <a:endParaRPr lang="zh-CN" altLang="en-US" sz="2400" dirty="0"/>
          </a:p>
        </p:txBody>
      </p:sp>
      <p:sp>
        <p:nvSpPr>
          <p:cNvPr id="13" name="文本框 12">
            <a:extLst>
              <a:ext uri="{FF2B5EF4-FFF2-40B4-BE49-F238E27FC236}">
                <a16:creationId xmlns:a16="http://schemas.microsoft.com/office/drawing/2014/main" id="{0265F8E7-DA63-A6D6-ACF8-236A032D4707}"/>
              </a:ext>
            </a:extLst>
          </p:cNvPr>
          <p:cNvSpPr txBox="1"/>
          <p:nvPr/>
        </p:nvSpPr>
        <p:spPr>
          <a:xfrm>
            <a:off x="811104" y="3108118"/>
            <a:ext cx="1839453" cy="461665"/>
          </a:xfrm>
          <a:prstGeom prst="rect">
            <a:avLst/>
          </a:prstGeom>
          <a:noFill/>
        </p:spPr>
        <p:txBody>
          <a:bodyPr wrap="square">
            <a:spAutoFit/>
          </a:bodyPr>
          <a:lstStyle/>
          <a:p>
            <a:pPr algn="ctr"/>
            <a:r>
              <a:rPr lang="en-US" altLang="zh-CN" sz="2400" dirty="0">
                <a:latin typeface="Calibri" panose="020F0502020204030204" pitchFamily="34" charset="0"/>
                <a:cs typeface="Calibri" panose="020F0502020204030204" pitchFamily="34" charset="0"/>
              </a:rPr>
              <a:t>rewards</a:t>
            </a:r>
            <a:endParaRPr lang="zh-CN" altLang="en-US" sz="2400" dirty="0"/>
          </a:p>
        </p:txBody>
      </p:sp>
      <p:sp>
        <p:nvSpPr>
          <p:cNvPr id="14" name="文本框 13">
            <a:extLst>
              <a:ext uri="{FF2B5EF4-FFF2-40B4-BE49-F238E27FC236}">
                <a16:creationId xmlns:a16="http://schemas.microsoft.com/office/drawing/2014/main" id="{5417E08D-3A59-6242-1CB4-6ADF3359BCE6}"/>
              </a:ext>
            </a:extLst>
          </p:cNvPr>
          <p:cNvSpPr txBox="1"/>
          <p:nvPr/>
        </p:nvSpPr>
        <p:spPr>
          <a:xfrm>
            <a:off x="304694" y="2094012"/>
            <a:ext cx="1365994" cy="461665"/>
          </a:xfrm>
          <a:prstGeom prst="rect">
            <a:avLst/>
          </a:prstGeom>
          <a:noFill/>
        </p:spPr>
        <p:txBody>
          <a:bodyPr wrap="square">
            <a:spAutoFit/>
          </a:bodyPr>
          <a:lstStyle/>
          <a:p>
            <a:pPr algn="ctr"/>
            <a:r>
              <a:rPr lang="en-US" altLang="zh-CN" sz="2400" dirty="0">
                <a:latin typeface="Calibri" panose="020F0502020204030204" pitchFamily="34" charset="0"/>
                <a:cs typeface="Calibri" panose="020F0502020204030204" pitchFamily="34" charset="0"/>
              </a:rPr>
              <a:t>state</a:t>
            </a:r>
            <a:endParaRPr lang="zh-CN" altLang="en-US" sz="2400" dirty="0"/>
          </a:p>
        </p:txBody>
      </p:sp>
      <p:sp>
        <p:nvSpPr>
          <p:cNvPr id="15" name="文本框 14">
            <a:extLst>
              <a:ext uri="{FF2B5EF4-FFF2-40B4-BE49-F238E27FC236}">
                <a16:creationId xmlns:a16="http://schemas.microsoft.com/office/drawing/2014/main" id="{A4663E6E-CE16-93D0-842E-184BB6DA1948}"/>
              </a:ext>
            </a:extLst>
          </p:cNvPr>
          <p:cNvSpPr txBox="1"/>
          <p:nvPr/>
        </p:nvSpPr>
        <p:spPr>
          <a:xfrm>
            <a:off x="2909380" y="2152163"/>
            <a:ext cx="1839453" cy="461665"/>
          </a:xfrm>
          <a:prstGeom prst="rect">
            <a:avLst/>
          </a:prstGeom>
          <a:noFill/>
        </p:spPr>
        <p:txBody>
          <a:bodyPr wrap="square">
            <a:spAutoFit/>
          </a:bodyPr>
          <a:lstStyle/>
          <a:p>
            <a:pPr algn="ctr"/>
            <a:r>
              <a:rPr lang="en-US" altLang="zh-CN" sz="2400" dirty="0">
                <a:latin typeface="Calibri" panose="020F0502020204030204" pitchFamily="34" charset="0"/>
                <a:cs typeface="Calibri" panose="020F0502020204030204" pitchFamily="34" charset="0"/>
              </a:rPr>
              <a:t>actions</a:t>
            </a:r>
            <a:endParaRPr lang="zh-CN" altLang="en-US" sz="2400" dirty="0"/>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DC38A46-EA40-93F6-C5A4-0FF8A42B9041}"/>
                  </a:ext>
                </a:extLst>
              </p:cNvPr>
              <p:cNvSpPr txBox="1"/>
              <p:nvPr/>
            </p:nvSpPr>
            <p:spPr>
              <a:xfrm>
                <a:off x="791964" y="2501913"/>
                <a:ext cx="3382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𝑠</m:t>
                          </m:r>
                        </m:e>
                        <m:sub>
                          <m:r>
                            <a:rPr lang="en-US" altLang="zh-CN" sz="2400" b="0" i="1" smtClean="0">
                              <a:latin typeface="Cambria Math" panose="02040503050406030204" pitchFamily="18" charset="0"/>
                            </a:rPr>
                            <m:t>𝑡</m:t>
                          </m:r>
                        </m:sub>
                      </m:sSub>
                    </m:oMath>
                  </m:oMathPara>
                </a14:m>
                <a:endParaRPr lang="zh-CN" altLang="en-US" sz="2400" dirty="0"/>
              </a:p>
            </p:txBody>
          </p:sp>
        </mc:Choice>
        <mc:Fallback xmlns="">
          <p:sp>
            <p:nvSpPr>
              <p:cNvPr id="16" name="文本框 15">
                <a:extLst>
                  <a:ext uri="{FF2B5EF4-FFF2-40B4-BE49-F238E27FC236}">
                    <a16:creationId xmlns:a16="http://schemas.microsoft.com/office/drawing/2014/main" id="{FDC38A46-EA40-93F6-C5A4-0FF8A42B9041}"/>
                  </a:ext>
                </a:extLst>
              </p:cNvPr>
              <p:cNvSpPr txBox="1">
                <a:spLocks noRot="1" noChangeAspect="1" noMove="1" noResize="1" noEditPoints="1" noAdjustHandles="1" noChangeArrowheads="1" noChangeShapeType="1" noTextEdit="1"/>
              </p:cNvSpPr>
              <p:nvPr/>
            </p:nvSpPr>
            <p:spPr>
              <a:xfrm>
                <a:off x="791964" y="2501913"/>
                <a:ext cx="338298" cy="369332"/>
              </a:xfrm>
              <a:prstGeom prst="rect">
                <a:avLst/>
              </a:prstGeom>
              <a:blipFill>
                <a:blip r:embed="rId4"/>
                <a:stretch>
                  <a:fillRect l="-10909" r="-3636"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77A16F4-ABB8-FD6B-25C4-4499ED173B83}"/>
                  </a:ext>
                </a:extLst>
              </p:cNvPr>
              <p:cNvSpPr txBox="1"/>
              <p:nvPr/>
            </p:nvSpPr>
            <p:spPr>
              <a:xfrm>
                <a:off x="3305926" y="2539483"/>
                <a:ext cx="73212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𝑎</m:t>
                          </m:r>
                        </m:e>
                        <m:sub>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𝐼</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sub>
                      </m:sSub>
                    </m:oMath>
                  </m:oMathPara>
                </a14:m>
                <a:endParaRPr lang="zh-CN" altLang="en-US" sz="2400" dirty="0"/>
              </a:p>
            </p:txBody>
          </p:sp>
        </mc:Choice>
        <mc:Fallback xmlns="">
          <p:sp>
            <p:nvSpPr>
              <p:cNvPr id="17" name="文本框 16">
                <a:extLst>
                  <a:ext uri="{FF2B5EF4-FFF2-40B4-BE49-F238E27FC236}">
                    <a16:creationId xmlns:a16="http://schemas.microsoft.com/office/drawing/2014/main" id="{C77A16F4-ABB8-FD6B-25C4-4499ED173B83}"/>
                  </a:ext>
                </a:extLst>
              </p:cNvPr>
              <p:cNvSpPr txBox="1">
                <a:spLocks noRot="1" noChangeAspect="1" noMove="1" noResize="1" noEditPoints="1" noAdjustHandles="1" noChangeArrowheads="1" noChangeShapeType="1" noTextEdit="1"/>
              </p:cNvSpPr>
              <p:nvPr/>
            </p:nvSpPr>
            <p:spPr>
              <a:xfrm>
                <a:off x="3305926" y="2539483"/>
                <a:ext cx="732123" cy="385555"/>
              </a:xfrm>
              <a:prstGeom prst="rect">
                <a:avLst/>
              </a:prstGeom>
              <a:blipFill>
                <a:blip r:embed="rId5"/>
                <a:stretch>
                  <a:fillRect l="-4167" r="-1667"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B75C70A-53B2-1BC8-E2C9-F7587934A761}"/>
                  </a:ext>
                </a:extLst>
              </p:cNvPr>
              <p:cNvSpPr txBox="1"/>
              <p:nvPr/>
            </p:nvSpPr>
            <p:spPr>
              <a:xfrm>
                <a:off x="1045325" y="3541068"/>
                <a:ext cx="1329728" cy="3855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𝐼</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sub>
                      </m:sSub>
                    </m:oMath>
                  </m:oMathPara>
                </a14:m>
                <a:endParaRPr lang="zh-CN" altLang="en-US" sz="2400" dirty="0"/>
              </a:p>
            </p:txBody>
          </p:sp>
        </mc:Choice>
        <mc:Fallback xmlns="">
          <p:sp>
            <p:nvSpPr>
              <p:cNvPr id="18" name="文本框 17">
                <a:extLst>
                  <a:ext uri="{FF2B5EF4-FFF2-40B4-BE49-F238E27FC236}">
                    <a16:creationId xmlns:a16="http://schemas.microsoft.com/office/drawing/2014/main" id="{8B75C70A-53B2-1BC8-E2C9-F7587934A761}"/>
                  </a:ext>
                </a:extLst>
              </p:cNvPr>
              <p:cNvSpPr txBox="1">
                <a:spLocks noRot="1" noChangeAspect="1" noMove="1" noResize="1" noEditPoints="1" noAdjustHandles="1" noChangeArrowheads="1" noChangeShapeType="1" noTextEdit="1"/>
              </p:cNvSpPr>
              <p:nvPr/>
            </p:nvSpPr>
            <p:spPr>
              <a:xfrm>
                <a:off x="1045325" y="3541068"/>
                <a:ext cx="1329728" cy="385555"/>
              </a:xfrm>
              <a:prstGeom prst="rect">
                <a:avLst/>
              </a:prstGeom>
              <a:blipFill>
                <a:blip r:embed="rId6"/>
                <a:stretch>
                  <a:fillRect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E4E685D-97DE-0F26-DE68-37B386C1B42E}"/>
                  </a:ext>
                </a:extLst>
              </p:cNvPr>
              <p:cNvSpPr txBox="1"/>
              <p:nvPr/>
            </p:nvSpPr>
            <p:spPr>
              <a:xfrm>
                <a:off x="4828809" y="841953"/>
                <a:ext cx="7144116" cy="5698932"/>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altLang="zh-CN" sz="2000" b="1" dirty="0">
                    <a:solidFill>
                      <a:srgbClr val="C00000"/>
                    </a:solidFill>
                    <a:latin typeface="Calibri" panose="020F0502020204030204" pitchFamily="34" charset="0"/>
                    <a:cs typeface="Calibri" panose="020F0502020204030204" pitchFamily="34" charset="0"/>
                  </a:rPr>
                  <a:t>Multiple agents operating in an environment</a:t>
                </a:r>
                <a:r>
                  <a:rPr lang="en-US" altLang="zh-CN" sz="2000" dirty="0">
                    <a:solidFill>
                      <a:srgbClr val="C00000"/>
                    </a:solidFill>
                    <a:latin typeface="Calibri" panose="020F0502020204030204" pitchFamily="34" charset="0"/>
                    <a:cs typeface="Calibri" panose="020F0502020204030204" pitchFamily="34" charset="0"/>
                  </a:rPr>
                  <a:t>.</a:t>
                </a:r>
              </a:p>
              <a:p>
                <a:pPr marL="342900" indent="-342900">
                  <a:spcAft>
                    <a:spcPts val="600"/>
                  </a:spcAft>
                  <a:buFont typeface="Arial" panose="020B0604020202020204" pitchFamily="34" charset="0"/>
                  <a:buChar char="•"/>
                </a:pPr>
                <a:r>
                  <a:rPr lang="en-US" altLang="zh-CN" sz="2000" b="1" dirty="0">
                    <a:solidFill>
                      <a:srgbClr val="C00000"/>
                    </a:solidFill>
                    <a:latin typeface="Calibri" panose="020F0502020204030204" pitchFamily="34" charset="0"/>
                    <a:cs typeface="Calibri" panose="020F0502020204030204" pitchFamily="34" charset="0"/>
                  </a:rPr>
                  <a:t>A Markov game is a tuple </a:t>
                </a:r>
                <a14:m>
                  <m:oMath xmlns:m="http://schemas.openxmlformats.org/officeDocument/2006/math">
                    <m:d>
                      <m:dPr>
                        <m:begChr m:val="⟨"/>
                        <m:endChr m:val="⟩"/>
                        <m:ctrlPr>
                          <a:rPr lang="en-US" altLang="zh-CN" sz="2000" i="1" smtClean="0">
                            <a:latin typeface="Cambria Math" panose="02040503050406030204" pitchFamily="18" charset="0"/>
                            <a:ea typeface="Cambria Math" panose="02040503050406030204" pitchFamily="18" charset="0"/>
                          </a:rPr>
                        </m:ctrlPr>
                      </m:dPr>
                      <m:e>
                        <m:r>
                          <a:rPr lang="zh-CN" altLang="en-US" sz="2000" i="1" smtClean="0">
                            <a:latin typeface="Cambria Math" panose="02040503050406030204" pitchFamily="18" charset="0"/>
                            <a:ea typeface="Cambria Math" panose="02040503050406030204" pitchFamily="18" charset="0"/>
                          </a:rPr>
                          <m:t>𝒮</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zh-CN" altLang="en-US" sz="2000" b="0" i="1" smtClean="0">
                                <a:latin typeface="Cambria Math" panose="02040503050406030204" pitchFamily="18" charset="0"/>
                                <a:ea typeface="Cambria Math" panose="02040503050406030204" pitchFamily="18" charset="0"/>
                              </a:rPr>
                              <m:t>𝒪</m:t>
                            </m:r>
                          </m:e>
                          <m:sub>
                            <m:r>
                              <a:rPr lang="en-US" altLang="zh-CN" sz="2000" b="0" i="1" smtClean="0">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zh-CN" altLang="en-US" sz="2000" b="0" i="1" smtClean="0">
                                <a:latin typeface="Cambria Math" panose="02040503050406030204" pitchFamily="18" charset="0"/>
                                <a:ea typeface="Cambria Math" panose="02040503050406030204" pitchFamily="18" charset="0"/>
                              </a:rPr>
                              <m:t>𝒜</m:t>
                            </m:r>
                          </m:e>
                          <m:sub>
                            <m:r>
                              <a:rPr lang="en-US" altLang="zh-CN" sz="2000" b="0" i="1" smtClean="0">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ℛ</m:t>
                            </m:r>
                          </m:e>
                          <m:sub>
                            <m:r>
                              <a:rPr lang="en-US" altLang="zh-CN" sz="2000" b="0" i="1" smtClean="0">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𝒫</m:t>
                        </m:r>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𝛾</m:t>
                        </m:r>
                      </m:e>
                    </m:d>
                    <m:r>
                      <a:rPr lang="zh-CN" altLang="en-US" sz="2000" b="0" i="1" smtClean="0">
                        <a:latin typeface="Cambria Math" panose="02040503050406030204" pitchFamily="18" charset="0"/>
                        <a:ea typeface="Cambria Math" panose="02040503050406030204" pitchFamily="18" charset="0"/>
                      </a:rPr>
                      <m:t> </m:t>
                    </m:r>
                  </m:oMath>
                </a14:m>
                <a:r>
                  <a:rPr lang="en-US" altLang="zh-CN" sz="2000" b="1" dirty="0">
                    <a:solidFill>
                      <a:srgbClr val="C00000"/>
                    </a:solidFill>
                    <a:latin typeface="Calibri" panose="020F0502020204030204" pitchFamily="34" charset="0"/>
                    <a:cs typeface="Calibri" panose="020F0502020204030204" pitchFamily="34" charset="0"/>
                  </a:rPr>
                  <a:t>:</a:t>
                </a:r>
                <a:r>
                  <a:rPr lang="en-US" altLang="zh-CN" sz="2000" dirty="0">
                    <a:latin typeface="Calibri" panose="020F0502020204030204" pitchFamily="34" charset="0"/>
                    <a:cs typeface="Calibri" panose="020F0502020204030204" pitchFamily="34" charset="0"/>
                  </a:rPr>
                  <a:t> </a:t>
                </a:r>
              </a:p>
              <a:p>
                <a:pPr marL="914400" lvl="1" indent="-457200">
                  <a:spcAft>
                    <a:spcPts val="600"/>
                  </a:spcAft>
                  <a:buFont typeface="+mj-lt"/>
                  <a:buAutoNum type="arabicPeriod"/>
                </a:pPr>
                <a14:m>
                  <m:oMath xmlns:m="http://schemas.openxmlformats.org/officeDocument/2006/math">
                    <m:r>
                      <a:rPr lang="zh-CN" altLang="en-US" sz="2000" i="1" smtClean="0">
                        <a:latin typeface="Cambria Math" panose="02040503050406030204" pitchFamily="18" charset="0"/>
                        <a:ea typeface="Cambria Math" panose="02040503050406030204" pitchFamily="18" charset="0"/>
                      </a:rPr>
                      <m:t>𝒮</m:t>
                    </m:r>
                  </m:oMath>
                </a14:m>
                <a:r>
                  <a:rPr lang="en-US" altLang="zh-CN" sz="2000" dirty="0">
                    <a:latin typeface="Calibri" panose="020F0502020204030204" pitchFamily="34" charset="0"/>
                    <a:cs typeface="Calibri" panose="020F0502020204030204" pitchFamily="34" charset="0"/>
                  </a:rPr>
                  <a:t> is a finite set of environment states, i.e., state space</a:t>
                </a:r>
              </a:p>
              <a:p>
                <a:pPr marL="914400" lvl="1" indent="-457200">
                  <a:spcAft>
                    <a:spcPts val="600"/>
                  </a:spcAft>
                  <a:buFont typeface="+mj-lt"/>
                  <a:buAutoNum type="arabicPeriod"/>
                </a:pP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𝒪</m:t>
                        </m:r>
                      </m:e>
                      <m:sub>
                        <m:r>
                          <a:rPr lang="en-US" altLang="zh-CN" sz="2000" i="1">
                            <a:latin typeface="Cambria Math" panose="02040503050406030204" pitchFamily="18" charset="0"/>
                            <a:ea typeface="Cambria Math" panose="02040503050406030204" pitchFamily="18" charset="0"/>
                          </a:rPr>
                          <m:t>𝑖</m:t>
                        </m:r>
                      </m:sub>
                    </m:sSub>
                  </m:oMath>
                </a14:m>
                <a:r>
                  <a:rPr lang="en-US" altLang="zh-CN" sz="2000" dirty="0">
                    <a:latin typeface="Calibri" panose="020F0502020204030204" pitchFamily="34" charset="0"/>
                    <a:cs typeface="Calibri" panose="020F0502020204030204" pitchFamily="34" charset="0"/>
                  </a:rPr>
                  <a:t> is a finite set of agent’s individual observation space</a:t>
                </a:r>
              </a:p>
              <a:p>
                <a:pPr marL="914400" lvl="1" indent="-457200">
                  <a:spcAft>
                    <a:spcPts val="600"/>
                  </a:spcAft>
                  <a:buFont typeface="+mj-lt"/>
                  <a:buAutoNum type="arabicPeriod"/>
                </a:pP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zh-CN" altLang="en-US" sz="2000" i="1" smtClean="0">
                            <a:latin typeface="Cambria Math" panose="02040503050406030204" pitchFamily="18" charset="0"/>
                            <a:ea typeface="Cambria Math" panose="02040503050406030204" pitchFamily="18" charset="0"/>
                          </a:rPr>
                          <m:t>𝒜</m:t>
                        </m:r>
                      </m:e>
                      <m:sub>
                        <m:r>
                          <a:rPr lang="en-US" altLang="zh-CN" sz="2000" i="1">
                            <a:latin typeface="Cambria Math" panose="02040503050406030204" pitchFamily="18" charset="0"/>
                            <a:ea typeface="Cambria Math" panose="02040503050406030204" pitchFamily="18" charset="0"/>
                          </a:rPr>
                          <m:t>𝑖</m:t>
                        </m:r>
                      </m:sub>
                    </m:sSub>
                  </m:oMath>
                </a14:m>
                <a:r>
                  <a:rPr lang="en-US" altLang="zh-CN" sz="2000" dirty="0">
                    <a:latin typeface="Calibri" panose="020F0502020204030204" pitchFamily="34" charset="0"/>
                    <a:cs typeface="Calibri" panose="020F0502020204030204" pitchFamily="34" charset="0"/>
                  </a:rPr>
                  <a:t> is a finite set of agent’s individual action space</a:t>
                </a:r>
              </a:p>
              <a:p>
                <a:pPr marL="914400" lvl="1" indent="-457200">
                  <a:spcAft>
                    <a:spcPts val="600"/>
                  </a:spcAft>
                  <a:buFont typeface="+mj-lt"/>
                  <a:buAutoNum type="arabicPeriod"/>
                </a:pP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ℛ</m:t>
                        </m:r>
                      </m:e>
                      <m:sub>
                        <m:r>
                          <a:rPr lang="en-US" altLang="zh-CN" sz="2000" i="1">
                            <a:latin typeface="Cambria Math" panose="02040503050406030204" pitchFamily="18" charset="0"/>
                            <a:ea typeface="Cambria Math" panose="02040503050406030204" pitchFamily="18" charset="0"/>
                          </a:rPr>
                          <m:t>𝑖</m:t>
                        </m:r>
                      </m:sub>
                    </m:sSub>
                  </m:oMath>
                </a14:m>
                <a:r>
                  <a:rPr lang="en-US" altLang="zh-CN" sz="2000" dirty="0">
                    <a:latin typeface="Calibri" panose="020F0502020204030204" pitchFamily="34" charset="0"/>
                    <a:ea typeface="Cambria Math" panose="02040503050406030204" pitchFamily="18" charset="0"/>
                    <a:cs typeface="Calibri" panose="020F0502020204030204" pitchFamily="34" charset="0"/>
                  </a:rPr>
                  <a:t> is a reward function designed for individual agent</a:t>
                </a:r>
              </a:p>
              <a:p>
                <a:pPr marL="457200" lvl="2">
                  <a:spcAft>
                    <a:spcPts val="600"/>
                  </a:spcAft>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ℛ</m:t>
                          </m:r>
                        </m:e>
                        <m:sub>
                          <m:r>
                            <a:rPr lang="en-US" altLang="zh-CN" sz="2000" i="1">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𝔼</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a:latin typeface="Cambria Math" panose="02040503050406030204" pitchFamily="18" charset="0"/>
                              <a:ea typeface="Cambria Math" panose="02040503050406030204" pitchFamily="18" charset="0"/>
                            </a:rPr>
                            <m:t>ℛ</m:t>
                          </m:r>
                        </m:e>
                        <m:sub>
                          <m:r>
                            <a:rPr lang="en-US" altLang="zh-CN" sz="2000" b="0" i="1" smtClean="0">
                              <a:latin typeface="Cambria Math" panose="02040503050406030204" pitchFamily="18" charset="0"/>
                              <a:ea typeface="Cambria Math" panose="02040503050406030204" pitchFamily="18" charset="0"/>
                            </a:rPr>
                            <m:t>𝑖</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+1</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smtClean="0">
                              <a:latin typeface="Cambria Math" panose="02040503050406030204" pitchFamily="18" charset="0"/>
                              <a:ea typeface="Cambria Math" panose="02040503050406030204" pitchFamily="18" charset="0"/>
                            </a:rPr>
                            <m:t>𝒪</m:t>
                          </m:r>
                        </m:e>
                        <m:sub>
                          <m:r>
                            <a:rPr lang="en-US" altLang="zh-CN" sz="2000" b="0" i="1" smtClean="0">
                              <a:latin typeface="Cambria Math" panose="02040503050406030204" pitchFamily="18" charset="0"/>
                              <a:ea typeface="Cambria Math" panose="02040503050406030204" pitchFamily="18" charset="0"/>
                            </a:rPr>
                            <m:t>𝑖</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𝑠</m:t>
                      </m:r>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𝒜</m:t>
                          </m:r>
                        </m:e>
                        <m:sub>
                          <m:r>
                            <a:rPr lang="en-US" altLang="zh-CN" sz="2000" b="0" i="1" smtClean="0">
                              <a:latin typeface="Cambria Math" panose="02040503050406030204" pitchFamily="18" charset="0"/>
                              <a:ea typeface="Cambria Math" panose="02040503050406030204" pitchFamily="18" charset="0"/>
                            </a:rPr>
                            <m:t>𝑖</m:t>
                          </m:r>
                          <m:r>
                            <a:rPr lang="en-US" altLang="zh-CN" sz="2000" b="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𝑎</m:t>
                      </m:r>
                      <m:r>
                        <a:rPr lang="en-US" altLang="zh-CN" sz="2000" b="0" i="1" smtClean="0">
                          <a:latin typeface="Cambria Math" panose="02040503050406030204" pitchFamily="18" charset="0"/>
                          <a:ea typeface="Cambria Math" panose="02040503050406030204" pitchFamily="18" charset="0"/>
                        </a:rPr>
                        <m:t>]</m:t>
                      </m:r>
                    </m:oMath>
                  </m:oMathPara>
                </a14:m>
                <a:endParaRPr lang="en-US" altLang="zh-CN" sz="2000" dirty="0">
                  <a:latin typeface="Calibri" panose="020F0502020204030204" pitchFamily="34" charset="0"/>
                  <a:cs typeface="Calibri" panose="020F0502020204030204" pitchFamily="34" charset="0"/>
                </a:endParaRPr>
              </a:p>
              <a:p>
                <a:pPr marL="914400" lvl="1" indent="-457200">
                  <a:spcAft>
                    <a:spcPts val="600"/>
                  </a:spcAft>
                  <a:buFont typeface="+mj-lt"/>
                  <a:buAutoNum type="arabicPeriod"/>
                </a:pPr>
                <a14:m>
                  <m:oMath xmlns:m="http://schemas.openxmlformats.org/officeDocument/2006/math">
                    <m:r>
                      <a:rPr lang="zh-CN" altLang="en-US" sz="2000" b="0" i="1" smtClean="0">
                        <a:latin typeface="Cambria Math" panose="02040503050406030204" pitchFamily="18" charset="0"/>
                        <a:ea typeface="Cambria Math" panose="02040503050406030204" pitchFamily="18" charset="0"/>
                      </a:rPr>
                      <m:t>𝒫</m:t>
                    </m:r>
                  </m:oMath>
                </a14:m>
                <a:r>
                  <a:rPr lang="en-US" altLang="zh-CN" sz="2000" dirty="0">
                    <a:latin typeface="Calibri" panose="020F0502020204030204" pitchFamily="34" charset="0"/>
                    <a:cs typeface="Calibri" panose="020F0502020204030204" pitchFamily="34" charset="0"/>
                  </a:rPr>
                  <a:t> is a state transition probability function</a:t>
                </a:r>
              </a:p>
              <a:p>
                <a:pPr lvl="1">
                  <a:spcAft>
                    <a:spcPts val="600"/>
                  </a:spcAft>
                </a:pP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ea typeface="Cambria Math" panose="02040503050406030204" pitchFamily="18" charset="0"/>
                        </a:rPr>
                        <m:t>𝒫</m:t>
                      </m:r>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𝕡</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𝒮</m:t>
                          </m:r>
                        </m:e>
                        <m:sub>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+1</m:t>
                          </m:r>
                        </m:sub>
                      </m:sSub>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𝑠</m:t>
                          </m:r>
                        </m:e>
                        <m:sup>
                          <m:r>
                            <a:rPr lang="en-US" altLang="zh-CN" sz="2000" b="0" i="1" smtClean="0">
                              <a:latin typeface="Cambria Math" panose="02040503050406030204" pitchFamily="18" charset="0"/>
                              <a:ea typeface="Cambria Math" panose="02040503050406030204" pitchFamily="18" charset="0"/>
                            </a:rPr>
                            <m:t>′</m:t>
                          </m:r>
                        </m:sup>
                      </m:sSup>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𝒮</m:t>
                          </m:r>
                        </m:e>
                        <m:sub>
                          <m:r>
                            <a:rPr lang="en-US" altLang="zh-CN" sz="2000" i="1">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𝑠</m:t>
                      </m:r>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zh-CN" altLang="en-US" sz="2000" i="1">
                              <a:latin typeface="Cambria Math" panose="02040503050406030204" pitchFamily="18" charset="0"/>
                              <a:ea typeface="Cambria Math" panose="02040503050406030204" pitchFamily="18" charset="0"/>
                            </a:rPr>
                            <m:t>𝒜</m:t>
                          </m:r>
                        </m:e>
                        <m:sub>
                          <m:r>
                            <a:rPr lang="en-US" altLang="zh-CN" sz="2000" b="0" i="1" smtClean="0">
                              <a:latin typeface="Cambria Math" panose="02040503050406030204" pitchFamily="18" charset="0"/>
                              <a:ea typeface="Cambria Math" panose="02040503050406030204" pitchFamily="18" charset="0"/>
                            </a:rPr>
                            <m:t>1:</m:t>
                          </m:r>
                          <m:r>
                            <a:rPr lang="en-US" altLang="zh-CN" sz="2000" b="0" i="1" smtClean="0">
                              <a:latin typeface="Cambria Math" panose="02040503050406030204" pitchFamily="18" charset="0"/>
                              <a:ea typeface="Cambria Math" panose="02040503050406030204" pitchFamily="18" charset="0"/>
                            </a:rPr>
                            <m:t>𝐼</m:t>
                          </m:r>
                          <m:r>
                            <a:rPr lang="en-US" altLang="zh-CN" sz="2000" b="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𝑎</m:t>
                      </m:r>
                      <m:r>
                        <a:rPr lang="en-US" altLang="zh-CN" sz="2000" b="0" i="1" smtClean="0">
                          <a:latin typeface="Cambria Math" panose="02040503050406030204" pitchFamily="18" charset="0"/>
                          <a:ea typeface="Cambria Math" panose="02040503050406030204" pitchFamily="18" charset="0"/>
                        </a:rPr>
                        <m:t>]</m:t>
                      </m:r>
                    </m:oMath>
                  </m:oMathPara>
                </a14:m>
                <a:endParaRPr lang="en-US" altLang="zh-CN" sz="2000" dirty="0">
                  <a:latin typeface="Calibri" panose="020F0502020204030204" pitchFamily="34" charset="0"/>
                  <a:cs typeface="Calibri" panose="020F0502020204030204" pitchFamily="34" charset="0"/>
                </a:endParaRPr>
              </a:p>
              <a:p>
                <a:pPr marL="914400" lvl="1" indent="-457200">
                  <a:spcAft>
                    <a:spcPts val="600"/>
                  </a:spcAft>
                  <a:buFont typeface="+mj-lt"/>
                  <a:buAutoNum type="arabicPeriod" startAt="6"/>
                </a:pPr>
                <a14:m>
                  <m:oMath xmlns:m="http://schemas.openxmlformats.org/officeDocument/2006/math">
                    <m:r>
                      <a:rPr lang="zh-CN" altLang="en-US" sz="2000" i="1">
                        <a:latin typeface="Cambria Math" panose="02040503050406030204" pitchFamily="18" charset="0"/>
                        <a:ea typeface="Cambria Math" panose="02040503050406030204" pitchFamily="18" charset="0"/>
                      </a:rPr>
                      <m:t>𝛾</m:t>
                    </m:r>
                  </m:oMath>
                </a14:m>
                <a:r>
                  <a:rPr lang="en-US" altLang="zh-CN" sz="2000" dirty="0">
                    <a:latin typeface="Calibri" panose="020F0502020204030204" pitchFamily="34" charset="0"/>
                    <a:ea typeface="Cambria Math" panose="02040503050406030204" pitchFamily="18" charset="0"/>
                    <a:cs typeface="Calibri" panose="020F0502020204030204" pitchFamily="34" charset="0"/>
                  </a:rPr>
                  <a:t> is the discount factor </a:t>
                </a:r>
                <a14:m>
                  <m:oMath xmlns:m="http://schemas.openxmlformats.org/officeDocument/2006/math">
                    <m:r>
                      <m:rPr>
                        <m:sty m:val="p"/>
                      </m:rPr>
                      <a:rPr lang="zh-CN" altLang="en-US" sz="2000" i="0">
                        <a:latin typeface="Cambria Math" panose="02040503050406030204" pitchFamily="18" charset="0"/>
                        <a:ea typeface="Cambria Math" panose="02040503050406030204" pitchFamily="18" charset="0"/>
                      </a:rPr>
                      <m:t>γ</m:t>
                    </m:r>
                    <m:r>
                      <a:rPr lang="zh-CN" altLang="en-US" sz="2000" i="0">
                        <a:latin typeface="Cambria Math" panose="02040503050406030204" pitchFamily="18" charset="0"/>
                        <a:ea typeface="Cambria Math" panose="02040503050406030204" pitchFamily="18" charset="0"/>
                      </a:rPr>
                      <m:t>∈</m:t>
                    </m:r>
                    <m:d>
                      <m:dPr>
                        <m:begChr m:val="["/>
                        <m:endChr m:val="]"/>
                        <m:ctrlPr>
                          <a:rPr lang="en-US" altLang="zh-CN" sz="2000" i="1">
                            <a:latin typeface="Cambria Math" panose="02040503050406030204" pitchFamily="18" charset="0"/>
                            <a:ea typeface="Cambria Math" panose="02040503050406030204" pitchFamily="18" charset="0"/>
                          </a:rPr>
                        </m:ctrlPr>
                      </m:dPr>
                      <m:e>
                        <m:r>
                          <a:rPr lang="en-US" altLang="zh-CN" sz="2000" i="0">
                            <a:latin typeface="Cambria Math" panose="02040503050406030204" pitchFamily="18" charset="0"/>
                            <a:ea typeface="Cambria Math" panose="02040503050406030204" pitchFamily="18" charset="0"/>
                          </a:rPr>
                          <m:t>0,1</m:t>
                        </m:r>
                      </m:e>
                    </m:d>
                  </m:oMath>
                </a14:m>
                <a:r>
                  <a:rPr lang="en-US" altLang="zh-CN" sz="2000" dirty="0">
                    <a:latin typeface="Calibri" panose="020F0502020204030204" pitchFamily="34" charset="0"/>
                    <a:ea typeface="Cambria Math" panose="02040503050406030204" pitchFamily="18" charset="0"/>
                    <a:cs typeface="Calibri" panose="020F0502020204030204" pitchFamily="34" charset="0"/>
                  </a:rPr>
                  <a:t>, used to trade off the importance between immediate and future rewards.</a:t>
                </a:r>
                <a:endParaRPr lang="en-US" altLang="zh-CN" sz="2000" dirty="0">
                  <a:latin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altLang="zh-CN" sz="2000" b="1" dirty="0">
                    <a:solidFill>
                      <a:srgbClr val="C00000"/>
                    </a:solidFill>
                    <a:latin typeface="Calibri" panose="020F0502020204030204" pitchFamily="34" charset="0"/>
                    <a:cs typeface="Calibri" panose="020F0502020204030204" pitchFamily="34" charset="0"/>
                  </a:rPr>
                  <a:t>Objective: </a:t>
                </a:r>
                <a:r>
                  <a:rPr lang="en-US" altLang="zh-CN" sz="2000" dirty="0">
                    <a:latin typeface="Calibri" panose="020F0502020204030204" pitchFamily="34" charset="0"/>
                    <a:cs typeface="Calibri" panose="020F0502020204030204" pitchFamily="34" charset="0"/>
                  </a:rPr>
                  <a:t>Each agent learns a control policy to maximize the expected </a:t>
                </a:r>
                <a:r>
                  <a:rPr lang="en-US" altLang="zh-CN" sz="2000" b="1" i="1" u="sng" dirty="0">
                    <a:solidFill>
                      <a:srgbClr val="C00000"/>
                    </a:solidFill>
                    <a:latin typeface="Calibri" panose="020F0502020204030204" pitchFamily="34" charset="0"/>
                    <a:cs typeface="Calibri" panose="020F0502020204030204" pitchFamily="34" charset="0"/>
                  </a:rPr>
                  <a:t>individual discounted reward</a:t>
                </a:r>
              </a:p>
              <a:p>
                <a:pPr>
                  <a:spcAft>
                    <a:spcPts val="600"/>
                  </a:spcAft>
                </a:pP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ea typeface="Cambria Math" panose="02040503050406030204" pitchFamily="18" charset="0"/>
                        </a:rPr>
                        <m:t>𝔼</m:t>
                      </m:r>
                      <m:r>
                        <a:rPr lang="en-US" altLang="zh-CN" sz="2000" b="0" i="1" smtClean="0">
                          <a:latin typeface="Cambria Math" panose="02040503050406030204" pitchFamily="18" charset="0"/>
                          <a:ea typeface="Cambria Math" panose="02040503050406030204" pitchFamily="18" charset="0"/>
                        </a:rPr>
                        <m:t>{</m:t>
                      </m:r>
                      <m:nary>
                        <m:naryPr>
                          <m:chr m:val="∑"/>
                          <m:limLoc m:val="subSup"/>
                          <m:ctrlPr>
                            <a:rPr lang="en-US" altLang="zh-CN" sz="2000" b="0" i="1" smtClean="0">
                              <a:latin typeface="Cambria Math" panose="02040503050406030204" pitchFamily="18" charset="0"/>
                              <a:ea typeface="Cambria Math" panose="02040503050406030204" pitchFamily="18" charset="0"/>
                            </a:rPr>
                          </m:ctrlPr>
                        </m:naryPr>
                        <m:sub>
                          <m:r>
                            <m:rPr>
                              <m:brk m:alnAt="25"/>
                            </m:rP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=1</m:t>
                          </m:r>
                        </m:sub>
                        <m:sup>
                          <m:r>
                            <a:rPr lang="en-US" altLang="zh-CN" sz="2000" b="0" i="1" smtClean="0">
                              <a:latin typeface="Cambria Math" panose="02040503050406030204" pitchFamily="18" charset="0"/>
                              <a:ea typeface="Cambria Math" panose="02040503050406030204" pitchFamily="18" charset="0"/>
                            </a:rPr>
                            <m:t>𝑇</m:t>
                          </m:r>
                        </m:sup>
                        <m:e>
                          <m:sSup>
                            <m:sSupPr>
                              <m:ctrlPr>
                                <a:rPr lang="en-US" altLang="zh-CN" sz="2000" b="0" i="1" smtClean="0">
                                  <a:latin typeface="Cambria Math" panose="02040503050406030204" pitchFamily="18" charset="0"/>
                                  <a:ea typeface="Cambria Math" panose="02040503050406030204" pitchFamily="18" charset="0"/>
                                </a:rPr>
                              </m:ctrlPr>
                            </m:sSupPr>
                            <m:e>
                              <m:r>
                                <a:rPr lang="zh-CN" altLang="en-US" sz="2000" b="0" i="1" smtClean="0">
                                  <a:latin typeface="Cambria Math" panose="02040503050406030204" pitchFamily="18" charset="0"/>
                                  <a:ea typeface="Cambria Math" panose="02040503050406030204" pitchFamily="18" charset="0"/>
                                </a:rPr>
                                <m:t>𝛾</m:t>
                              </m:r>
                            </m:e>
                            <m:sup>
                              <m:r>
                                <a:rPr lang="en-US" altLang="zh-CN" sz="2000" b="0" i="1" smtClean="0">
                                  <a:latin typeface="Cambria Math" panose="02040503050406030204" pitchFamily="18" charset="0"/>
                                  <a:ea typeface="Cambria Math" panose="02040503050406030204" pitchFamily="18" charset="0"/>
                                </a:rPr>
                                <m:t>𝑡</m:t>
                              </m:r>
                            </m:sup>
                          </m:sSup>
                          <m:r>
                            <a:rPr lang="en-US" altLang="zh-CN" sz="2000" i="1">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𝑟</m:t>
                              </m:r>
                            </m:e>
                            <m:sub>
                              <m:r>
                                <a:rPr lang="en-US" altLang="zh-CN" sz="2000" b="0" i="1" smtClean="0">
                                  <a:latin typeface="Cambria Math" panose="02040503050406030204" pitchFamily="18" charset="0"/>
                                  <a:ea typeface="Cambria Math" panose="02040503050406030204" pitchFamily="18" charset="0"/>
                                </a:rPr>
                                <m:t>𝑖</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sub>
                          </m:sSub>
                        </m:e>
                      </m:nary>
                      <m:r>
                        <a:rPr lang="en-US" altLang="zh-CN" sz="2000" b="0" i="1" smtClean="0">
                          <a:latin typeface="Cambria Math" panose="02040503050406030204" pitchFamily="18" charset="0"/>
                          <a:ea typeface="Cambria Math" panose="02040503050406030204" pitchFamily="18" charset="0"/>
                        </a:rPr>
                        <m:t>}</m:t>
                      </m:r>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19" name="文本框 18">
                <a:extLst>
                  <a:ext uri="{FF2B5EF4-FFF2-40B4-BE49-F238E27FC236}">
                    <a16:creationId xmlns:a16="http://schemas.microsoft.com/office/drawing/2014/main" id="{1E4E685D-97DE-0F26-DE68-37B386C1B42E}"/>
                  </a:ext>
                </a:extLst>
              </p:cNvPr>
              <p:cNvSpPr txBox="1">
                <a:spLocks noRot="1" noChangeAspect="1" noMove="1" noResize="1" noEditPoints="1" noAdjustHandles="1" noChangeArrowheads="1" noChangeShapeType="1" noTextEdit="1"/>
              </p:cNvSpPr>
              <p:nvPr/>
            </p:nvSpPr>
            <p:spPr>
              <a:xfrm>
                <a:off x="4828809" y="841953"/>
                <a:ext cx="7144116" cy="5698932"/>
              </a:xfrm>
              <a:prstGeom prst="rect">
                <a:avLst/>
              </a:prstGeom>
              <a:blipFill>
                <a:blip r:embed="rId7"/>
                <a:stretch>
                  <a:fillRect l="-768" t="-535"/>
                </a:stretch>
              </a:blipFill>
            </p:spPr>
            <p:txBody>
              <a:bodyPr/>
              <a:lstStyle/>
              <a:p>
                <a:r>
                  <a:rPr lang="zh-CN" altLang="en-US">
                    <a:noFill/>
                  </a:rPr>
                  <a:t> </a:t>
                </a:r>
              </a:p>
            </p:txBody>
          </p:sp>
        </mc:Fallback>
      </mc:AlternateContent>
      <p:pic>
        <p:nvPicPr>
          <p:cNvPr id="23" name="图片 22">
            <a:extLst>
              <a:ext uri="{FF2B5EF4-FFF2-40B4-BE49-F238E27FC236}">
                <a16:creationId xmlns:a16="http://schemas.microsoft.com/office/drawing/2014/main" id="{1F3263DD-DF88-70F2-D111-2A72437AEC07}"/>
              </a:ext>
            </a:extLst>
          </p:cNvPr>
          <p:cNvPicPr>
            <a:picLocks noChangeAspect="1"/>
          </p:cNvPicPr>
          <p:nvPr/>
        </p:nvPicPr>
        <p:blipFill>
          <a:blip r:embed="rId3"/>
          <a:stretch>
            <a:fillRect/>
          </a:stretch>
        </p:blipFill>
        <p:spPr>
          <a:xfrm>
            <a:off x="2110694" y="1286302"/>
            <a:ext cx="720000" cy="720000"/>
          </a:xfrm>
          <a:prstGeom prst="rect">
            <a:avLst/>
          </a:prstGeom>
        </p:spPr>
      </p:pic>
      <p:pic>
        <p:nvPicPr>
          <p:cNvPr id="24" name="图片 23">
            <a:extLst>
              <a:ext uri="{FF2B5EF4-FFF2-40B4-BE49-F238E27FC236}">
                <a16:creationId xmlns:a16="http://schemas.microsoft.com/office/drawing/2014/main" id="{B4094CEC-94D3-AB0D-DB8D-0CC77348A836}"/>
              </a:ext>
            </a:extLst>
          </p:cNvPr>
          <p:cNvPicPr>
            <a:picLocks noChangeAspect="1"/>
          </p:cNvPicPr>
          <p:nvPr/>
        </p:nvPicPr>
        <p:blipFill>
          <a:blip r:embed="rId3"/>
          <a:stretch>
            <a:fillRect/>
          </a:stretch>
        </p:blipFill>
        <p:spPr>
          <a:xfrm>
            <a:off x="3045759" y="1277754"/>
            <a:ext cx="720000" cy="720000"/>
          </a:xfrm>
          <a:prstGeom prst="rect">
            <a:avLst/>
          </a:prstGeom>
        </p:spPr>
      </p:pic>
      <p:sp>
        <p:nvSpPr>
          <p:cNvPr id="25" name="矩形 24">
            <a:extLst>
              <a:ext uri="{FF2B5EF4-FFF2-40B4-BE49-F238E27FC236}">
                <a16:creationId xmlns:a16="http://schemas.microsoft.com/office/drawing/2014/main" id="{0BEF4DEC-877D-DE02-101A-DB160B5FD316}"/>
              </a:ext>
            </a:extLst>
          </p:cNvPr>
          <p:cNvSpPr/>
          <p:nvPr/>
        </p:nvSpPr>
        <p:spPr>
          <a:xfrm>
            <a:off x="1075554" y="1214726"/>
            <a:ext cx="2819400" cy="88077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85388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51</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646331"/>
          </a:xfrm>
          <a:prstGeom prst="rect">
            <a:avLst/>
          </a:prstGeom>
          <a:noFill/>
        </p:spPr>
        <p:txBody>
          <a:bodyPr wrap="square" rtlCol="0">
            <a:spAutoFit/>
          </a:bodyPr>
          <a:lstStyle/>
          <a:p>
            <a:r>
              <a:rPr lang="en-US" sz="3600" dirty="0">
                <a:solidFill>
                  <a:srgbClr val="C00000"/>
                </a:solidFill>
                <a:latin typeface="Calibri" panose="020F0502020204030204" pitchFamily="34" charset="0"/>
                <a:cs typeface="Calibri" panose="020F0502020204030204" pitchFamily="34" charset="0"/>
              </a:rPr>
              <a:t>Centralized Training with Centralized Execution</a:t>
            </a:r>
          </a:p>
        </p:txBody>
      </p:sp>
      <p:pic>
        <p:nvPicPr>
          <p:cNvPr id="27" name="图片 26">
            <a:extLst>
              <a:ext uri="{FF2B5EF4-FFF2-40B4-BE49-F238E27FC236}">
                <a16:creationId xmlns:a16="http://schemas.microsoft.com/office/drawing/2014/main" id="{D5BCCE6C-E3D5-BB9E-8417-4404593CD9FD}"/>
              </a:ext>
            </a:extLst>
          </p:cNvPr>
          <p:cNvPicPr>
            <a:picLocks noChangeAspect="1"/>
          </p:cNvPicPr>
          <p:nvPr/>
        </p:nvPicPr>
        <p:blipFill>
          <a:blip r:embed="rId2"/>
          <a:stretch>
            <a:fillRect/>
          </a:stretch>
        </p:blipFill>
        <p:spPr>
          <a:xfrm>
            <a:off x="330474" y="2749816"/>
            <a:ext cx="3641451" cy="3017976"/>
          </a:xfrm>
          <a:prstGeom prst="rect">
            <a:avLst/>
          </a:prstGeom>
        </p:spPr>
      </p:pic>
      <p:sp>
        <p:nvSpPr>
          <p:cNvPr id="29" name="文本框 28">
            <a:extLst>
              <a:ext uri="{FF2B5EF4-FFF2-40B4-BE49-F238E27FC236}">
                <a16:creationId xmlns:a16="http://schemas.microsoft.com/office/drawing/2014/main" id="{356FF515-8B5C-978C-4400-85174FD561AD}"/>
              </a:ext>
            </a:extLst>
          </p:cNvPr>
          <p:cNvSpPr txBox="1"/>
          <p:nvPr/>
        </p:nvSpPr>
        <p:spPr>
          <a:xfrm>
            <a:off x="4184724" y="800584"/>
            <a:ext cx="7676802" cy="3631763"/>
          </a:xfrm>
          <a:prstGeom prst="rect">
            <a:avLst/>
          </a:prstGeom>
          <a:noFill/>
        </p:spPr>
        <p:txBody>
          <a:bodyPr wrap="square">
            <a:spAutoFit/>
          </a:bodyPr>
          <a:lstStyle/>
          <a:p>
            <a:pPr algn="l">
              <a:spcAft>
                <a:spcPts val="600"/>
              </a:spcAft>
            </a:pPr>
            <a:r>
              <a:rPr lang="en-US" altLang="zh-CN" sz="2000" b="0" i="0" u="none" strike="noStrike" baseline="0" dirty="0">
                <a:latin typeface="Calibri" panose="020F0502020204030204" pitchFamily="34" charset="0"/>
                <a:cs typeface="Calibri" panose="020F0502020204030204" pitchFamily="34" charset="0"/>
              </a:rPr>
              <a:t>CTCE aims at training a joint model which </a:t>
            </a:r>
            <a:r>
              <a:rPr lang="en-US" altLang="zh-CN" sz="2000" strike="noStrike" baseline="0" dirty="0">
                <a:latin typeface="Calibri" panose="020F0502020204030204" pitchFamily="34" charset="0"/>
                <a:cs typeface="Calibri" panose="020F0502020204030204" pitchFamily="34" charset="0"/>
              </a:rPr>
              <a:t>takes the observations and actions of all the agents as its input</a:t>
            </a:r>
            <a:r>
              <a:rPr lang="en-US" altLang="zh-CN" sz="2000" b="0" i="0" u="none" strike="noStrike" baseline="0" dirty="0">
                <a:latin typeface="Calibri" panose="020F0502020204030204" pitchFamily="34" charset="0"/>
                <a:cs typeface="Calibri" panose="020F0502020204030204" pitchFamily="34" charset="0"/>
              </a:rPr>
              <a:t> and </a:t>
            </a:r>
            <a:r>
              <a:rPr lang="en-US" altLang="zh-CN" sz="2000" b="1" i="1" u="sng" strike="noStrike" baseline="0" dirty="0">
                <a:solidFill>
                  <a:srgbClr val="C00000"/>
                </a:solidFill>
                <a:latin typeface="Calibri" panose="020F0502020204030204" pitchFamily="34" charset="0"/>
                <a:cs typeface="Calibri" panose="020F0502020204030204" pitchFamily="34" charset="0"/>
              </a:rPr>
              <a:t>produces a centralized policy mapping the joint observation of all the agents to a joint action</a:t>
            </a:r>
            <a:r>
              <a:rPr lang="en-US" altLang="zh-CN" sz="2000" b="0" i="0" u="none" strike="noStrike" baseline="0" dirty="0">
                <a:latin typeface="Calibri" panose="020F0502020204030204" pitchFamily="34" charset="0"/>
                <a:cs typeface="Calibri" panose="020F0502020204030204" pitchFamily="34" charset="0"/>
              </a:rPr>
              <a:t>.</a:t>
            </a:r>
          </a:p>
          <a:p>
            <a:pPr marL="342900" indent="-342900" algn="l">
              <a:spcAft>
                <a:spcPts val="600"/>
              </a:spcAft>
              <a:buFont typeface="Arial" panose="020B0604020202020204" pitchFamily="34" charset="0"/>
              <a:buChar char="•"/>
            </a:pPr>
            <a:r>
              <a:rPr lang="en-US" altLang="zh-CN" sz="2000" b="1" dirty="0">
                <a:latin typeface="Calibri" panose="020F0502020204030204" pitchFamily="34" charset="0"/>
                <a:cs typeface="Calibri" panose="020F0502020204030204" pitchFamily="34" charset="0"/>
              </a:rPr>
              <a:t>Advantages:</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Knowing all information to reach the optimal policy.</a:t>
            </a:r>
          </a:p>
          <a:p>
            <a:pPr marL="342900" indent="-342900" algn="l">
              <a:spcAft>
                <a:spcPts val="600"/>
              </a:spcAft>
              <a:buFont typeface="Arial" panose="020B0604020202020204" pitchFamily="34" charset="0"/>
              <a:buChar char="•"/>
            </a:pPr>
            <a:r>
              <a:rPr lang="en-US" altLang="zh-CN" sz="2000" b="1" dirty="0">
                <a:latin typeface="Calibri" panose="020F0502020204030204" pitchFamily="34" charset="0"/>
                <a:cs typeface="Calibri" panose="020F0502020204030204" pitchFamily="34" charset="0"/>
              </a:rPr>
              <a:t>Disadvantages:</a:t>
            </a:r>
          </a:p>
          <a:p>
            <a:pPr marL="914400" lvl="1" indent="-457200">
              <a:spcAft>
                <a:spcPts val="600"/>
              </a:spcAft>
              <a:buFont typeface="+mj-lt"/>
              <a:buAutoNum type="arabicPeriod"/>
            </a:pPr>
            <a:r>
              <a:rPr lang="en-US" altLang="zh-CN" sz="2000" dirty="0">
                <a:latin typeface="CharisSIL"/>
              </a:rPr>
              <a:t>E</a:t>
            </a:r>
            <a:r>
              <a:rPr lang="en-US" altLang="zh-CN" sz="2000" b="0" i="0" u="none" strike="noStrike" baseline="0" dirty="0">
                <a:latin typeface="CharisSIL"/>
              </a:rPr>
              <a:t>xponential growth in the observation and actions spaces with the number of agents.</a:t>
            </a:r>
          </a:p>
          <a:p>
            <a:pPr marL="914400" lvl="1" indent="-457200">
              <a:spcAft>
                <a:spcPts val="600"/>
              </a:spcAft>
              <a:buFont typeface="+mj-lt"/>
              <a:buAutoNum type="arabicPeriod"/>
            </a:pPr>
            <a:r>
              <a:rPr lang="en-US" altLang="zh-CN" sz="2000" dirty="0">
                <a:latin typeface="CharisSIL"/>
              </a:rPr>
              <a:t>Curse of dimensionality.</a:t>
            </a:r>
            <a:endParaRPr lang="en-US" altLang="zh-CN" sz="2000" b="0" i="0" u="none" strike="noStrike" baseline="0" dirty="0">
              <a:latin typeface="CharisSIL"/>
            </a:endParaRP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Raise privacy issue.</a:t>
            </a:r>
            <a:endParaRPr lang="zh-CN" altLang="en-US" sz="2000" dirty="0">
              <a:latin typeface="Calibri" panose="020F0502020204030204" pitchFamily="34" charset="0"/>
              <a:cs typeface="Calibri" panose="020F0502020204030204" pitchFamily="34" charset="0"/>
            </a:endParaRPr>
          </a:p>
        </p:txBody>
      </p:sp>
      <p:sp>
        <p:nvSpPr>
          <p:cNvPr id="31" name="文本框 30">
            <a:extLst>
              <a:ext uri="{FF2B5EF4-FFF2-40B4-BE49-F238E27FC236}">
                <a16:creationId xmlns:a16="http://schemas.microsoft.com/office/drawing/2014/main" id="{5672E873-8D9F-3E38-5A65-48ECFA6578BD}"/>
              </a:ext>
            </a:extLst>
          </p:cNvPr>
          <p:cNvSpPr txBox="1"/>
          <p:nvPr/>
        </p:nvSpPr>
        <p:spPr>
          <a:xfrm>
            <a:off x="94661" y="5772587"/>
            <a:ext cx="4113076" cy="646331"/>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Figure: Centralized Training with Centralized Execution (CTCE)</a:t>
            </a:r>
            <a:endParaRPr lang="zh-CN" altLang="en-US"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CB701E0-5FA1-3AAC-3541-56EE56207FD1}"/>
              </a:ext>
            </a:extLst>
          </p:cNvPr>
          <p:cNvPicPr>
            <a:picLocks noChangeAspect="1"/>
          </p:cNvPicPr>
          <p:nvPr/>
        </p:nvPicPr>
        <p:blipFill>
          <a:blip r:embed="rId3"/>
          <a:stretch>
            <a:fillRect/>
          </a:stretch>
        </p:blipFill>
        <p:spPr>
          <a:xfrm>
            <a:off x="435624" y="1972779"/>
            <a:ext cx="720000" cy="720000"/>
          </a:xfrm>
          <a:prstGeom prst="rect">
            <a:avLst/>
          </a:prstGeom>
        </p:spPr>
      </p:pic>
      <p:pic>
        <p:nvPicPr>
          <p:cNvPr id="6" name="图片 5">
            <a:extLst>
              <a:ext uri="{FF2B5EF4-FFF2-40B4-BE49-F238E27FC236}">
                <a16:creationId xmlns:a16="http://schemas.microsoft.com/office/drawing/2014/main" id="{A960E21C-69E3-3E7A-EC5D-686BC65D8003}"/>
              </a:ext>
            </a:extLst>
          </p:cNvPr>
          <p:cNvPicPr>
            <a:picLocks noChangeAspect="1"/>
          </p:cNvPicPr>
          <p:nvPr/>
        </p:nvPicPr>
        <p:blipFill>
          <a:blip r:embed="rId3"/>
          <a:stretch>
            <a:fillRect/>
          </a:stretch>
        </p:blipFill>
        <p:spPr>
          <a:xfrm>
            <a:off x="1780449" y="1972779"/>
            <a:ext cx="720000" cy="720000"/>
          </a:xfrm>
          <a:prstGeom prst="rect">
            <a:avLst/>
          </a:prstGeom>
        </p:spPr>
      </p:pic>
      <p:pic>
        <p:nvPicPr>
          <p:cNvPr id="8" name="图片 7">
            <a:extLst>
              <a:ext uri="{FF2B5EF4-FFF2-40B4-BE49-F238E27FC236}">
                <a16:creationId xmlns:a16="http://schemas.microsoft.com/office/drawing/2014/main" id="{49FA0887-1C9D-9D1C-AE52-B8E6D004FED6}"/>
              </a:ext>
            </a:extLst>
          </p:cNvPr>
          <p:cNvPicPr>
            <a:picLocks noChangeAspect="1"/>
          </p:cNvPicPr>
          <p:nvPr/>
        </p:nvPicPr>
        <p:blipFill>
          <a:blip r:embed="rId3"/>
          <a:stretch>
            <a:fillRect/>
          </a:stretch>
        </p:blipFill>
        <p:spPr>
          <a:xfrm>
            <a:off x="3087174" y="1972779"/>
            <a:ext cx="720000" cy="720000"/>
          </a:xfrm>
          <a:prstGeom prst="rect">
            <a:avLst/>
          </a:prstGeom>
        </p:spPr>
      </p:pic>
      <p:sp>
        <p:nvSpPr>
          <p:cNvPr id="9" name="矩形 8">
            <a:extLst>
              <a:ext uri="{FF2B5EF4-FFF2-40B4-BE49-F238E27FC236}">
                <a16:creationId xmlns:a16="http://schemas.microsoft.com/office/drawing/2014/main" id="{3E1B3BD5-29BF-B968-AC50-F7305EE61941}"/>
              </a:ext>
            </a:extLst>
          </p:cNvPr>
          <p:cNvSpPr/>
          <p:nvPr/>
        </p:nvSpPr>
        <p:spPr>
          <a:xfrm>
            <a:off x="519249" y="820815"/>
            <a:ext cx="3240000" cy="576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2269BB3-2FB8-8BEE-9F3F-00FD9639C14C}"/>
              </a:ext>
            </a:extLst>
          </p:cNvPr>
          <p:cNvSpPr txBox="1"/>
          <p:nvPr/>
        </p:nvSpPr>
        <p:spPr>
          <a:xfrm>
            <a:off x="445149" y="797201"/>
            <a:ext cx="3379477" cy="646331"/>
          </a:xfrm>
          <a:prstGeom prst="rect">
            <a:avLst/>
          </a:prstGeom>
          <a:noFill/>
        </p:spPr>
        <p:txBody>
          <a:bodyPr wrap="square">
            <a:spAutoFit/>
          </a:bodyPr>
          <a:lstStyle/>
          <a:p>
            <a:pPr algn="ctr"/>
            <a:r>
              <a:rPr lang="en-US" altLang="zh-CN" sz="1800" b="0" i="0" u="none" strike="noStrike" baseline="0" dirty="0">
                <a:latin typeface="Calibri" panose="020F0502020204030204" pitchFamily="34" charset="0"/>
                <a:cs typeface="Calibri" panose="020F0502020204030204" pitchFamily="34" charset="0"/>
              </a:rPr>
              <a:t>Train all agents’ actor-critic networks in a centralized manner</a:t>
            </a:r>
            <a:endParaRPr lang="zh-CN" altLang="en-US" dirty="0"/>
          </a:p>
        </p:txBody>
      </p:sp>
      <p:cxnSp>
        <p:nvCxnSpPr>
          <p:cNvPr id="13" name="连接符: 曲线 12">
            <a:extLst>
              <a:ext uri="{FF2B5EF4-FFF2-40B4-BE49-F238E27FC236}">
                <a16:creationId xmlns:a16="http://schemas.microsoft.com/office/drawing/2014/main" id="{96358156-4266-387A-2F13-335A41CD44F2}"/>
              </a:ext>
            </a:extLst>
          </p:cNvPr>
          <p:cNvCxnSpPr>
            <a:cxnSpLocks/>
            <a:stCxn id="5" idx="0"/>
            <a:endCxn id="9" idx="2"/>
          </p:cNvCxnSpPr>
          <p:nvPr/>
        </p:nvCxnSpPr>
        <p:spPr>
          <a:xfrm rot="5400000" flipH="1" flipV="1">
            <a:off x="1179454" y="1012985"/>
            <a:ext cx="575964" cy="1343625"/>
          </a:xfrm>
          <a:prstGeom prst="curved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连接符: 曲线 14">
            <a:extLst>
              <a:ext uri="{FF2B5EF4-FFF2-40B4-BE49-F238E27FC236}">
                <a16:creationId xmlns:a16="http://schemas.microsoft.com/office/drawing/2014/main" id="{807182B6-783E-3184-5F36-57D1CFFF70C7}"/>
              </a:ext>
            </a:extLst>
          </p:cNvPr>
          <p:cNvCxnSpPr>
            <a:cxnSpLocks/>
            <a:stCxn id="6" idx="0"/>
            <a:endCxn id="9" idx="2"/>
          </p:cNvCxnSpPr>
          <p:nvPr/>
        </p:nvCxnSpPr>
        <p:spPr>
          <a:xfrm flipH="1" flipV="1">
            <a:off x="2139249" y="1396815"/>
            <a:ext cx="1200" cy="575964"/>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连接符: 曲线 17">
            <a:extLst>
              <a:ext uri="{FF2B5EF4-FFF2-40B4-BE49-F238E27FC236}">
                <a16:creationId xmlns:a16="http://schemas.microsoft.com/office/drawing/2014/main" id="{A9477E41-389E-0321-58D4-0FD0C7C19827}"/>
              </a:ext>
            </a:extLst>
          </p:cNvPr>
          <p:cNvCxnSpPr>
            <a:cxnSpLocks/>
            <a:stCxn id="8" idx="0"/>
            <a:endCxn id="9" idx="2"/>
          </p:cNvCxnSpPr>
          <p:nvPr/>
        </p:nvCxnSpPr>
        <p:spPr>
          <a:xfrm rot="16200000" flipV="1">
            <a:off x="2505230" y="1030834"/>
            <a:ext cx="575964" cy="1307925"/>
          </a:xfrm>
          <a:prstGeom prst="curvedConnector3">
            <a:avLst>
              <a:gd name="adj1" fmla="val 50000"/>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9888F739-76C6-E33D-F5E4-21043D8B9938}"/>
                  </a:ext>
                </a:extLst>
              </p:cNvPr>
              <p:cNvSpPr txBox="1"/>
              <p:nvPr/>
            </p:nvSpPr>
            <p:spPr>
              <a:xfrm>
                <a:off x="4080644" y="4591315"/>
                <a:ext cx="8145516" cy="1869999"/>
              </a:xfrm>
              <a:prstGeom prst="rect">
                <a:avLst/>
              </a:prstGeom>
              <a:noFill/>
            </p:spPr>
            <p:txBody>
              <a:bodyPr wrap="square">
                <a:spAutoFit/>
              </a:bodyPr>
              <a:lstStyle/>
              <a:p>
                <a:pPr>
                  <a:spcAft>
                    <a:spcPts val="1200"/>
                  </a:spcAft>
                </a:pPr>
                <a:r>
                  <a:rPr lang="en-US" altLang="zh-CN" sz="2000" b="1" dirty="0">
                    <a:latin typeface="Calibri" panose="020F0502020204030204" pitchFamily="34" charset="0"/>
                    <a:cs typeface="Calibri" panose="020F0502020204030204" pitchFamily="34" charset="0"/>
                  </a:rPr>
                  <a:t>Update rule for CTCE (actor and critic)</a:t>
                </a:r>
              </a:p>
              <a:p>
                <a:pPr lvl="1">
                  <a:spcAft>
                    <a:spcPts val="1200"/>
                  </a:spcAft>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𝜙</m:t>
                          </m:r>
                        </m:sub>
                      </m:sSub>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𝐽</m:t>
                      </m:r>
                      <m:d>
                        <m:d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dPr>
                        <m:e>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𝜙</m:t>
                          </m:r>
                        </m:e>
                      </m:d>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0" i="1" smtClean="0">
                              <a:latin typeface="Cambria Math" panose="02040503050406030204" pitchFamily="18" charset="0"/>
                              <a:cs typeface="Calibri" panose="020F0502020204030204" pitchFamily="34" charset="0"/>
                            </a:rPr>
                            <m:t>~</m:t>
                          </m:r>
                          <m:r>
                            <a:rPr lang="zh-CN" altLang="en-US" sz="2000" b="0" i="1" smtClean="0">
                              <a:latin typeface="Cambria Math" panose="02040503050406030204" pitchFamily="18" charset="0"/>
                              <a:cs typeface="Calibri" panose="020F0502020204030204" pitchFamily="34" charset="0"/>
                            </a:rPr>
                            <m:t>𝒟</m:t>
                          </m:r>
                          <m:r>
                            <a:rPr lang="en-US" altLang="zh-CN" sz="2000" i="1">
                              <a:latin typeface="Cambria Math" panose="02040503050406030204" pitchFamily="18" charset="0"/>
                              <a:cs typeface="Calibri" panose="020F0502020204030204" pitchFamily="34" charset="0"/>
                            </a:rPr>
                            <m:t> </m:t>
                          </m:r>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r>
                            <a:rPr lang="zh-CN" altLang="en-US" sz="2000" i="1">
                              <a:latin typeface="Cambria Math" panose="02040503050406030204" pitchFamily="18" charset="0"/>
                              <a:cs typeface="Calibri" panose="020F0502020204030204" pitchFamily="34" charset="0"/>
                            </a:rPr>
                            <m:t>𝜙</m:t>
                          </m:r>
                        </m:sub>
                      </m:sSub>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𝟏</m:t>
                              </m:r>
                              <m:r>
                                <a:rPr lang="en-US" altLang="zh-CN" sz="2000" b="1" i="1" smtClean="0">
                                  <a:solidFill>
                                    <a:srgbClr val="C00000"/>
                                  </a:solidFill>
                                  <a:latin typeface="Cambria Math" panose="02040503050406030204" pitchFamily="18" charset="0"/>
                                  <a:cs typeface="Calibri" panose="020F0502020204030204" pitchFamily="34" charset="0"/>
                                </a:rPr>
                                <m:t>:</m:t>
                              </m:r>
                              <m:r>
                                <a:rPr lang="en-US" altLang="zh-CN" sz="2000" b="1" i="1" smtClean="0">
                                  <a:solidFill>
                                    <a:srgbClr val="C00000"/>
                                  </a:solidFill>
                                  <a:latin typeface="Cambria Math" panose="02040503050406030204" pitchFamily="18" charset="0"/>
                                  <a:cs typeface="Calibri" panose="020F0502020204030204" pitchFamily="34" charset="0"/>
                                </a:rPr>
                                <m:t>𝑰</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𝜙</m:t>
                          </m:r>
                        </m:e>
                      </m:d>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sub>
                      </m:sSub>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0" i="1" smtClean="0">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pPr lvl="1">
                  <a:spcAft>
                    <a:spcPts val="1200"/>
                  </a:spcAft>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ea typeface="Cambria Math" panose="02040503050406030204" pitchFamily="18" charset="0"/>
                          <a:cs typeface="Calibri" panose="020F0502020204030204" pitchFamily="34" charset="0"/>
                        </a:rPr>
                        <m:t>ℒ</m:t>
                      </m:r>
                      <m:d>
                        <m:d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dPr>
                        <m:e>
                          <m:r>
                            <a:rPr lang="zh-CN" altLang="en-US" sz="2000" i="1">
                              <a:latin typeface="Cambria Math" panose="02040503050406030204" pitchFamily="18" charset="0"/>
                              <a:cs typeface="Calibri" panose="020F0502020204030204" pitchFamily="34" charset="0"/>
                            </a:rPr>
                            <m:t>𝜃</m:t>
                          </m:r>
                        </m:e>
                      </m:d>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1"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1"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𝒓</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1" i="1">
                              <a:solidFill>
                                <a:srgbClr val="C00000"/>
                              </a:solidFill>
                              <a:latin typeface="Cambria Math" panose="02040503050406030204" pitchFamily="18" charset="0"/>
                              <a:cs typeface="Calibri" panose="020F0502020204030204" pitchFamily="34" charset="0"/>
                            </a:rPr>
                            <m:t>,</m:t>
                          </m:r>
                          <m:sSubSup>
                            <m:sSubSupPr>
                              <m:ctrlPr>
                                <a:rPr lang="en-US" altLang="zh-CN" sz="2000" b="1" i="1">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𝒟</m:t>
                          </m:r>
                        </m:sub>
                      </m:sSub>
                      <m:r>
                        <a:rPr lang="en-US" altLang="zh-CN" sz="2000" i="1">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𝒓</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𝛾</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Sup>
                            <m:sSubSupPr>
                              <m:ctrlPr>
                                <a:rPr lang="en-US" altLang="zh-CN" sz="2000" b="1" i="1" smtClean="0">
                                  <a:solidFill>
                                    <a:srgbClr val="C00000"/>
                                  </a:solidFill>
                                  <a:latin typeface="Cambria Math" panose="02040503050406030204" pitchFamily="18" charset="0"/>
                                  <a:cs typeface="Calibri" panose="020F0502020204030204" pitchFamily="34" charset="0"/>
                                </a:rPr>
                              </m:ctrlPr>
                            </m:sSubSupPr>
                            <m:e>
                              <m:r>
                                <a:rPr lang="en-US" altLang="zh-CN" sz="2000" b="1" i="1" smtClean="0">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𝟏</m:t>
                              </m:r>
                              <m:r>
                                <a:rPr lang="en-US" altLang="zh-CN" sz="2000" b="1" i="1" smtClean="0">
                                  <a:solidFill>
                                    <a:srgbClr val="C00000"/>
                                  </a:solidFill>
                                  <a:latin typeface="Cambria Math" panose="02040503050406030204" pitchFamily="18" charset="0"/>
                                  <a:cs typeface="Calibri" panose="020F0502020204030204" pitchFamily="34" charset="0"/>
                                </a:rPr>
                                <m:t>:</m:t>
                              </m:r>
                              <m:r>
                                <a:rPr lang="en-US" altLang="zh-CN" sz="2000" b="1" i="1" smtClean="0">
                                  <a:solidFill>
                                    <a:srgbClr val="C00000"/>
                                  </a:solidFill>
                                  <a:latin typeface="Cambria Math" panose="02040503050406030204" pitchFamily="18" charset="0"/>
                                  <a:cs typeface="Calibri" panose="020F0502020204030204" pitchFamily="34" charset="0"/>
                                </a:rPr>
                                <m:t>𝑰</m:t>
                              </m:r>
                            </m:sub>
                            <m:sup>
                              <m:r>
                                <a:rPr lang="en-US" altLang="zh-CN" sz="2000" b="1" i="1" smtClean="0">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bSup>
                                <m:sSubSupPr>
                                  <m:ctrlPr>
                                    <a:rPr lang="en-US" altLang="zh-CN" sz="2000" b="1" i="1" smtClean="0">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sSup>
                                <m:sSupPr>
                                  <m:ctrlPr>
                                    <a:rPr lang="en-US" altLang="zh-CN" sz="2000" i="1" smtClean="0">
                                      <a:latin typeface="Cambria Math" panose="02040503050406030204" pitchFamily="18" charset="0"/>
                                      <a:cs typeface="Calibri" panose="020F0502020204030204" pitchFamily="34" charset="0"/>
                                    </a:rPr>
                                  </m:ctrlPr>
                                </m:sSupPr>
                                <m:e>
                                  <m:r>
                                    <a:rPr lang="zh-CN" altLang="en-US" sz="2000" i="1" smtClean="0">
                                      <a:latin typeface="Cambria Math" panose="02040503050406030204" pitchFamily="18" charset="0"/>
                                      <a:cs typeface="Calibri" panose="020F0502020204030204" pitchFamily="34" charset="0"/>
                                    </a:rPr>
                                    <m:t>𝜙</m:t>
                                  </m:r>
                                </m:e>
                                <m:sup>
                                  <m:r>
                                    <a:rPr lang="en-US" altLang="zh-CN" sz="2000" b="0" i="1" smtClean="0">
                                      <a:latin typeface="Cambria Math" panose="02040503050406030204" pitchFamily="18" charset="0"/>
                                      <a:cs typeface="Calibri" panose="020F0502020204030204" pitchFamily="34" charset="0"/>
                                    </a:rPr>
                                    <m:t>−</m:t>
                                  </m:r>
                                </m:sup>
                              </m:sSup>
                            </m:e>
                          </m:d>
                          <m:r>
                            <a:rPr lang="en-US" altLang="zh-CN" sz="2000" i="1">
                              <a:latin typeface="Cambria Math" panose="02040503050406030204" pitchFamily="18" charset="0"/>
                              <a:cs typeface="Calibri" panose="020F0502020204030204" pitchFamily="34" charset="0"/>
                            </a:rPr>
                            <m:t>;</m:t>
                          </m:r>
                          <m:sSup>
                            <m:sSupPr>
                              <m:ctrlPr>
                                <a:rPr lang="en-US" altLang="zh-CN" sz="2000" i="1">
                                  <a:latin typeface="Cambria Math" panose="02040503050406030204" pitchFamily="18" charset="0"/>
                                  <a:cs typeface="Calibri" panose="020F0502020204030204" pitchFamily="34" charset="0"/>
                                </a:rPr>
                              </m:ctrlPr>
                            </m:sSupPr>
                            <m:e>
                              <m:r>
                                <a:rPr lang="zh-CN" altLang="en-US" sz="2000" i="1">
                                  <a:latin typeface="Cambria Math" panose="02040503050406030204" pitchFamily="18" charset="0"/>
                                  <a:cs typeface="Calibri" panose="020F0502020204030204" pitchFamily="34" charset="0"/>
                                </a:rPr>
                                <m:t>𝜃</m:t>
                              </m:r>
                            </m:e>
                            <m:sup>
                              <m:r>
                                <a:rPr lang="en-US" altLang="zh-CN" sz="2000" i="1">
                                  <a:latin typeface="Cambria Math" panose="02040503050406030204" pitchFamily="18" charset="0"/>
                                  <a:cs typeface="Calibri" panose="020F0502020204030204" pitchFamily="34" charset="0"/>
                                </a:rPr>
                                <m:t>−</m:t>
                              </m:r>
                            </m:sup>
                          </m:sSup>
                        </m:e>
                      </m:d>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𝜃</m:t>
                          </m:r>
                        </m:e>
                      </m:d>
                      <m:r>
                        <a:rPr lang="en-US" altLang="zh-CN" sz="2000" i="1">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22" name="文本框 21">
                <a:extLst>
                  <a:ext uri="{FF2B5EF4-FFF2-40B4-BE49-F238E27FC236}">
                    <a16:creationId xmlns:a16="http://schemas.microsoft.com/office/drawing/2014/main" id="{9888F739-76C6-E33D-F5E4-21043D8B9938}"/>
                  </a:ext>
                </a:extLst>
              </p:cNvPr>
              <p:cNvSpPr txBox="1">
                <a:spLocks noRot="1" noChangeAspect="1" noMove="1" noResize="1" noEditPoints="1" noAdjustHandles="1" noChangeArrowheads="1" noChangeShapeType="1" noTextEdit="1"/>
              </p:cNvSpPr>
              <p:nvPr/>
            </p:nvSpPr>
            <p:spPr>
              <a:xfrm>
                <a:off x="4080644" y="4591315"/>
                <a:ext cx="8145516" cy="1869999"/>
              </a:xfrm>
              <a:prstGeom prst="rect">
                <a:avLst/>
              </a:prstGeom>
              <a:blipFill>
                <a:blip r:embed="rId4"/>
                <a:stretch>
                  <a:fillRect l="-748" t="-16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0381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0" y="19455"/>
            <a:ext cx="9534525" cy="646331"/>
          </a:xfrm>
          <a:prstGeom prst="rect">
            <a:avLst/>
          </a:prstGeom>
          <a:noFill/>
        </p:spPr>
        <p:txBody>
          <a:bodyPr wrap="square" rtlCol="0">
            <a:spAutoFit/>
          </a:bodyPr>
          <a:lstStyle/>
          <a:p>
            <a:r>
              <a:rPr lang="en-US" sz="3500" dirty="0">
                <a:solidFill>
                  <a:srgbClr val="C00000"/>
                </a:solidFill>
                <a:latin typeface="Calibri" panose="020F0502020204030204" pitchFamily="34" charset="0"/>
                <a:cs typeface="Calibri" panose="020F0502020204030204" pitchFamily="34" charset="0"/>
              </a:rPr>
              <a:t>Decentralized Training with Decentralized Execution</a:t>
            </a:r>
          </a:p>
        </p:txBody>
      </p:sp>
      <p:pic>
        <p:nvPicPr>
          <p:cNvPr id="45" name="图片 44">
            <a:extLst>
              <a:ext uri="{FF2B5EF4-FFF2-40B4-BE49-F238E27FC236}">
                <a16:creationId xmlns:a16="http://schemas.microsoft.com/office/drawing/2014/main" id="{A94FC2D3-9CE2-DDBD-051B-F348A992BB45}"/>
              </a:ext>
            </a:extLst>
          </p:cNvPr>
          <p:cNvPicPr>
            <a:picLocks noChangeAspect="1"/>
          </p:cNvPicPr>
          <p:nvPr/>
        </p:nvPicPr>
        <p:blipFill>
          <a:blip r:embed="rId2"/>
          <a:stretch>
            <a:fillRect/>
          </a:stretch>
        </p:blipFill>
        <p:spPr>
          <a:xfrm>
            <a:off x="298672" y="2907045"/>
            <a:ext cx="4566770" cy="2786645"/>
          </a:xfrm>
          <a:prstGeom prst="rect">
            <a:avLst/>
          </a:prstGeom>
        </p:spPr>
      </p:pic>
      <p:sp>
        <p:nvSpPr>
          <p:cNvPr id="47" name="文本框 46">
            <a:extLst>
              <a:ext uri="{FF2B5EF4-FFF2-40B4-BE49-F238E27FC236}">
                <a16:creationId xmlns:a16="http://schemas.microsoft.com/office/drawing/2014/main" id="{CC7C3CCF-B23A-1F4D-AC7B-A3D9EF904E18}"/>
              </a:ext>
            </a:extLst>
          </p:cNvPr>
          <p:cNvSpPr txBox="1"/>
          <p:nvPr/>
        </p:nvSpPr>
        <p:spPr>
          <a:xfrm>
            <a:off x="670707" y="5693690"/>
            <a:ext cx="3822700" cy="646331"/>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Figure: Decentralized Training with Decentralized Execution (DTDE)</a:t>
            </a:r>
            <a:endParaRPr lang="zh-CN" altLang="en-US"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66A3F309-4B18-BE85-CFE0-2D65F8DAAD7C}"/>
              </a:ext>
            </a:extLst>
          </p:cNvPr>
          <p:cNvSpPr txBox="1"/>
          <p:nvPr/>
        </p:nvSpPr>
        <p:spPr>
          <a:xfrm>
            <a:off x="5209317" y="844338"/>
            <a:ext cx="6754082" cy="3247043"/>
          </a:xfrm>
          <a:prstGeom prst="rect">
            <a:avLst/>
          </a:prstGeom>
          <a:noFill/>
        </p:spPr>
        <p:txBody>
          <a:bodyPr wrap="square">
            <a:spAutoFit/>
          </a:bodyPr>
          <a:lstStyle/>
          <a:p>
            <a:pPr algn="l">
              <a:spcAft>
                <a:spcPts val="600"/>
              </a:spcAft>
            </a:pPr>
            <a:r>
              <a:rPr lang="en-US" altLang="zh-CN" sz="2000" b="0" i="0" u="none" strike="noStrike" baseline="0" dirty="0">
                <a:latin typeface="Calibri" panose="020F0502020204030204" pitchFamily="34" charset="0"/>
                <a:cs typeface="Calibri" panose="020F0502020204030204" pitchFamily="34" charset="0"/>
              </a:rPr>
              <a:t>DTDE policy </a:t>
            </a:r>
            <a:r>
              <a:rPr lang="en-US" altLang="zh-CN" sz="2000" b="1" i="1" u="sng" strike="noStrike" baseline="0" dirty="0">
                <a:solidFill>
                  <a:srgbClr val="C00000"/>
                </a:solidFill>
                <a:latin typeface="Calibri" panose="020F0502020204030204" pitchFamily="34" charset="0"/>
                <a:cs typeface="Calibri" panose="020F0502020204030204" pitchFamily="34" charset="0"/>
              </a:rPr>
              <a:t>maps an agent’s local observation to an action for the individual agent</a:t>
            </a:r>
            <a:r>
              <a:rPr lang="en-US" altLang="zh-CN" sz="2000" b="0" i="0" u="none" strike="noStrike" baseline="0" dirty="0">
                <a:latin typeface="Calibri" panose="020F0502020204030204" pitchFamily="34" charset="0"/>
                <a:cs typeface="Calibri" panose="020F0502020204030204" pitchFamily="34" charset="0"/>
              </a:rPr>
              <a:t>, and therefore each agent’s policy is independent.</a:t>
            </a:r>
          </a:p>
          <a:p>
            <a:pPr marL="342900" indent="-342900" algn="l">
              <a:spcAft>
                <a:spcPts val="600"/>
              </a:spcAft>
              <a:buFont typeface="Arial" panose="020B0604020202020204" pitchFamily="34" charset="0"/>
              <a:buChar char="•"/>
            </a:pPr>
            <a:r>
              <a:rPr lang="en-US" altLang="zh-CN" sz="2000" b="1" dirty="0">
                <a:latin typeface="Calibri" panose="020F0502020204030204" pitchFamily="34" charset="0"/>
                <a:cs typeface="Calibri" panose="020F0502020204030204" pitchFamily="34" charset="0"/>
              </a:rPr>
              <a:t>Advantages:</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Allow learning of heterogeneous policies.</a:t>
            </a:r>
          </a:p>
          <a:p>
            <a:pPr marL="342900" indent="-342900" algn="l">
              <a:spcAft>
                <a:spcPts val="600"/>
              </a:spcAft>
              <a:buFont typeface="Arial" panose="020B0604020202020204" pitchFamily="34" charset="0"/>
              <a:buChar char="•"/>
            </a:pPr>
            <a:r>
              <a:rPr lang="en-US" altLang="zh-CN" sz="2000" b="1" dirty="0">
                <a:latin typeface="Calibri" panose="020F0502020204030204" pitchFamily="34" charset="0"/>
                <a:cs typeface="Calibri" panose="020F0502020204030204" pitchFamily="34" charset="0"/>
              </a:rPr>
              <a:t>Disadvantages:</a:t>
            </a:r>
          </a:p>
          <a:p>
            <a:pPr marL="914400" lvl="1" indent="-457200">
              <a:spcAft>
                <a:spcPts val="600"/>
              </a:spcAft>
              <a:buFont typeface="+mj-lt"/>
              <a:buAutoNum type="arabicPeriod"/>
            </a:pPr>
            <a:r>
              <a:rPr lang="en-US" altLang="zh-CN" sz="2000" dirty="0">
                <a:latin typeface="CharisSIL"/>
              </a:rPr>
              <a:t>The variation in these </a:t>
            </a:r>
            <a:r>
              <a:rPr lang="en-US" altLang="zh-CN" sz="2000" dirty="0">
                <a:latin typeface="Calibri" panose="020F0502020204030204" pitchFamily="34" charset="0"/>
                <a:cs typeface="Calibri" panose="020F0502020204030204" pitchFamily="34" charset="0"/>
              </a:rPr>
              <a:t>heterogeneous </a:t>
            </a:r>
            <a:r>
              <a:rPr lang="en-US" altLang="zh-CN" sz="2000" dirty="0">
                <a:latin typeface="CharisSIL"/>
              </a:rPr>
              <a:t>policies leads to the environmental non-stationarity</a:t>
            </a:r>
            <a:r>
              <a:rPr lang="en-US" altLang="zh-CN" sz="2000" b="0" i="0" u="none" strike="noStrike" baseline="0" dirty="0">
                <a:latin typeface="CharisSIL"/>
              </a:rPr>
              <a:t>.</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Does not scale to large-scale problem.</a:t>
            </a:r>
            <a:endParaRPr lang="zh-CN" altLang="en-US" sz="2000"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BF11DF4-BCA2-5597-0AC8-2443F86279C1}"/>
              </a:ext>
            </a:extLst>
          </p:cNvPr>
          <p:cNvPicPr>
            <a:picLocks noChangeAspect="1"/>
          </p:cNvPicPr>
          <p:nvPr/>
        </p:nvPicPr>
        <p:blipFill>
          <a:blip r:embed="rId3"/>
          <a:stretch>
            <a:fillRect/>
          </a:stretch>
        </p:blipFill>
        <p:spPr>
          <a:xfrm>
            <a:off x="835674" y="2029929"/>
            <a:ext cx="720000" cy="720000"/>
          </a:xfrm>
          <a:prstGeom prst="rect">
            <a:avLst/>
          </a:prstGeom>
        </p:spPr>
      </p:pic>
      <p:pic>
        <p:nvPicPr>
          <p:cNvPr id="6" name="图片 5">
            <a:extLst>
              <a:ext uri="{FF2B5EF4-FFF2-40B4-BE49-F238E27FC236}">
                <a16:creationId xmlns:a16="http://schemas.microsoft.com/office/drawing/2014/main" id="{061FAAAA-2B73-91C5-85CC-1EBAEFE930F4}"/>
              </a:ext>
            </a:extLst>
          </p:cNvPr>
          <p:cNvPicPr>
            <a:picLocks noChangeAspect="1"/>
          </p:cNvPicPr>
          <p:nvPr/>
        </p:nvPicPr>
        <p:blipFill>
          <a:blip r:embed="rId3"/>
          <a:stretch>
            <a:fillRect/>
          </a:stretch>
        </p:blipFill>
        <p:spPr>
          <a:xfrm>
            <a:off x="2180499" y="2029929"/>
            <a:ext cx="720000" cy="720000"/>
          </a:xfrm>
          <a:prstGeom prst="rect">
            <a:avLst/>
          </a:prstGeom>
        </p:spPr>
      </p:pic>
      <p:pic>
        <p:nvPicPr>
          <p:cNvPr id="8" name="图片 7">
            <a:extLst>
              <a:ext uri="{FF2B5EF4-FFF2-40B4-BE49-F238E27FC236}">
                <a16:creationId xmlns:a16="http://schemas.microsoft.com/office/drawing/2014/main" id="{D58305C3-71DD-3FD1-0007-E061AA45254B}"/>
              </a:ext>
            </a:extLst>
          </p:cNvPr>
          <p:cNvPicPr>
            <a:picLocks noChangeAspect="1"/>
          </p:cNvPicPr>
          <p:nvPr/>
        </p:nvPicPr>
        <p:blipFill>
          <a:blip r:embed="rId3"/>
          <a:stretch>
            <a:fillRect/>
          </a:stretch>
        </p:blipFill>
        <p:spPr>
          <a:xfrm>
            <a:off x="3487224" y="2029929"/>
            <a:ext cx="720000" cy="720000"/>
          </a:xfrm>
          <a:prstGeom prst="rect">
            <a:avLst/>
          </a:prstGeom>
        </p:spPr>
      </p:pic>
      <p:sp>
        <p:nvSpPr>
          <p:cNvPr id="10" name="文本框 9">
            <a:extLst>
              <a:ext uri="{FF2B5EF4-FFF2-40B4-BE49-F238E27FC236}">
                <a16:creationId xmlns:a16="http://schemas.microsoft.com/office/drawing/2014/main" id="{2B0B7955-782E-D496-3771-DCC438FBAF94}"/>
              </a:ext>
            </a:extLst>
          </p:cNvPr>
          <p:cNvSpPr txBox="1"/>
          <p:nvPr/>
        </p:nvSpPr>
        <p:spPr>
          <a:xfrm>
            <a:off x="626974" y="738179"/>
            <a:ext cx="3822700" cy="646331"/>
          </a:xfrm>
          <a:prstGeom prst="rect">
            <a:avLst/>
          </a:prstGeom>
          <a:noFill/>
        </p:spPr>
        <p:txBody>
          <a:bodyPr wrap="square">
            <a:spAutoFit/>
          </a:bodyPr>
          <a:lstStyle/>
          <a:p>
            <a:pPr algn="ctr"/>
            <a:r>
              <a:rPr lang="en-US" altLang="zh-CN" sz="1800" b="0" i="0" u="none" strike="noStrike" baseline="0" dirty="0">
                <a:latin typeface="Calibri" panose="020F0502020204030204" pitchFamily="34" charset="0"/>
                <a:cs typeface="Calibri" panose="020F0502020204030204" pitchFamily="34" charset="0"/>
              </a:rPr>
              <a:t>Train individual actor-critic networks in a decentralized manner</a:t>
            </a:r>
            <a:endParaRPr lang="zh-CN" altLang="en-US" dirty="0"/>
          </a:p>
        </p:txBody>
      </p:sp>
      <p:cxnSp>
        <p:nvCxnSpPr>
          <p:cNvPr id="11" name="连接符: 曲线 10">
            <a:extLst>
              <a:ext uri="{FF2B5EF4-FFF2-40B4-BE49-F238E27FC236}">
                <a16:creationId xmlns:a16="http://schemas.microsoft.com/office/drawing/2014/main" id="{66734395-BDFC-C0EB-B59B-B0208BCBA738}"/>
              </a:ext>
            </a:extLst>
          </p:cNvPr>
          <p:cNvCxnSpPr>
            <a:cxnSpLocks/>
            <a:stCxn id="5" idx="0"/>
            <a:endCxn id="14" idx="4"/>
          </p:cNvCxnSpPr>
          <p:nvPr/>
        </p:nvCxnSpPr>
        <p:spPr>
          <a:xfrm rot="5400000" flipH="1" flipV="1">
            <a:off x="1381502" y="1510907"/>
            <a:ext cx="333194" cy="704850"/>
          </a:xfrm>
          <a:prstGeom prst="curved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连接符: 曲线 14">
            <a:extLst>
              <a:ext uri="{FF2B5EF4-FFF2-40B4-BE49-F238E27FC236}">
                <a16:creationId xmlns:a16="http://schemas.microsoft.com/office/drawing/2014/main" id="{031D37A6-8510-6EE0-966D-160B3C22CE1C}"/>
              </a:ext>
            </a:extLst>
          </p:cNvPr>
          <p:cNvCxnSpPr>
            <a:cxnSpLocks/>
            <a:stCxn id="6" idx="0"/>
            <a:endCxn id="17" idx="4"/>
          </p:cNvCxnSpPr>
          <p:nvPr/>
        </p:nvCxnSpPr>
        <p:spPr>
          <a:xfrm flipH="1" flipV="1">
            <a:off x="2538324" y="1702485"/>
            <a:ext cx="2175" cy="327444"/>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连接符: 曲线 12">
            <a:extLst>
              <a:ext uri="{FF2B5EF4-FFF2-40B4-BE49-F238E27FC236}">
                <a16:creationId xmlns:a16="http://schemas.microsoft.com/office/drawing/2014/main" id="{6F2102DC-5550-8EAC-9269-7A994CF66D50}"/>
              </a:ext>
            </a:extLst>
          </p:cNvPr>
          <p:cNvCxnSpPr>
            <a:cxnSpLocks/>
            <a:stCxn id="8" idx="0"/>
            <a:endCxn id="20" idx="4"/>
          </p:cNvCxnSpPr>
          <p:nvPr/>
        </p:nvCxnSpPr>
        <p:spPr>
          <a:xfrm rot="16200000" flipV="1">
            <a:off x="3345077" y="1527782"/>
            <a:ext cx="333194" cy="671100"/>
          </a:xfrm>
          <a:prstGeom prst="curvedConnector3">
            <a:avLst>
              <a:gd name="adj1" fmla="val 50000"/>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2B3D8699-B6C2-A528-2D98-5C9960D2B500}"/>
              </a:ext>
            </a:extLst>
          </p:cNvPr>
          <p:cNvSpPr/>
          <p:nvPr/>
        </p:nvSpPr>
        <p:spPr>
          <a:xfrm>
            <a:off x="1720524" y="1336735"/>
            <a:ext cx="360000" cy="360000"/>
          </a:xfrm>
          <a:prstGeom prst="ellipse">
            <a:avLst/>
          </a:pr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857D1BA6-2681-D164-975A-9DC0299F8448}"/>
              </a:ext>
            </a:extLst>
          </p:cNvPr>
          <p:cNvSpPr/>
          <p:nvPr/>
        </p:nvSpPr>
        <p:spPr>
          <a:xfrm>
            <a:off x="2358324" y="1342485"/>
            <a:ext cx="360000" cy="360000"/>
          </a:xfrm>
          <a:prstGeom prst="ellipse">
            <a:avLst/>
          </a:pr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DAC310B-0EEC-A39F-0745-CF7427B086E4}"/>
              </a:ext>
            </a:extLst>
          </p:cNvPr>
          <p:cNvSpPr/>
          <p:nvPr/>
        </p:nvSpPr>
        <p:spPr>
          <a:xfrm>
            <a:off x="2996124" y="1336735"/>
            <a:ext cx="360000" cy="360000"/>
          </a:xfrm>
          <a:prstGeom prst="ellipse">
            <a:avLst/>
          </a:pr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A776212-A813-854A-9B95-53172F05D6F8}"/>
                  </a:ext>
                </a:extLst>
              </p:cNvPr>
              <p:cNvSpPr txBox="1"/>
              <p:nvPr/>
            </p:nvSpPr>
            <p:spPr>
              <a:xfrm>
                <a:off x="5209316" y="4313279"/>
                <a:ext cx="6982683" cy="1874488"/>
              </a:xfrm>
              <a:prstGeom prst="rect">
                <a:avLst/>
              </a:prstGeom>
              <a:noFill/>
            </p:spPr>
            <p:txBody>
              <a:bodyPr wrap="square">
                <a:spAutoFit/>
              </a:bodyPr>
              <a:lstStyle/>
              <a:p>
                <a:pPr>
                  <a:spcAft>
                    <a:spcPts val="1200"/>
                  </a:spcAft>
                </a:pPr>
                <a:r>
                  <a:rPr lang="en-US" altLang="zh-CN" sz="2000" b="1" dirty="0">
                    <a:latin typeface="Calibri" panose="020F0502020204030204" pitchFamily="34" charset="0"/>
                    <a:cs typeface="Calibri" panose="020F0502020204030204" pitchFamily="34" charset="0"/>
                  </a:rPr>
                  <a:t>Update rule for DTDE (actor and critic)</a:t>
                </a:r>
              </a:p>
              <a:p>
                <a:pPr lvl="1">
                  <a:spcAft>
                    <a:spcPts val="1200"/>
                  </a:spcAft>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sub>
                      </m:sSub>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𝐽</m:t>
                      </m:r>
                      <m:d>
                        <m:d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𝒊</m:t>
                              </m:r>
                            </m:sub>
                          </m:sSub>
                          <m:r>
                            <a:rPr lang="en-US" altLang="zh-CN" sz="2000" b="1" i="1" smtClean="0">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zh-CN" altLang="en-US" sz="2000" b="1" i="1">
                                  <a:solidFill>
                                    <a:srgbClr val="C00000"/>
                                  </a:solidFill>
                                  <a:latin typeface="Cambria Math" panose="02040503050406030204" pitchFamily="18" charset="0"/>
                                  <a:cs typeface="Calibri" panose="020F0502020204030204" pitchFamily="34" charset="0"/>
                                </a:rPr>
                                <m:t>𝓓</m:t>
                              </m:r>
                            </m:e>
                            <m:sub>
                              <m:r>
                                <a:rPr lang="en-US" altLang="zh-CN" sz="2000" b="1" i="1">
                                  <a:solidFill>
                                    <a:srgbClr val="C00000"/>
                                  </a:solidFill>
                                  <a:latin typeface="Cambria Math" panose="02040503050406030204" pitchFamily="18" charset="0"/>
                                  <a:cs typeface="Calibri" panose="020F0502020204030204" pitchFamily="34" charset="0"/>
                                </a:rPr>
                                <m:t>𝒊</m:t>
                              </m:r>
                            </m:sub>
                          </m:sSub>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sub>
                      </m:sSub>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𝒊</m:t>
                              </m:r>
                            </m:sub>
                          </m:sSub>
                        </m:sub>
                      </m:sSub>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b="0" i="1" smtClean="0">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𝒂</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smtClean="0">
                                  <a:latin typeface="Cambria Math" panose="02040503050406030204" pitchFamily="18" charset="0"/>
                                  <a:ea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pPr lvl="1">
                  <a:spcAft>
                    <a:spcPts val="1200"/>
                  </a:spcAft>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ea typeface="Cambria Math" panose="02040503050406030204" pitchFamily="18" charset="0"/>
                          <a:cs typeface="Calibri" panose="020F0502020204030204" pitchFamily="34" charset="0"/>
                        </a:rPr>
                        <m:t>ℒ</m:t>
                      </m:r>
                      <m:d>
                        <m:d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b="1"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b="1"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𝒓</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b="1" i="1">
                              <a:solidFill>
                                <a:srgbClr val="C00000"/>
                              </a:solidFill>
                              <a:latin typeface="Cambria Math" panose="02040503050406030204" pitchFamily="18" charset="0"/>
                              <a:cs typeface="Calibri" panose="020F0502020204030204" pitchFamily="34" charset="0"/>
                            </a:rPr>
                            <m:t>,</m:t>
                          </m:r>
                          <m:sSubSup>
                            <m:sSubSupPr>
                              <m:ctrlPr>
                                <a:rPr lang="en-US" altLang="zh-CN" sz="2000" b="1" i="1">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b="1" i="1" smtClean="0">
                              <a:solidFill>
                                <a:srgbClr val="C00000"/>
                              </a:solidFill>
                              <a:latin typeface="Cambria Math" panose="02040503050406030204" pitchFamily="18" charset="0"/>
                              <a:cs typeface="Calibri" panose="020F0502020204030204" pitchFamily="34" charset="0"/>
                            </a:rPr>
                            <m:t>~</m:t>
                          </m:r>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zh-CN" altLang="en-US" sz="2000" b="1" i="1" smtClean="0">
                                  <a:solidFill>
                                    <a:srgbClr val="C00000"/>
                                  </a:solidFill>
                                  <a:latin typeface="Cambria Math" panose="02040503050406030204" pitchFamily="18" charset="0"/>
                                  <a:cs typeface="Calibri" panose="020F0502020204030204" pitchFamily="34" charset="0"/>
                                </a:rPr>
                                <m:t>𝓓</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sub>
                      </m:sSub>
                      <m:r>
                        <a:rPr lang="en-US" altLang="zh-CN" sz="2000" i="1">
                          <a:latin typeface="Cambria Math" panose="02040503050406030204" pitchFamily="18" charset="0"/>
                          <a:cs typeface="Calibri" panose="020F0502020204030204" pitchFamily="34" charset="0"/>
                        </a:rPr>
                        <m:t>[</m:t>
                      </m:r>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𝒓</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𝛾</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Sup>
                            <m:sSubSupPr>
                              <m:ctrlPr>
                                <a:rPr lang="en-US" altLang="zh-CN" sz="2000" b="1" i="1" smtClean="0">
                                  <a:solidFill>
                                    <a:srgbClr val="C00000"/>
                                  </a:solidFill>
                                  <a:latin typeface="Cambria Math" panose="02040503050406030204" pitchFamily="18" charset="0"/>
                                  <a:cs typeface="Calibri" panose="020F0502020204030204" pitchFamily="34" charset="0"/>
                                </a:rPr>
                              </m:ctrlPr>
                            </m:sSubSupPr>
                            <m:e>
                              <m:r>
                                <a:rPr lang="en-US" altLang="zh-CN" sz="2000" b="1" i="1" smtClean="0">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up>
                              <m:r>
                                <a:rPr lang="en-US" altLang="zh-CN" sz="2000" b="1" i="1" smtClean="0">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bSup>
                                <m:sSubSupPr>
                                  <m:ctrlPr>
                                    <a:rPr lang="en-US" altLang="zh-CN" sz="2000" b="1" i="1" smtClean="0">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sSubSup>
                                <m:sSubSupPr>
                                  <m:ctrlPr>
                                    <a:rPr lang="en-US" altLang="zh-CN" sz="2000" i="1" smtClean="0">
                                      <a:latin typeface="Cambria Math" panose="02040503050406030204" pitchFamily="18" charset="0"/>
                                      <a:cs typeface="Calibri" panose="020F0502020204030204" pitchFamily="34" charset="0"/>
                                    </a:rPr>
                                  </m:ctrlPr>
                                </m:sSubSupPr>
                                <m:e>
                                  <m:r>
                                    <a:rPr lang="zh-CN" altLang="en-US" sz="2000" i="1" smtClean="0">
                                      <a:latin typeface="Cambria Math" panose="02040503050406030204" pitchFamily="18" charset="0"/>
                                      <a:cs typeface="Calibri" panose="020F0502020204030204" pitchFamily="34" charset="0"/>
                                    </a:rPr>
                                    <m:t>𝜙</m:t>
                                  </m:r>
                                </m:e>
                                <m:sub>
                                  <m:r>
                                    <a:rPr lang="en-US" altLang="zh-CN" sz="2000" b="0" i="1" smtClean="0">
                                      <a:latin typeface="Cambria Math" panose="02040503050406030204" pitchFamily="18" charset="0"/>
                                      <a:cs typeface="Calibri" panose="020F0502020204030204" pitchFamily="34" charset="0"/>
                                    </a:rPr>
                                    <m:t>𝑖</m:t>
                                  </m:r>
                                </m:sub>
                                <m:sup>
                                  <m:r>
                                    <a:rPr lang="en-US" altLang="zh-CN" sz="2000" b="0" i="1" smtClean="0">
                                      <a:latin typeface="Cambria Math" panose="02040503050406030204" pitchFamily="18" charset="0"/>
                                      <a:cs typeface="Calibri" panose="020F0502020204030204" pitchFamily="34" charset="0"/>
                                    </a:rPr>
                                    <m:t>−</m:t>
                                  </m:r>
                                </m:sup>
                              </m:sSubSup>
                              <m:r>
                                <a:rPr lang="en-US" altLang="zh-CN" sz="2000" i="1" smtClean="0">
                                  <a:latin typeface="Cambria Math" panose="02040503050406030204" pitchFamily="18" charset="0"/>
                                  <a:cs typeface="Calibri" panose="020F0502020204030204" pitchFamily="34" charset="0"/>
                                </a:rPr>
                                <m:t> </m:t>
                              </m:r>
                            </m:e>
                          </m:d>
                          <m:r>
                            <a:rPr lang="en-US" altLang="zh-CN" sz="2000" i="1">
                              <a:latin typeface="Cambria Math" panose="02040503050406030204" pitchFamily="18" charset="0"/>
                              <a:cs typeface="Calibri" panose="020F0502020204030204" pitchFamily="34" charset="0"/>
                            </a:rPr>
                            <m:t>;</m:t>
                          </m:r>
                          <m:sSubSup>
                            <m:sSubSupPr>
                              <m:ctrlPr>
                                <a:rPr lang="en-US" altLang="zh-CN" sz="2000" i="1">
                                  <a:latin typeface="Cambria Math" panose="02040503050406030204" pitchFamily="18" charset="0"/>
                                  <a:cs typeface="Calibri" panose="020F0502020204030204" pitchFamily="34" charset="0"/>
                                </a:rPr>
                              </m:ctrlPr>
                            </m:sSubSupPr>
                            <m:e>
                              <m:r>
                                <a:rPr lang="zh-CN" altLang="en-US" sz="2000" i="1" smtClean="0">
                                  <a:latin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cs typeface="Calibri" panose="020F0502020204030204" pitchFamily="34" charset="0"/>
                                </a:rPr>
                                <m:t>𝑖</m:t>
                              </m:r>
                            </m:sub>
                            <m:sup>
                              <m:r>
                                <a:rPr lang="en-US" altLang="zh-CN" sz="2000" i="1">
                                  <a:latin typeface="Cambria Math" panose="02040503050406030204" pitchFamily="18" charset="0"/>
                                  <a:cs typeface="Calibri" panose="020F0502020204030204" pitchFamily="34" charset="0"/>
                                </a:rPr>
                                <m:t>−</m:t>
                              </m:r>
                            </m:sup>
                          </m:sSubSup>
                        </m:e>
                      </m:d>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i="1">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22" name="文本框 21">
                <a:extLst>
                  <a:ext uri="{FF2B5EF4-FFF2-40B4-BE49-F238E27FC236}">
                    <a16:creationId xmlns:a16="http://schemas.microsoft.com/office/drawing/2014/main" id="{7A776212-A813-854A-9B95-53172F05D6F8}"/>
                  </a:ext>
                </a:extLst>
              </p:cNvPr>
              <p:cNvSpPr txBox="1">
                <a:spLocks noRot="1" noChangeAspect="1" noMove="1" noResize="1" noEditPoints="1" noAdjustHandles="1" noChangeArrowheads="1" noChangeShapeType="1" noTextEdit="1"/>
              </p:cNvSpPr>
              <p:nvPr/>
            </p:nvSpPr>
            <p:spPr>
              <a:xfrm>
                <a:off x="5209316" y="4313279"/>
                <a:ext cx="6982683" cy="1874488"/>
              </a:xfrm>
              <a:prstGeom prst="rect">
                <a:avLst/>
              </a:prstGeom>
              <a:blipFill>
                <a:blip r:embed="rId4"/>
                <a:stretch>
                  <a:fillRect l="-961" t="-195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45376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97654" y="19455"/>
            <a:ext cx="9417821" cy="646331"/>
          </a:xfrm>
          <a:prstGeom prst="rect">
            <a:avLst/>
          </a:prstGeom>
          <a:noFill/>
        </p:spPr>
        <p:txBody>
          <a:bodyPr wrap="square" rtlCol="0">
            <a:spAutoFit/>
          </a:bodyPr>
          <a:lstStyle/>
          <a:p>
            <a:r>
              <a:rPr lang="en-US" sz="3600" dirty="0">
                <a:solidFill>
                  <a:srgbClr val="C00000"/>
                </a:solidFill>
                <a:latin typeface="Calibri" panose="020F0502020204030204" pitchFamily="34" charset="0"/>
                <a:cs typeface="Calibri" panose="020F0502020204030204" pitchFamily="34" charset="0"/>
              </a:rPr>
              <a:t>Centralized Training with Decentralized Execution</a:t>
            </a:r>
          </a:p>
        </p:txBody>
      </p:sp>
      <p:pic>
        <p:nvPicPr>
          <p:cNvPr id="53" name="图片 52">
            <a:extLst>
              <a:ext uri="{FF2B5EF4-FFF2-40B4-BE49-F238E27FC236}">
                <a16:creationId xmlns:a16="http://schemas.microsoft.com/office/drawing/2014/main" id="{68E97DA3-DF55-2C28-53F1-FFC595E9B4B2}"/>
              </a:ext>
            </a:extLst>
          </p:cNvPr>
          <p:cNvPicPr>
            <a:picLocks noChangeAspect="1"/>
          </p:cNvPicPr>
          <p:nvPr/>
        </p:nvPicPr>
        <p:blipFill>
          <a:blip r:embed="rId2"/>
          <a:stretch>
            <a:fillRect/>
          </a:stretch>
        </p:blipFill>
        <p:spPr>
          <a:xfrm>
            <a:off x="435105" y="3429000"/>
            <a:ext cx="3929089" cy="2406650"/>
          </a:xfrm>
          <a:prstGeom prst="rect">
            <a:avLst/>
          </a:prstGeom>
        </p:spPr>
      </p:pic>
      <p:sp>
        <p:nvSpPr>
          <p:cNvPr id="55" name="文本框 54">
            <a:extLst>
              <a:ext uri="{FF2B5EF4-FFF2-40B4-BE49-F238E27FC236}">
                <a16:creationId xmlns:a16="http://schemas.microsoft.com/office/drawing/2014/main" id="{E1E08929-D659-693A-F800-68DDAA374BCA}"/>
              </a:ext>
            </a:extLst>
          </p:cNvPr>
          <p:cNvSpPr txBox="1"/>
          <p:nvPr/>
        </p:nvSpPr>
        <p:spPr>
          <a:xfrm>
            <a:off x="465426" y="5810687"/>
            <a:ext cx="3868449" cy="646331"/>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Figure: Centralized Training with Decentralized Execution (CTDE)</a:t>
            </a:r>
            <a:endParaRPr lang="zh-CN" altLang="en-US" dirty="0">
              <a:latin typeface="Calibri" panose="020F0502020204030204" pitchFamily="34" charset="0"/>
              <a:cs typeface="Calibri" panose="020F0502020204030204" pitchFamily="34" charset="0"/>
            </a:endParaRPr>
          </a:p>
        </p:txBody>
      </p:sp>
      <p:sp>
        <p:nvSpPr>
          <p:cNvPr id="56" name="文本框 55">
            <a:extLst>
              <a:ext uri="{FF2B5EF4-FFF2-40B4-BE49-F238E27FC236}">
                <a16:creationId xmlns:a16="http://schemas.microsoft.com/office/drawing/2014/main" id="{A1915130-70D2-2CA6-9391-99F139BA82A4}"/>
              </a:ext>
            </a:extLst>
          </p:cNvPr>
          <p:cNvSpPr txBox="1"/>
          <p:nvPr/>
        </p:nvSpPr>
        <p:spPr>
          <a:xfrm>
            <a:off x="4641019" y="807393"/>
            <a:ext cx="7550981" cy="3323987"/>
          </a:xfrm>
          <a:prstGeom prst="rect">
            <a:avLst/>
          </a:prstGeom>
          <a:noFill/>
        </p:spPr>
        <p:txBody>
          <a:bodyPr wrap="square">
            <a:spAutoFit/>
          </a:bodyPr>
          <a:lstStyle/>
          <a:p>
            <a:pPr algn="l">
              <a:spcAft>
                <a:spcPts val="600"/>
              </a:spcAft>
            </a:pPr>
            <a:r>
              <a:rPr lang="en-US" altLang="zh-CN" sz="2000" b="0" i="0" u="none" strike="noStrike" baseline="0" dirty="0">
                <a:latin typeface="Calibri" panose="020F0502020204030204" pitchFamily="34" charset="0"/>
                <a:cs typeface="Calibri" panose="020F0502020204030204" pitchFamily="34" charset="0"/>
              </a:rPr>
              <a:t>CTDE paradigm providing an effective remedy to eliminate the environmental non-stationarity by </a:t>
            </a:r>
            <a:r>
              <a:rPr lang="en-US" altLang="zh-CN" sz="2000" b="1" i="1" u="sng" strike="noStrike" baseline="0" dirty="0">
                <a:solidFill>
                  <a:srgbClr val="C00000"/>
                </a:solidFill>
                <a:latin typeface="Calibri" panose="020F0502020204030204" pitchFamily="34" charset="0"/>
                <a:cs typeface="Calibri" panose="020F0502020204030204" pitchFamily="34" charset="0"/>
              </a:rPr>
              <a:t>integrating all agents’ local observations and actions into the critic network for training</a:t>
            </a:r>
            <a:r>
              <a:rPr lang="en-US" altLang="zh-CN" sz="2000" b="0" i="0" u="none" strike="noStrike" baseline="0" dirty="0">
                <a:latin typeface="Calibri" panose="020F0502020204030204" pitchFamily="34" charset="0"/>
                <a:cs typeface="Calibri" panose="020F0502020204030204" pitchFamily="34" charset="0"/>
              </a:rPr>
              <a:t>.</a:t>
            </a:r>
          </a:p>
          <a:p>
            <a:pPr marL="342900" indent="-342900" algn="l">
              <a:spcAft>
                <a:spcPts val="600"/>
              </a:spcAft>
              <a:buFont typeface="Arial" panose="020B0604020202020204" pitchFamily="34" charset="0"/>
              <a:buChar char="•"/>
            </a:pPr>
            <a:r>
              <a:rPr lang="en-US" altLang="zh-CN" sz="2000" b="1" dirty="0">
                <a:latin typeface="Calibri" panose="020F0502020204030204" pitchFamily="34" charset="0"/>
                <a:cs typeface="Calibri" panose="020F0502020204030204" pitchFamily="34" charset="0"/>
              </a:rPr>
              <a:t>Advantages:</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Avoid </a:t>
            </a:r>
            <a:r>
              <a:rPr lang="en-US" altLang="zh-CN" sz="2000" dirty="0">
                <a:latin typeface="CharisSIL"/>
              </a:rPr>
              <a:t>environmental non-stationarity</a:t>
            </a:r>
            <a:r>
              <a:rPr lang="en-US" altLang="zh-CN" sz="2000" dirty="0">
                <a:latin typeface="Calibri" panose="020F0502020204030204" pitchFamily="34" charset="0"/>
                <a:cs typeface="Calibri" panose="020F0502020204030204" pitchFamily="34" charset="0"/>
              </a:rPr>
              <a:t>.</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Other agents’ information is no longer needed in test process.</a:t>
            </a:r>
          </a:p>
          <a:p>
            <a:pPr marL="342900" indent="-342900" algn="l">
              <a:spcAft>
                <a:spcPts val="600"/>
              </a:spcAft>
              <a:buFont typeface="Arial" panose="020B0604020202020204" pitchFamily="34" charset="0"/>
              <a:buChar char="•"/>
            </a:pPr>
            <a:r>
              <a:rPr lang="en-US" altLang="zh-CN" sz="2000" b="1" dirty="0">
                <a:latin typeface="Calibri" panose="020F0502020204030204" pitchFamily="34" charset="0"/>
                <a:cs typeface="Calibri" panose="020F0502020204030204" pitchFamily="34" charset="0"/>
              </a:rPr>
              <a:t>Disadvantages:</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Does not scale to large-scale problem.</a:t>
            </a:r>
          </a:p>
          <a:p>
            <a:pPr marL="914400" lvl="1" indent="-4572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Raise privacy issue.</a:t>
            </a:r>
            <a:endParaRPr lang="zh-CN" altLang="en-US" sz="2000"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D1D5DC02-B001-1D47-C600-313006533747}"/>
              </a:ext>
            </a:extLst>
          </p:cNvPr>
          <p:cNvPicPr>
            <a:picLocks noChangeAspect="1"/>
          </p:cNvPicPr>
          <p:nvPr/>
        </p:nvPicPr>
        <p:blipFill>
          <a:blip r:embed="rId3"/>
          <a:stretch>
            <a:fillRect/>
          </a:stretch>
        </p:blipFill>
        <p:spPr>
          <a:xfrm>
            <a:off x="798424" y="2623275"/>
            <a:ext cx="720000" cy="720000"/>
          </a:xfrm>
          <a:prstGeom prst="rect">
            <a:avLst/>
          </a:prstGeom>
        </p:spPr>
      </p:pic>
      <p:pic>
        <p:nvPicPr>
          <p:cNvPr id="6" name="图片 5">
            <a:extLst>
              <a:ext uri="{FF2B5EF4-FFF2-40B4-BE49-F238E27FC236}">
                <a16:creationId xmlns:a16="http://schemas.microsoft.com/office/drawing/2014/main" id="{D2EDA625-139B-CBCA-DF7A-186CD537FD59}"/>
              </a:ext>
            </a:extLst>
          </p:cNvPr>
          <p:cNvPicPr>
            <a:picLocks noChangeAspect="1"/>
          </p:cNvPicPr>
          <p:nvPr/>
        </p:nvPicPr>
        <p:blipFill>
          <a:blip r:embed="rId3"/>
          <a:stretch>
            <a:fillRect/>
          </a:stretch>
        </p:blipFill>
        <p:spPr>
          <a:xfrm>
            <a:off x="2143249" y="2623275"/>
            <a:ext cx="720000" cy="720000"/>
          </a:xfrm>
          <a:prstGeom prst="rect">
            <a:avLst/>
          </a:prstGeom>
        </p:spPr>
      </p:pic>
      <p:pic>
        <p:nvPicPr>
          <p:cNvPr id="8" name="图片 7">
            <a:extLst>
              <a:ext uri="{FF2B5EF4-FFF2-40B4-BE49-F238E27FC236}">
                <a16:creationId xmlns:a16="http://schemas.microsoft.com/office/drawing/2014/main" id="{F8FC4D94-5FBA-7B5C-B22A-275522C7ED43}"/>
              </a:ext>
            </a:extLst>
          </p:cNvPr>
          <p:cNvPicPr>
            <a:picLocks noChangeAspect="1"/>
          </p:cNvPicPr>
          <p:nvPr/>
        </p:nvPicPr>
        <p:blipFill>
          <a:blip r:embed="rId3"/>
          <a:stretch>
            <a:fillRect/>
          </a:stretch>
        </p:blipFill>
        <p:spPr>
          <a:xfrm>
            <a:off x="3449974" y="2623275"/>
            <a:ext cx="720000" cy="720000"/>
          </a:xfrm>
          <a:prstGeom prst="rect">
            <a:avLst/>
          </a:prstGeom>
        </p:spPr>
      </p:pic>
      <p:sp>
        <p:nvSpPr>
          <p:cNvPr id="9" name="文本框 8">
            <a:extLst>
              <a:ext uri="{FF2B5EF4-FFF2-40B4-BE49-F238E27FC236}">
                <a16:creationId xmlns:a16="http://schemas.microsoft.com/office/drawing/2014/main" id="{3934EA3E-FA54-F0BD-A739-8F387E4B4AC3}"/>
              </a:ext>
            </a:extLst>
          </p:cNvPr>
          <p:cNvSpPr txBox="1"/>
          <p:nvPr/>
        </p:nvSpPr>
        <p:spPr>
          <a:xfrm>
            <a:off x="541494" y="714290"/>
            <a:ext cx="3822700" cy="646331"/>
          </a:xfrm>
          <a:prstGeom prst="rect">
            <a:avLst/>
          </a:prstGeom>
          <a:noFill/>
        </p:spPr>
        <p:txBody>
          <a:bodyPr wrap="square">
            <a:spAutoFit/>
          </a:bodyPr>
          <a:lstStyle/>
          <a:p>
            <a:pPr algn="ctr"/>
            <a:r>
              <a:rPr lang="en-US" altLang="zh-CN" sz="1800" b="0" i="0" u="none" strike="noStrike" baseline="0" dirty="0">
                <a:latin typeface="Calibri" panose="020F0502020204030204" pitchFamily="34" charset="0"/>
                <a:cs typeface="Calibri" panose="020F0502020204030204" pitchFamily="34" charset="0"/>
              </a:rPr>
              <a:t>Train centralized critic networks and execute decentralized actor network</a:t>
            </a:r>
            <a:endParaRPr lang="zh-CN" altLang="en-US" dirty="0"/>
          </a:p>
        </p:txBody>
      </p:sp>
      <p:cxnSp>
        <p:nvCxnSpPr>
          <p:cNvPr id="10" name="连接符: 曲线 9">
            <a:extLst>
              <a:ext uri="{FF2B5EF4-FFF2-40B4-BE49-F238E27FC236}">
                <a16:creationId xmlns:a16="http://schemas.microsoft.com/office/drawing/2014/main" id="{D156AD7F-8F3A-8F76-64E9-760F23AF282C}"/>
              </a:ext>
            </a:extLst>
          </p:cNvPr>
          <p:cNvCxnSpPr>
            <a:cxnSpLocks/>
            <a:stCxn id="5" idx="0"/>
            <a:endCxn id="13" idx="4"/>
          </p:cNvCxnSpPr>
          <p:nvPr/>
        </p:nvCxnSpPr>
        <p:spPr>
          <a:xfrm rot="5400000" flipH="1" flipV="1">
            <a:off x="1344252" y="2104253"/>
            <a:ext cx="333194" cy="704850"/>
          </a:xfrm>
          <a:prstGeom prst="curved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连接符: 曲线 14">
            <a:extLst>
              <a:ext uri="{FF2B5EF4-FFF2-40B4-BE49-F238E27FC236}">
                <a16:creationId xmlns:a16="http://schemas.microsoft.com/office/drawing/2014/main" id="{E3767753-BE58-9394-C4E7-614CC111D39F}"/>
              </a:ext>
            </a:extLst>
          </p:cNvPr>
          <p:cNvCxnSpPr>
            <a:cxnSpLocks/>
            <a:stCxn id="6" idx="0"/>
            <a:endCxn id="14" idx="4"/>
          </p:cNvCxnSpPr>
          <p:nvPr/>
        </p:nvCxnSpPr>
        <p:spPr>
          <a:xfrm flipH="1" flipV="1">
            <a:off x="2501074" y="2295831"/>
            <a:ext cx="2175" cy="327444"/>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连接符: 曲线 11">
            <a:extLst>
              <a:ext uri="{FF2B5EF4-FFF2-40B4-BE49-F238E27FC236}">
                <a16:creationId xmlns:a16="http://schemas.microsoft.com/office/drawing/2014/main" id="{19D449DA-FB2F-1A11-DC7C-275CA2ED3D45}"/>
              </a:ext>
            </a:extLst>
          </p:cNvPr>
          <p:cNvCxnSpPr>
            <a:cxnSpLocks/>
            <a:stCxn id="8" idx="0"/>
            <a:endCxn id="15" idx="4"/>
          </p:cNvCxnSpPr>
          <p:nvPr/>
        </p:nvCxnSpPr>
        <p:spPr>
          <a:xfrm rot="16200000" flipV="1">
            <a:off x="3307827" y="2121128"/>
            <a:ext cx="333194" cy="671100"/>
          </a:xfrm>
          <a:prstGeom prst="curvedConnector3">
            <a:avLst>
              <a:gd name="adj1" fmla="val 50000"/>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84820ACF-7EEC-0BA4-1594-5976E888C2D9}"/>
              </a:ext>
            </a:extLst>
          </p:cNvPr>
          <p:cNvSpPr/>
          <p:nvPr/>
        </p:nvSpPr>
        <p:spPr>
          <a:xfrm>
            <a:off x="1683274" y="1930081"/>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237557F-46AA-A2F2-3C89-07069A71F88C}"/>
              </a:ext>
            </a:extLst>
          </p:cNvPr>
          <p:cNvSpPr/>
          <p:nvPr/>
        </p:nvSpPr>
        <p:spPr>
          <a:xfrm>
            <a:off x="2321074" y="1935831"/>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60629FE6-85EE-EBFD-1333-3D6AE063EC6C}"/>
              </a:ext>
            </a:extLst>
          </p:cNvPr>
          <p:cNvSpPr/>
          <p:nvPr/>
        </p:nvSpPr>
        <p:spPr>
          <a:xfrm>
            <a:off x="2958874" y="1930081"/>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079A476D-6BA2-1D35-56D3-555335A8212D}"/>
              </a:ext>
            </a:extLst>
          </p:cNvPr>
          <p:cNvSpPr/>
          <p:nvPr/>
        </p:nvSpPr>
        <p:spPr>
          <a:xfrm>
            <a:off x="1533525" y="1341571"/>
            <a:ext cx="1908000" cy="468000"/>
          </a:xfrm>
          <a:prstGeom prst="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DD3C79C7-EA97-8DAB-799C-D15E2AEE93AB}"/>
              </a:ext>
            </a:extLst>
          </p:cNvPr>
          <p:cNvSpPr txBox="1"/>
          <p:nvPr/>
        </p:nvSpPr>
        <p:spPr>
          <a:xfrm>
            <a:off x="689989" y="1943259"/>
            <a:ext cx="802169" cy="369332"/>
          </a:xfrm>
          <a:prstGeom prst="rect">
            <a:avLst/>
          </a:prstGeom>
          <a:noFill/>
        </p:spPr>
        <p:txBody>
          <a:bodyPr wrap="square">
            <a:spAutoFit/>
          </a:bodyPr>
          <a:lstStyle/>
          <a:p>
            <a:r>
              <a:rPr lang="en-US" altLang="zh-CN" sz="1800" b="1" i="0" u="none" strike="noStrike" baseline="0" dirty="0">
                <a:solidFill>
                  <a:srgbClr val="0070C0"/>
                </a:solidFill>
                <a:latin typeface="Calibri" panose="020F0502020204030204" pitchFamily="34" charset="0"/>
                <a:cs typeface="Calibri" panose="020F0502020204030204" pitchFamily="34" charset="0"/>
              </a:rPr>
              <a:t>actors</a:t>
            </a:r>
            <a:endParaRPr lang="zh-CN" altLang="en-US" b="1" dirty="0">
              <a:solidFill>
                <a:srgbClr val="0070C0"/>
              </a:solidFill>
            </a:endParaRPr>
          </a:p>
        </p:txBody>
      </p:sp>
      <p:sp>
        <p:nvSpPr>
          <p:cNvPr id="19" name="椭圆 18">
            <a:extLst>
              <a:ext uri="{FF2B5EF4-FFF2-40B4-BE49-F238E27FC236}">
                <a16:creationId xmlns:a16="http://schemas.microsoft.com/office/drawing/2014/main" id="{F2108D1D-5E97-4A96-3E23-502F0D8837A4}"/>
              </a:ext>
            </a:extLst>
          </p:cNvPr>
          <p:cNvSpPr/>
          <p:nvPr/>
        </p:nvSpPr>
        <p:spPr>
          <a:xfrm>
            <a:off x="1683274" y="1406256"/>
            <a:ext cx="360000"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9EB285AC-A3E0-8DCD-141E-8255F9854DE7}"/>
              </a:ext>
            </a:extLst>
          </p:cNvPr>
          <p:cNvSpPr/>
          <p:nvPr/>
        </p:nvSpPr>
        <p:spPr>
          <a:xfrm>
            <a:off x="2321074" y="1412006"/>
            <a:ext cx="360000"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BA29A3DC-FB3F-C7CC-422C-02A3AEEE8D3B}"/>
              </a:ext>
            </a:extLst>
          </p:cNvPr>
          <p:cNvSpPr/>
          <p:nvPr/>
        </p:nvSpPr>
        <p:spPr>
          <a:xfrm>
            <a:off x="2958874" y="1406256"/>
            <a:ext cx="360000"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DD6A339-D6E2-63DE-E0DE-C32761A2925C}"/>
              </a:ext>
            </a:extLst>
          </p:cNvPr>
          <p:cNvSpPr txBox="1"/>
          <p:nvPr/>
        </p:nvSpPr>
        <p:spPr>
          <a:xfrm>
            <a:off x="669130" y="1364827"/>
            <a:ext cx="802169" cy="369332"/>
          </a:xfrm>
          <a:prstGeom prst="rect">
            <a:avLst/>
          </a:prstGeom>
          <a:noFill/>
        </p:spPr>
        <p:txBody>
          <a:bodyPr wrap="square">
            <a:spAutoFit/>
          </a:bodyPr>
          <a:lstStyle/>
          <a:p>
            <a:r>
              <a:rPr lang="en-US" altLang="zh-CN" sz="1800" b="1" i="0" u="none" strike="noStrike" baseline="0" dirty="0">
                <a:solidFill>
                  <a:schemeClr val="accent4"/>
                </a:solidFill>
                <a:latin typeface="Calibri" panose="020F0502020204030204" pitchFamily="34" charset="0"/>
                <a:cs typeface="Calibri" panose="020F0502020204030204" pitchFamily="34" charset="0"/>
              </a:rPr>
              <a:t>critics</a:t>
            </a:r>
            <a:endParaRPr lang="zh-CN" altLang="en-US" b="1" dirty="0">
              <a:solidFill>
                <a:schemeClr val="accent4"/>
              </a:solidFill>
            </a:endParaRPr>
          </a:p>
        </p:txBody>
      </p:sp>
      <p:cxnSp>
        <p:nvCxnSpPr>
          <p:cNvPr id="23" name="连接符: 曲线 22">
            <a:extLst>
              <a:ext uri="{FF2B5EF4-FFF2-40B4-BE49-F238E27FC236}">
                <a16:creationId xmlns:a16="http://schemas.microsoft.com/office/drawing/2014/main" id="{F17CF538-2BB4-23F7-E37E-969F0D92FA11}"/>
              </a:ext>
            </a:extLst>
          </p:cNvPr>
          <p:cNvCxnSpPr>
            <a:cxnSpLocks/>
            <a:stCxn id="5" idx="0"/>
            <a:endCxn id="19" idx="3"/>
          </p:cNvCxnSpPr>
          <p:nvPr/>
        </p:nvCxnSpPr>
        <p:spPr>
          <a:xfrm rot="5400000" flipH="1" flipV="1">
            <a:off x="992339" y="1879620"/>
            <a:ext cx="909740" cy="577571"/>
          </a:xfrm>
          <a:prstGeom prst="curvedConnector3">
            <a:avLst>
              <a:gd name="adj1" fmla="val 50000"/>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连接符: 曲线 25">
            <a:extLst>
              <a:ext uri="{FF2B5EF4-FFF2-40B4-BE49-F238E27FC236}">
                <a16:creationId xmlns:a16="http://schemas.microsoft.com/office/drawing/2014/main" id="{C524E435-2CD2-8B1F-EF65-E5CE6F938403}"/>
              </a:ext>
            </a:extLst>
          </p:cNvPr>
          <p:cNvCxnSpPr>
            <a:cxnSpLocks/>
            <a:stCxn id="8" idx="0"/>
            <a:endCxn id="21" idx="5"/>
          </p:cNvCxnSpPr>
          <p:nvPr/>
        </p:nvCxnSpPr>
        <p:spPr>
          <a:xfrm rot="16200000" flipV="1">
            <a:off x="3083194" y="1896494"/>
            <a:ext cx="909740" cy="543821"/>
          </a:xfrm>
          <a:prstGeom prst="curvedConnector3">
            <a:avLst>
              <a:gd name="adj1" fmla="val 50000"/>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连接符: 曲线 28">
            <a:extLst>
              <a:ext uri="{FF2B5EF4-FFF2-40B4-BE49-F238E27FC236}">
                <a16:creationId xmlns:a16="http://schemas.microsoft.com/office/drawing/2014/main" id="{D1D145F9-F19B-6BCD-2278-83A5B67CCA72}"/>
              </a:ext>
            </a:extLst>
          </p:cNvPr>
          <p:cNvCxnSpPr>
            <a:cxnSpLocks/>
            <a:stCxn id="6" idx="3"/>
            <a:endCxn id="20" idx="5"/>
          </p:cNvCxnSpPr>
          <p:nvPr/>
        </p:nvCxnSpPr>
        <p:spPr>
          <a:xfrm flipH="1" flipV="1">
            <a:off x="2628353" y="1719285"/>
            <a:ext cx="234896" cy="1263990"/>
          </a:xfrm>
          <a:prstGeom prst="curvedConnector4">
            <a:avLst>
              <a:gd name="adj1" fmla="val -52715"/>
              <a:gd name="adj2" fmla="val 62155"/>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连接符: 曲线 14">
            <a:extLst>
              <a:ext uri="{FF2B5EF4-FFF2-40B4-BE49-F238E27FC236}">
                <a16:creationId xmlns:a16="http://schemas.microsoft.com/office/drawing/2014/main" id="{415640F7-7F26-4F42-F6E6-19F84BAEB2B6}"/>
              </a:ext>
            </a:extLst>
          </p:cNvPr>
          <p:cNvCxnSpPr>
            <a:cxnSpLocks/>
            <a:stCxn id="20" idx="2"/>
            <a:endCxn id="19" idx="6"/>
          </p:cNvCxnSpPr>
          <p:nvPr/>
        </p:nvCxnSpPr>
        <p:spPr>
          <a:xfrm flipH="1" flipV="1">
            <a:off x="2043274" y="1586256"/>
            <a:ext cx="277800" cy="575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连接符: 曲线 14">
            <a:extLst>
              <a:ext uri="{FF2B5EF4-FFF2-40B4-BE49-F238E27FC236}">
                <a16:creationId xmlns:a16="http://schemas.microsoft.com/office/drawing/2014/main" id="{59CDFA33-683B-9C40-FEB1-0AD5B11FC65E}"/>
              </a:ext>
            </a:extLst>
          </p:cNvPr>
          <p:cNvCxnSpPr>
            <a:cxnSpLocks/>
            <a:stCxn id="21" idx="2"/>
            <a:endCxn id="20" idx="6"/>
          </p:cNvCxnSpPr>
          <p:nvPr/>
        </p:nvCxnSpPr>
        <p:spPr>
          <a:xfrm flipH="1">
            <a:off x="2681074" y="1586256"/>
            <a:ext cx="277800" cy="575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669742B1-F8E3-8A43-EDC8-6DEF691E0E03}"/>
                  </a:ext>
                </a:extLst>
              </p:cNvPr>
              <p:cNvSpPr txBox="1"/>
              <p:nvPr/>
            </p:nvSpPr>
            <p:spPr>
              <a:xfrm>
                <a:off x="4641019" y="4281004"/>
                <a:ext cx="7543098" cy="2026389"/>
              </a:xfrm>
              <a:prstGeom prst="rect">
                <a:avLst/>
              </a:prstGeom>
              <a:noFill/>
            </p:spPr>
            <p:txBody>
              <a:bodyPr wrap="square">
                <a:spAutoFit/>
              </a:bodyPr>
              <a:lstStyle/>
              <a:p>
                <a:pPr>
                  <a:spcAft>
                    <a:spcPts val="1200"/>
                  </a:spcAft>
                </a:pPr>
                <a:r>
                  <a:rPr lang="en-US" altLang="zh-CN" sz="2000" b="1" dirty="0">
                    <a:latin typeface="Calibri" panose="020F0502020204030204" pitchFamily="34" charset="0"/>
                    <a:cs typeface="Calibri" panose="020F0502020204030204" pitchFamily="34" charset="0"/>
                  </a:rPr>
                  <a:t>Update rule for DTDE (actor and critic)</a:t>
                </a:r>
              </a:p>
              <a:p>
                <a:pPr lvl="1">
                  <a:spcAft>
                    <a:spcPts val="1200"/>
                  </a:spcAft>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sub>
                      </m:sSub>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𝐽</m:t>
                      </m:r>
                      <m:d>
                        <m:d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b="0" i="1" smtClean="0">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𝒊</m:t>
                              </m:r>
                            </m:sub>
                          </m:sSub>
                          <m:r>
                            <a:rPr lang="en-US" altLang="zh-CN" sz="2000" b="1" i="1" smtClean="0">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zh-CN" altLang="en-US" sz="2000" b="1" i="1">
                                  <a:solidFill>
                                    <a:srgbClr val="C00000"/>
                                  </a:solidFill>
                                  <a:latin typeface="Cambria Math" panose="02040503050406030204" pitchFamily="18" charset="0"/>
                                  <a:cs typeface="Calibri" panose="020F0502020204030204" pitchFamily="34" charset="0"/>
                                </a:rPr>
                                <m:t>𝓓</m:t>
                              </m:r>
                            </m:e>
                            <m:sub>
                              <m:r>
                                <a:rPr lang="en-US" altLang="zh-CN" sz="2000" b="1" i="1">
                                  <a:solidFill>
                                    <a:srgbClr val="C00000"/>
                                  </a:solidFill>
                                  <a:latin typeface="Cambria Math" panose="02040503050406030204" pitchFamily="18" charset="0"/>
                                  <a:cs typeface="Calibri" panose="020F0502020204030204" pitchFamily="34" charset="0"/>
                                </a:rPr>
                                <m:t>𝒊</m:t>
                              </m:r>
                            </m:sub>
                          </m:sSub>
                        </m:sub>
                      </m:sSub>
                      <m:r>
                        <a:rPr lang="en-US" altLang="zh-CN" sz="2000" b="0" i="1" smtClean="0">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sub>
                      </m:sSub>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𝒐</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𝜙</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sSub>
                        <m:sSubPr>
                          <m:ctrlPr>
                            <a:rPr lang="en-US" altLang="zh-CN" sz="2000" i="1">
                              <a:latin typeface="Cambria Math" panose="02040503050406030204" pitchFamily="18" charset="0"/>
                              <a:cs typeface="Calibri" panose="020F0502020204030204" pitchFamily="34" charset="0"/>
                            </a:rPr>
                          </m:ctrlPr>
                        </m:sSubPr>
                        <m:e>
                          <m:r>
                            <m:rPr>
                              <m:sty m:val="p"/>
                            </m:rPr>
                            <a:rPr lang="en-US" altLang="zh-CN" sz="2000" i="1">
                              <a:latin typeface="Cambria Math" panose="02040503050406030204" pitchFamily="18" charset="0"/>
                              <a:ea typeface="Cambria Math" panose="02040503050406030204" pitchFamily="18" charset="0"/>
                              <a:cs typeface="Calibri" panose="020F0502020204030204" pitchFamily="34" charset="0"/>
                            </a:rPr>
                            <m:t>∇</m:t>
                          </m:r>
                        </m:e>
                        <m:sub>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𝒊</m:t>
                              </m:r>
                            </m:sub>
                          </m:sSub>
                        </m:sub>
                      </m:sSub>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smtClean="0">
                                  <a:latin typeface="Cambria Math" panose="02040503050406030204" pitchFamily="18" charset="0"/>
                                  <a:ea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b="0" i="1" smtClean="0">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a:p>
                <a:pPr lvl="1">
                  <a:spcAft>
                    <a:spcPts val="1200"/>
                  </a:spcAft>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ea typeface="Cambria Math" panose="02040503050406030204" pitchFamily="18" charset="0"/>
                          <a:cs typeface="Calibri" panose="020F0502020204030204" pitchFamily="34" charset="0"/>
                        </a:rPr>
                        <m:t>ℒ</m:t>
                      </m:r>
                      <m:d>
                        <m:d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cs typeface="Calibri" panose="020F0502020204030204" pitchFamily="34" charset="0"/>
                            </a:rPr>
                            <m:t>𝔼</m:t>
                          </m:r>
                        </m:e>
                        <m:sub>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1"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1"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𝒓</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b="1" i="1">
                              <a:solidFill>
                                <a:srgbClr val="C00000"/>
                              </a:solidFill>
                              <a:latin typeface="Cambria Math" panose="02040503050406030204" pitchFamily="18" charset="0"/>
                              <a:cs typeface="Calibri" panose="020F0502020204030204" pitchFamily="34" charset="0"/>
                            </a:rPr>
                            <m:t>,</m:t>
                          </m:r>
                          <m:sSubSup>
                            <m:sSubSupPr>
                              <m:ctrlPr>
                                <a:rPr lang="en-US" altLang="zh-CN" sz="2000" b="1" i="1">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b="1" i="1" smtClean="0">
                              <a:solidFill>
                                <a:srgbClr val="C00000"/>
                              </a:solidFill>
                              <a:latin typeface="Cambria Math" panose="02040503050406030204" pitchFamily="18" charset="0"/>
                              <a:cs typeface="Calibri" panose="020F0502020204030204" pitchFamily="34" charset="0"/>
                            </a:rPr>
                            <m:t>~</m:t>
                          </m:r>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zh-CN" altLang="en-US" sz="2000" b="1" i="1" smtClean="0">
                                  <a:solidFill>
                                    <a:srgbClr val="C00000"/>
                                  </a:solidFill>
                                  <a:latin typeface="Cambria Math" panose="02040503050406030204" pitchFamily="18" charset="0"/>
                                  <a:cs typeface="Calibri" panose="020F0502020204030204" pitchFamily="34" charset="0"/>
                                </a:rPr>
                                <m:t>𝓓</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sub>
                      </m:sSub>
                      <m:r>
                        <a:rPr lang="en-US" altLang="zh-CN" sz="2000" i="1">
                          <a:latin typeface="Cambria Math" panose="02040503050406030204" pitchFamily="18" charset="0"/>
                          <a:cs typeface="Calibri" panose="020F0502020204030204" pitchFamily="34" charset="0"/>
                        </a:rPr>
                        <m:t>[</m:t>
                      </m:r>
                      <m:sSub>
                        <m:sSubPr>
                          <m:ctrlPr>
                            <a:rPr lang="en-US" altLang="zh-CN" sz="2000" b="1" i="1" smtClean="0">
                              <a:solidFill>
                                <a:srgbClr val="C00000"/>
                              </a:solidFill>
                              <a:latin typeface="Cambria Math" panose="02040503050406030204" pitchFamily="18" charset="0"/>
                              <a:cs typeface="Calibri" panose="020F0502020204030204" pitchFamily="34" charset="0"/>
                            </a:rPr>
                          </m:ctrlPr>
                        </m:sSubPr>
                        <m:e>
                          <m:r>
                            <a:rPr lang="en-US" altLang="zh-CN" sz="2000" b="1" i="1" smtClean="0">
                              <a:solidFill>
                                <a:srgbClr val="C00000"/>
                              </a:solidFill>
                              <a:latin typeface="Cambria Math" panose="02040503050406030204" pitchFamily="18" charset="0"/>
                              <a:cs typeface="Calibri" panose="020F0502020204030204" pitchFamily="34" charset="0"/>
                            </a:rPr>
                            <m:t>𝒓</m:t>
                          </m:r>
                        </m:e>
                        <m:sub>
                          <m:r>
                            <a:rPr lang="en-US" altLang="zh-CN" sz="2000" b="1" i="1" smtClean="0">
                              <a:solidFill>
                                <a:srgbClr val="C00000"/>
                              </a:solidFill>
                              <a:latin typeface="Cambria Math" panose="02040503050406030204" pitchFamily="18" charset="0"/>
                              <a:cs typeface="Calibri" panose="020F0502020204030204" pitchFamily="34" charset="0"/>
                            </a:rPr>
                            <m:t>𝒊</m:t>
                          </m:r>
                        </m:sub>
                      </m:sSub>
                      <m:r>
                        <a:rPr lang="en-US" altLang="zh-CN" sz="2000" i="1">
                          <a:latin typeface="Cambria Math" panose="02040503050406030204" pitchFamily="18" charset="0"/>
                          <a:cs typeface="Calibri" panose="020F0502020204030204" pitchFamily="34" charset="0"/>
                        </a:rPr>
                        <m:t>+</m:t>
                      </m:r>
                      <m:r>
                        <a:rPr lang="zh-CN" altLang="en-US" sz="2000" i="1">
                          <a:latin typeface="Cambria Math" panose="02040503050406030204" pitchFamily="18" charset="0"/>
                          <a:cs typeface="Calibri" panose="020F0502020204030204" pitchFamily="34" charset="0"/>
                        </a:rPr>
                        <m:t>𝛾</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Sup>
                            <m:sSubSupPr>
                              <m:ctrlPr>
                                <a:rPr lang="en-US" altLang="zh-CN" sz="2000" b="1" i="1">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r>
                            <a:rPr lang="zh-CN" altLang="el-GR" sz="2000" i="1">
                              <a:latin typeface="Cambria Math" panose="02040503050406030204" pitchFamily="18" charset="0"/>
                              <a:ea typeface="Cambria Math" panose="02040503050406030204" pitchFamily="18" charset="0"/>
                              <a:cs typeface="Calibri" panose="020F0502020204030204" pitchFamily="34" charset="0"/>
                            </a:rPr>
                            <m:t>𝜇</m:t>
                          </m:r>
                          <m:d>
                            <m:dPr>
                              <m:ctrlPr>
                                <a:rPr lang="en-US" altLang="zh-CN" sz="2000" i="1">
                                  <a:latin typeface="Cambria Math" panose="02040503050406030204" pitchFamily="18" charset="0"/>
                                  <a:cs typeface="Calibri" panose="020F0502020204030204" pitchFamily="34" charset="0"/>
                                </a:rPr>
                              </m:ctrlPr>
                            </m:dPr>
                            <m:e>
                              <m:sSubSup>
                                <m:sSubSupPr>
                                  <m:ctrlPr>
                                    <a:rPr lang="en-US" altLang="zh-CN" sz="2000" b="1" i="1">
                                      <a:solidFill>
                                        <a:srgbClr val="C00000"/>
                                      </a:solidFill>
                                      <a:latin typeface="Cambria Math" panose="02040503050406030204" pitchFamily="18" charset="0"/>
                                      <a:cs typeface="Calibri" panose="020F0502020204030204" pitchFamily="34" charset="0"/>
                                    </a:rPr>
                                  </m:ctrlPr>
                                </m:sSubSup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up>
                                  <m:r>
                                    <a:rPr lang="en-US" altLang="zh-CN" sz="2000" b="1" i="1">
                                      <a:solidFill>
                                        <a:srgbClr val="C00000"/>
                                      </a:solidFill>
                                      <a:latin typeface="Cambria Math" panose="02040503050406030204" pitchFamily="18" charset="0"/>
                                      <a:cs typeface="Calibri" panose="020F0502020204030204" pitchFamily="34" charset="0"/>
                                    </a:rPr>
                                    <m:t>′</m:t>
                                  </m:r>
                                </m:sup>
                              </m:sSubSup>
                              <m:r>
                                <a:rPr lang="en-US" altLang="zh-CN" sz="2000" i="1">
                                  <a:latin typeface="Cambria Math" panose="02040503050406030204" pitchFamily="18" charset="0"/>
                                  <a:cs typeface="Calibri" panose="020F0502020204030204" pitchFamily="34" charset="0"/>
                                </a:rPr>
                                <m:t>;</m:t>
                              </m:r>
                              <m:sSubSup>
                                <m:sSubSupPr>
                                  <m:ctrlPr>
                                    <a:rPr lang="en-US" altLang="zh-CN" sz="2000" i="1" smtClean="0">
                                      <a:latin typeface="Cambria Math" panose="02040503050406030204" pitchFamily="18" charset="0"/>
                                      <a:cs typeface="Calibri" panose="020F0502020204030204" pitchFamily="34" charset="0"/>
                                    </a:rPr>
                                  </m:ctrlPr>
                                </m:sSubSupPr>
                                <m:e>
                                  <m:r>
                                    <a:rPr lang="zh-CN" altLang="en-US" sz="2000" i="1" smtClean="0">
                                      <a:latin typeface="Cambria Math" panose="02040503050406030204" pitchFamily="18" charset="0"/>
                                      <a:cs typeface="Calibri" panose="020F0502020204030204" pitchFamily="34" charset="0"/>
                                    </a:rPr>
                                    <m:t>𝜙</m:t>
                                  </m:r>
                                </m:e>
                                <m:sub>
                                  <m:r>
                                    <a:rPr lang="en-US" altLang="zh-CN" sz="2000" b="0" i="1" smtClean="0">
                                      <a:latin typeface="Cambria Math" panose="02040503050406030204" pitchFamily="18" charset="0"/>
                                      <a:cs typeface="Calibri" panose="020F0502020204030204" pitchFamily="34" charset="0"/>
                                    </a:rPr>
                                    <m:t>𝑖</m:t>
                                  </m:r>
                                </m:sub>
                                <m:sup>
                                  <m:r>
                                    <a:rPr lang="en-US" altLang="zh-CN" sz="2000" b="0" i="1" smtClean="0">
                                      <a:latin typeface="Cambria Math" panose="02040503050406030204" pitchFamily="18" charset="0"/>
                                      <a:cs typeface="Calibri" panose="020F0502020204030204" pitchFamily="34" charset="0"/>
                                    </a:rPr>
                                    <m:t>−</m:t>
                                  </m:r>
                                </m:sup>
                              </m:sSubSup>
                              <m:r>
                                <a:rPr lang="en-US" altLang="zh-CN" sz="2000" i="1" smtClean="0">
                                  <a:latin typeface="Cambria Math" panose="02040503050406030204" pitchFamily="18" charset="0"/>
                                  <a:cs typeface="Calibri" panose="020F0502020204030204" pitchFamily="34" charset="0"/>
                                </a:rPr>
                                <m:t> </m:t>
                              </m:r>
                            </m:e>
                          </m:d>
                          <m:r>
                            <a:rPr lang="en-US" altLang="zh-CN" sz="2000" i="1">
                              <a:latin typeface="Cambria Math" panose="02040503050406030204" pitchFamily="18" charset="0"/>
                              <a:cs typeface="Calibri" panose="020F0502020204030204" pitchFamily="34" charset="0"/>
                            </a:rPr>
                            <m:t>;</m:t>
                          </m:r>
                          <m:sSubSup>
                            <m:sSubSupPr>
                              <m:ctrlPr>
                                <a:rPr lang="en-US" altLang="zh-CN" sz="2000" i="1">
                                  <a:latin typeface="Cambria Math" panose="02040503050406030204" pitchFamily="18" charset="0"/>
                                  <a:cs typeface="Calibri" panose="020F0502020204030204" pitchFamily="34" charset="0"/>
                                </a:rPr>
                              </m:ctrlPr>
                            </m:sSubSupPr>
                            <m:e>
                              <m:r>
                                <a:rPr lang="zh-CN" altLang="en-US" sz="2000" i="1" smtClean="0">
                                  <a:latin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cs typeface="Calibri" panose="020F0502020204030204" pitchFamily="34" charset="0"/>
                                </a:rPr>
                                <m:t>𝑖</m:t>
                              </m:r>
                            </m:sub>
                            <m:sup>
                              <m:r>
                                <a:rPr lang="en-US" altLang="zh-CN" sz="2000" i="1">
                                  <a:latin typeface="Cambria Math" panose="02040503050406030204" pitchFamily="18" charset="0"/>
                                  <a:cs typeface="Calibri" panose="020F0502020204030204" pitchFamily="34" charset="0"/>
                                </a:rPr>
                                <m:t>−</m:t>
                              </m:r>
                            </m:sup>
                          </m:sSubSup>
                        </m:e>
                      </m:d>
                      <m:r>
                        <a:rPr lang="en-US" altLang="zh-CN" sz="2000" i="1">
                          <a:latin typeface="Cambria Math" panose="02040503050406030204" pitchFamily="18" charset="0"/>
                          <a:cs typeface="Calibri" panose="020F0502020204030204" pitchFamily="34" charset="0"/>
                        </a:rPr>
                        <m:t>−</m:t>
                      </m:r>
                      <m:r>
                        <a:rPr lang="en-US" altLang="zh-CN" sz="2000" i="1">
                          <a:latin typeface="Cambria Math" panose="02040503050406030204" pitchFamily="18" charset="0"/>
                          <a:ea typeface="Cambria Math" panose="02040503050406030204" pitchFamily="18" charset="0"/>
                          <a:cs typeface="Calibri" panose="020F0502020204030204" pitchFamily="34" charset="0"/>
                        </a:rPr>
                        <m:t>𝑄</m:t>
                      </m:r>
                      <m:d>
                        <m:dPr>
                          <m:ctrlPr>
                            <a:rPr lang="en-US" altLang="zh-CN" sz="2000" i="1">
                              <a:latin typeface="Cambria Math" panose="02040503050406030204" pitchFamily="18" charset="0"/>
                              <a:cs typeface="Calibri" panose="020F0502020204030204" pitchFamily="34" charset="0"/>
                            </a:rPr>
                          </m:ctrlPr>
                        </m:dPr>
                        <m:e>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𝒐</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solidFill>
                                <a:srgbClr val="C00000"/>
                              </a:solidFill>
                              <a:latin typeface="Cambria Math" panose="02040503050406030204" pitchFamily="18" charset="0"/>
                              <a:cs typeface="Calibri" panose="020F0502020204030204" pitchFamily="34" charset="0"/>
                            </a:rPr>
                            <m:t>,</m:t>
                          </m:r>
                          <m:sSub>
                            <m:sSubPr>
                              <m:ctrlPr>
                                <a:rPr lang="en-US" altLang="zh-CN" sz="2000" b="1" i="1">
                                  <a:solidFill>
                                    <a:srgbClr val="C00000"/>
                                  </a:solidFill>
                                  <a:latin typeface="Cambria Math" panose="02040503050406030204" pitchFamily="18" charset="0"/>
                                  <a:cs typeface="Calibri" panose="020F0502020204030204" pitchFamily="34" charset="0"/>
                                </a:rPr>
                              </m:ctrlPr>
                            </m:sSubPr>
                            <m:e>
                              <m:r>
                                <a:rPr lang="en-US" altLang="zh-CN" sz="2000" b="1" i="1">
                                  <a:solidFill>
                                    <a:srgbClr val="C00000"/>
                                  </a:solidFill>
                                  <a:latin typeface="Cambria Math" panose="02040503050406030204" pitchFamily="18" charset="0"/>
                                  <a:cs typeface="Calibri" panose="020F0502020204030204" pitchFamily="34" charset="0"/>
                                </a:rPr>
                                <m:t>𝒂</m:t>
                              </m:r>
                            </m:e>
                            <m:sub>
                              <m:r>
                                <a:rPr lang="en-US" altLang="zh-CN" sz="2000" b="1" i="1">
                                  <a:solidFill>
                                    <a:srgbClr val="C00000"/>
                                  </a:solidFill>
                                  <a:latin typeface="Cambria Math" panose="02040503050406030204" pitchFamily="18" charset="0"/>
                                  <a:cs typeface="Calibri" panose="020F0502020204030204" pitchFamily="34" charset="0"/>
                                </a:rPr>
                                <m:t>𝟏</m:t>
                              </m:r>
                              <m:r>
                                <a:rPr lang="en-US" altLang="zh-CN" sz="2000" b="1" i="1">
                                  <a:solidFill>
                                    <a:srgbClr val="C00000"/>
                                  </a:solidFill>
                                  <a:latin typeface="Cambria Math" panose="02040503050406030204" pitchFamily="18" charset="0"/>
                                  <a:cs typeface="Calibri" panose="020F0502020204030204" pitchFamily="34" charset="0"/>
                                </a:rPr>
                                <m:t>:</m:t>
                              </m:r>
                              <m:r>
                                <a:rPr lang="en-US" altLang="zh-CN" sz="2000" b="1" i="1">
                                  <a:solidFill>
                                    <a:srgbClr val="C00000"/>
                                  </a:solidFill>
                                  <a:latin typeface="Cambria Math" panose="02040503050406030204" pitchFamily="18" charset="0"/>
                                  <a:cs typeface="Calibri" panose="020F0502020204030204" pitchFamily="34" charset="0"/>
                                </a:rPr>
                                <m:t>𝑰</m:t>
                              </m:r>
                            </m:sub>
                          </m:sSub>
                          <m:r>
                            <a:rPr lang="en-US" altLang="zh-CN" sz="2000" i="1">
                              <a:latin typeface="Cambria Math" panose="02040503050406030204" pitchFamily="18" charset="0"/>
                              <a:cs typeface="Calibri" panose="020F0502020204030204" pitchFamily="34" charset="0"/>
                            </a:rPr>
                            <m:t>;</m:t>
                          </m:r>
                          <m:sSub>
                            <m:sSubPr>
                              <m:ctrlPr>
                                <a:rPr lang="en-US" altLang="zh-CN" sz="2000" i="1">
                                  <a:latin typeface="Cambria Math" panose="02040503050406030204" pitchFamily="18" charset="0"/>
                                  <a:ea typeface="Cambria Math" panose="02040503050406030204" pitchFamily="18" charset="0"/>
                                  <a:cs typeface="Calibri" panose="020F0502020204030204" pitchFamily="34" charset="0"/>
                                </a:rPr>
                              </m:ctrlPr>
                            </m:sSubPr>
                            <m:e>
                              <m:r>
                                <a:rPr lang="zh-CN" altLang="en-US" sz="2000" i="1">
                                  <a:latin typeface="Cambria Math" panose="02040503050406030204" pitchFamily="18" charset="0"/>
                                  <a:ea typeface="Cambria Math" panose="02040503050406030204" pitchFamily="18" charset="0"/>
                                  <a:cs typeface="Calibri" panose="020F0502020204030204" pitchFamily="34" charset="0"/>
                                </a:rPr>
                                <m:t>𝜃</m:t>
                              </m:r>
                            </m:e>
                            <m:sub>
                              <m:r>
                                <a:rPr lang="en-US" altLang="zh-CN" sz="2000" i="1">
                                  <a:latin typeface="Cambria Math" panose="02040503050406030204" pitchFamily="18" charset="0"/>
                                  <a:ea typeface="Cambria Math" panose="02040503050406030204" pitchFamily="18" charset="0"/>
                                  <a:cs typeface="Calibri" panose="020F0502020204030204" pitchFamily="34" charset="0"/>
                                </a:rPr>
                                <m:t>𝑖</m:t>
                              </m:r>
                            </m:sub>
                          </m:sSub>
                        </m:e>
                      </m:d>
                      <m:r>
                        <a:rPr lang="en-US" altLang="zh-CN" sz="2000" i="1">
                          <a:latin typeface="Cambria Math" panose="02040503050406030204" pitchFamily="18" charset="0"/>
                          <a:cs typeface="Calibri" panose="020F0502020204030204" pitchFamily="34" charset="0"/>
                        </a:rPr>
                        <m:t>]</m:t>
                      </m:r>
                    </m:oMath>
                  </m:oMathPara>
                </a14:m>
                <a:endParaRPr lang="en-US" altLang="zh-CN" sz="2000" dirty="0">
                  <a:latin typeface="Calibri" panose="020F0502020204030204" pitchFamily="34" charset="0"/>
                  <a:cs typeface="Calibri" panose="020F0502020204030204" pitchFamily="34" charset="0"/>
                </a:endParaRPr>
              </a:p>
            </p:txBody>
          </p:sp>
        </mc:Choice>
        <mc:Fallback xmlns="">
          <p:sp>
            <p:nvSpPr>
              <p:cNvPr id="41" name="文本框 40">
                <a:extLst>
                  <a:ext uri="{FF2B5EF4-FFF2-40B4-BE49-F238E27FC236}">
                    <a16:creationId xmlns:a16="http://schemas.microsoft.com/office/drawing/2014/main" id="{669742B1-F8E3-8A43-EDC8-6DEF691E0E03}"/>
                  </a:ext>
                </a:extLst>
              </p:cNvPr>
              <p:cNvSpPr txBox="1">
                <a:spLocks noRot="1" noChangeAspect="1" noMove="1" noResize="1" noEditPoints="1" noAdjustHandles="1" noChangeArrowheads="1" noChangeShapeType="1" noTextEdit="1"/>
              </p:cNvSpPr>
              <p:nvPr/>
            </p:nvSpPr>
            <p:spPr>
              <a:xfrm>
                <a:off x="4641019" y="4281004"/>
                <a:ext cx="7543098" cy="2026389"/>
              </a:xfrm>
              <a:prstGeom prst="rect">
                <a:avLst/>
              </a:prstGeom>
              <a:blipFill>
                <a:blip r:embed="rId4"/>
                <a:stretch>
                  <a:fillRect l="-808" t="-1502" b="-21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93444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54</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4" y="19455"/>
            <a:ext cx="8889865"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Summary of MARL Frameworks</a:t>
            </a:r>
          </a:p>
        </p:txBody>
      </p:sp>
      <p:graphicFrame>
        <p:nvGraphicFramePr>
          <p:cNvPr id="9" name="表格 9">
            <a:extLst>
              <a:ext uri="{FF2B5EF4-FFF2-40B4-BE49-F238E27FC236}">
                <a16:creationId xmlns:a16="http://schemas.microsoft.com/office/drawing/2014/main" id="{C30220DC-1F16-1A43-BDA2-5209717F7992}"/>
              </a:ext>
            </a:extLst>
          </p:cNvPr>
          <p:cNvGraphicFramePr>
            <a:graphicFrameLocks noGrp="1"/>
          </p:cNvGraphicFramePr>
          <p:nvPr>
            <p:extLst>
              <p:ext uri="{D42A27DB-BD31-4B8C-83A1-F6EECF244321}">
                <p14:modId xmlns:p14="http://schemas.microsoft.com/office/powerpoint/2010/main" val="1823503643"/>
              </p:ext>
            </p:extLst>
          </p:nvPr>
        </p:nvGraphicFramePr>
        <p:xfrm>
          <a:off x="241299" y="905976"/>
          <a:ext cx="7560001" cy="2225040"/>
        </p:xfrm>
        <a:graphic>
          <a:graphicData uri="http://schemas.openxmlformats.org/drawingml/2006/table">
            <a:tbl>
              <a:tblPr firstRow="1" bandRow="1">
                <a:tableStyleId>{5C22544A-7EE6-4342-B048-85BDC9FD1C3A}</a:tableStyleId>
              </a:tblPr>
              <a:tblGrid>
                <a:gridCol w="1890001">
                  <a:extLst>
                    <a:ext uri="{9D8B030D-6E8A-4147-A177-3AD203B41FA5}">
                      <a16:colId xmlns:a16="http://schemas.microsoft.com/office/drawing/2014/main" val="3611534178"/>
                    </a:ext>
                  </a:extLst>
                </a:gridCol>
                <a:gridCol w="1890000">
                  <a:extLst>
                    <a:ext uri="{9D8B030D-6E8A-4147-A177-3AD203B41FA5}">
                      <a16:colId xmlns:a16="http://schemas.microsoft.com/office/drawing/2014/main" val="3388568348"/>
                    </a:ext>
                  </a:extLst>
                </a:gridCol>
                <a:gridCol w="1890000">
                  <a:extLst>
                    <a:ext uri="{9D8B030D-6E8A-4147-A177-3AD203B41FA5}">
                      <a16:colId xmlns:a16="http://schemas.microsoft.com/office/drawing/2014/main" val="1196808993"/>
                    </a:ext>
                  </a:extLst>
                </a:gridCol>
                <a:gridCol w="1890000">
                  <a:extLst>
                    <a:ext uri="{9D8B030D-6E8A-4147-A177-3AD203B41FA5}">
                      <a16:colId xmlns:a16="http://schemas.microsoft.com/office/drawing/2014/main" val="111509125"/>
                    </a:ext>
                  </a:extLst>
                </a:gridCol>
              </a:tblGrid>
              <a:tr h="370840">
                <a:tc>
                  <a:txBody>
                    <a:bodyPr/>
                    <a:lstStyle/>
                    <a:p>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CTCE</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DTDE</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CTDE</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95179230"/>
                  </a:ext>
                </a:extLst>
              </a:tr>
              <a:tr h="370840">
                <a:tc>
                  <a:txBody>
                    <a:bodyPr/>
                    <a:lstStyle/>
                    <a:p>
                      <a:r>
                        <a:rPr lang="en-US" altLang="zh-CN" sz="1600" dirty="0">
                          <a:latin typeface="Arial" panose="020B0604020202020204" pitchFamily="34" charset="0"/>
                          <a:cs typeface="Arial" panose="020B0604020202020204" pitchFamily="34" charset="0"/>
                        </a:rPr>
                        <a:t>Training</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Centralized</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Decentralized</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Centralized</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6088193"/>
                  </a:ext>
                </a:extLst>
              </a:tr>
              <a:tr h="370840">
                <a:tc>
                  <a:txBody>
                    <a:bodyPr/>
                    <a:lstStyle/>
                    <a:p>
                      <a:r>
                        <a:rPr lang="en-US" altLang="zh-CN" sz="1600" dirty="0">
                          <a:latin typeface="Arial" panose="020B0604020202020204" pitchFamily="34" charset="0"/>
                          <a:cs typeface="Arial" panose="020B0604020202020204" pitchFamily="34" charset="0"/>
                        </a:rPr>
                        <a:t>Execution</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Centralized</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Decentralized</a:t>
                      </a:r>
                      <a:endParaRPr lang="zh-CN" altLang="en-US"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Decentralized</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7275677"/>
                  </a:ext>
                </a:extLst>
              </a:tr>
              <a:tr h="370840">
                <a:tc>
                  <a:txBody>
                    <a:bodyPr/>
                    <a:lstStyle/>
                    <a:p>
                      <a:r>
                        <a:rPr lang="en-US" altLang="zh-CN" sz="1600" dirty="0">
                          <a:latin typeface="Arial" panose="020B0604020202020204" pitchFamily="34" charset="0"/>
                          <a:cs typeface="Arial" panose="020B0604020202020204" pitchFamily="34" charset="0"/>
                        </a:rPr>
                        <a:t>Stationarity</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Yes</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No</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Yes</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5358221"/>
                  </a:ext>
                </a:extLst>
              </a:tr>
              <a:tr h="370840">
                <a:tc>
                  <a:txBody>
                    <a:bodyPr/>
                    <a:lstStyle/>
                    <a:p>
                      <a:r>
                        <a:rPr lang="en-US" altLang="zh-CN" sz="1600" dirty="0">
                          <a:latin typeface="Arial" panose="020B0604020202020204" pitchFamily="34" charset="0"/>
                          <a:cs typeface="Arial" panose="020B0604020202020204" pitchFamily="34" charset="0"/>
                        </a:rPr>
                        <a:t>Privacy preserving</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No</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Yes</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No</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2388571"/>
                  </a:ext>
                </a:extLst>
              </a:tr>
              <a:tr h="370840">
                <a:tc>
                  <a:txBody>
                    <a:bodyPr/>
                    <a:lstStyle/>
                    <a:p>
                      <a:r>
                        <a:rPr lang="en-US" altLang="zh-CN" sz="1600" dirty="0">
                          <a:latin typeface="Arial" panose="020B0604020202020204" pitchFamily="34" charset="0"/>
                          <a:cs typeface="Arial" panose="020B0604020202020204" pitchFamily="34" charset="0"/>
                        </a:rPr>
                        <a:t>Scalability</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No</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Yes</a:t>
                      </a:r>
                      <a:endParaRPr lang="zh-CN" altLang="en-US" sz="1600" dirty="0">
                        <a:latin typeface="Arial" panose="020B0604020202020204" pitchFamily="34" charset="0"/>
                        <a:cs typeface="Arial" panose="020B0604020202020204" pitchFamily="34" charset="0"/>
                      </a:endParaRPr>
                    </a:p>
                  </a:txBody>
                  <a:tcPr/>
                </a:tc>
                <a:tc>
                  <a:txBody>
                    <a:bodyPr/>
                    <a:lstStyle/>
                    <a:p>
                      <a:pPr algn="ctr"/>
                      <a:r>
                        <a:rPr lang="en-US" altLang="zh-CN" sz="1600" dirty="0">
                          <a:latin typeface="Arial" panose="020B0604020202020204" pitchFamily="34" charset="0"/>
                          <a:cs typeface="Arial" panose="020B0604020202020204" pitchFamily="34" charset="0"/>
                        </a:rPr>
                        <a:t>No</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0696513"/>
                  </a:ext>
                </a:extLst>
              </a:tr>
            </a:tbl>
          </a:graphicData>
        </a:graphic>
      </p:graphicFrame>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2BDEC4D4-8145-12E0-3B7F-D8A436EECD60}"/>
                  </a:ext>
                </a:extLst>
              </p:cNvPr>
              <p:cNvGraphicFramePr>
                <a:graphicFrameLocks noGrp="1"/>
              </p:cNvGraphicFramePr>
              <p:nvPr>
                <p:extLst>
                  <p:ext uri="{D42A27DB-BD31-4B8C-83A1-F6EECF244321}">
                    <p14:modId xmlns:p14="http://schemas.microsoft.com/office/powerpoint/2010/main" val="37785454"/>
                  </p:ext>
                </p:extLst>
              </p:nvPr>
            </p:nvGraphicFramePr>
            <p:xfrm>
              <a:off x="241299" y="3816350"/>
              <a:ext cx="7560000" cy="1854200"/>
            </p:xfrm>
            <a:graphic>
              <a:graphicData uri="http://schemas.openxmlformats.org/drawingml/2006/table">
                <a:tbl>
                  <a:tblPr firstRow="1" bandRow="1">
                    <a:tableStyleId>{5C22544A-7EE6-4342-B048-85BDC9FD1C3A}</a:tableStyleId>
                  </a:tblPr>
                  <a:tblGrid>
                    <a:gridCol w="2294773">
                      <a:extLst>
                        <a:ext uri="{9D8B030D-6E8A-4147-A177-3AD203B41FA5}">
                          <a16:colId xmlns:a16="http://schemas.microsoft.com/office/drawing/2014/main" val="3611534178"/>
                        </a:ext>
                      </a:extLst>
                    </a:gridCol>
                    <a:gridCol w="1721079">
                      <a:extLst>
                        <a:ext uri="{9D8B030D-6E8A-4147-A177-3AD203B41FA5}">
                          <a16:colId xmlns:a16="http://schemas.microsoft.com/office/drawing/2014/main" val="3388568348"/>
                        </a:ext>
                      </a:extLst>
                    </a:gridCol>
                    <a:gridCol w="1593592">
                      <a:extLst>
                        <a:ext uri="{9D8B030D-6E8A-4147-A177-3AD203B41FA5}">
                          <a16:colId xmlns:a16="http://schemas.microsoft.com/office/drawing/2014/main" val="1196808993"/>
                        </a:ext>
                      </a:extLst>
                    </a:gridCol>
                    <a:gridCol w="1950556">
                      <a:extLst>
                        <a:ext uri="{9D8B030D-6E8A-4147-A177-3AD203B41FA5}">
                          <a16:colId xmlns:a16="http://schemas.microsoft.com/office/drawing/2014/main" val="111509125"/>
                        </a:ext>
                      </a:extLst>
                    </a:gridCol>
                  </a:tblGrid>
                  <a:tr h="370840">
                    <a:tc>
                      <a:txBody>
                        <a:bodyPr/>
                        <a:lstStyle/>
                        <a:p>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n-US" altLang="zh-CN" sz="1600" b="1" kern="1200" dirty="0">
                              <a:solidFill>
                                <a:schemeClr val="lt1"/>
                              </a:solidFill>
                              <a:latin typeface="Arial" panose="020B0604020202020204" pitchFamily="34" charset="0"/>
                              <a:ea typeface="+mn-ea"/>
                              <a:cs typeface="Arial" panose="020B0604020202020204" pitchFamily="34" charset="0"/>
                            </a:rPr>
                            <a:t>CTCE</a:t>
                          </a:r>
                          <a:endParaRPr lang="zh-CN" altLang="en-US" sz="16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en-US" altLang="zh-CN" sz="1600" b="1" kern="1200" dirty="0">
                              <a:solidFill>
                                <a:schemeClr val="lt1"/>
                              </a:solidFill>
                              <a:latin typeface="Arial" panose="020B0604020202020204" pitchFamily="34" charset="0"/>
                              <a:ea typeface="+mn-ea"/>
                              <a:cs typeface="Arial" panose="020B0604020202020204" pitchFamily="34" charset="0"/>
                            </a:rPr>
                            <a:t>DTDE</a:t>
                          </a:r>
                          <a:endParaRPr lang="zh-CN" altLang="en-US" sz="16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en-US" altLang="zh-CN" sz="1600" b="1" kern="1200" dirty="0">
                              <a:solidFill>
                                <a:schemeClr val="lt1"/>
                              </a:solidFill>
                              <a:latin typeface="Arial" panose="020B0604020202020204" pitchFamily="34" charset="0"/>
                              <a:ea typeface="+mn-ea"/>
                              <a:cs typeface="Arial" panose="020B0604020202020204" pitchFamily="34" charset="0"/>
                            </a:rPr>
                            <a:t>CTDE</a:t>
                          </a:r>
                          <a:endParaRPr lang="zh-CN" altLang="en-US" sz="16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195179230"/>
                      </a:ext>
                    </a:extLst>
                  </a:tr>
                  <a:tr h="370840">
                    <a:tc>
                      <a:txBody>
                        <a:bodyPr/>
                        <a:lstStyle/>
                        <a:p>
                          <a:r>
                            <a:rPr lang="en-US" altLang="zh-CN" sz="1600" dirty="0">
                              <a:solidFill>
                                <a:schemeClr val="tx1"/>
                              </a:solidFill>
                              <a:latin typeface="Arial" panose="020B0604020202020204" pitchFamily="34" charset="0"/>
                              <a:cs typeface="Arial" panose="020B0604020202020204" pitchFamily="34" charset="0"/>
                            </a:rPr>
                            <a:t>Actor critic – input </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60881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Actor critic – output </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7275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Critic network – input</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r>
                                  <a:rPr lang="en-US" altLang="zh-CN" sz="1600" b="1" i="1" smtClean="0">
                                    <a:solidFill>
                                      <a:schemeClr val="tx1"/>
                                    </a:solidFill>
                                    <a:latin typeface="Cambria Math" panose="02040503050406030204" pitchFamily="18" charset="0"/>
                                    <a:cs typeface="Calibri" panose="020F0502020204030204" pitchFamily="34" charset="0"/>
                                  </a:rPr>
                                  <m:t>]</m:t>
                                </m:r>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r>
                                  <a:rPr lang="en-US" altLang="zh-CN" sz="1600" b="1" i="1" smtClean="0">
                                    <a:solidFill>
                                      <a:schemeClr val="tx1"/>
                                    </a:solidFill>
                                    <a:latin typeface="Cambria Math" panose="02040503050406030204" pitchFamily="18" charset="0"/>
                                    <a:cs typeface="Calibri" panose="020F0502020204030204" pitchFamily="34" charset="0"/>
                                  </a:rPr>
                                  <m:t>]</m:t>
                                </m:r>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r>
                                  <a:rPr lang="en-US" altLang="zh-CN" sz="1600" b="1" i="1" smtClean="0">
                                    <a:solidFill>
                                      <a:schemeClr val="tx1"/>
                                    </a:solidFill>
                                    <a:latin typeface="Cambria Math" panose="02040503050406030204" pitchFamily="18" charset="0"/>
                                    <a:cs typeface="Calibri" panose="020F0502020204030204" pitchFamily="34" charset="0"/>
                                  </a:rPr>
                                  <m:t>]</m:t>
                                </m:r>
                              </m:oMath>
                            </m:oMathPara>
                          </a14:m>
                          <a:endParaRPr lang="zh-CN" alt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70847857"/>
                      </a:ext>
                    </a:extLst>
                  </a:tr>
                  <a:tr h="370840">
                    <a:tc>
                      <a:txBody>
                        <a:bodyPr/>
                        <a:lstStyle/>
                        <a:p>
                          <a:r>
                            <a:rPr lang="en-US" altLang="zh-CN" sz="1600" dirty="0">
                              <a:solidFill>
                                <a:schemeClr val="tx1"/>
                              </a:solidFill>
                              <a:latin typeface="Arial" panose="020B0604020202020204" pitchFamily="34" charset="0"/>
                              <a:cs typeface="Arial" panose="020B0604020202020204" pitchFamily="34" charset="0"/>
                            </a:rPr>
                            <a:t>Critic network – output </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600" b="1" i="1">
                                        <a:solidFill>
                                          <a:schemeClr val="tx1"/>
                                        </a:solidFill>
                                        <a:latin typeface="Cambria Math" panose="02040503050406030204" pitchFamily="18" charset="0"/>
                                        <a:cs typeface="Calibri" panose="020F0502020204030204" pitchFamily="34" charset="0"/>
                                      </a:rPr>
                                    </m:ctrlPr>
                                  </m:dPr>
                                  <m:e>
                                    <m:sSub>
                                      <m:sSubPr>
                                        <m:ctrlPr>
                                          <a:rPr lang="en-US" altLang="zh-CN" sz="1600" b="1" i="1">
                                            <a:solidFill>
                                              <a:schemeClr val="tx1"/>
                                            </a:solidFill>
                                            <a:latin typeface="Cambria Math" panose="02040503050406030204" pitchFamily="18" charset="0"/>
                                            <a:cs typeface="Calibri" panose="020F0502020204030204" pitchFamily="34" charset="0"/>
                                          </a:rPr>
                                        </m:ctrlPr>
                                      </m:sSubPr>
                                      <m:e>
                                        <m:r>
                                          <a:rPr lang="en-US" altLang="zh-CN" sz="1600" b="1" i="1">
                                            <a:solidFill>
                                              <a:schemeClr val="tx1"/>
                                            </a:solidFill>
                                            <a:latin typeface="Cambria Math" panose="02040503050406030204" pitchFamily="18" charset="0"/>
                                            <a:cs typeface="Calibri" panose="020F0502020204030204" pitchFamily="34" charset="0"/>
                                          </a:rPr>
                                          <m:t>𝒐</m:t>
                                        </m:r>
                                      </m:e>
                                      <m:sub>
                                        <m:r>
                                          <a:rPr lang="en-US" altLang="zh-CN" sz="1600" b="1" i="1">
                                            <a:solidFill>
                                              <a:schemeClr val="tx1"/>
                                            </a:solidFill>
                                            <a:latin typeface="Cambria Math" panose="02040503050406030204" pitchFamily="18" charset="0"/>
                                            <a:cs typeface="Calibri" panose="020F0502020204030204" pitchFamily="34" charset="0"/>
                                          </a:rPr>
                                          <m:t>𝟏</m:t>
                                        </m:r>
                                        <m:r>
                                          <a:rPr lang="en-US" altLang="zh-CN" sz="1600" b="1" i="1">
                                            <a:solidFill>
                                              <a:schemeClr val="tx1"/>
                                            </a:solidFill>
                                            <a:latin typeface="Cambria Math" panose="02040503050406030204" pitchFamily="18" charset="0"/>
                                            <a:cs typeface="Calibri" panose="020F0502020204030204" pitchFamily="34" charset="0"/>
                                          </a:rPr>
                                          <m:t>:</m:t>
                                        </m:r>
                                        <m:r>
                                          <a:rPr lang="en-US" altLang="zh-CN" sz="1600" b="1" i="1">
                                            <a:solidFill>
                                              <a:schemeClr val="tx1"/>
                                            </a:solidFill>
                                            <a:latin typeface="Cambria Math" panose="02040503050406030204" pitchFamily="18" charset="0"/>
                                            <a:cs typeface="Calibri" panose="020F0502020204030204" pitchFamily="34" charset="0"/>
                                          </a:rPr>
                                          <m:t>𝑰</m:t>
                                        </m:r>
                                      </m:sub>
                                    </m:sSub>
                                    <m:r>
                                      <a:rPr lang="en-US" altLang="zh-CN" sz="1600" b="1" i="1">
                                        <a:solidFill>
                                          <a:schemeClr val="tx1"/>
                                        </a:solidFill>
                                        <a:latin typeface="Cambria Math" panose="02040503050406030204" pitchFamily="18" charset="0"/>
                                        <a:cs typeface="Calibri" panose="020F0502020204030204" pitchFamily="34" charset="0"/>
                                      </a:rPr>
                                      <m:t>,</m:t>
                                    </m:r>
                                    <m:sSub>
                                      <m:sSubPr>
                                        <m:ctrlPr>
                                          <a:rPr lang="en-US" altLang="zh-CN" sz="1600" b="1" i="1">
                                            <a:solidFill>
                                              <a:schemeClr val="tx1"/>
                                            </a:solidFill>
                                            <a:latin typeface="Cambria Math" panose="02040503050406030204" pitchFamily="18" charset="0"/>
                                            <a:cs typeface="Calibri" panose="020F0502020204030204" pitchFamily="34" charset="0"/>
                                          </a:rPr>
                                        </m:ctrlPr>
                                      </m:sSubPr>
                                      <m:e>
                                        <m:r>
                                          <a:rPr lang="en-US" altLang="zh-CN" sz="1600" b="1" i="1">
                                            <a:solidFill>
                                              <a:schemeClr val="tx1"/>
                                            </a:solidFill>
                                            <a:latin typeface="Cambria Math" panose="02040503050406030204" pitchFamily="18" charset="0"/>
                                            <a:cs typeface="Calibri" panose="020F0502020204030204" pitchFamily="34" charset="0"/>
                                          </a:rPr>
                                          <m:t>𝒂</m:t>
                                        </m:r>
                                      </m:e>
                                      <m:sub>
                                        <m:r>
                                          <a:rPr lang="en-US" altLang="zh-CN" sz="1600" b="1" i="1">
                                            <a:solidFill>
                                              <a:schemeClr val="tx1"/>
                                            </a:solidFill>
                                            <a:latin typeface="Cambria Math" panose="02040503050406030204" pitchFamily="18" charset="0"/>
                                            <a:cs typeface="Calibri" panose="020F0502020204030204" pitchFamily="34" charset="0"/>
                                          </a:rPr>
                                          <m:t>𝟏</m:t>
                                        </m:r>
                                        <m:r>
                                          <a:rPr lang="en-US" altLang="zh-CN" sz="1600" b="1" i="1">
                                            <a:solidFill>
                                              <a:schemeClr val="tx1"/>
                                            </a:solidFill>
                                            <a:latin typeface="Cambria Math" panose="02040503050406030204" pitchFamily="18" charset="0"/>
                                            <a:cs typeface="Calibri" panose="020F0502020204030204" pitchFamily="34" charset="0"/>
                                          </a:rPr>
                                          <m:t>:</m:t>
                                        </m:r>
                                        <m:r>
                                          <a:rPr lang="en-US" altLang="zh-CN" sz="1600" b="1" i="1">
                                            <a:solidFill>
                                              <a:schemeClr val="tx1"/>
                                            </a:solidFill>
                                            <a:latin typeface="Cambria Math" panose="02040503050406030204" pitchFamily="18" charset="0"/>
                                            <a:cs typeface="Calibri" panose="020F0502020204030204" pitchFamily="34" charset="0"/>
                                          </a:rPr>
                                          <m:t>𝑰</m:t>
                                        </m:r>
                                      </m:sub>
                                    </m:sSub>
                                    <m:r>
                                      <a:rPr lang="en-US" altLang="zh-CN" sz="1600" b="1" i="1">
                                        <a:solidFill>
                                          <a:schemeClr val="tx1"/>
                                        </a:solidFill>
                                        <a:latin typeface="Cambria Math" panose="02040503050406030204" pitchFamily="18" charset="0"/>
                                        <a:cs typeface="Calibri" panose="020F0502020204030204" pitchFamily="34" charset="0"/>
                                      </a:rPr>
                                      <m:t>;</m:t>
                                    </m:r>
                                    <m:r>
                                      <a:rPr lang="zh-CN" altLang="en-US" sz="1600" b="1" i="1">
                                        <a:solidFill>
                                          <a:schemeClr val="tx1"/>
                                        </a:solidFill>
                                        <a:latin typeface="Cambria Math" panose="02040503050406030204" pitchFamily="18" charset="0"/>
                                        <a:cs typeface="Calibri" panose="020F0502020204030204" pitchFamily="34" charset="0"/>
                                      </a:rPr>
                                      <m:t>𝜽</m:t>
                                    </m:r>
                                  </m:e>
                                </m:d>
                              </m:oMath>
                            </m:oMathPara>
                          </a14:m>
                          <a:endParaRPr lang="zh-CN" altLang="en-US" sz="1600" b="1"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600" b="1" i="1">
                                        <a:solidFill>
                                          <a:schemeClr val="tx1"/>
                                        </a:solidFill>
                                        <a:latin typeface="Cambria Math" panose="02040503050406030204" pitchFamily="18" charset="0"/>
                                        <a:cs typeface="Calibri" panose="020F0502020204030204" pitchFamily="34" charset="0"/>
                                      </a:rPr>
                                    </m:ctrlPr>
                                  </m:dPr>
                                  <m:e>
                                    <m:sSub>
                                      <m:sSubPr>
                                        <m:ctrlPr>
                                          <a:rPr lang="en-US" altLang="zh-CN" sz="1600" b="1" i="1">
                                            <a:solidFill>
                                              <a:schemeClr val="tx1"/>
                                            </a:solidFill>
                                            <a:latin typeface="Cambria Math" panose="02040503050406030204" pitchFamily="18" charset="0"/>
                                            <a:cs typeface="Calibri" panose="020F0502020204030204" pitchFamily="34" charset="0"/>
                                          </a:rPr>
                                        </m:ctrlPr>
                                      </m:sSubPr>
                                      <m:e>
                                        <m:r>
                                          <a:rPr lang="en-US" altLang="zh-CN" sz="1600" b="1" i="1">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r>
                                      <a:rPr lang="en-US" altLang="zh-CN" sz="1600" b="1" i="1">
                                        <a:solidFill>
                                          <a:schemeClr val="tx1"/>
                                        </a:solidFill>
                                        <a:latin typeface="Cambria Math" panose="02040503050406030204" pitchFamily="18" charset="0"/>
                                        <a:cs typeface="Calibri" panose="020F0502020204030204" pitchFamily="34" charset="0"/>
                                      </a:rPr>
                                      <m:t>,</m:t>
                                    </m:r>
                                    <m:sSub>
                                      <m:sSubPr>
                                        <m:ctrlPr>
                                          <a:rPr lang="en-US" altLang="zh-CN" sz="1600" b="1" i="1">
                                            <a:solidFill>
                                              <a:schemeClr val="tx1"/>
                                            </a:solidFill>
                                            <a:latin typeface="Cambria Math" panose="02040503050406030204" pitchFamily="18" charset="0"/>
                                            <a:cs typeface="Calibri" panose="020F0502020204030204" pitchFamily="34" charset="0"/>
                                          </a:rPr>
                                        </m:ctrlPr>
                                      </m:sSubPr>
                                      <m:e>
                                        <m:r>
                                          <a:rPr lang="en-US" altLang="zh-CN" sz="1600" b="1" i="1">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𝒊</m:t>
                                        </m:r>
                                      </m:sub>
                                    </m:sSub>
                                    <m:r>
                                      <a:rPr lang="en-US" altLang="zh-CN" sz="1600" b="1" i="1">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bPr>
                                      <m:e>
                                        <m:r>
                                          <a:rPr lang="zh-CN" altLang="en-US"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𝜽</m:t>
                                        </m:r>
                                      </m:e>
                                      <m:sub>
                                        <m:r>
                                          <a:rPr lang="en-US" altLang="zh-CN" sz="1600" b="1" i="1">
                                            <a:solidFill>
                                              <a:schemeClr val="tx1"/>
                                            </a:solidFill>
                                            <a:latin typeface="Cambria Math" panose="02040503050406030204" pitchFamily="18" charset="0"/>
                                            <a:ea typeface="Cambria Math" panose="02040503050406030204" pitchFamily="18" charset="0"/>
                                            <a:cs typeface="Calibri" panose="020F0502020204030204" pitchFamily="34" charset="0"/>
                                          </a:rPr>
                                          <m:t>𝒊</m:t>
                                        </m:r>
                                      </m:sub>
                                    </m:sSub>
                                  </m:e>
                                </m:d>
                              </m:oMath>
                            </m:oMathPara>
                          </a14:m>
                          <a:endParaRPr lang="zh-CN" altLang="en-US" sz="1600" b="1"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𝑸</m:t>
                                </m:r>
                                <m:d>
                                  <m:dPr>
                                    <m:ctrlPr>
                                      <a:rPr lang="en-US" altLang="zh-CN" sz="1600" b="1" i="1">
                                        <a:solidFill>
                                          <a:schemeClr val="tx1"/>
                                        </a:solidFill>
                                        <a:latin typeface="Cambria Math" panose="02040503050406030204" pitchFamily="18" charset="0"/>
                                        <a:cs typeface="Calibri" panose="020F0502020204030204" pitchFamily="34" charset="0"/>
                                      </a:rPr>
                                    </m:ctrlPr>
                                  </m:dPr>
                                  <m:e>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𝒐</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r>
                                      <a:rPr lang="en-US" altLang="zh-CN" sz="1600" b="1" i="1" smtClean="0">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cs typeface="Calibri" panose="020F0502020204030204" pitchFamily="34" charset="0"/>
                                          </a:rPr>
                                        </m:ctrlPr>
                                      </m:sSubPr>
                                      <m:e>
                                        <m:r>
                                          <a:rPr lang="en-US" altLang="zh-CN" sz="1600" b="1" i="1" smtClean="0">
                                            <a:solidFill>
                                              <a:schemeClr val="tx1"/>
                                            </a:solidFill>
                                            <a:latin typeface="Cambria Math" panose="02040503050406030204" pitchFamily="18" charset="0"/>
                                            <a:cs typeface="Calibri" panose="020F0502020204030204" pitchFamily="34" charset="0"/>
                                          </a:rPr>
                                          <m:t>𝒂</m:t>
                                        </m:r>
                                      </m:e>
                                      <m:sub>
                                        <m:r>
                                          <a:rPr lang="en-US" altLang="zh-CN" sz="1600" b="1" i="1" smtClean="0">
                                            <a:solidFill>
                                              <a:schemeClr val="tx1"/>
                                            </a:solidFill>
                                            <a:latin typeface="Cambria Math" panose="02040503050406030204" pitchFamily="18" charset="0"/>
                                            <a:cs typeface="Calibri" panose="020F0502020204030204" pitchFamily="34" charset="0"/>
                                          </a:rPr>
                                          <m:t>𝟏</m:t>
                                        </m:r>
                                        <m:r>
                                          <a:rPr lang="en-US" altLang="zh-CN" sz="1600" b="1" i="1" smtClean="0">
                                            <a:solidFill>
                                              <a:schemeClr val="tx1"/>
                                            </a:solidFill>
                                            <a:latin typeface="Cambria Math" panose="02040503050406030204" pitchFamily="18" charset="0"/>
                                            <a:cs typeface="Calibri" panose="020F0502020204030204" pitchFamily="34" charset="0"/>
                                          </a:rPr>
                                          <m:t>:</m:t>
                                        </m:r>
                                        <m:r>
                                          <a:rPr lang="en-US" altLang="zh-CN" sz="1600" b="1" i="1" smtClean="0">
                                            <a:solidFill>
                                              <a:schemeClr val="tx1"/>
                                            </a:solidFill>
                                            <a:latin typeface="Cambria Math" panose="02040503050406030204" pitchFamily="18" charset="0"/>
                                            <a:cs typeface="Calibri" panose="020F0502020204030204" pitchFamily="34" charset="0"/>
                                          </a:rPr>
                                          <m:t>𝑰</m:t>
                                        </m:r>
                                      </m:sub>
                                    </m:sSub>
                                    <m:r>
                                      <a:rPr lang="en-US" altLang="zh-CN" sz="1600" b="1" i="1">
                                        <a:solidFill>
                                          <a:schemeClr val="tx1"/>
                                        </a:solidFill>
                                        <a:latin typeface="Cambria Math" panose="02040503050406030204" pitchFamily="18" charset="0"/>
                                        <a:cs typeface="Calibri" panose="020F0502020204030204" pitchFamily="34" charset="0"/>
                                      </a:rPr>
                                      <m:t>;</m:t>
                                    </m:r>
                                    <m:sSub>
                                      <m:sSubPr>
                                        <m:ctrlPr>
                                          <a:rPr lang="en-US" altLang="zh-CN"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bPr>
                                      <m:e>
                                        <m:r>
                                          <a:rPr lang="zh-CN" altLang="en-US" sz="16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𝜽</m:t>
                                        </m:r>
                                      </m:e>
                                      <m:sub>
                                        <m:r>
                                          <a:rPr lang="en-US" altLang="zh-CN" sz="1600" b="1" i="1">
                                            <a:solidFill>
                                              <a:schemeClr val="tx1"/>
                                            </a:solidFill>
                                            <a:latin typeface="Cambria Math" panose="02040503050406030204" pitchFamily="18" charset="0"/>
                                            <a:ea typeface="Cambria Math" panose="02040503050406030204" pitchFamily="18" charset="0"/>
                                            <a:cs typeface="Calibri" panose="020F0502020204030204" pitchFamily="34" charset="0"/>
                                          </a:rPr>
                                          <m:t>𝒊</m:t>
                                        </m:r>
                                      </m:sub>
                                    </m:sSub>
                                  </m:e>
                                </m:d>
                              </m:oMath>
                            </m:oMathPara>
                          </a14:m>
                          <a:endParaRPr lang="zh-CN" alt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30183954"/>
                      </a:ext>
                    </a:extLst>
                  </a:tr>
                </a:tbl>
              </a:graphicData>
            </a:graphic>
          </p:graphicFrame>
        </mc:Choice>
        <mc:Fallback xmlns="">
          <p:graphicFrame>
            <p:nvGraphicFramePr>
              <p:cNvPr id="10" name="表格 9">
                <a:extLst>
                  <a:ext uri="{FF2B5EF4-FFF2-40B4-BE49-F238E27FC236}">
                    <a16:creationId xmlns:a16="http://schemas.microsoft.com/office/drawing/2014/main" id="{2BDEC4D4-8145-12E0-3B7F-D8A436EECD60}"/>
                  </a:ext>
                </a:extLst>
              </p:cNvPr>
              <p:cNvGraphicFramePr>
                <a:graphicFrameLocks noGrp="1"/>
              </p:cNvGraphicFramePr>
              <p:nvPr>
                <p:extLst>
                  <p:ext uri="{D42A27DB-BD31-4B8C-83A1-F6EECF244321}">
                    <p14:modId xmlns:p14="http://schemas.microsoft.com/office/powerpoint/2010/main" val="37785454"/>
                  </p:ext>
                </p:extLst>
              </p:nvPr>
            </p:nvGraphicFramePr>
            <p:xfrm>
              <a:off x="241299" y="3816350"/>
              <a:ext cx="7560000" cy="1854200"/>
            </p:xfrm>
            <a:graphic>
              <a:graphicData uri="http://schemas.openxmlformats.org/drawingml/2006/table">
                <a:tbl>
                  <a:tblPr firstRow="1" bandRow="1">
                    <a:tableStyleId>{5C22544A-7EE6-4342-B048-85BDC9FD1C3A}</a:tableStyleId>
                  </a:tblPr>
                  <a:tblGrid>
                    <a:gridCol w="2294773">
                      <a:extLst>
                        <a:ext uri="{9D8B030D-6E8A-4147-A177-3AD203B41FA5}">
                          <a16:colId xmlns:a16="http://schemas.microsoft.com/office/drawing/2014/main" val="3611534178"/>
                        </a:ext>
                      </a:extLst>
                    </a:gridCol>
                    <a:gridCol w="1721079">
                      <a:extLst>
                        <a:ext uri="{9D8B030D-6E8A-4147-A177-3AD203B41FA5}">
                          <a16:colId xmlns:a16="http://schemas.microsoft.com/office/drawing/2014/main" val="3388568348"/>
                        </a:ext>
                      </a:extLst>
                    </a:gridCol>
                    <a:gridCol w="1593592">
                      <a:extLst>
                        <a:ext uri="{9D8B030D-6E8A-4147-A177-3AD203B41FA5}">
                          <a16:colId xmlns:a16="http://schemas.microsoft.com/office/drawing/2014/main" val="1196808993"/>
                        </a:ext>
                      </a:extLst>
                    </a:gridCol>
                    <a:gridCol w="1950556">
                      <a:extLst>
                        <a:ext uri="{9D8B030D-6E8A-4147-A177-3AD203B41FA5}">
                          <a16:colId xmlns:a16="http://schemas.microsoft.com/office/drawing/2014/main" val="111509125"/>
                        </a:ext>
                      </a:extLst>
                    </a:gridCol>
                  </a:tblGrid>
                  <a:tr h="370840">
                    <a:tc>
                      <a:txBody>
                        <a:bodyPr/>
                        <a:lstStyle/>
                        <a:p>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n-US" altLang="zh-CN" sz="1600" b="1" kern="1200" dirty="0">
                              <a:solidFill>
                                <a:schemeClr val="lt1"/>
                              </a:solidFill>
                              <a:latin typeface="Arial" panose="020B0604020202020204" pitchFamily="34" charset="0"/>
                              <a:ea typeface="+mn-ea"/>
                              <a:cs typeface="Arial" panose="020B0604020202020204" pitchFamily="34" charset="0"/>
                            </a:rPr>
                            <a:t>CTCE</a:t>
                          </a:r>
                          <a:endParaRPr lang="zh-CN" altLang="en-US" sz="16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en-US" altLang="zh-CN" sz="1600" b="1" kern="1200" dirty="0">
                              <a:solidFill>
                                <a:schemeClr val="lt1"/>
                              </a:solidFill>
                              <a:latin typeface="Arial" panose="020B0604020202020204" pitchFamily="34" charset="0"/>
                              <a:ea typeface="+mn-ea"/>
                              <a:cs typeface="Arial" panose="020B0604020202020204" pitchFamily="34" charset="0"/>
                            </a:rPr>
                            <a:t>DTDE</a:t>
                          </a:r>
                          <a:endParaRPr lang="zh-CN" altLang="en-US" sz="16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en-US" altLang="zh-CN" sz="1600" b="1" kern="1200" dirty="0">
                              <a:solidFill>
                                <a:schemeClr val="lt1"/>
                              </a:solidFill>
                              <a:latin typeface="Arial" panose="020B0604020202020204" pitchFamily="34" charset="0"/>
                              <a:ea typeface="+mn-ea"/>
                              <a:cs typeface="Arial" panose="020B0604020202020204" pitchFamily="34" charset="0"/>
                            </a:rPr>
                            <a:t>CTDE</a:t>
                          </a:r>
                          <a:endParaRPr lang="zh-CN" altLang="en-US" sz="16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195179230"/>
                      </a:ext>
                    </a:extLst>
                  </a:tr>
                  <a:tr h="370840">
                    <a:tc>
                      <a:txBody>
                        <a:bodyPr/>
                        <a:lstStyle/>
                        <a:p>
                          <a:r>
                            <a:rPr lang="en-US" altLang="zh-CN" sz="1600" dirty="0">
                              <a:solidFill>
                                <a:schemeClr val="tx1"/>
                              </a:solidFill>
                              <a:latin typeface="Arial" panose="020B0604020202020204" pitchFamily="34" charset="0"/>
                              <a:cs typeface="Arial" panose="020B0604020202020204" pitchFamily="34" charset="0"/>
                            </a:rPr>
                            <a:t>Actor critic – input </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endParaRPr lang="zh-CN"/>
                        </a:p>
                      </a:txBody>
                      <a:tcPr>
                        <a:blipFill>
                          <a:blip r:embed="rId2"/>
                          <a:stretch>
                            <a:fillRect l="-134043" t="-104918" r="-207801" b="-309836"/>
                          </a:stretch>
                        </a:blipFill>
                      </a:tcPr>
                    </a:tc>
                    <a:tc>
                      <a:txBody>
                        <a:bodyPr/>
                        <a:lstStyle/>
                        <a:p>
                          <a:endParaRPr lang="zh-CN"/>
                        </a:p>
                      </a:txBody>
                      <a:tcPr>
                        <a:blipFill>
                          <a:blip r:embed="rId2"/>
                          <a:stretch>
                            <a:fillRect l="-251908" t="-104918" r="-123664" b="-309836"/>
                          </a:stretch>
                        </a:blipFill>
                      </a:tcPr>
                    </a:tc>
                    <a:tc>
                      <a:txBody>
                        <a:bodyPr/>
                        <a:lstStyle/>
                        <a:p>
                          <a:endParaRPr lang="zh-CN"/>
                        </a:p>
                      </a:txBody>
                      <a:tcPr>
                        <a:blipFill>
                          <a:blip r:embed="rId2"/>
                          <a:stretch>
                            <a:fillRect l="-288125" t="-104918" r="-1250" b="-309836"/>
                          </a:stretch>
                        </a:blipFill>
                      </a:tcPr>
                    </a:tc>
                    <a:extLst>
                      <a:ext uri="{0D108BD9-81ED-4DB2-BD59-A6C34878D82A}">
                        <a16:rowId xmlns:a16="http://schemas.microsoft.com/office/drawing/2014/main" val="37160881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Actor critic – output </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endParaRPr lang="zh-CN"/>
                        </a:p>
                      </a:txBody>
                      <a:tcPr>
                        <a:blipFill>
                          <a:blip r:embed="rId2"/>
                          <a:stretch>
                            <a:fillRect l="-134043" t="-204918" r="-207801" b="-209836"/>
                          </a:stretch>
                        </a:blipFill>
                      </a:tcPr>
                    </a:tc>
                    <a:tc>
                      <a:txBody>
                        <a:bodyPr/>
                        <a:lstStyle/>
                        <a:p>
                          <a:endParaRPr lang="zh-CN"/>
                        </a:p>
                      </a:txBody>
                      <a:tcPr>
                        <a:blipFill>
                          <a:blip r:embed="rId2"/>
                          <a:stretch>
                            <a:fillRect l="-251908" t="-204918" r="-123664" b="-209836"/>
                          </a:stretch>
                        </a:blipFill>
                      </a:tcPr>
                    </a:tc>
                    <a:tc>
                      <a:txBody>
                        <a:bodyPr/>
                        <a:lstStyle/>
                        <a:p>
                          <a:endParaRPr lang="zh-CN"/>
                        </a:p>
                      </a:txBody>
                      <a:tcPr>
                        <a:blipFill>
                          <a:blip r:embed="rId2"/>
                          <a:stretch>
                            <a:fillRect l="-288125" t="-204918" r="-1250" b="-209836"/>
                          </a:stretch>
                        </a:blipFill>
                      </a:tcPr>
                    </a:tc>
                    <a:extLst>
                      <a:ext uri="{0D108BD9-81ED-4DB2-BD59-A6C34878D82A}">
                        <a16:rowId xmlns:a16="http://schemas.microsoft.com/office/drawing/2014/main" val="3577275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Critic network – input</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endParaRPr lang="zh-CN"/>
                        </a:p>
                      </a:txBody>
                      <a:tcPr>
                        <a:blipFill>
                          <a:blip r:embed="rId2"/>
                          <a:stretch>
                            <a:fillRect l="-134043" t="-304918" r="-207801" b="-109836"/>
                          </a:stretch>
                        </a:blipFill>
                      </a:tcPr>
                    </a:tc>
                    <a:tc>
                      <a:txBody>
                        <a:bodyPr/>
                        <a:lstStyle/>
                        <a:p>
                          <a:endParaRPr lang="zh-CN"/>
                        </a:p>
                      </a:txBody>
                      <a:tcPr>
                        <a:blipFill>
                          <a:blip r:embed="rId2"/>
                          <a:stretch>
                            <a:fillRect l="-251908" t="-304918" r="-123664" b="-109836"/>
                          </a:stretch>
                        </a:blipFill>
                      </a:tcPr>
                    </a:tc>
                    <a:tc>
                      <a:txBody>
                        <a:bodyPr/>
                        <a:lstStyle/>
                        <a:p>
                          <a:endParaRPr lang="zh-CN"/>
                        </a:p>
                      </a:txBody>
                      <a:tcPr>
                        <a:blipFill>
                          <a:blip r:embed="rId2"/>
                          <a:stretch>
                            <a:fillRect l="-288125" t="-304918" r="-1250" b="-109836"/>
                          </a:stretch>
                        </a:blipFill>
                      </a:tcPr>
                    </a:tc>
                    <a:extLst>
                      <a:ext uri="{0D108BD9-81ED-4DB2-BD59-A6C34878D82A}">
                        <a16:rowId xmlns:a16="http://schemas.microsoft.com/office/drawing/2014/main" val="1070847857"/>
                      </a:ext>
                    </a:extLst>
                  </a:tr>
                  <a:tr h="370840">
                    <a:tc>
                      <a:txBody>
                        <a:bodyPr/>
                        <a:lstStyle/>
                        <a:p>
                          <a:r>
                            <a:rPr lang="en-US" altLang="zh-CN" sz="1600" dirty="0">
                              <a:solidFill>
                                <a:schemeClr val="tx1"/>
                              </a:solidFill>
                              <a:latin typeface="Arial" panose="020B0604020202020204" pitchFamily="34" charset="0"/>
                              <a:cs typeface="Arial" panose="020B0604020202020204" pitchFamily="34" charset="0"/>
                            </a:rPr>
                            <a:t>Critic network – output </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endParaRPr lang="zh-CN"/>
                        </a:p>
                      </a:txBody>
                      <a:tcPr>
                        <a:blipFill>
                          <a:blip r:embed="rId2"/>
                          <a:stretch>
                            <a:fillRect l="-134043" t="-404918" r="-207801" b="-9836"/>
                          </a:stretch>
                        </a:blipFill>
                      </a:tcPr>
                    </a:tc>
                    <a:tc>
                      <a:txBody>
                        <a:bodyPr/>
                        <a:lstStyle/>
                        <a:p>
                          <a:endParaRPr lang="zh-CN"/>
                        </a:p>
                      </a:txBody>
                      <a:tcPr>
                        <a:blipFill>
                          <a:blip r:embed="rId2"/>
                          <a:stretch>
                            <a:fillRect l="-251908" t="-404918" r="-123664" b="-9836"/>
                          </a:stretch>
                        </a:blipFill>
                      </a:tcPr>
                    </a:tc>
                    <a:tc>
                      <a:txBody>
                        <a:bodyPr/>
                        <a:lstStyle/>
                        <a:p>
                          <a:endParaRPr lang="zh-CN"/>
                        </a:p>
                      </a:txBody>
                      <a:tcPr>
                        <a:blipFill>
                          <a:blip r:embed="rId2"/>
                          <a:stretch>
                            <a:fillRect l="-288125" t="-404918" r="-1250" b="-9836"/>
                          </a:stretch>
                        </a:blipFill>
                      </a:tcPr>
                    </a:tc>
                    <a:extLst>
                      <a:ext uri="{0D108BD9-81ED-4DB2-BD59-A6C34878D82A}">
                        <a16:rowId xmlns:a16="http://schemas.microsoft.com/office/drawing/2014/main" val="630183954"/>
                      </a:ext>
                    </a:extLst>
                  </a:tr>
                </a:tbl>
              </a:graphicData>
            </a:graphic>
          </p:graphicFrame>
        </mc:Fallback>
      </mc:AlternateContent>
      <p:sp>
        <p:nvSpPr>
          <p:cNvPr id="11" name="文本框 10">
            <a:extLst>
              <a:ext uri="{FF2B5EF4-FFF2-40B4-BE49-F238E27FC236}">
                <a16:creationId xmlns:a16="http://schemas.microsoft.com/office/drawing/2014/main" id="{8224EC79-ED15-DE85-A092-4B78B70C45FA}"/>
              </a:ext>
            </a:extLst>
          </p:cNvPr>
          <p:cNvSpPr txBox="1"/>
          <p:nvPr/>
        </p:nvSpPr>
        <p:spPr>
          <a:xfrm>
            <a:off x="1294912" y="3157251"/>
            <a:ext cx="5452774" cy="369332"/>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Table 1: Characteristics of three MARL frameworks.</a:t>
            </a:r>
            <a:endParaRPr lang="zh-CN" altLang="en-US"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4884F68C-1417-0446-6A01-95C6353B496A}"/>
              </a:ext>
            </a:extLst>
          </p:cNvPr>
          <p:cNvSpPr txBox="1"/>
          <p:nvPr/>
        </p:nvSpPr>
        <p:spPr>
          <a:xfrm>
            <a:off x="573005" y="5686751"/>
            <a:ext cx="6896588" cy="369332"/>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Table 2: Actor-critic network structures of three MARL frameworks.</a:t>
            </a:r>
            <a:endParaRPr lang="zh-CN" altLang="en-US"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95FE058E-404F-A331-C624-936C23EBAB83}"/>
              </a:ext>
            </a:extLst>
          </p:cNvPr>
          <p:cNvSpPr txBox="1"/>
          <p:nvPr/>
        </p:nvSpPr>
        <p:spPr>
          <a:xfrm>
            <a:off x="7998979" y="825451"/>
            <a:ext cx="4010514" cy="5555367"/>
          </a:xfrm>
          <a:prstGeom prst="rect">
            <a:avLst/>
          </a:prstGeom>
          <a:noFill/>
        </p:spPr>
        <p:txBody>
          <a:bodyPr wrap="square">
            <a:spAutoFit/>
          </a:bodyPr>
          <a:lstStyle/>
          <a:p>
            <a:pPr>
              <a:spcAft>
                <a:spcPts val="600"/>
              </a:spcAft>
            </a:pPr>
            <a:r>
              <a:rPr lang="en-US" altLang="zh-CN" sz="2000" b="1" dirty="0">
                <a:latin typeface="Calibri" panose="020F0502020204030204" pitchFamily="34" charset="0"/>
                <a:cs typeface="Calibri" panose="020F0502020204030204" pitchFamily="34" charset="0"/>
              </a:rPr>
              <a:t>Key Summary:</a:t>
            </a:r>
          </a:p>
          <a:p>
            <a:pPr marL="342900" indent="-3429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DTDE</a:t>
            </a:r>
            <a:r>
              <a:rPr lang="en-US" altLang="zh-CN" sz="2000" dirty="0">
                <a:latin typeface="Calibri" panose="020F0502020204030204" pitchFamily="34" charset="0"/>
                <a:cs typeface="Calibri" panose="020F0502020204030204" pitchFamily="34" charset="0"/>
              </a:rPr>
              <a:t> suffers from </a:t>
            </a:r>
            <a:r>
              <a:rPr lang="en-US" altLang="zh-CN" sz="2000" b="1" i="1" u="sng" dirty="0">
                <a:solidFill>
                  <a:srgbClr val="C00000"/>
                </a:solidFill>
                <a:latin typeface="Calibri" panose="020F0502020204030204" pitchFamily="34" charset="0"/>
                <a:cs typeface="Calibri" panose="020F0502020204030204" pitchFamily="34" charset="0"/>
              </a:rPr>
              <a:t>non-stationarity issue</a:t>
            </a:r>
            <a:r>
              <a:rPr lang="en-US" altLang="zh-CN" sz="2000" dirty="0">
                <a:latin typeface="Calibri" panose="020F0502020204030204" pitchFamily="34" charset="0"/>
                <a:cs typeface="Calibri" panose="020F0502020204030204" pitchFamily="34" charset="0"/>
              </a:rPr>
              <a:t>, which may not reach the optimal solutions, thus is not suitable for most of smart grid applications.</a:t>
            </a:r>
          </a:p>
          <a:p>
            <a:pPr marL="342900" indent="-342900">
              <a:spcAft>
                <a:spcPts val="600"/>
              </a:spcAft>
              <a:buFont typeface="Arial" panose="020B0604020202020204" pitchFamily="34" charset="0"/>
              <a:buChar char="•"/>
            </a:pPr>
            <a:r>
              <a:rPr lang="en-US" altLang="zh-CN" sz="2000" b="1" i="1" u="sng" dirty="0">
                <a:solidFill>
                  <a:srgbClr val="C00000"/>
                </a:solidFill>
                <a:latin typeface="Calibri" panose="020F0502020204030204" pitchFamily="34" charset="0"/>
                <a:cs typeface="Calibri" panose="020F0502020204030204" pitchFamily="34" charset="0"/>
              </a:rPr>
              <a:t>CTCE and CTDE </a:t>
            </a:r>
            <a:r>
              <a:rPr lang="en-US" altLang="zh-CN" sz="2000" dirty="0">
                <a:latin typeface="Calibri" panose="020F0502020204030204" pitchFamily="34" charset="0"/>
                <a:cs typeface="Calibri" panose="020F0502020204030204" pitchFamily="34" charset="0"/>
              </a:rPr>
              <a:t>can both address the non-stationarity issue of DTDE, but may </a:t>
            </a:r>
            <a:r>
              <a:rPr lang="en-US" altLang="zh-CN" sz="2000" b="1" i="1" u="sng" dirty="0">
                <a:solidFill>
                  <a:srgbClr val="C00000"/>
                </a:solidFill>
                <a:latin typeface="Calibri" panose="020F0502020204030204" pitchFamily="34" charset="0"/>
                <a:cs typeface="Calibri" panose="020F0502020204030204" pitchFamily="34" charset="0"/>
              </a:rPr>
              <a:t>lose privacy and scalability</a:t>
            </a:r>
            <a:r>
              <a:rPr lang="en-US" altLang="zh-CN" sz="2000" dirty="0">
                <a:latin typeface="Calibri" panose="020F0502020204030204" pitchFamily="34" charset="0"/>
                <a:cs typeface="Calibri" panose="020F0502020204030204" pitchFamily="34" charset="0"/>
              </a:rPr>
              <a:t>, since the critic network needs to take all agent’s local observations and actions as input.</a:t>
            </a:r>
          </a:p>
          <a:p>
            <a:pPr marL="342900" indent="-3429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Compared to CTCE, </a:t>
            </a:r>
            <a:r>
              <a:rPr lang="en-US" altLang="zh-CN" sz="2000" b="1" i="1" u="sng" dirty="0">
                <a:solidFill>
                  <a:srgbClr val="C00000"/>
                </a:solidFill>
                <a:latin typeface="Calibri" panose="020F0502020204030204" pitchFamily="34" charset="0"/>
                <a:cs typeface="Calibri" panose="020F0502020204030204" pitchFamily="34" charset="0"/>
              </a:rPr>
              <a:t>CTDE</a:t>
            </a:r>
            <a:r>
              <a:rPr lang="en-US" altLang="zh-CN" sz="2000" dirty="0">
                <a:latin typeface="Calibri" panose="020F0502020204030204" pitchFamily="34" charset="0"/>
                <a:cs typeface="Calibri" panose="020F0502020204030204" pitchFamily="34" charset="0"/>
              </a:rPr>
              <a:t> benefits from its </a:t>
            </a:r>
            <a:r>
              <a:rPr lang="en-US" altLang="zh-CN" sz="2000" b="1" i="1" u="sng" dirty="0">
                <a:solidFill>
                  <a:srgbClr val="C00000"/>
                </a:solidFill>
                <a:latin typeface="Calibri" panose="020F0502020204030204" pitchFamily="34" charset="0"/>
                <a:cs typeface="Calibri" panose="020F0502020204030204" pitchFamily="34" charset="0"/>
              </a:rPr>
              <a:t>decentralized execution </a:t>
            </a:r>
            <a:r>
              <a:rPr lang="en-US" altLang="zh-CN" sz="2000" dirty="0">
                <a:latin typeface="Calibri" panose="020F0502020204030204" pitchFamily="34" charset="0"/>
                <a:cs typeface="Calibri" panose="020F0502020204030204" pitchFamily="34" charset="0"/>
              </a:rPr>
              <a:t>that only requires local observations when on-line test.</a:t>
            </a:r>
          </a:p>
        </p:txBody>
      </p:sp>
    </p:spTree>
    <p:extLst>
      <p:ext uri="{BB962C8B-B14F-4D97-AF65-F5344CB8AC3E}">
        <p14:creationId xmlns:p14="http://schemas.microsoft.com/office/powerpoint/2010/main" val="3268330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55</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Smart grid applications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Household P2P energy trading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Multi-energy Microgrid P2P energy trading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EV ancillary services in power-transportation network</a:t>
            </a:r>
            <a:endParaRPr lang="en-US" altLang="zh-CN" sz="2400" b="1" dirty="0">
              <a:solidFill>
                <a:srgbClr val="C00000"/>
              </a:solidFill>
              <a:latin typeface="Calibri" panose="020F0502020204030204" pitchFamily="34" charset="0"/>
              <a:cs typeface="Calibri" panose="020F0502020204030204" pitchFamily="34" charset="0"/>
            </a:endParaRP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548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56</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Smart Grid Applications</a:t>
            </a:r>
          </a:p>
        </p:txBody>
      </p:sp>
      <p:grpSp>
        <p:nvGrpSpPr>
          <p:cNvPr id="6" name="组合 5">
            <a:extLst>
              <a:ext uri="{FF2B5EF4-FFF2-40B4-BE49-F238E27FC236}">
                <a16:creationId xmlns:a16="http://schemas.microsoft.com/office/drawing/2014/main" id="{2AEBE08C-48D8-AB03-8465-1F946A1A0088}"/>
              </a:ext>
            </a:extLst>
          </p:cNvPr>
          <p:cNvGrpSpPr/>
          <p:nvPr/>
        </p:nvGrpSpPr>
        <p:grpSpPr>
          <a:xfrm>
            <a:off x="2856550" y="2618729"/>
            <a:ext cx="6651451" cy="3741442"/>
            <a:chOff x="2856550" y="2618729"/>
            <a:chExt cx="6651451" cy="3741442"/>
          </a:xfrm>
        </p:grpSpPr>
        <p:pic>
          <p:nvPicPr>
            <p:cNvPr id="7" name="图片 6">
              <a:extLst>
                <a:ext uri="{FF2B5EF4-FFF2-40B4-BE49-F238E27FC236}">
                  <a16:creationId xmlns:a16="http://schemas.microsoft.com/office/drawing/2014/main" id="{786C8118-BEBC-BB07-B453-1687C58D4F57}"/>
                </a:ext>
              </a:extLst>
            </p:cNvPr>
            <p:cNvPicPr>
              <a:picLocks noChangeAspect="1"/>
            </p:cNvPicPr>
            <p:nvPr/>
          </p:nvPicPr>
          <p:blipFill>
            <a:blip r:embed="rId2"/>
            <a:stretch>
              <a:fillRect/>
            </a:stretch>
          </p:blipFill>
          <p:spPr>
            <a:xfrm>
              <a:off x="2856550" y="2618729"/>
              <a:ext cx="6651451" cy="3741442"/>
            </a:xfrm>
            <a:prstGeom prst="rect">
              <a:avLst/>
            </a:prstGeom>
            <a:ln w="28575">
              <a:solidFill>
                <a:schemeClr val="bg2"/>
              </a:solidFill>
            </a:ln>
          </p:spPr>
        </p:pic>
        <p:sp>
          <p:nvSpPr>
            <p:cNvPr id="8" name="矩形 7">
              <a:extLst>
                <a:ext uri="{FF2B5EF4-FFF2-40B4-BE49-F238E27FC236}">
                  <a16:creationId xmlns:a16="http://schemas.microsoft.com/office/drawing/2014/main" id="{603C7D7B-6AB0-30D0-DF7B-2C8649CB1C84}"/>
                </a:ext>
              </a:extLst>
            </p:cNvPr>
            <p:cNvSpPr/>
            <p:nvPr/>
          </p:nvSpPr>
          <p:spPr>
            <a:xfrm>
              <a:off x="8464550" y="2637779"/>
              <a:ext cx="990600" cy="226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标注: 弯曲线形(带边框和强调线) 9">
            <a:extLst>
              <a:ext uri="{FF2B5EF4-FFF2-40B4-BE49-F238E27FC236}">
                <a16:creationId xmlns:a16="http://schemas.microsoft.com/office/drawing/2014/main" id="{00BF0289-6055-8AD8-A606-A199C4486AF1}"/>
              </a:ext>
            </a:extLst>
          </p:cNvPr>
          <p:cNvSpPr/>
          <p:nvPr/>
        </p:nvSpPr>
        <p:spPr>
          <a:xfrm flipH="1">
            <a:off x="256700" y="2689861"/>
            <a:ext cx="2133600" cy="3672000"/>
          </a:xfrm>
          <a:prstGeom prst="accentBorderCallout2">
            <a:avLst>
              <a:gd name="adj1" fmla="val 37343"/>
              <a:gd name="adj2" fmla="val -5952"/>
              <a:gd name="adj3" fmla="val 37343"/>
              <a:gd name="adj4" fmla="val -18155"/>
              <a:gd name="adj5" fmla="val 55186"/>
              <a:gd name="adj6" fmla="val -81085"/>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注: 双弯曲线形(带边框和强调线) 13">
            <a:extLst>
              <a:ext uri="{FF2B5EF4-FFF2-40B4-BE49-F238E27FC236}">
                <a16:creationId xmlns:a16="http://schemas.microsoft.com/office/drawing/2014/main" id="{82E3BB73-F2A6-3CC2-BFEF-161B4FA10454}"/>
              </a:ext>
            </a:extLst>
          </p:cNvPr>
          <p:cNvSpPr/>
          <p:nvPr/>
        </p:nvSpPr>
        <p:spPr>
          <a:xfrm rot="16200000">
            <a:off x="5423316" y="-2430364"/>
            <a:ext cx="1487608" cy="7894320"/>
          </a:xfrm>
          <a:prstGeom prst="accentBorderCallout3">
            <a:avLst>
              <a:gd name="adj1" fmla="val 31363"/>
              <a:gd name="adj2" fmla="val -4235"/>
              <a:gd name="adj3" fmla="val 31363"/>
              <a:gd name="adj4" fmla="val -14618"/>
              <a:gd name="adj5" fmla="val 51659"/>
              <a:gd name="adj6" fmla="val -15047"/>
              <a:gd name="adj7" fmla="val 33521"/>
              <a:gd name="adj8" fmla="val -147385"/>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标注: 双弯曲线形(带边框和强调线) 14">
            <a:extLst>
              <a:ext uri="{FF2B5EF4-FFF2-40B4-BE49-F238E27FC236}">
                <a16:creationId xmlns:a16="http://schemas.microsoft.com/office/drawing/2014/main" id="{BAB07E0B-338C-0214-D865-01F48ABBFB27}"/>
              </a:ext>
            </a:extLst>
          </p:cNvPr>
          <p:cNvSpPr/>
          <p:nvPr/>
        </p:nvSpPr>
        <p:spPr>
          <a:xfrm flipV="1">
            <a:off x="9880600" y="2682362"/>
            <a:ext cx="2124000" cy="3672000"/>
          </a:xfrm>
          <a:prstGeom prst="accentBorderCallout3">
            <a:avLst>
              <a:gd name="adj1" fmla="val 49403"/>
              <a:gd name="adj2" fmla="val -6240"/>
              <a:gd name="adj3" fmla="val 2122"/>
              <a:gd name="adj4" fmla="val -39747"/>
              <a:gd name="adj5" fmla="val 2336"/>
              <a:gd name="adj6" fmla="val -114258"/>
              <a:gd name="adj7" fmla="val 14175"/>
              <a:gd name="adj8" fmla="val -153741"/>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9B00B47-1111-F8A1-049A-5341E7C33E08}"/>
              </a:ext>
            </a:extLst>
          </p:cNvPr>
          <p:cNvSpPr txBox="1"/>
          <p:nvPr/>
        </p:nvSpPr>
        <p:spPr>
          <a:xfrm>
            <a:off x="313850" y="2682362"/>
            <a:ext cx="2019300" cy="3693319"/>
          </a:xfrm>
          <a:prstGeom prst="rect">
            <a:avLst/>
          </a:prstGeom>
          <a:noFill/>
        </p:spPr>
        <p:txBody>
          <a:bodyPr wrap="square" rtlCol="0">
            <a:spAutoFit/>
          </a:bodyPr>
          <a:lstStyle/>
          <a:p>
            <a:r>
              <a:rPr lang="en-US" altLang="zh-CN" b="1" i="1" u="sng" dirty="0">
                <a:latin typeface="Calibri" panose="020F0502020204030204" pitchFamily="34" charset="0"/>
                <a:cs typeface="Calibri" panose="020F0502020204030204" pitchFamily="34" charset="0"/>
              </a:rPr>
              <a:t>Application 1</a:t>
            </a:r>
            <a:r>
              <a:rPr lang="en-US" altLang="zh-CN" dirty="0">
                <a:latin typeface="Calibri" panose="020F0502020204030204" pitchFamily="34" charset="0"/>
                <a:cs typeface="Calibri" panose="020F0502020204030204" pitchFamily="34" charset="0"/>
              </a:rPr>
              <a:t>: P2P energy trading for households/smart homes:</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Households can balance their demand and PV generation locally</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Reduce dependence on main grid</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Save energy bills</a:t>
            </a:r>
            <a:endParaRPr lang="zh-CN" altLang="en-US" dirty="0">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58022D25-D0D8-F5C6-BD5A-B9A1D507DA98}"/>
              </a:ext>
            </a:extLst>
          </p:cNvPr>
          <p:cNvSpPr txBox="1"/>
          <p:nvPr/>
        </p:nvSpPr>
        <p:spPr>
          <a:xfrm>
            <a:off x="9932950" y="2677716"/>
            <a:ext cx="2019300" cy="3693319"/>
          </a:xfrm>
          <a:prstGeom prst="rect">
            <a:avLst/>
          </a:prstGeom>
          <a:noFill/>
        </p:spPr>
        <p:txBody>
          <a:bodyPr wrap="square" rtlCol="0">
            <a:spAutoFit/>
          </a:bodyPr>
          <a:lstStyle/>
          <a:p>
            <a:r>
              <a:rPr lang="en-US" altLang="zh-CN" b="1" i="1" u="sng" dirty="0">
                <a:latin typeface="Calibri" panose="020F0502020204030204" pitchFamily="34" charset="0"/>
                <a:cs typeface="Calibri" panose="020F0502020204030204" pitchFamily="34" charset="0"/>
              </a:rPr>
              <a:t>Application 3</a:t>
            </a:r>
            <a:r>
              <a:rPr lang="en-US" altLang="zh-CN" dirty="0">
                <a:latin typeface="Calibri" panose="020F0502020204030204" pitchFamily="34" charset="0"/>
                <a:cs typeface="Calibri" panose="020F0502020204030204" pitchFamily="34" charset="0"/>
              </a:rPr>
              <a:t>: EVs ancillary service provision for smart grid:</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Charging service</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Demand management service</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Carbon intensity service</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Up and down balancing services</a:t>
            </a:r>
          </a:p>
        </p:txBody>
      </p:sp>
      <p:cxnSp>
        <p:nvCxnSpPr>
          <p:cNvPr id="19" name="直接连接符 18">
            <a:extLst>
              <a:ext uri="{FF2B5EF4-FFF2-40B4-BE49-F238E27FC236}">
                <a16:creationId xmlns:a16="http://schemas.microsoft.com/office/drawing/2014/main" id="{315E7E77-732F-8D69-26D2-8638D27A8F6C}"/>
              </a:ext>
            </a:extLst>
          </p:cNvPr>
          <p:cNvCxnSpPr>
            <a:cxnSpLocks/>
          </p:cNvCxnSpPr>
          <p:nvPr/>
        </p:nvCxnSpPr>
        <p:spPr>
          <a:xfrm>
            <a:off x="6309360" y="2479040"/>
            <a:ext cx="0" cy="6146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E69E05D8-5F23-6032-5EE0-1288A8BBAE6F}"/>
              </a:ext>
            </a:extLst>
          </p:cNvPr>
          <p:cNvSpPr txBox="1"/>
          <p:nvPr/>
        </p:nvSpPr>
        <p:spPr>
          <a:xfrm>
            <a:off x="2291477" y="759171"/>
            <a:ext cx="7722473" cy="1477328"/>
          </a:xfrm>
          <a:prstGeom prst="rect">
            <a:avLst/>
          </a:prstGeom>
          <a:noFill/>
        </p:spPr>
        <p:txBody>
          <a:bodyPr wrap="square" rtlCol="0">
            <a:spAutoFit/>
          </a:bodyPr>
          <a:lstStyle/>
          <a:p>
            <a:r>
              <a:rPr lang="en-US" altLang="zh-CN" b="1" i="1" u="sng" dirty="0">
                <a:latin typeface="Calibri" panose="020F0502020204030204" pitchFamily="34" charset="0"/>
                <a:cs typeface="Calibri" panose="020F0502020204030204" pitchFamily="34" charset="0"/>
              </a:rPr>
              <a:t>Application 2</a:t>
            </a:r>
            <a:r>
              <a:rPr lang="en-US" altLang="zh-CN" dirty="0">
                <a:latin typeface="Calibri" panose="020F0502020204030204" pitchFamily="34" charset="0"/>
                <a:cs typeface="Calibri" panose="020F0502020204030204" pitchFamily="34" charset="0"/>
              </a:rPr>
              <a:t>: Energy coordination of multiple multi-energy microgrids (MEMGs):</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Residential, Industrial, and Commercial areas can coordinate with each other</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System flexibility can be fully explored from </a:t>
            </a:r>
          </a:p>
          <a:p>
            <a:pPr marL="800100" lvl="1" indent="-342900">
              <a:buFont typeface="+mj-lt"/>
              <a:buAutoNum type="arabicPeriod"/>
            </a:pPr>
            <a:r>
              <a:rPr lang="en-US" altLang="zh-CN" dirty="0">
                <a:latin typeface="Calibri" panose="020F0502020204030204" pitchFamily="34" charset="0"/>
                <a:cs typeface="Calibri" panose="020F0502020204030204" pitchFamily="34" charset="0"/>
              </a:rPr>
              <a:t>Local trading among MEMGs</a:t>
            </a:r>
          </a:p>
          <a:p>
            <a:pPr marL="800100" lvl="1" indent="-342900">
              <a:buFont typeface="+mj-lt"/>
              <a:buAutoNum type="arabicPeriod"/>
            </a:pPr>
            <a:r>
              <a:rPr lang="en-US" altLang="zh-CN" dirty="0">
                <a:latin typeface="Calibri" panose="020F0502020204030204" pitchFamily="34" charset="0"/>
                <a:cs typeface="Calibri" panose="020F0502020204030204" pitchFamily="34" charset="0"/>
              </a:rPr>
              <a:t>Complementary among multi-energy sectors</a:t>
            </a:r>
            <a:endParaRPr lang="zh-CN" altLang="en-US" dirty="0">
              <a:latin typeface="Calibri" panose="020F0502020204030204" pitchFamily="34" charset="0"/>
              <a:cs typeface="Calibri" panose="020F0502020204030204" pitchFamily="34" charset="0"/>
            </a:endParaRPr>
          </a:p>
        </p:txBody>
      </p:sp>
      <p:cxnSp>
        <p:nvCxnSpPr>
          <p:cNvPr id="23" name="直接连接符 22">
            <a:extLst>
              <a:ext uri="{FF2B5EF4-FFF2-40B4-BE49-F238E27FC236}">
                <a16:creationId xmlns:a16="http://schemas.microsoft.com/office/drawing/2014/main" id="{80061870-76C6-B7E4-CC3B-494D1702E880}"/>
              </a:ext>
            </a:extLst>
          </p:cNvPr>
          <p:cNvCxnSpPr>
            <a:cxnSpLocks/>
          </p:cNvCxnSpPr>
          <p:nvPr/>
        </p:nvCxnSpPr>
        <p:spPr>
          <a:xfrm>
            <a:off x="6309360" y="2479040"/>
            <a:ext cx="1346695" cy="17576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018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57</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Smart grid applications</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Household P2P energy trading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Multi-energy Microgrid P2P energy trading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EV ancillary services in power-transportation network</a:t>
            </a:r>
            <a:endParaRPr lang="en-US" altLang="zh-CN" sz="2400" b="1" dirty="0">
              <a:solidFill>
                <a:srgbClr val="C00000"/>
              </a:solidFill>
              <a:latin typeface="Calibri" panose="020F0502020204030204" pitchFamily="34" charset="0"/>
              <a:cs typeface="Calibri" panose="020F0502020204030204" pitchFamily="34" charset="0"/>
            </a:endParaRP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287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Case Study I: Households P2P Energy Trading</a:t>
            </a:r>
          </a:p>
        </p:txBody>
      </p:sp>
      <p:sp>
        <p:nvSpPr>
          <p:cNvPr id="6" name="文本框 5">
            <a:extLst>
              <a:ext uri="{FF2B5EF4-FFF2-40B4-BE49-F238E27FC236}">
                <a16:creationId xmlns:a16="http://schemas.microsoft.com/office/drawing/2014/main" id="{63605891-8B96-37DF-262F-D5B1862BF877}"/>
              </a:ext>
            </a:extLst>
          </p:cNvPr>
          <p:cNvSpPr txBox="1"/>
          <p:nvPr/>
        </p:nvSpPr>
        <p:spPr>
          <a:xfrm>
            <a:off x="1327018" y="2040343"/>
            <a:ext cx="9530080" cy="1754326"/>
          </a:xfrm>
          <a:prstGeom prst="rect">
            <a:avLst/>
          </a:prstGeom>
          <a:noFill/>
        </p:spPr>
        <p:txBody>
          <a:bodyPr wrap="square">
            <a:spAutoFit/>
          </a:bodyPr>
          <a:lstStyle/>
          <a:p>
            <a:pPr algn="ctr">
              <a:spcBef>
                <a:spcPts val="600"/>
              </a:spcBef>
            </a:pPr>
            <a:r>
              <a:rPr lang="en-US" altLang="zh-CN" sz="3600" b="1" dirty="0">
                <a:solidFill>
                  <a:srgbClr val="C00000"/>
                </a:solidFill>
                <a:latin typeface="Calibri" panose="020F0502020204030204" pitchFamily="34" charset="0"/>
                <a:cs typeface="Calibri" panose="020F0502020204030204" pitchFamily="34" charset="0"/>
              </a:rPr>
              <a:t>Scalable Coordinated Management of Peer-to-Peer Energy Trading: A Multi-Cluster Deep Reinforcement Learning Approach</a:t>
            </a:r>
            <a:endParaRPr lang="en-US" altLang="zh-CN" sz="3200" b="1" dirty="0">
              <a:solidFill>
                <a:srgbClr val="C00000"/>
              </a:solidFill>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41FC6BA2-436D-5EC0-930E-4FA56BC1CE3B}"/>
              </a:ext>
            </a:extLst>
          </p:cNvPr>
          <p:cNvSpPr txBox="1"/>
          <p:nvPr/>
        </p:nvSpPr>
        <p:spPr>
          <a:xfrm>
            <a:off x="555559" y="5430549"/>
            <a:ext cx="11072997" cy="584775"/>
          </a:xfrm>
          <a:prstGeom prst="rect">
            <a:avLst/>
          </a:prstGeom>
          <a:noFill/>
        </p:spPr>
        <p:txBody>
          <a:bodyPr wrap="square">
            <a:spAutoFit/>
          </a:bodyPr>
          <a:lstStyle/>
          <a:p>
            <a:pPr>
              <a:spcBef>
                <a:spcPts val="600"/>
              </a:spcBef>
            </a:pP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[1] Dawei Qiu, Yujian Ye, Dimitrios Papadaskalopoulos, and Goran Strbac, “Scalable coordinated management of peer-to-peer energy trading: A multi-cluster deep reinforcement learning approach”, </a:t>
            </a:r>
            <a:r>
              <a:rPr lang="en-US" altLang="zh-CN" sz="1600" i="1" dirty="0">
                <a:solidFill>
                  <a:schemeClr val="tx1">
                    <a:lumMod val="50000"/>
                    <a:lumOff val="50000"/>
                  </a:schemeClr>
                </a:solidFill>
                <a:latin typeface="Calibri" panose="020F0502020204030204" pitchFamily="34" charset="0"/>
                <a:cs typeface="Calibri" panose="020F0502020204030204" pitchFamily="34" charset="0"/>
              </a:rPr>
              <a:t>Applied Energy</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Volume 292, page 116940, June 2021.</a:t>
            </a:r>
            <a:endParaRPr lang="en-US" altLang="zh-CN" sz="1400"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1237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59</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Cluster of Households with DER Portfolios</a:t>
            </a:r>
          </a:p>
        </p:txBody>
      </p:sp>
      <p:pic>
        <p:nvPicPr>
          <p:cNvPr id="108" name="图片 107">
            <a:extLst>
              <a:ext uri="{FF2B5EF4-FFF2-40B4-BE49-F238E27FC236}">
                <a16:creationId xmlns:a16="http://schemas.microsoft.com/office/drawing/2014/main" id="{8ADBDAD7-82F5-50E7-A2EF-5947733865F6}"/>
              </a:ext>
            </a:extLst>
          </p:cNvPr>
          <p:cNvPicPr>
            <a:picLocks noChangeAspect="1"/>
          </p:cNvPicPr>
          <p:nvPr/>
        </p:nvPicPr>
        <p:blipFill>
          <a:blip r:embed="rId2"/>
          <a:stretch>
            <a:fillRect/>
          </a:stretch>
        </p:blipFill>
        <p:spPr>
          <a:xfrm>
            <a:off x="57919" y="1079091"/>
            <a:ext cx="8762226" cy="3039686"/>
          </a:xfrm>
          <a:prstGeom prst="rect">
            <a:avLst/>
          </a:prstGeom>
        </p:spPr>
      </p:pic>
      <p:sp>
        <p:nvSpPr>
          <p:cNvPr id="109" name="Rectangle 8">
            <a:extLst>
              <a:ext uri="{FF2B5EF4-FFF2-40B4-BE49-F238E27FC236}">
                <a16:creationId xmlns:a16="http://schemas.microsoft.com/office/drawing/2014/main" id="{0A690656-A631-9B16-8628-E0F72F0A5F4F}"/>
              </a:ext>
            </a:extLst>
          </p:cNvPr>
          <p:cNvSpPr txBox="1">
            <a:spLocks noChangeArrowheads="1"/>
          </p:cNvSpPr>
          <p:nvPr/>
        </p:nvSpPr>
        <p:spPr>
          <a:xfrm>
            <a:off x="6874639" y="867077"/>
            <a:ext cx="5049892" cy="14355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rgbClr val="0070C0"/>
                </a:solidFill>
                <a:latin typeface="Calibri" panose="020F0502020204030204" pitchFamily="34" charset="0"/>
                <a:cs typeface="Calibri" panose="020F0502020204030204" pitchFamily="34" charset="0"/>
              </a:rPr>
              <a:t>An </a:t>
            </a:r>
            <a:r>
              <a:rPr lang="en-GB" sz="2400" i="1" dirty="0">
                <a:solidFill>
                  <a:srgbClr val="0070C0"/>
                </a:solidFill>
                <a:latin typeface="Calibri" panose="020F0502020204030204" pitchFamily="34" charset="0"/>
                <a:cs typeface="Calibri" panose="020F0502020204030204" pitchFamily="34" charset="0"/>
              </a:rPr>
              <a:t>appropriate</a:t>
            </a:r>
            <a:r>
              <a:rPr lang="en-US" sz="2400" i="1" dirty="0">
                <a:solidFill>
                  <a:srgbClr val="0070C0"/>
                </a:solidFill>
                <a:latin typeface="Calibri" panose="020F0502020204030204" pitchFamily="34" charset="0"/>
                <a:cs typeface="Calibri" panose="020F0502020204030204" pitchFamily="34" charset="0"/>
              </a:rPr>
              <a:t> </a:t>
            </a:r>
            <a:r>
              <a:rPr lang="en-US" sz="2400" b="1" i="1" u="sng" dirty="0">
                <a:solidFill>
                  <a:srgbClr val="0070C0"/>
                </a:solidFill>
                <a:latin typeface="Calibri" panose="020F0502020204030204" pitchFamily="34" charset="0"/>
                <a:cs typeface="Calibri" panose="020F0502020204030204" pitchFamily="34" charset="0"/>
              </a:rPr>
              <a:t>market mechanism</a:t>
            </a:r>
            <a:r>
              <a:rPr lang="en-US" sz="2400" b="1" i="1" dirty="0">
                <a:solidFill>
                  <a:srgbClr val="0070C0"/>
                </a:solidFill>
                <a:latin typeface="Calibri" panose="020F0502020204030204" pitchFamily="34" charset="0"/>
                <a:cs typeface="Calibri" panose="020F0502020204030204" pitchFamily="34" charset="0"/>
              </a:rPr>
              <a:t> </a:t>
            </a:r>
            <a:r>
              <a:rPr lang="en-US" sz="2400" i="1" dirty="0">
                <a:solidFill>
                  <a:srgbClr val="0070C0"/>
                </a:solidFill>
                <a:latin typeface="Calibri" panose="020F0502020204030204" pitchFamily="34" charset="0"/>
                <a:cs typeface="Calibri" panose="020F0502020204030204" pitchFamily="34" charset="0"/>
              </a:rPr>
              <a:t>is required for efficiently coordinating these large number of </a:t>
            </a:r>
            <a:r>
              <a:rPr lang="en-GB" sz="2400" i="1" dirty="0">
                <a:solidFill>
                  <a:srgbClr val="0070C0"/>
                </a:solidFill>
                <a:latin typeface="Calibri" panose="020F0502020204030204" pitchFamily="34" charset="0"/>
                <a:cs typeface="Calibri" panose="020F0502020204030204" pitchFamily="34" charset="0"/>
              </a:rPr>
              <a:t>small-scale DERs in the distribution level.</a:t>
            </a:r>
            <a:endParaRPr lang="en-US" sz="2400" i="1" dirty="0">
              <a:solidFill>
                <a:srgbClr val="0070C0"/>
              </a:solidFill>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8044EC84-4B2E-3C4F-BF5D-54055F668D30}"/>
              </a:ext>
            </a:extLst>
          </p:cNvPr>
          <p:cNvSpPr txBox="1"/>
          <p:nvPr/>
        </p:nvSpPr>
        <p:spPr>
          <a:xfrm>
            <a:off x="153169" y="4698428"/>
            <a:ext cx="11616267" cy="1554272"/>
          </a:xfrm>
          <a:prstGeom prst="rect">
            <a:avLst/>
          </a:prstGeom>
          <a:noFill/>
        </p:spPr>
        <p:txBody>
          <a:bodyPr wrap="square">
            <a:spAutoFit/>
          </a:bodyPr>
          <a:lstStyle/>
          <a:p>
            <a:pPr marL="0" indent="0">
              <a:spcAft>
                <a:spcPts val="600"/>
              </a:spcAft>
              <a:buNone/>
            </a:pPr>
            <a:r>
              <a:rPr lang="en-GB" altLang="zh-CN" sz="2000" b="1" dirty="0">
                <a:latin typeface="Calibri" panose="020F0502020204030204" pitchFamily="34" charset="0"/>
                <a:cs typeface="Calibri" panose="020F0502020204030204" pitchFamily="34" charset="0"/>
              </a:rPr>
              <a:t>Integrating and coordinating small-scale DERs:</a:t>
            </a:r>
          </a:p>
          <a:p>
            <a:pPr marL="285750" indent="-285750">
              <a:spcAft>
                <a:spcPts val="600"/>
              </a:spcAft>
              <a:buFont typeface="Arial" panose="020B0604020202020204" pitchFamily="34" charset="0"/>
              <a:buChar char="•"/>
            </a:pPr>
            <a:r>
              <a:rPr lang="en-GB" altLang="zh-CN" sz="2000" dirty="0">
                <a:latin typeface="Calibri" panose="020F0502020204030204" pitchFamily="34" charset="0"/>
                <a:cs typeface="Calibri" panose="020F0502020204030204" pitchFamily="34" charset="0"/>
              </a:rPr>
              <a:t>Distributed generators (DG), energy storage systems (ES) and flexible demand technologies (FD).</a:t>
            </a:r>
          </a:p>
          <a:p>
            <a:pPr marL="285750" indent="-285750">
              <a:spcAft>
                <a:spcPts val="600"/>
              </a:spcAft>
              <a:buFont typeface="Arial" panose="020B0604020202020204" pitchFamily="34" charset="0"/>
              <a:buChar char="•"/>
            </a:pPr>
            <a:r>
              <a:rPr lang="en-GB" altLang="zh-CN" sz="2000" dirty="0">
                <a:latin typeface="Calibri" panose="020F0502020204030204" pitchFamily="34" charset="0"/>
                <a:cs typeface="Calibri" panose="020F0502020204030204" pitchFamily="34" charset="0"/>
              </a:rPr>
              <a:t>Price differentials of retail pricing &gt;&gt; high import price &amp; low export price.</a:t>
            </a:r>
          </a:p>
          <a:p>
            <a:pPr marL="285750" indent="-285750">
              <a:spcAft>
                <a:spcPts val="600"/>
              </a:spcAft>
              <a:buFont typeface="Arial" panose="020B0604020202020204" pitchFamily="34" charset="0"/>
              <a:buChar char="•"/>
            </a:pPr>
            <a:r>
              <a:rPr lang="en-GB" altLang="zh-CN" sz="2000" dirty="0">
                <a:latin typeface="Calibri" panose="020F0502020204030204" pitchFamily="34" charset="0"/>
                <a:cs typeface="Calibri" panose="020F0502020204030204" pitchFamily="34" charset="0"/>
              </a:rPr>
              <a:t>Balancing demand-supply locally &gt;&gt; reduce cost and demand peaks. </a:t>
            </a:r>
            <a:endParaRPr lang="en-US" altLang="zh-CN" sz="20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94C9B9DE-F995-FE7F-1CEC-41477A813D89}"/>
              </a:ext>
            </a:extLst>
          </p:cNvPr>
          <p:cNvSpPr txBox="1"/>
          <p:nvPr/>
        </p:nvSpPr>
        <p:spPr>
          <a:xfrm>
            <a:off x="504560" y="4092977"/>
            <a:ext cx="7868944" cy="369332"/>
          </a:xfrm>
          <a:prstGeom prst="rect">
            <a:avLst/>
          </a:prstGeom>
          <a:noFill/>
        </p:spPr>
        <p:txBody>
          <a:bodyPr wrap="square">
            <a:spAutoFit/>
          </a:bodyPr>
          <a:lstStyle/>
          <a:p>
            <a:pPr algn="ctr"/>
            <a:r>
              <a:rPr lang="en-US" altLang="zh-CN" b="0" u="none" strike="noStrike" baseline="0" dirty="0">
                <a:latin typeface="Calibri" panose="020F0502020204030204" pitchFamily="34" charset="0"/>
                <a:cs typeface="Calibri" panose="020F0502020204030204" pitchFamily="34" charset="0"/>
              </a:rPr>
              <a:t>Figure: Four types of household clusters, with different DER portfolios.</a:t>
            </a:r>
            <a:endParaRPr lang="zh-CN" altLang="en-US"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4EDB0229-8882-0425-A2C8-B13B88CB9B94}"/>
              </a:ext>
            </a:extLst>
          </p:cNvPr>
          <p:cNvSpPr txBox="1"/>
          <p:nvPr/>
        </p:nvSpPr>
        <p:spPr>
          <a:xfrm>
            <a:off x="8986783" y="2420572"/>
            <a:ext cx="3111609" cy="2308324"/>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Apart from inflexible demand, these 4 clusters also have</a:t>
            </a:r>
          </a:p>
          <a:p>
            <a:pPr marL="342900" indent="-342900">
              <a:buFont typeface="+mj-lt"/>
              <a:buAutoNum type="arabicPeriod"/>
            </a:pPr>
            <a:r>
              <a:rPr lang="en-US" altLang="zh-CN" dirty="0">
                <a:latin typeface="Calibri" panose="020F0502020204030204" pitchFamily="34" charset="0"/>
                <a:cs typeface="Calibri" panose="020F0502020204030204" pitchFamily="34" charset="0"/>
              </a:rPr>
              <a:t>Basic cluster: WA and HVAC</a:t>
            </a:r>
          </a:p>
          <a:p>
            <a:pPr marL="342900" indent="-342900">
              <a:buFont typeface="+mj-lt"/>
              <a:buAutoNum type="arabicPeriod"/>
            </a:pPr>
            <a:r>
              <a:rPr lang="en-US" altLang="zh-CN" dirty="0">
                <a:latin typeface="Calibri" panose="020F0502020204030204" pitchFamily="34" charset="0"/>
                <a:cs typeface="Calibri" panose="020F0502020204030204" pitchFamily="34" charset="0"/>
              </a:rPr>
              <a:t>EV cluster: WA, HVAC, EV</a:t>
            </a:r>
          </a:p>
          <a:p>
            <a:pPr marL="342900" indent="-342900">
              <a:buFont typeface="+mj-lt"/>
              <a:buAutoNum type="arabicPeriod"/>
            </a:pPr>
            <a:r>
              <a:rPr lang="en-US" altLang="zh-CN" dirty="0">
                <a:latin typeface="Calibri" panose="020F0502020204030204" pitchFamily="34" charset="0"/>
                <a:cs typeface="Calibri" panose="020F0502020204030204" pitchFamily="34" charset="0"/>
              </a:rPr>
              <a:t>PV+ES cluster: WA, HVAC, PV, ES</a:t>
            </a:r>
          </a:p>
          <a:p>
            <a:pPr marL="342900" indent="-342900">
              <a:buFont typeface="+mj-lt"/>
              <a:buAutoNum type="arabicPeriod"/>
            </a:pPr>
            <a:r>
              <a:rPr lang="en-US" altLang="zh-CN" dirty="0">
                <a:latin typeface="Calibri" panose="020F0502020204030204" pitchFamily="34" charset="0"/>
                <a:cs typeface="Calibri" panose="020F0502020204030204" pitchFamily="34" charset="0"/>
              </a:rPr>
              <a:t>EV+ES+PV cluster: all resources</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898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322761" cy="707886"/>
          </a:xfrm>
          <a:prstGeom prst="rect">
            <a:avLst/>
          </a:prstGeom>
          <a:noFill/>
        </p:spPr>
        <p:txBody>
          <a:bodyPr wrap="square" rtlCol="0">
            <a:spAutoFit/>
          </a:bodyPr>
          <a:lstStyle/>
          <a:p>
            <a:r>
              <a:rPr lang="en-US" altLang="zh-CN" sz="4000" dirty="0">
                <a:solidFill>
                  <a:srgbClr val="C00000"/>
                </a:solidFill>
                <a:latin typeface="Calibri" panose="020F0502020204030204" pitchFamily="34" charset="0"/>
                <a:cs typeface="Calibri" panose="020F0502020204030204" pitchFamily="34" charset="0"/>
              </a:rPr>
              <a:t>Benefit and Requirement of SG (NIST)</a:t>
            </a:r>
            <a:endParaRPr lang="en-US" sz="4000" dirty="0">
              <a:solidFill>
                <a:srgbClr val="C00000"/>
              </a:solidFill>
              <a:latin typeface="Calibri" panose="020F0502020204030204" pitchFamily="34" charset="0"/>
              <a:cs typeface="Calibri" panose="020F0502020204030204" pitchFamily="34" charset="0"/>
            </a:endParaRPr>
          </a:p>
        </p:txBody>
      </p:sp>
      <p:sp>
        <p:nvSpPr>
          <p:cNvPr id="6" name="矩形 2"/>
          <p:cNvSpPr/>
          <p:nvPr/>
        </p:nvSpPr>
        <p:spPr>
          <a:xfrm>
            <a:off x="678142" y="830519"/>
            <a:ext cx="11200265" cy="5546134"/>
          </a:xfrm>
          <a:prstGeom prst="rect">
            <a:avLst/>
          </a:prstGeom>
        </p:spPr>
        <p:txBody>
          <a:bodyPr wrap="square">
            <a:spAutoFit/>
          </a:bodyPr>
          <a:lstStyle/>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Improving power reliability and quality;</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Optimizing facility utilization and averting construction of back-up (peak load) power plants;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Enhancing capacity and efficiency of existing electric power networks;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Improving resilience to disruption;</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Enabling predictive maintenance and self-healing responses to system disturbances;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Facilitating expanded deployment of renewable energy sources;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Accommodating distributed power sources;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Automating maintenance and operation;</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Reducing greenhouse gas emissions by enabling electric vehicles and new power sources;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Reducing oil consumption by reducing the need for inefficient generation during peak usage periods;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Presenting opportunities to improve grid security;</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Enabling transition to plug-in electric vehicles and new energy storage options;</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Increasing consumer choice;</a:t>
            </a:r>
          </a:p>
          <a:p>
            <a:pPr marL="324000" lvl="1" indent="-324000" eaLnBrk="0" fontAlgn="base" hangingPunct="0">
              <a:lnSpc>
                <a:spcPct val="80000"/>
              </a:lnSpc>
              <a:spcBef>
                <a:spcPts val="1200"/>
              </a:spcBef>
              <a:spcAft>
                <a:spcPct val="0"/>
              </a:spcAft>
              <a:buClr>
                <a:srgbClr val="404040"/>
              </a:buClr>
              <a:buSzPct val="90000"/>
              <a:buFont typeface="Corbel" pitchFamily="34" charset="0"/>
              <a:buAutoNum type="arabicPeriod"/>
            </a:pPr>
            <a:r>
              <a:rPr lang="en-US" altLang="zh-CN" sz="2000" b="1" i="1" dirty="0">
                <a:solidFill>
                  <a:srgbClr val="262626"/>
                </a:solidFill>
                <a:latin typeface="Calibri" panose="020F0502020204030204" pitchFamily="34" charset="0"/>
                <a:ea typeface="MS PGothic" pitchFamily="34" charset="-128"/>
                <a:cs typeface="Calibri" panose="020F0502020204030204" pitchFamily="34" charset="0"/>
              </a:rPr>
              <a:t>Enabling new products, services, and markets.</a:t>
            </a:r>
          </a:p>
        </p:txBody>
      </p:sp>
    </p:spTree>
    <p:extLst>
      <p:ext uri="{BB962C8B-B14F-4D97-AF65-F5344CB8AC3E}">
        <p14:creationId xmlns:p14="http://schemas.microsoft.com/office/powerpoint/2010/main" val="1563275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Market Structures of Local Energy Market</a:t>
            </a:r>
          </a:p>
        </p:txBody>
      </p:sp>
      <p:sp>
        <p:nvSpPr>
          <p:cNvPr id="36" name="矩形 35">
            <a:extLst>
              <a:ext uri="{FF2B5EF4-FFF2-40B4-BE49-F238E27FC236}">
                <a16:creationId xmlns:a16="http://schemas.microsoft.com/office/drawing/2014/main" id="{31F81057-5736-DA1B-9C3B-265BCEA76C88}"/>
              </a:ext>
            </a:extLst>
          </p:cNvPr>
          <p:cNvSpPr/>
          <p:nvPr/>
        </p:nvSpPr>
        <p:spPr>
          <a:xfrm>
            <a:off x="383741" y="4125763"/>
            <a:ext cx="5583761" cy="1785104"/>
          </a:xfrm>
          <a:prstGeom prst="rect">
            <a:avLst/>
          </a:prstGeom>
        </p:spPr>
        <p:txBody>
          <a:bodyPr wrap="square">
            <a:spAutoFit/>
          </a:bodyPr>
          <a:lstStyle/>
          <a:p>
            <a:pPr marL="276980" indent="-276980">
              <a:spcBef>
                <a:spcPts val="0"/>
              </a:spcBef>
              <a:spcAft>
                <a:spcPts val="600"/>
              </a:spcAft>
              <a:defRPr/>
            </a:pPr>
            <a:r>
              <a:rPr lang="en-GB" b="1" i="1" u="sng" dirty="0">
                <a:latin typeface="Calibri" panose="020F0502020204030204" pitchFamily="34" charset="0"/>
                <a:cs typeface="Calibri" panose="020F0502020204030204" pitchFamily="34" charset="0"/>
              </a:rPr>
              <a:t>Centralised manner</a:t>
            </a:r>
          </a:p>
          <a:p>
            <a:pPr marL="276980" indent="-276980">
              <a:spcBef>
                <a:spcPts val="0"/>
              </a:spcBef>
              <a:spcAft>
                <a:spcPts val="600"/>
              </a:spcAft>
              <a:defRPr/>
            </a:pPr>
            <a:r>
              <a:rPr lang="en-GB" b="1" i="0" dirty="0">
                <a:latin typeface="Calibri" panose="020F0502020204030204" pitchFamily="34" charset="0"/>
                <a:cs typeface="Calibri" panose="020F0502020204030204" pitchFamily="34" charset="0"/>
              </a:rPr>
              <a:t>Maximize</a:t>
            </a:r>
            <a:r>
              <a:rPr lang="en-GB" i="0" dirty="0">
                <a:latin typeface="Calibri" panose="020F0502020204030204" pitchFamily="34" charset="0"/>
                <a:cs typeface="Calibri" panose="020F0502020204030204" pitchFamily="34" charset="0"/>
              </a:rPr>
              <a:t> local market total surplus</a:t>
            </a:r>
          </a:p>
          <a:p>
            <a:pPr marL="276980" indent="-276980">
              <a:spcBef>
                <a:spcPts val="0"/>
              </a:spcBef>
              <a:spcAft>
                <a:spcPts val="600"/>
              </a:spcAft>
              <a:defRPr/>
            </a:pPr>
            <a:r>
              <a:rPr lang="en-GB" i="0" dirty="0">
                <a:latin typeface="Calibri" panose="020F0502020204030204" pitchFamily="34" charset="0"/>
                <a:cs typeface="Calibri" panose="020F0502020204030204" pitchFamily="34" charset="0"/>
              </a:rPr>
              <a:t>subject to:</a:t>
            </a:r>
          </a:p>
          <a:p>
            <a:pPr marL="342900" indent="-342900">
              <a:spcBef>
                <a:spcPts val="0"/>
              </a:spcBef>
              <a:spcAft>
                <a:spcPts val="600"/>
              </a:spcAft>
              <a:buFont typeface="Arial" panose="020B0604020202020204" pitchFamily="34" charset="0"/>
              <a:buChar char="•"/>
              <a:defRPr/>
            </a:pPr>
            <a:r>
              <a:rPr lang="en-GB" i="0" dirty="0">
                <a:latin typeface="Calibri" panose="020F0502020204030204" pitchFamily="34" charset="0"/>
                <a:cs typeface="Calibri" panose="020F0502020204030204" pitchFamily="34" charset="0"/>
              </a:rPr>
              <a:t>Energy balance between local prosumers and retailer</a:t>
            </a:r>
          </a:p>
          <a:p>
            <a:pPr marL="342900" indent="-342900">
              <a:spcBef>
                <a:spcPts val="0"/>
              </a:spcBef>
              <a:spcAft>
                <a:spcPts val="600"/>
              </a:spcAft>
              <a:buFont typeface="Arial" panose="020B0604020202020204" pitchFamily="34" charset="0"/>
              <a:buChar char="•"/>
              <a:defRPr/>
            </a:pPr>
            <a:r>
              <a:rPr lang="en-GB" i="0" dirty="0">
                <a:latin typeface="Calibri" panose="020F0502020204030204" pitchFamily="34" charset="0"/>
                <a:cs typeface="Calibri" panose="020F0502020204030204" pitchFamily="34" charset="0"/>
              </a:rPr>
              <a:t>Demand, generation, storage operating constraints</a:t>
            </a:r>
          </a:p>
        </p:txBody>
      </p:sp>
      <p:grpSp>
        <p:nvGrpSpPr>
          <p:cNvPr id="57" name="组合 56">
            <a:extLst>
              <a:ext uri="{FF2B5EF4-FFF2-40B4-BE49-F238E27FC236}">
                <a16:creationId xmlns:a16="http://schemas.microsoft.com/office/drawing/2014/main" id="{3CDC22E7-A04D-4D36-F8AF-1659C28D39AF}"/>
              </a:ext>
            </a:extLst>
          </p:cNvPr>
          <p:cNvGrpSpPr/>
          <p:nvPr/>
        </p:nvGrpSpPr>
        <p:grpSpPr>
          <a:xfrm>
            <a:off x="1653934" y="800358"/>
            <a:ext cx="3582925" cy="2990534"/>
            <a:chOff x="1653934" y="800358"/>
            <a:chExt cx="3582925" cy="2990534"/>
          </a:xfrm>
        </p:grpSpPr>
        <p:sp>
          <p:nvSpPr>
            <p:cNvPr id="5" name="TextBox 30">
              <a:extLst>
                <a:ext uri="{FF2B5EF4-FFF2-40B4-BE49-F238E27FC236}">
                  <a16:creationId xmlns:a16="http://schemas.microsoft.com/office/drawing/2014/main" id="{00941F4C-C9C7-B16E-A032-0A419D6E15E0}"/>
                </a:ext>
              </a:extLst>
            </p:cNvPr>
            <p:cNvSpPr txBox="1"/>
            <p:nvPr/>
          </p:nvSpPr>
          <p:spPr>
            <a:xfrm>
              <a:off x="1845178" y="2638892"/>
              <a:ext cx="3215691" cy="1152000"/>
            </a:xfrm>
            <a:prstGeom prst="rect">
              <a:avLst/>
            </a:prstGeom>
            <a:noFill/>
            <a:ln w="25400">
              <a:solidFill>
                <a:srgbClr val="0000FF"/>
              </a:solidFill>
            </a:ln>
          </p:spPr>
          <p:txBody>
            <a:bodyPr wrap="square">
              <a:spAutoFit/>
            </a:bodyPr>
            <a:lstStyle/>
            <a:p>
              <a:pPr marL="276980" indent="-276980">
                <a:spcBef>
                  <a:spcPts val="0"/>
                </a:spcBef>
                <a:spcAft>
                  <a:spcPts val="0"/>
                </a:spcAft>
                <a:defRPr/>
              </a:pPr>
              <a:endParaRPr lang="en-GB" sz="1400" i="0" dirty="0">
                <a:solidFill>
                  <a:srgbClr val="00B050"/>
                </a:solidFill>
                <a:latin typeface="+mn-lt"/>
              </a:endParaRPr>
            </a:p>
          </p:txBody>
        </p:sp>
        <p:sp>
          <p:nvSpPr>
            <p:cNvPr id="6" name="Rectangle 33">
              <a:extLst>
                <a:ext uri="{FF2B5EF4-FFF2-40B4-BE49-F238E27FC236}">
                  <a16:creationId xmlns:a16="http://schemas.microsoft.com/office/drawing/2014/main" id="{BE66415D-2DDF-F6F7-F290-B6DDDA28D6AC}"/>
                </a:ext>
              </a:extLst>
            </p:cNvPr>
            <p:cNvSpPr/>
            <p:nvPr/>
          </p:nvSpPr>
          <p:spPr>
            <a:xfrm>
              <a:off x="3651393" y="1908219"/>
              <a:ext cx="1001087" cy="523220"/>
            </a:xfrm>
            <a:prstGeom prst="rect">
              <a:avLst/>
            </a:prstGeom>
          </p:spPr>
          <p:txBody>
            <a:bodyPr wrap="square">
              <a:spAutoFit/>
            </a:bodyPr>
            <a:lstStyle/>
            <a:p>
              <a:pPr algn="ctr">
                <a:defRPr/>
              </a:pPr>
              <a:r>
                <a:rPr lang="en-GB" sz="1400" i="0" dirty="0">
                  <a:solidFill>
                    <a:srgbClr val="0000FF"/>
                  </a:solidFill>
                  <a:latin typeface="+mn-lt"/>
                </a:rPr>
                <a:t>Net response</a:t>
              </a:r>
              <a:endParaRPr lang="en-GB" sz="1400" dirty="0">
                <a:latin typeface="+mn-lt"/>
              </a:endParaRPr>
            </a:p>
          </p:txBody>
        </p:sp>
        <p:sp>
          <p:nvSpPr>
            <p:cNvPr id="8" name="矩形 7">
              <a:extLst>
                <a:ext uri="{FF2B5EF4-FFF2-40B4-BE49-F238E27FC236}">
                  <a16:creationId xmlns:a16="http://schemas.microsoft.com/office/drawing/2014/main" id="{37F667FF-EC80-74B9-771E-C1D463205D88}"/>
                </a:ext>
              </a:extLst>
            </p:cNvPr>
            <p:cNvSpPr/>
            <p:nvPr/>
          </p:nvSpPr>
          <p:spPr>
            <a:xfrm>
              <a:off x="2197345" y="1924036"/>
              <a:ext cx="1001094" cy="523220"/>
            </a:xfrm>
            <a:prstGeom prst="rect">
              <a:avLst/>
            </a:prstGeom>
          </p:spPr>
          <p:txBody>
            <a:bodyPr wrap="square">
              <a:spAutoFit/>
            </a:bodyPr>
            <a:lstStyle/>
            <a:p>
              <a:pPr algn="ctr"/>
              <a:r>
                <a:rPr lang="en-GB" sz="1400" i="0" dirty="0">
                  <a:solidFill>
                    <a:srgbClr val="C00000"/>
                  </a:solidFill>
                  <a:latin typeface="+mn-lt"/>
                </a:rPr>
                <a:t>Buy / Sell prices</a:t>
              </a:r>
              <a:endParaRPr lang="en-GB" sz="1400" dirty="0">
                <a:solidFill>
                  <a:srgbClr val="C00000"/>
                </a:solidFill>
                <a:latin typeface="+mn-lt"/>
              </a:endParaRPr>
            </a:p>
          </p:txBody>
        </p:sp>
        <p:cxnSp>
          <p:nvCxnSpPr>
            <p:cNvPr id="9" name="直接箭头连接符 8">
              <a:extLst>
                <a:ext uri="{FF2B5EF4-FFF2-40B4-BE49-F238E27FC236}">
                  <a16:creationId xmlns:a16="http://schemas.microsoft.com/office/drawing/2014/main" id="{6A5B0651-FBA9-8012-3418-F0A02626F9C7}"/>
                </a:ext>
              </a:extLst>
            </p:cNvPr>
            <p:cNvCxnSpPr/>
            <p:nvPr/>
          </p:nvCxnSpPr>
          <p:spPr bwMode="auto">
            <a:xfrm>
              <a:off x="3216759" y="1678170"/>
              <a:ext cx="0" cy="960000"/>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10" name="直接箭头连接符 9">
              <a:extLst>
                <a:ext uri="{FF2B5EF4-FFF2-40B4-BE49-F238E27FC236}">
                  <a16:creationId xmlns:a16="http://schemas.microsoft.com/office/drawing/2014/main" id="{F490FE25-7290-7F3C-AD5E-2782C2C9476F}"/>
                </a:ext>
              </a:extLst>
            </p:cNvPr>
            <p:cNvCxnSpPr>
              <a:cxnSpLocks/>
            </p:cNvCxnSpPr>
            <p:nvPr/>
          </p:nvCxnSpPr>
          <p:spPr bwMode="auto">
            <a:xfrm rot="10800000">
              <a:off x="3683014" y="1676369"/>
              <a:ext cx="0" cy="96000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1" name="直接连接符 10">
              <a:extLst>
                <a:ext uri="{FF2B5EF4-FFF2-40B4-BE49-F238E27FC236}">
                  <a16:creationId xmlns:a16="http://schemas.microsoft.com/office/drawing/2014/main" id="{F591433B-CE93-3F91-092F-1DA4A2B281DB}"/>
                </a:ext>
              </a:extLst>
            </p:cNvPr>
            <p:cNvCxnSpPr>
              <a:cxnSpLocks/>
            </p:cNvCxnSpPr>
            <p:nvPr/>
          </p:nvCxnSpPr>
          <p:spPr bwMode="auto">
            <a:xfrm flipV="1">
              <a:off x="2503536" y="1677974"/>
              <a:ext cx="2049672" cy="1"/>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cxnSp>
          <p:nvCxnSpPr>
            <p:cNvPr id="12" name="直接连接符 11">
              <a:extLst>
                <a:ext uri="{FF2B5EF4-FFF2-40B4-BE49-F238E27FC236}">
                  <a16:creationId xmlns:a16="http://schemas.microsoft.com/office/drawing/2014/main" id="{C90FBD95-35D4-A216-3E3A-2CAD8D8F9891}"/>
                </a:ext>
              </a:extLst>
            </p:cNvPr>
            <p:cNvCxnSpPr>
              <a:cxnSpLocks/>
            </p:cNvCxnSpPr>
            <p:nvPr/>
          </p:nvCxnSpPr>
          <p:spPr bwMode="auto">
            <a:xfrm flipV="1">
              <a:off x="2428187" y="810599"/>
              <a:ext cx="2049672" cy="1"/>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cxnSp>
          <p:nvCxnSpPr>
            <p:cNvPr id="13" name="直接连接符 12">
              <a:extLst>
                <a:ext uri="{FF2B5EF4-FFF2-40B4-BE49-F238E27FC236}">
                  <a16:creationId xmlns:a16="http://schemas.microsoft.com/office/drawing/2014/main" id="{1FBAB1BE-7D02-A698-F08C-77240E9D4C28}"/>
                </a:ext>
              </a:extLst>
            </p:cNvPr>
            <p:cNvCxnSpPr>
              <a:cxnSpLocks/>
              <a:endCxn id="15" idx="0"/>
            </p:cNvCxnSpPr>
            <p:nvPr/>
          </p:nvCxnSpPr>
          <p:spPr bwMode="auto">
            <a:xfrm>
              <a:off x="3447568" y="821970"/>
              <a:ext cx="0" cy="200910"/>
            </a:xfrm>
            <a:prstGeom prst="line">
              <a:avLst/>
            </a:prstGeom>
            <a:solidFill>
              <a:schemeClr val="accent1"/>
            </a:solidFill>
            <a:ln w="28575" cap="flat" cmpd="sng" algn="ctr">
              <a:solidFill>
                <a:srgbClr val="1B0807"/>
              </a:solidFill>
              <a:prstDash val="solid"/>
              <a:round/>
              <a:headEnd type="none" w="med" len="med"/>
              <a:tailEnd type="none" w="med" len="med"/>
            </a:ln>
            <a:effectLst/>
          </p:spPr>
        </p:cxnSp>
        <p:grpSp>
          <p:nvGrpSpPr>
            <p:cNvPr id="14" name="组合 13">
              <a:extLst>
                <a:ext uri="{FF2B5EF4-FFF2-40B4-BE49-F238E27FC236}">
                  <a16:creationId xmlns:a16="http://schemas.microsoft.com/office/drawing/2014/main" id="{2B83A589-CA8B-02C5-09A5-5BD255C6FB32}"/>
                </a:ext>
              </a:extLst>
            </p:cNvPr>
            <p:cNvGrpSpPr/>
            <p:nvPr/>
          </p:nvGrpSpPr>
          <p:grpSpPr>
            <a:xfrm>
              <a:off x="3310411" y="1022880"/>
              <a:ext cx="274313" cy="390430"/>
              <a:chOff x="6012904" y="2556346"/>
              <a:chExt cx="360036" cy="512440"/>
            </a:xfrm>
          </p:grpSpPr>
          <p:sp>
            <p:nvSpPr>
              <p:cNvPr id="15" name="椭圆 14">
                <a:extLst>
                  <a:ext uri="{FF2B5EF4-FFF2-40B4-BE49-F238E27FC236}">
                    <a16:creationId xmlns:a16="http://schemas.microsoft.com/office/drawing/2014/main" id="{D6F6B53C-7311-ED15-3143-86A0CE53AF96}"/>
                  </a:ext>
                </a:extLst>
              </p:cNvPr>
              <p:cNvSpPr/>
              <p:nvPr/>
            </p:nvSpPr>
            <p:spPr bwMode="auto">
              <a:xfrm>
                <a:off x="6012904" y="2556346"/>
                <a:ext cx="360036" cy="360040"/>
              </a:xfrm>
              <a:prstGeom prst="ellipse">
                <a:avLst/>
              </a:prstGeom>
              <a:noFill/>
              <a:ln w="28575" cap="flat" cmpd="sng" algn="ctr">
                <a:solidFill>
                  <a:srgbClr val="1B0807"/>
                </a:solid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16" name="椭圆 15">
                <a:extLst>
                  <a:ext uri="{FF2B5EF4-FFF2-40B4-BE49-F238E27FC236}">
                    <a16:creationId xmlns:a16="http://schemas.microsoft.com/office/drawing/2014/main" id="{DAC35342-09D8-8E12-8589-C83C0011F01E}"/>
                  </a:ext>
                </a:extLst>
              </p:cNvPr>
              <p:cNvSpPr/>
              <p:nvPr/>
            </p:nvSpPr>
            <p:spPr bwMode="auto">
              <a:xfrm>
                <a:off x="6012904" y="2708746"/>
                <a:ext cx="360036" cy="360040"/>
              </a:xfrm>
              <a:prstGeom prst="ellipse">
                <a:avLst/>
              </a:prstGeom>
              <a:noFill/>
              <a:ln w="28575" cap="flat" cmpd="sng" algn="ctr">
                <a:solidFill>
                  <a:srgbClr val="1B0807"/>
                </a:solid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grpSp>
        <p:cxnSp>
          <p:nvCxnSpPr>
            <p:cNvPr id="17" name="直接连接符 16">
              <a:extLst>
                <a:ext uri="{FF2B5EF4-FFF2-40B4-BE49-F238E27FC236}">
                  <a16:creationId xmlns:a16="http://schemas.microsoft.com/office/drawing/2014/main" id="{8BB60B4B-9074-0D82-9395-C888D837A3FD}"/>
                </a:ext>
              </a:extLst>
            </p:cNvPr>
            <p:cNvCxnSpPr>
              <a:cxnSpLocks/>
              <a:endCxn id="16" idx="4"/>
            </p:cNvCxnSpPr>
            <p:nvPr/>
          </p:nvCxnSpPr>
          <p:spPr bwMode="auto">
            <a:xfrm flipV="1">
              <a:off x="3447568" y="1413310"/>
              <a:ext cx="0" cy="246857"/>
            </a:xfrm>
            <a:prstGeom prst="line">
              <a:avLst/>
            </a:prstGeom>
            <a:solidFill>
              <a:schemeClr val="accent1"/>
            </a:solidFill>
            <a:ln w="28575" cap="flat" cmpd="sng" algn="ctr">
              <a:solidFill>
                <a:srgbClr val="1B0807"/>
              </a:solidFill>
              <a:prstDash val="solid"/>
              <a:round/>
              <a:headEnd type="none" w="med" len="med"/>
              <a:tailEnd type="none" w="med" len="med"/>
            </a:ln>
            <a:effectLst/>
          </p:spPr>
        </p:cxnSp>
        <p:sp>
          <p:nvSpPr>
            <p:cNvPr id="18" name="Rectangle 33">
              <a:extLst>
                <a:ext uri="{FF2B5EF4-FFF2-40B4-BE49-F238E27FC236}">
                  <a16:creationId xmlns:a16="http://schemas.microsoft.com/office/drawing/2014/main" id="{83CCF36A-920B-03F3-FC22-58AD87CA47A0}"/>
                </a:ext>
              </a:extLst>
            </p:cNvPr>
            <p:cNvSpPr/>
            <p:nvPr/>
          </p:nvSpPr>
          <p:spPr>
            <a:xfrm>
              <a:off x="3961144" y="1400013"/>
              <a:ext cx="691336" cy="307777"/>
            </a:xfrm>
            <a:prstGeom prst="rect">
              <a:avLst/>
            </a:prstGeom>
          </p:spPr>
          <p:txBody>
            <a:bodyPr wrap="square">
              <a:spAutoFit/>
            </a:bodyPr>
            <a:lstStyle/>
            <a:p>
              <a:pPr algn="ctr">
                <a:defRPr/>
              </a:pPr>
              <a:r>
                <a:rPr lang="en-GB" sz="1400" i="0" dirty="0">
                  <a:solidFill>
                    <a:srgbClr val="1B0807"/>
                  </a:solidFill>
                  <a:latin typeface="+mn-lt"/>
                </a:rPr>
                <a:t>LV</a:t>
              </a:r>
              <a:endParaRPr lang="en-GB" sz="1400" dirty="0">
                <a:solidFill>
                  <a:srgbClr val="1B0807"/>
                </a:solidFill>
                <a:latin typeface="+mn-lt"/>
              </a:endParaRPr>
            </a:p>
          </p:txBody>
        </p:sp>
        <p:sp>
          <p:nvSpPr>
            <p:cNvPr id="19" name="Rectangle 33">
              <a:extLst>
                <a:ext uri="{FF2B5EF4-FFF2-40B4-BE49-F238E27FC236}">
                  <a16:creationId xmlns:a16="http://schemas.microsoft.com/office/drawing/2014/main" id="{56B88FE7-1AE5-1C2D-9182-7A8349600BB2}"/>
                </a:ext>
              </a:extLst>
            </p:cNvPr>
            <p:cNvSpPr/>
            <p:nvPr/>
          </p:nvSpPr>
          <p:spPr>
            <a:xfrm>
              <a:off x="3961144" y="800358"/>
              <a:ext cx="691336" cy="307777"/>
            </a:xfrm>
            <a:prstGeom prst="rect">
              <a:avLst/>
            </a:prstGeom>
          </p:spPr>
          <p:txBody>
            <a:bodyPr wrap="square">
              <a:spAutoFit/>
            </a:bodyPr>
            <a:lstStyle/>
            <a:p>
              <a:pPr algn="ctr">
                <a:defRPr/>
              </a:pPr>
              <a:r>
                <a:rPr lang="en-GB" sz="1400" i="0" dirty="0">
                  <a:solidFill>
                    <a:srgbClr val="1B0807"/>
                  </a:solidFill>
                  <a:latin typeface="+mn-lt"/>
                </a:rPr>
                <a:t>HV</a:t>
              </a:r>
              <a:endParaRPr lang="en-GB" sz="1400" dirty="0">
                <a:solidFill>
                  <a:srgbClr val="1B0807"/>
                </a:solidFill>
                <a:latin typeface="+mn-lt"/>
              </a:endParaRPr>
            </a:p>
          </p:txBody>
        </p:sp>
        <p:sp>
          <p:nvSpPr>
            <p:cNvPr id="20" name="Rectangle 33">
              <a:extLst>
                <a:ext uri="{FF2B5EF4-FFF2-40B4-BE49-F238E27FC236}">
                  <a16:creationId xmlns:a16="http://schemas.microsoft.com/office/drawing/2014/main" id="{2488FD8C-E637-B470-34F8-3581BD2937D2}"/>
                </a:ext>
              </a:extLst>
            </p:cNvPr>
            <p:cNvSpPr/>
            <p:nvPr/>
          </p:nvSpPr>
          <p:spPr>
            <a:xfrm>
              <a:off x="1946207" y="1102309"/>
              <a:ext cx="1110865" cy="307777"/>
            </a:xfrm>
            <a:prstGeom prst="rect">
              <a:avLst/>
            </a:prstGeom>
          </p:spPr>
          <p:txBody>
            <a:bodyPr wrap="square">
              <a:spAutoFit/>
            </a:bodyPr>
            <a:lstStyle/>
            <a:p>
              <a:pPr algn="ctr">
                <a:defRPr/>
              </a:pPr>
              <a:r>
                <a:rPr lang="en-GB" sz="1400" i="0" dirty="0">
                  <a:solidFill>
                    <a:srgbClr val="1B0807"/>
                  </a:solidFill>
                  <a:latin typeface="+mn-lt"/>
                </a:rPr>
                <a:t>Substation</a:t>
              </a:r>
              <a:endParaRPr lang="en-GB" sz="1400" dirty="0">
                <a:solidFill>
                  <a:srgbClr val="1B0807"/>
                </a:solidFill>
                <a:latin typeface="+mn-lt"/>
              </a:endParaRPr>
            </a:p>
          </p:txBody>
        </p:sp>
        <p:sp>
          <p:nvSpPr>
            <p:cNvPr id="37" name="矩形: 圆角 36">
              <a:extLst>
                <a:ext uri="{FF2B5EF4-FFF2-40B4-BE49-F238E27FC236}">
                  <a16:creationId xmlns:a16="http://schemas.microsoft.com/office/drawing/2014/main" id="{C2FA12DD-A660-0C1B-4BC7-A12C60770FAA}"/>
                </a:ext>
              </a:extLst>
            </p:cNvPr>
            <p:cNvSpPr/>
            <p:nvPr/>
          </p:nvSpPr>
          <p:spPr bwMode="auto">
            <a:xfrm>
              <a:off x="2277635" y="3126346"/>
              <a:ext cx="274286" cy="274286"/>
            </a:xfrm>
            <a:prstGeom prst="roundRect">
              <a:avLst/>
            </a:prstGeom>
            <a:solidFill>
              <a:srgbClr val="92D050"/>
            </a:solidFill>
            <a:ln w="9525" cap="flat" cmpd="sng" algn="ctr">
              <a:no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38" name="矩形: 圆角 37">
              <a:extLst>
                <a:ext uri="{FF2B5EF4-FFF2-40B4-BE49-F238E27FC236}">
                  <a16:creationId xmlns:a16="http://schemas.microsoft.com/office/drawing/2014/main" id="{F167FC51-C03F-BBFA-9A2D-A0C62408EE00}"/>
                </a:ext>
              </a:extLst>
            </p:cNvPr>
            <p:cNvSpPr/>
            <p:nvPr/>
          </p:nvSpPr>
          <p:spPr bwMode="auto">
            <a:xfrm>
              <a:off x="3310411" y="3126346"/>
              <a:ext cx="274286" cy="274286"/>
            </a:xfrm>
            <a:prstGeom prst="roundRect">
              <a:avLst/>
            </a:prstGeom>
            <a:solidFill>
              <a:srgbClr val="92D050"/>
            </a:solidFill>
            <a:ln w="9525" cap="flat" cmpd="sng" algn="ctr">
              <a:no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39" name="矩形: 圆角 38">
              <a:extLst>
                <a:ext uri="{FF2B5EF4-FFF2-40B4-BE49-F238E27FC236}">
                  <a16:creationId xmlns:a16="http://schemas.microsoft.com/office/drawing/2014/main" id="{120EC134-F5C6-4266-2D45-6F88A2ADB062}"/>
                </a:ext>
              </a:extLst>
            </p:cNvPr>
            <p:cNvSpPr/>
            <p:nvPr/>
          </p:nvSpPr>
          <p:spPr bwMode="auto">
            <a:xfrm>
              <a:off x="4362438" y="3126346"/>
              <a:ext cx="274286" cy="274286"/>
            </a:xfrm>
            <a:prstGeom prst="roundRect">
              <a:avLst/>
            </a:prstGeom>
            <a:solidFill>
              <a:srgbClr val="92D050"/>
            </a:solidFill>
            <a:ln w="9525" cap="flat" cmpd="sng" algn="ctr">
              <a:no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cxnSp>
          <p:nvCxnSpPr>
            <p:cNvPr id="40" name="连接符: 肘形 39">
              <a:extLst>
                <a:ext uri="{FF2B5EF4-FFF2-40B4-BE49-F238E27FC236}">
                  <a16:creationId xmlns:a16="http://schemas.microsoft.com/office/drawing/2014/main" id="{A17A6E65-52D6-4BB7-7520-F7200606FB37}"/>
                </a:ext>
              </a:extLst>
            </p:cNvPr>
            <p:cNvCxnSpPr>
              <a:cxnSpLocks/>
              <a:stCxn id="37" idx="0"/>
              <a:endCxn id="39" idx="0"/>
            </p:cNvCxnSpPr>
            <p:nvPr/>
          </p:nvCxnSpPr>
          <p:spPr bwMode="auto">
            <a:xfrm rot="5400000" flipH="1" flipV="1">
              <a:off x="3457179" y="2083944"/>
              <a:ext cx="9676" cy="2084803"/>
            </a:xfrm>
            <a:prstGeom prst="bentConnector3">
              <a:avLst>
                <a:gd name="adj1" fmla="val 1800000"/>
              </a:avLst>
            </a:prstGeom>
            <a:solidFill>
              <a:schemeClr val="accent1"/>
            </a:solidFill>
            <a:ln w="28575" cap="flat" cmpd="sng" algn="ctr">
              <a:solidFill>
                <a:srgbClr val="1B0807"/>
              </a:solidFill>
              <a:prstDash val="solid"/>
              <a:round/>
              <a:headEnd type="none" w="med" len="med"/>
              <a:tailEnd type="none" w="med" len="med"/>
            </a:ln>
            <a:effectLst/>
          </p:spPr>
        </p:cxnSp>
        <p:cxnSp>
          <p:nvCxnSpPr>
            <p:cNvPr id="41" name="直接连接符 40">
              <a:extLst>
                <a:ext uri="{FF2B5EF4-FFF2-40B4-BE49-F238E27FC236}">
                  <a16:creationId xmlns:a16="http://schemas.microsoft.com/office/drawing/2014/main" id="{9A0D5470-86E2-3A2F-BF1D-61D1EB5CD079}"/>
                </a:ext>
              </a:extLst>
            </p:cNvPr>
            <p:cNvCxnSpPr>
              <a:cxnSpLocks/>
              <a:stCxn id="38" idx="0"/>
            </p:cNvCxnSpPr>
            <p:nvPr/>
          </p:nvCxnSpPr>
          <p:spPr bwMode="auto">
            <a:xfrm flipV="1">
              <a:off x="3447554" y="2958329"/>
              <a:ext cx="0" cy="168017"/>
            </a:xfrm>
            <a:prstGeom prst="line">
              <a:avLst/>
            </a:prstGeom>
            <a:solidFill>
              <a:schemeClr val="accent1"/>
            </a:solidFill>
            <a:ln w="28575" cap="flat" cmpd="sng" algn="ctr">
              <a:solidFill>
                <a:srgbClr val="1B0807"/>
              </a:solidFill>
              <a:prstDash val="solid"/>
              <a:round/>
              <a:headEnd type="none" w="med" len="med"/>
              <a:tailEnd type="none" w="med" len="med"/>
            </a:ln>
            <a:effectLst/>
          </p:spPr>
        </p:cxnSp>
        <p:sp>
          <p:nvSpPr>
            <p:cNvPr id="42" name="Rectangle 33">
              <a:extLst>
                <a:ext uri="{FF2B5EF4-FFF2-40B4-BE49-F238E27FC236}">
                  <a16:creationId xmlns:a16="http://schemas.microsoft.com/office/drawing/2014/main" id="{2752C57B-53E3-3CDB-8B34-484475EC4EF6}"/>
                </a:ext>
              </a:extLst>
            </p:cNvPr>
            <p:cNvSpPr/>
            <p:nvPr/>
          </p:nvSpPr>
          <p:spPr>
            <a:xfrm>
              <a:off x="2686710" y="2667911"/>
              <a:ext cx="1521688" cy="307777"/>
            </a:xfrm>
            <a:prstGeom prst="rect">
              <a:avLst/>
            </a:prstGeom>
          </p:spPr>
          <p:txBody>
            <a:bodyPr wrap="square">
              <a:spAutoFit/>
            </a:bodyPr>
            <a:lstStyle/>
            <a:p>
              <a:pPr algn="ctr">
                <a:defRPr/>
              </a:pPr>
              <a:r>
                <a:rPr lang="en-GB" sz="1400" i="0" dirty="0">
                  <a:solidFill>
                    <a:srgbClr val="1B0807"/>
                  </a:solidFill>
                  <a:latin typeface="+mn-lt"/>
                </a:rPr>
                <a:t>Market Operator</a:t>
              </a:r>
              <a:endParaRPr lang="en-GB" sz="1400" dirty="0">
                <a:solidFill>
                  <a:srgbClr val="1B0807"/>
                </a:solidFill>
                <a:latin typeface="+mn-lt"/>
              </a:endParaRPr>
            </a:p>
          </p:txBody>
        </p:sp>
        <p:sp>
          <p:nvSpPr>
            <p:cNvPr id="43" name="Rectangle 33">
              <a:extLst>
                <a:ext uri="{FF2B5EF4-FFF2-40B4-BE49-F238E27FC236}">
                  <a16:creationId xmlns:a16="http://schemas.microsoft.com/office/drawing/2014/main" id="{D1F8C9D4-D436-A5E4-38D8-6E8EC361D053}"/>
                </a:ext>
              </a:extLst>
            </p:cNvPr>
            <p:cNvSpPr/>
            <p:nvPr/>
          </p:nvSpPr>
          <p:spPr>
            <a:xfrm>
              <a:off x="1653934" y="3436788"/>
              <a:ext cx="1521688" cy="307777"/>
            </a:xfrm>
            <a:prstGeom prst="rect">
              <a:avLst/>
            </a:prstGeom>
          </p:spPr>
          <p:txBody>
            <a:bodyPr wrap="square">
              <a:spAutoFit/>
            </a:bodyPr>
            <a:lstStyle/>
            <a:p>
              <a:pPr algn="ctr">
                <a:defRPr/>
              </a:pPr>
              <a:r>
                <a:rPr lang="en-GB" sz="1400" i="0" dirty="0">
                  <a:solidFill>
                    <a:srgbClr val="1B0807"/>
                  </a:solidFill>
                  <a:latin typeface="+mn-lt"/>
                </a:rPr>
                <a:t>Prosumer 1</a:t>
              </a:r>
              <a:endParaRPr lang="en-GB" sz="1400" dirty="0">
                <a:solidFill>
                  <a:srgbClr val="1B0807"/>
                </a:solidFill>
                <a:latin typeface="+mn-lt"/>
              </a:endParaRPr>
            </a:p>
          </p:txBody>
        </p:sp>
        <p:sp>
          <p:nvSpPr>
            <p:cNvPr id="44" name="Rectangle 33">
              <a:extLst>
                <a:ext uri="{FF2B5EF4-FFF2-40B4-BE49-F238E27FC236}">
                  <a16:creationId xmlns:a16="http://schemas.microsoft.com/office/drawing/2014/main" id="{CA556D9E-EB75-73FC-8335-165D4E16D437}"/>
                </a:ext>
              </a:extLst>
            </p:cNvPr>
            <p:cNvSpPr/>
            <p:nvPr/>
          </p:nvSpPr>
          <p:spPr>
            <a:xfrm>
              <a:off x="2692178" y="3436788"/>
              <a:ext cx="1521688" cy="307777"/>
            </a:xfrm>
            <a:prstGeom prst="rect">
              <a:avLst/>
            </a:prstGeom>
          </p:spPr>
          <p:txBody>
            <a:bodyPr wrap="square">
              <a:spAutoFit/>
            </a:bodyPr>
            <a:lstStyle/>
            <a:p>
              <a:pPr algn="ctr">
                <a:defRPr/>
              </a:pPr>
              <a:r>
                <a:rPr lang="en-GB" sz="1400" i="0" dirty="0">
                  <a:solidFill>
                    <a:srgbClr val="1B0807"/>
                  </a:solidFill>
                  <a:latin typeface="+mn-lt"/>
                </a:rPr>
                <a:t>Prosumer 2</a:t>
              </a:r>
              <a:endParaRPr lang="en-GB" sz="1400" dirty="0">
                <a:solidFill>
                  <a:srgbClr val="1B0807"/>
                </a:solidFill>
                <a:latin typeface="+mn-lt"/>
              </a:endParaRPr>
            </a:p>
          </p:txBody>
        </p:sp>
        <p:sp>
          <p:nvSpPr>
            <p:cNvPr id="45" name="Rectangle 33">
              <a:extLst>
                <a:ext uri="{FF2B5EF4-FFF2-40B4-BE49-F238E27FC236}">
                  <a16:creationId xmlns:a16="http://schemas.microsoft.com/office/drawing/2014/main" id="{F5DA42C4-7166-F2B1-3EDF-D146E937DCA8}"/>
                </a:ext>
              </a:extLst>
            </p:cNvPr>
            <p:cNvSpPr/>
            <p:nvPr/>
          </p:nvSpPr>
          <p:spPr>
            <a:xfrm>
              <a:off x="3715171" y="3441131"/>
              <a:ext cx="1521688" cy="307777"/>
            </a:xfrm>
            <a:prstGeom prst="rect">
              <a:avLst/>
            </a:prstGeom>
          </p:spPr>
          <p:txBody>
            <a:bodyPr wrap="square">
              <a:spAutoFit/>
            </a:bodyPr>
            <a:lstStyle/>
            <a:p>
              <a:pPr algn="ctr">
                <a:defRPr/>
              </a:pPr>
              <a:r>
                <a:rPr lang="en-GB" sz="1400" i="0" dirty="0">
                  <a:solidFill>
                    <a:srgbClr val="1B0807"/>
                  </a:solidFill>
                  <a:latin typeface="+mn-lt"/>
                </a:rPr>
                <a:t>Prosumer 3</a:t>
              </a:r>
              <a:endParaRPr lang="en-GB" sz="1400" dirty="0">
                <a:solidFill>
                  <a:srgbClr val="1B0807"/>
                </a:solidFill>
                <a:latin typeface="+mn-lt"/>
              </a:endParaRPr>
            </a:p>
          </p:txBody>
        </p:sp>
      </p:grpSp>
      <p:grpSp>
        <p:nvGrpSpPr>
          <p:cNvPr id="58" name="组合 57">
            <a:extLst>
              <a:ext uri="{FF2B5EF4-FFF2-40B4-BE49-F238E27FC236}">
                <a16:creationId xmlns:a16="http://schemas.microsoft.com/office/drawing/2014/main" id="{FB168A39-7065-1A41-098B-D5925F258738}"/>
              </a:ext>
            </a:extLst>
          </p:cNvPr>
          <p:cNvGrpSpPr/>
          <p:nvPr/>
        </p:nvGrpSpPr>
        <p:grpSpPr>
          <a:xfrm>
            <a:off x="6593826" y="792450"/>
            <a:ext cx="3647116" cy="2995880"/>
            <a:chOff x="6593826" y="792450"/>
            <a:chExt cx="3647116" cy="2995880"/>
          </a:xfrm>
        </p:grpSpPr>
        <p:sp>
          <p:nvSpPr>
            <p:cNvPr id="21" name="TextBox 30">
              <a:extLst>
                <a:ext uri="{FF2B5EF4-FFF2-40B4-BE49-F238E27FC236}">
                  <a16:creationId xmlns:a16="http://schemas.microsoft.com/office/drawing/2014/main" id="{08555F1F-A385-7C3F-0F3A-726E6B4F0E26}"/>
                </a:ext>
              </a:extLst>
            </p:cNvPr>
            <p:cNvSpPr txBox="1"/>
            <p:nvPr/>
          </p:nvSpPr>
          <p:spPr>
            <a:xfrm>
              <a:off x="6853681" y="2636330"/>
              <a:ext cx="3240000" cy="1152000"/>
            </a:xfrm>
            <a:prstGeom prst="rect">
              <a:avLst/>
            </a:prstGeom>
            <a:noFill/>
            <a:ln w="25400">
              <a:solidFill>
                <a:srgbClr val="0000FF"/>
              </a:solidFill>
            </a:ln>
          </p:spPr>
          <p:txBody>
            <a:bodyPr wrap="square">
              <a:spAutoFit/>
            </a:bodyPr>
            <a:lstStyle/>
            <a:p>
              <a:pPr marL="276980" indent="-276980">
                <a:spcBef>
                  <a:spcPts val="0"/>
                </a:spcBef>
                <a:spcAft>
                  <a:spcPts val="0"/>
                </a:spcAft>
                <a:defRPr/>
              </a:pPr>
              <a:endParaRPr lang="en-GB" sz="1400" i="0" dirty="0">
                <a:solidFill>
                  <a:srgbClr val="00B050"/>
                </a:solidFill>
                <a:latin typeface="+mn-lt"/>
              </a:endParaRPr>
            </a:p>
          </p:txBody>
        </p:sp>
        <p:sp>
          <p:nvSpPr>
            <p:cNvPr id="22" name="Rectangle 33">
              <a:extLst>
                <a:ext uri="{FF2B5EF4-FFF2-40B4-BE49-F238E27FC236}">
                  <a16:creationId xmlns:a16="http://schemas.microsoft.com/office/drawing/2014/main" id="{BF851E71-BA11-B227-CC9F-D03E4E2ACC37}"/>
                </a:ext>
              </a:extLst>
            </p:cNvPr>
            <p:cNvSpPr/>
            <p:nvPr/>
          </p:nvSpPr>
          <p:spPr>
            <a:xfrm>
              <a:off x="8687634" y="1900311"/>
              <a:ext cx="1001087" cy="523220"/>
            </a:xfrm>
            <a:prstGeom prst="rect">
              <a:avLst/>
            </a:prstGeom>
          </p:spPr>
          <p:txBody>
            <a:bodyPr wrap="square">
              <a:spAutoFit/>
            </a:bodyPr>
            <a:lstStyle/>
            <a:p>
              <a:pPr algn="ctr">
                <a:defRPr/>
              </a:pPr>
              <a:r>
                <a:rPr lang="en-GB" sz="1400" i="0" dirty="0">
                  <a:solidFill>
                    <a:srgbClr val="0000FF"/>
                  </a:solidFill>
                  <a:latin typeface="+mn-lt"/>
                </a:rPr>
                <a:t>Net response</a:t>
              </a:r>
              <a:endParaRPr lang="en-GB" sz="1400" dirty="0">
                <a:latin typeface="+mn-lt"/>
              </a:endParaRPr>
            </a:p>
          </p:txBody>
        </p:sp>
        <p:sp>
          <p:nvSpPr>
            <p:cNvPr id="23" name="矩形 22">
              <a:extLst>
                <a:ext uri="{FF2B5EF4-FFF2-40B4-BE49-F238E27FC236}">
                  <a16:creationId xmlns:a16="http://schemas.microsoft.com/office/drawing/2014/main" id="{A1360DA7-9331-CAF8-6C3A-2CA278804D0A}"/>
                </a:ext>
              </a:extLst>
            </p:cNvPr>
            <p:cNvSpPr/>
            <p:nvPr/>
          </p:nvSpPr>
          <p:spPr>
            <a:xfrm>
              <a:off x="7233586" y="1916128"/>
              <a:ext cx="1001094" cy="523220"/>
            </a:xfrm>
            <a:prstGeom prst="rect">
              <a:avLst/>
            </a:prstGeom>
          </p:spPr>
          <p:txBody>
            <a:bodyPr wrap="square">
              <a:spAutoFit/>
            </a:bodyPr>
            <a:lstStyle/>
            <a:p>
              <a:pPr algn="ctr"/>
              <a:r>
                <a:rPr lang="en-GB" sz="1400" i="0" dirty="0">
                  <a:solidFill>
                    <a:srgbClr val="C00000"/>
                  </a:solidFill>
                  <a:latin typeface="+mn-lt"/>
                </a:rPr>
                <a:t>Buy / Sell prices</a:t>
              </a:r>
              <a:endParaRPr lang="en-GB" sz="1400" dirty="0">
                <a:solidFill>
                  <a:srgbClr val="C00000"/>
                </a:solidFill>
                <a:latin typeface="+mn-lt"/>
              </a:endParaRPr>
            </a:p>
          </p:txBody>
        </p:sp>
        <p:cxnSp>
          <p:nvCxnSpPr>
            <p:cNvPr id="24" name="直接箭头连接符 23">
              <a:extLst>
                <a:ext uri="{FF2B5EF4-FFF2-40B4-BE49-F238E27FC236}">
                  <a16:creationId xmlns:a16="http://schemas.microsoft.com/office/drawing/2014/main" id="{2E97B3FC-2567-CB6F-B250-229AF2DB5C9D}"/>
                </a:ext>
              </a:extLst>
            </p:cNvPr>
            <p:cNvCxnSpPr/>
            <p:nvPr/>
          </p:nvCxnSpPr>
          <p:spPr bwMode="auto">
            <a:xfrm>
              <a:off x="8252999" y="1670262"/>
              <a:ext cx="0" cy="960000"/>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25" name="直接箭头连接符 24">
              <a:extLst>
                <a:ext uri="{FF2B5EF4-FFF2-40B4-BE49-F238E27FC236}">
                  <a16:creationId xmlns:a16="http://schemas.microsoft.com/office/drawing/2014/main" id="{F165AEB0-605D-B89F-7668-1BF44AA4A17B}"/>
                </a:ext>
              </a:extLst>
            </p:cNvPr>
            <p:cNvCxnSpPr>
              <a:cxnSpLocks/>
            </p:cNvCxnSpPr>
            <p:nvPr/>
          </p:nvCxnSpPr>
          <p:spPr bwMode="auto">
            <a:xfrm rot="10800000">
              <a:off x="8719255" y="1668461"/>
              <a:ext cx="0" cy="96000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26" name="直接连接符 25">
              <a:extLst>
                <a:ext uri="{FF2B5EF4-FFF2-40B4-BE49-F238E27FC236}">
                  <a16:creationId xmlns:a16="http://schemas.microsoft.com/office/drawing/2014/main" id="{D2D943B0-59E1-C6B9-52A0-1F73671B1B37}"/>
                </a:ext>
              </a:extLst>
            </p:cNvPr>
            <p:cNvCxnSpPr>
              <a:cxnSpLocks/>
            </p:cNvCxnSpPr>
            <p:nvPr/>
          </p:nvCxnSpPr>
          <p:spPr bwMode="auto">
            <a:xfrm flipV="1">
              <a:off x="7539777" y="1670066"/>
              <a:ext cx="2049672" cy="1"/>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cxnSp>
          <p:nvCxnSpPr>
            <p:cNvPr id="27" name="直接连接符 26">
              <a:extLst>
                <a:ext uri="{FF2B5EF4-FFF2-40B4-BE49-F238E27FC236}">
                  <a16:creationId xmlns:a16="http://schemas.microsoft.com/office/drawing/2014/main" id="{51D23E11-4F9C-DB91-A83F-53F552982B97}"/>
                </a:ext>
              </a:extLst>
            </p:cNvPr>
            <p:cNvCxnSpPr>
              <a:cxnSpLocks/>
            </p:cNvCxnSpPr>
            <p:nvPr/>
          </p:nvCxnSpPr>
          <p:spPr bwMode="auto">
            <a:xfrm flipV="1">
              <a:off x="7464428" y="802691"/>
              <a:ext cx="2049672" cy="1"/>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cxnSp>
          <p:nvCxnSpPr>
            <p:cNvPr id="28" name="直接连接符 27">
              <a:extLst>
                <a:ext uri="{FF2B5EF4-FFF2-40B4-BE49-F238E27FC236}">
                  <a16:creationId xmlns:a16="http://schemas.microsoft.com/office/drawing/2014/main" id="{B9FE36FA-C6D7-396F-DD4D-1FEF30244E37}"/>
                </a:ext>
              </a:extLst>
            </p:cNvPr>
            <p:cNvCxnSpPr>
              <a:cxnSpLocks/>
              <a:endCxn id="30" idx="0"/>
            </p:cNvCxnSpPr>
            <p:nvPr/>
          </p:nvCxnSpPr>
          <p:spPr bwMode="auto">
            <a:xfrm>
              <a:off x="8483809" y="814062"/>
              <a:ext cx="0" cy="200910"/>
            </a:xfrm>
            <a:prstGeom prst="line">
              <a:avLst/>
            </a:prstGeom>
            <a:solidFill>
              <a:schemeClr val="accent1"/>
            </a:solidFill>
            <a:ln w="28575" cap="flat" cmpd="sng" algn="ctr">
              <a:solidFill>
                <a:srgbClr val="1B0807"/>
              </a:solidFill>
              <a:prstDash val="solid"/>
              <a:round/>
              <a:headEnd type="none" w="med" len="med"/>
              <a:tailEnd type="none" w="med" len="med"/>
            </a:ln>
            <a:effectLst/>
          </p:spPr>
        </p:cxnSp>
        <p:grpSp>
          <p:nvGrpSpPr>
            <p:cNvPr id="29" name="组合 28">
              <a:extLst>
                <a:ext uri="{FF2B5EF4-FFF2-40B4-BE49-F238E27FC236}">
                  <a16:creationId xmlns:a16="http://schemas.microsoft.com/office/drawing/2014/main" id="{F3D3CDDD-B16E-6323-A7F7-9907239C0623}"/>
                </a:ext>
              </a:extLst>
            </p:cNvPr>
            <p:cNvGrpSpPr/>
            <p:nvPr/>
          </p:nvGrpSpPr>
          <p:grpSpPr>
            <a:xfrm>
              <a:off x="8346652" y="1014972"/>
              <a:ext cx="274313" cy="390430"/>
              <a:chOff x="6012904" y="2556346"/>
              <a:chExt cx="360036" cy="512440"/>
            </a:xfrm>
          </p:grpSpPr>
          <p:sp>
            <p:nvSpPr>
              <p:cNvPr id="30" name="椭圆 29">
                <a:extLst>
                  <a:ext uri="{FF2B5EF4-FFF2-40B4-BE49-F238E27FC236}">
                    <a16:creationId xmlns:a16="http://schemas.microsoft.com/office/drawing/2014/main" id="{F5FDE59A-F66B-A35A-59A6-5AE970D2946D}"/>
                  </a:ext>
                </a:extLst>
              </p:cNvPr>
              <p:cNvSpPr/>
              <p:nvPr/>
            </p:nvSpPr>
            <p:spPr bwMode="auto">
              <a:xfrm>
                <a:off x="6012904" y="2556346"/>
                <a:ext cx="360036" cy="360040"/>
              </a:xfrm>
              <a:prstGeom prst="ellipse">
                <a:avLst/>
              </a:prstGeom>
              <a:noFill/>
              <a:ln w="28575" cap="flat" cmpd="sng" algn="ctr">
                <a:solidFill>
                  <a:srgbClr val="1B0807"/>
                </a:solid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31" name="椭圆 30">
                <a:extLst>
                  <a:ext uri="{FF2B5EF4-FFF2-40B4-BE49-F238E27FC236}">
                    <a16:creationId xmlns:a16="http://schemas.microsoft.com/office/drawing/2014/main" id="{EF05646F-E503-D717-125F-5DF3607E2737}"/>
                  </a:ext>
                </a:extLst>
              </p:cNvPr>
              <p:cNvSpPr/>
              <p:nvPr/>
            </p:nvSpPr>
            <p:spPr bwMode="auto">
              <a:xfrm>
                <a:off x="6012904" y="2708746"/>
                <a:ext cx="360036" cy="360040"/>
              </a:xfrm>
              <a:prstGeom prst="ellipse">
                <a:avLst/>
              </a:prstGeom>
              <a:noFill/>
              <a:ln w="28575" cap="flat" cmpd="sng" algn="ctr">
                <a:solidFill>
                  <a:srgbClr val="1B0807"/>
                </a:solid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grpSp>
        <p:cxnSp>
          <p:nvCxnSpPr>
            <p:cNvPr id="32" name="直接连接符 31">
              <a:extLst>
                <a:ext uri="{FF2B5EF4-FFF2-40B4-BE49-F238E27FC236}">
                  <a16:creationId xmlns:a16="http://schemas.microsoft.com/office/drawing/2014/main" id="{AAF9B4EC-5C65-53A8-2E73-2B1A85321AA5}"/>
                </a:ext>
              </a:extLst>
            </p:cNvPr>
            <p:cNvCxnSpPr>
              <a:cxnSpLocks/>
              <a:endCxn id="31" idx="4"/>
            </p:cNvCxnSpPr>
            <p:nvPr/>
          </p:nvCxnSpPr>
          <p:spPr bwMode="auto">
            <a:xfrm flipV="1">
              <a:off x="8483809" y="1405402"/>
              <a:ext cx="0" cy="246857"/>
            </a:xfrm>
            <a:prstGeom prst="line">
              <a:avLst/>
            </a:prstGeom>
            <a:solidFill>
              <a:schemeClr val="accent1"/>
            </a:solidFill>
            <a:ln w="28575" cap="flat" cmpd="sng" algn="ctr">
              <a:solidFill>
                <a:srgbClr val="1B0807"/>
              </a:solidFill>
              <a:prstDash val="solid"/>
              <a:round/>
              <a:headEnd type="none" w="med" len="med"/>
              <a:tailEnd type="none" w="med" len="med"/>
            </a:ln>
            <a:effectLst/>
          </p:spPr>
        </p:cxnSp>
        <p:sp>
          <p:nvSpPr>
            <p:cNvPr id="33" name="Rectangle 33">
              <a:extLst>
                <a:ext uri="{FF2B5EF4-FFF2-40B4-BE49-F238E27FC236}">
                  <a16:creationId xmlns:a16="http://schemas.microsoft.com/office/drawing/2014/main" id="{06A5B420-2A9F-2E4A-1C01-ED02440A6D38}"/>
                </a:ext>
              </a:extLst>
            </p:cNvPr>
            <p:cNvSpPr/>
            <p:nvPr/>
          </p:nvSpPr>
          <p:spPr>
            <a:xfrm>
              <a:off x="8997385" y="1392105"/>
              <a:ext cx="691336" cy="307777"/>
            </a:xfrm>
            <a:prstGeom prst="rect">
              <a:avLst/>
            </a:prstGeom>
          </p:spPr>
          <p:txBody>
            <a:bodyPr wrap="square">
              <a:spAutoFit/>
            </a:bodyPr>
            <a:lstStyle/>
            <a:p>
              <a:pPr algn="ctr">
                <a:defRPr/>
              </a:pPr>
              <a:r>
                <a:rPr lang="en-GB" sz="1400" i="0" dirty="0">
                  <a:solidFill>
                    <a:srgbClr val="1B0807"/>
                  </a:solidFill>
                  <a:latin typeface="+mn-lt"/>
                </a:rPr>
                <a:t>LV</a:t>
              </a:r>
              <a:endParaRPr lang="en-GB" sz="1400" dirty="0">
                <a:solidFill>
                  <a:srgbClr val="1B0807"/>
                </a:solidFill>
                <a:latin typeface="+mn-lt"/>
              </a:endParaRPr>
            </a:p>
          </p:txBody>
        </p:sp>
        <p:sp>
          <p:nvSpPr>
            <p:cNvPr id="34" name="Rectangle 33">
              <a:extLst>
                <a:ext uri="{FF2B5EF4-FFF2-40B4-BE49-F238E27FC236}">
                  <a16:creationId xmlns:a16="http://schemas.microsoft.com/office/drawing/2014/main" id="{36D3A917-37AF-354C-7D42-832CD95F89B5}"/>
                </a:ext>
              </a:extLst>
            </p:cNvPr>
            <p:cNvSpPr/>
            <p:nvPr/>
          </p:nvSpPr>
          <p:spPr>
            <a:xfrm>
              <a:off x="8997385" y="792450"/>
              <a:ext cx="691336" cy="307777"/>
            </a:xfrm>
            <a:prstGeom prst="rect">
              <a:avLst/>
            </a:prstGeom>
          </p:spPr>
          <p:txBody>
            <a:bodyPr wrap="square">
              <a:spAutoFit/>
            </a:bodyPr>
            <a:lstStyle/>
            <a:p>
              <a:pPr algn="ctr">
                <a:defRPr/>
              </a:pPr>
              <a:r>
                <a:rPr lang="en-GB" sz="1400" i="0" dirty="0">
                  <a:solidFill>
                    <a:srgbClr val="1B0807"/>
                  </a:solidFill>
                  <a:latin typeface="+mn-lt"/>
                </a:rPr>
                <a:t>HV</a:t>
              </a:r>
              <a:endParaRPr lang="en-GB" sz="1400" dirty="0">
                <a:solidFill>
                  <a:srgbClr val="1B0807"/>
                </a:solidFill>
                <a:latin typeface="+mn-lt"/>
              </a:endParaRPr>
            </a:p>
          </p:txBody>
        </p:sp>
        <p:sp>
          <p:nvSpPr>
            <p:cNvPr id="35" name="Rectangle 33">
              <a:extLst>
                <a:ext uri="{FF2B5EF4-FFF2-40B4-BE49-F238E27FC236}">
                  <a16:creationId xmlns:a16="http://schemas.microsoft.com/office/drawing/2014/main" id="{62D23E53-79E8-EE0F-1F48-F8DCD4D377F6}"/>
                </a:ext>
              </a:extLst>
            </p:cNvPr>
            <p:cNvSpPr/>
            <p:nvPr/>
          </p:nvSpPr>
          <p:spPr>
            <a:xfrm>
              <a:off x="6982448" y="1094401"/>
              <a:ext cx="1110865" cy="307777"/>
            </a:xfrm>
            <a:prstGeom prst="rect">
              <a:avLst/>
            </a:prstGeom>
          </p:spPr>
          <p:txBody>
            <a:bodyPr wrap="square">
              <a:spAutoFit/>
            </a:bodyPr>
            <a:lstStyle/>
            <a:p>
              <a:pPr algn="ctr">
                <a:defRPr/>
              </a:pPr>
              <a:r>
                <a:rPr lang="en-GB" sz="1400" i="0" dirty="0">
                  <a:solidFill>
                    <a:srgbClr val="1B0807"/>
                  </a:solidFill>
                  <a:latin typeface="+mn-lt"/>
                </a:rPr>
                <a:t>Substation</a:t>
              </a:r>
              <a:endParaRPr lang="en-GB" sz="1400" dirty="0">
                <a:solidFill>
                  <a:srgbClr val="1B0807"/>
                </a:solidFill>
                <a:latin typeface="+mn-lt"/>
              </a:endParaRPr>
            </a:p>
          </p:txBody>
        </p:sp>
        <p:sp>
          <p:nvSpPr>
            <p:cNvPr id="46" name="矩形: 圆角 45">
              <a:extLst>
                <a:ext uri="{FF2B5EF4-FFF2-40B4-BE49-F238E27FC236}">
                  <a16:creationId xmlns:a16="http://schemas.microsoft.com/office/drawing/2014/main" id="{45954B0C-62AB-2C5C-BE6A-3D244132F541}"/>
                </a:ext>
              </a:extLst>
            </p:cNvPr>
            <p:cNvSpPr/>
            <p:nvPr/>
          </p:nvSpPr>
          <p:spPr bwMode="auto">
            <a:xfrm>
              <a:off x="7185971" y="3093982"/>
              <a:ext cx="274286" cy="274286"/>
            </a:xfrm>
            <a:prstGeom prst="roundRect">
              <a:avLst/>
            </a:prstGeom>
            <a:solidFill>
              <a:srgbClr val="92D050"/>
            </a:solidFill>
            <a:ln w="9525" cap="flat" cmpd="sng" algn="ctr">
              <a:no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47" name="矩形: 圆角 46">
              <a:extLst>
                <a:ext uri="{FF2B5EF4-FFF2-40B4-BE49-F238E27FC236}">
                  <a16:creationId xmlns:a16="http://schemas.microsoft.com/office/drawing/2014/main" id="{975D2101-982B-E674-A12F-86409AE455A6}"/>
                </a:ext>
              </a:extLst>
            </p:cNvPr>
            <p:cNvSpPr/>
            <p:nvPr/>
          </p:nvSpPr>
          <p:spPr bwMode="auto">
            <a:xfrm>
              <a:off x="9316843" y="2920694"/>
              <a:ext cx="274286" cy="274286"/>
            </a:xfrm>
            <a:prstGeom prst="roundRect">
              <a:avLst/>
            </a:prstGeom>
            <a:solidFill>
              <a:srgbClr val="92D050"/>
            </a:solidFill>
            <a:ln w="9525" cap="flat" cmpd="sng" algn="ctr">
              <a:no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48" name="矩形: 圆角 47">
              <a:extLst>
                <a:ext uri="{FF2B5EF4-FFF2-40B4-BE49-F238E27FC236}">
                  <a16:creationId xmlns:a16="http://schemas.microsoft.com/office/drawing/2014/main" id="{62618EC7-2627-A570-8CA0-90A09D75462A}"/>
                </a:ext>
              </a:extLst>
            </p:cNvPr>
            <p:cNvSpPr/>
            <p:nvPr/>
          </p:nvSpPr>
          <p:spPr bwMode="auto">
            <a:xfrm>
              <a:off x="8458912" y="3389640"/>
              <a:ext cx="274286" cy="274286"/>
            </a:xfrm>
            <a:prstGeom prst="roundRect">
              <a:avLst/>
            </a:prstGeom>
            <a:solidFill>
              <a:srgbClr val="92D050"/>
            </a:solidFill>
            <a:ln w="9525" cap="flat" cmpd="sng" algn="ctr">
              <a:noFill/>
              <a:prstDash val="solid"/>
              <a:round/>
              <a:headEnd type="none" w="med" len="med"/>
              <a:tailEnd type="none" w="med" len="med"/>
            </a:ln>
            <a:effectLst/>
          </p:spPr>
          <p:txBody>
            <a:bodyPr vert="horz" wrap="square" lIns="69669" tIns="34834" rIns="69669" bIns="34834" numCol="1" rtlCol="0" anchor="t" anchorCtr="0" compatLnSpc="1">
              <a:prstTxWarp prst="textNoShape">
                <a:avLst/>
              </a:prstTxWarp>
            </a:bodyPr>
            <a:lstStyle/>
            <a:p>
              <a:pPr defTabSz="696681"/>
              <a:endParaRPr lang="en-GB" sz="1400">
                <a:latin typeface="+mn-lt"/>
              </a:endParaRPr>
            </a:p>
          </p:txBody>
        </p:sp>
        <p:sp>
          <p:nvSpPr>
            <p:cNvPr id="49" name="Rectangle 33">
              <a:extLst>
                <a:ext uri="{FF2B5EF4-FFF2-40B4-BE49-F238E27FC236}">
                  <a16:creationId xmlns:a16="http://schemas.microsoft.com/office/drawing/2014/main" id="{DA59A16A-85CF-7CBE-972D-86C06668AD36}"/>
                </a:ext>
              </a:extLst>
            </p:cNvPr>
            <p:cNvSpPr/>
            <p:nvPr/>
          </p:nvSpPr>
          <p:spPr>
            <a:xfrm>
              <a:off x="6593826" y="3371401"/>
              <a:ext cx="1521688" cy="307777"/>
            </a:xfrm>
            <a:prstGeom prst="rect">
              <a:avLst/>
            </a:prstGeom>
          </p:spPr>
          <p:txBody>
            <a:bodyPr wrap="square">
              <a:spAutoFit/>
            </a:bodyPr>
            <a:lstStyle/>
            <a:p>
              <a:pPr algn="ctr">
                <a:defRPr/>
              </a:pPr>
              <a:r>
                <a:rPr lang="en-GB" sz="1400" i="0" dirty="0">
                  <a:solidFill>
                    <a:srgbClr val="1B0807"/>
                  </a:solidFill>
                  <a:latin typeface="+mn-lt"/>
                </a:rPr>
                <a:t>Prosumer 1</a:t>
              </a:r>
              <a:endParaRPr lang="en-GB" sz="1400" dirty="0">
                <a:solidFill>
                  <a:srgbClr val="1B0807"/>
                </a:solidFill>
                <a:latin typeface="+mn-lt"/>
              </a:endParaRPr>
            </a:p>
          </p:txBody>
        </p:sp>
        <p:sp>
          <p:nvSpPr>
            <p:cNvPr id="50" name="Rectangle 33">
              <a:extLst>
                <a:ext uri="{FF2B5EF4-FFF2-40B4-BE49-F238E27FC236}">
                  <a16:creationId xmlns:a16="http://schemas.microsoft.com/office/drawing/2014/main" id="{BAFF3F6D-227A-568B-4F52-22315ADD81A7}"/>
                </a:ext>
              </a:extLst>
            </p:cNvPr>
            <p:cNvSpPr/>
            <p:nvPr/>
          </p:nvSpPr>
          <p:spPr>
            <a:xfrm>
              <a:off x="8719254" y="2636370"/>
              <a:ext cx="1521688" cy="307777"/>
            </a:xfrm>
            <a:prstGeom prst="rect">
              <a:avLst/>
            </a:prstGeom>
          </p:spPr>
          <p:txBody>
            <a:bodyPr wrap="square">
              <a:spAutoFit/>
            </a:bodyPr>
            <a:lstStyle/>
            <a:p>
              <a:pPr algn="ctr">
                <a:defRPr/>
              </a:pPr>
              <a:r>
                <a:rPr lang="en-GB" sz="1400" i="0" dirty="0">
                  <a:solidFill>
                    <a:srgbClr val="1B0807"/>
                  </a:solidFill>
                  <a:latin typeface="+mn-lt"/>
                </a:rPr>
                <a:t>Prosumer 2</a:t>
              </a:r>
              <a:endParaRPr lang="en-GB" sz="1400" dirty="0">
                <a:solidFill>
                  <a:srgbClr val="1B0807"/>
                </a:solidFill>
                <a:latin typeface="+mn-lt"/>
              </a:endParaRPr>
            </a:p>
          </p:txBody>
        </p:sp>
        <p:sp>
          <p:nvSpPr>
            <p:cNvPr id="51" name="Rectangle 33">
              <a:extLst>
                <a:ext uri="{FF2B5EF4-FFF2-40B4-BE49-F238E27FC236}">
                  <a16:creationId xmlns:a16="http://schemas.microsoft.com/office/drawing/2014/main" id="{77705C05-D47D-1F97-B7C4-5DE7443D039B}"/>
                </a:ext>
              </a:extLst>
            </p:cNvPr>
            <p:cNvSpPr/>
            <p:nvPr/>
          </p:nvSpPr>
          <p:spPr>
            <a:xfrm>
              <a:off x="8489264" y="3424817"/>
              <a:ext cx="1521688" cy="307777"/>
            </a:xfrm>
            <a:prstGeom prst="rect">
              <a:avLst/>
            </a:prstGeom>
          </p:spPr>
          <p:txBody>
            <a:bodyPr wrap="square">
              <a:spAutoFit/>
            </a:bodyPr>
            <a:lstStyle/>
            <a:p>
              <a:pPr algn="ctr">
                <a:defRPr/>
              </a:pPr>
              <a:r>
                <a:rPr lang="en-GB" sz="1400" i="0" dirty="0">
                  <a:solidFill>
                    <a:srgbClr val="1B0807"/>
                  </a:solidFill>
                  <a:latin typeface="+mn-lt"/>
                </a:rPr>
                <a:t>Prosumer 3</a:t>
              </a:r>
              <a:endParaRPr lang="en-GB" sz="1400" dirty="0">
                <a:solidFill>
                  <a:srgbClr val="1B0807"/>
                </a:solidFill>
                <a:latin typeface="+mn-lt"/>
              </a:endParaRPr>
            </a:p>
          </p:txBody>
        </p:sp>
        <p:cxnSp>
          <p:nvCxnSpPr>
            <p:cNvPr id="52" name="直接连接符 51">
              <a:extLst>
                <a:ext uri="{FF2B5EF4-FFF2-40B4-BE49-F238E27FC236}">
                  <a16:creationId xmlns:a16="http://schemas.microsoft.com/office/drawing/2014/main" id="{9B03F867-2A03-E354-4C8D-CD30FC1B447B}"/>
                </a:ext>
              </a:extLst>
            </p:cNvPr>
            <p:cNvCxnSpPr>
              <a:cxnSpLocks/>
              <a:stCxn id="47" idx="1"/>
              <a:endCxn id="46" idx="3"/>
            </p:cNvCxnSpPr>
            <p:nvPr/>
          </p:nvCxnSpPr>
          <p:spPr bwMode="auto">
            <a:xfrm flipH="1">
              <a:off x="7460256" y="3057837"/>
              <a:ext cx="1856587" cy="173288"/>
            </a:xfrm>
            <a:prstGeom prst="line">
              <a:avLst/>
            </a:prstGeom>
            <a:solidFill>
              <a:schemeClr val="accent1"/>
            </a:solidFill>
            <a:ln w="28575" cap="flat" cmpd="sng" algn="ctr">
              <a:solidFill>
                <a:srgbClr val="1B0807"/>
              </a:solidFill>
              <a:prstDash val="solid"/>
              <a:round/>
              <a:headEnd type="none" w="med" len="med"/>
              <a:tailEnd type="none" w="med" len="med"/>
            </a:ln>
            <a:effectLst/>
          </p:spPr>
        </p:cxnSp>
        <p:cxnSp>
          <p:nvCxnSpPr>
            <p:cNvPr id="53" name="直接连接符 52">
              <a:extLst>
                <a:ext uri="{FF2B5EF4-FFF2-40B4-BE49-F238E27FC236}">
                  <a16:creationId xmlns:a16="http://schemas.microsoft.com/office/drawing/2014/main" id="{E8286CC5-3464-C967-7F6B-92F4DA64AED0}"/>
                </a:ext>
              </a:extLst>
            </p:cNvPr>
            <p:cNvCxnSpPr>
              <a:cxnSpLocks/>
              <a:stCxn id="48" idx="0"/>
              <a:endCxn id="46" idx="3"/>
            </p:cNvCxnSpPr>
            <p:nvPr/>
          </p:nvCxnSpPr>
          <p:spPr bwMode="auto">
            <a:xfrm flipH="1" flipV="1">
              <a:off x="7460257" y="3231125"/>
              <a:ext cx="1135798" cy="158515"/>
            </a:xfrm>
            <a:prstGeom prst="line">
              <a:avLst/>
            </a:prstGeom>
            <a:solidFill>
              <a:schemeClr val="accent1"/>
            </a:solidFill>
            <a:ln w="28575" cap="flat" cmpd="sng" algn="ctr">
              <a:solidFill>
                <a:srgbClr val="1B0807"/>
              </a:solidFill>
              <a:prstDash val="solid"/>
              <a:round/>
              <a:headEnd type="none" w="med" len="med"/>
              <a:tailEnd type="none" w="med" len="med"/>
            </a:ln>
            <a:effectLst/>
          </p:spPr>
        </p:cxnSp>
        <p:cxnSp>
          <p:nvCxnSpPr>
            <p:cNvPr id="54" name="直接连接符 53">
              <a:extLst>
                <a:ext uri="{FF2B5EF4-FFF2-40B4-BE49-F238E27FC236}">
                  <a16:creationId xmlns:a16="http://schemas.microsoft.com/office/drawing/2014/main" id="{070FE9B4-0FA3-CB0D-4FC2-59AD30AA5892}"/>
                </a:ext>
              </a:extLst>
            </p:cNvPr>
            <p:cNvCxnSpPr>
              <a:cxnSpLocks/>
              <a:stCxn id="47" idx="1"/>
              <a:endCxn id="48" idx="0"/>
            </p:cNvCxnSpPr>
            <p:nvPr/>
          </p:nvCxnSpPr>
          <p:spPr bwMode="auto">
            <a:xfrm flipH="1">
              <a:off x="8596055" y="3057838"/>
              <a:ext cx="720789" cy="331803"/>
            </a:xfrm>
            <a:prstGeom prst="line">
              <a:avLst/>
            </a:prstGeom>
            <a:solidFill>
              <a:schemeClr val="accent1"/>
            </a:solidFill>
            <a:ln w="28575" cap="flat" cmpd="sng" algn="ctr">
              <a:solidFill>
                <a:srgbClr val="1B0807"/>
              </a:solidFill>
              <a:prstDash val="solid"/>
              <a:round/>
              <a:headEnd type="none" w="med" len="med"/>
              <a:tailEnd type="none" w="med" len="med"/>
            </a:ln>
            <a:effectLst/>
          </p:spPr>
        </p:cxnSp>
        <p:sp>
          <p:nvSpPr>
            <p:cNvPr id="55" name="Rectangle 33">
              <a:extLst>
                <a:ext uri="{FF2B5EF4-FFF2-40B4-BE49-F238E27FC236}">
                  <a16:creationId xmlns:a16="http://schemas.microsoft.com/office/drawing/2014/main" id="{47BF544F-9857-B472-2600-8F989E9F32E0}"/>
                </a:ext>
              </a:extLst>
            </p:cNvPr>
            <p:cNvSpPr/>
            <p:nvPr/>
          </p:nvSpPr>
          <p:spPr>
            <a:xfrm>
              <a:off x="6768432" y="2663614"/>
              <a:ext cx="1991353" cy="307777"/>
            </a:xfrm>
            <a:prstGeom prst="rect">
              <a:avLst/>
            </a:prstGeom>
          </p:spPr>
          <p:txBody>
            <a:bodyPr wrap="square">
              <a:spAutoFit/>
            </a:bodyPr>
            <a:lstStyle/>
            <a:p>
              <a:pPr algn="ctr">
                <a:defRPr/>
              </a:pPr>
              <a:r>
                <a:rPr lang="en-GB" sz="1400" i="0" dirty="0">
                  <a:solidFill>
                    <a:srgbClr val="1B0807"/>
                  </a:solidFill>
                  <a:latin typeface="+mn-lt"/>
                </a:rPr>
                <a:t>P2P energy trading</a:t>
              </a:r>
              <a:endParaRPr lang="en-GB" sz="1400" dirty="0">
                <a:solidFill>
                  <a:srgbClr val="1B0807"/>
                </a:solidFill>
                <a:latin typeface="+mn-lt"/>
              </a:endParaRPr>
            </a:p>
          </p:txBody>
        </p:sp>
      </p:grpSp>
      <p:sp>
        <p:nvSpPr>
          <p:cNvPr id="56" name="矩形 55">
            <a:extLst>
              <a:ext uri="{FF2B5EF4-FFF2-40B4-BE49-F238E27FC236}">
                <a16:creationId xmlns:a16="http://schemas.microsoft.com/office/drawing/2014/main" id="{9FA94D71-CA49-A5B1-19EA-2A6D83822927}"/>
              </a:ext>
            </a:extLst>
          </p:cNvPr>
          <p:cNvSpPr/>
          <p:nvPr/>
        </p:nvSpPr>
        <p:spPr>
          <a:xfrm>
            <a:off x="6100219" y="4130021"/>
            <a:ext cx="5913982" cy="2062103"/>
          </a:xfrm>
          <a:prstGeom prst="rect">
            <a:avLst/>
          </a:prstGeom>
        </p:spPr>
        <p:txBody>
          <a:bodyPr wrap="square">
            <a:spAutoFit/>
          </a:bodyPr>
          <a:lstStyle/>
          <a:p>
            <a:pPr marL="276980" indent="-276980">
              <a:spcBef>
                <a:spcPts val="0"/>
              </a:spcBef>
              <a:spcAft>
                <a:spcPts val="600"/>
              </a:spcAft>
              <a:defRPr/>
            </a:pPr>
            <a:r>
              <a:rPr lang="en-GB" b="1" i="1" u="sng" dirty="0">
                <a:latin typeface="Calibri" panose="020F0502020204030204" pitchFamily="34" charset="0"/>
                <a:cs typeface="Calibri" panose="020F0502020204030204" pitchFamily="34" charset="0"/>
              </a:rPr>
              <a:t>Decentralised manner</a:t>
            </a:r>
          </a:p>
          <a:p>
            <a:pPr>
              <a:spcBef>
                <a:spcPts val="0"/>
              </a:spcBef>
              <a:spcAft>
                <a:spcPts val="600"/>
              </a:spcAft>
              <a:defRPr/>
            </a:pPr>
            <a:r>
              <a:rPr lang="en-GB" b="1" i="0" dirty="0">
                <a:latin typeface="Calibri" panose="020F0502020204030204" pitchFamily="34" charset="0"/>
                <a:cs typeface="Calibri" panose="020F0502020204030204" pitchFamily="34" charset="0"/>
              </a:rPr>
              <a:t>Minimize</a:t>
            </a:r>
            <a:r>
              <a:rPr lang="en-GB" i="0" dirty="0">
                <a:latin typeface="Calibri" panose="020F0502020204030204" pitchFamily="34" charset="0"/>
                <a:cs typeface="Calibri" panose="020F0502020204030204" pitchFamily="34" charset="0"/>
              </a:rPr>
              <a:t> individual cost for each prosumer</a:t>
            </a:r>
          </a:p>
          <a:p>
            <a:pPr>
              <a:spcBef>
                <a:spcPts val="0"/>
              </a:spcBef>
              <a:spcAft>
                <a:spcPts val="600"/>
              </a:spcAft>
              <a:defRPr/>
            </a:pPr>
            <a:r>
              <a:rPr lang="en-GB" i="0" dirty="0">
                <a:latin typeface="Calibri" panose="020F0502020204030204" pitchFamily="34" charset="0"/>
                <a:cs typeface="Calibri" panose="020F0502020204030204" pitchFamily="34" charset="0"/>
              </a:rPr>
              <a:t>subject to:</a:t>
            </a:r>
          </a:p>
          <a:p>
            <a:pPr marL="285750" indent="-285750">
              <a:spcBef>
                <a:spcPts val="0"/>
              </a:spcBef>
              <a:spcAft>
                <a:spcPts val="600"/>
              </a:spcAft>
              <a:buFont typeface="Arial" panose="020B0604020202020204" pitchFamily="34" charset="0"/>
              <a:buChar char="•"/>
              <a:defRPr/>
            </a:pPr>
            <a:r>
              <a:rPr lang="en-GB" i="0" dirty="0">
                <a:latin typeface="Calibri" panose="020F0502020204030204" pitchFamily="34" charset="0"/>
                <a:cs typeface="Calibri" panose="020F0502020204030204" pitchFamily="34" charset="0"/>
              </a:rPr>
              <a:t>Energy balance between self net demand and trading with neighbours &amp; retailer</a:t>
            </a:r>
          </a:p>
          <a:p>
            <a:pPr marL="285750" indent="-285750">
              <a:spcBef>
                <a:spcPts val="0"/>
              </a:spcBef>
              <a:spcAft>
                <a:spcPts val="600"/>
              </a:spcAft>
              <a:buFont typeface="Arial" panose="020B0604020202020204" pitchFamily="34" charset="0"/>
              <a:buChar char="•"/>
              <a:defRPr/>
            </a:pPr>
            <a:r>
              <a:rPr lang="en-GB" i="0" dirty="0">
                <a:latin typeface="Calibri" panose="020F0502020204030204" pitchFamily="34" charset="0"/>
                <a:cs typeface="Calibri" panose="020F0502020204030204" pitchFamily="34" charset="0"/>
              </a:rPr>
              <a:t>Self demand, generation, storage operating constraints</a:t>
            </a:r>
          </a:p>
        </p:txBody>
      </p:sp>
    </p:spTree>
    <p:extLst>
      <p:ext uri="{BB962C8B-B14F-4D97-AF65-F5344CB8AC3E}">
        <p14:creationId xmlns:p14="http://schemas.microsoft.com/office/powerpoint/2010/main" val="3343152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61</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P2P Energy Trading Platform</a:t>
            </a:r>
          </a:p>
        </p:txBody>
      </p:sp>
      <p:grpSp>
        <p:nvGrpSpPr>
          <p:cNvPr id="82" name="组合 81">
            <a:extLst>
              <a:ext uri="{FF2B5EF4-FFF2-40B4-BE49-F238E27FC236}">
                <a16:creationId xmlns:a16="http://schemas.microsoft.com/office/drawing/2014/main" id="{CB96AD8C-7318-A7BF-7A37-6F0159C5DEF3}"/>
              </a:ext>
            </a:extLst>
          </p:cNvPr>
          <p:cNvGrpSpPr/>
          <p:nvPr/>
        </p:nvGrpSpPr>
        <p:grpSpPr>
          <a:xfrm>
            <a:off x="258449" y="981274"/>
            <a:ext cx="5627687" cy="2956945"/>
            <a:chOff x="311284" y="1041994"/>
            <a:chExt cx="5627687" cy="2956945"/>
          </a:xfrm>
        </p:grpSpPr>
        <p:sp>
          <p:nvSpPr>
            <p:cNvPr id="5" name="椭圆 4">
              <a:extLst>
                <a:ext uri="{FF2B5EF4-FFF2-40B4-BE49-F238E27FC236}">
                  <a16:creationId xmlns:a16="http://schemas.microsoft.com/office/drawing/2014/main" id="{06ACF8DC-4E3A-E186-AE5A-9987A9C525FF}"/>
                </a:ext>
              </a:extLst>
            </p:cNvPr>
            <p:cNvSpPr/>
            <p:nvPr/>
          </p:nvSpPr>
          <p:spPr>
            <a:xfrm>
              <a:off x="1724598" y="2849588"/>
              <a:ext cx="2880000" cy="360000"/>
            </a:xfrm>
            <a:prstGeom prst="ellipse">
              <a:avLst/>
            </a:prstGeom>
            <a:solidFill>
              <a:schemeClr val="accent5">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893" tIns="39947" rIns="79893" bIns="39947" numCol="1" spcCol="0" rtlCol="0" fromWordArt="0" anchor="ctr" anchorCtr="0" forceAA="0" compatLnSpc="1">
              <a:prstTxWarp prst="textNoShape">
                <a:avLst/>
              </a:prstTxWarp>
              <a:noAutofit/>
            </a:bodyPr>
            <a:lstStyle/>
            <a:p>
              <a:pPr algn="ctr"/>
              <a:endParaRPr lang="en-GB" sz="1398"/>
            </a:p>
          </p:txBody>
        </p:sp>
        <p:sp>
          <p:nvSpPr>
            <p:cNvPr id="6" name="矩形 5">
              <a:extLst>
                <a:ext uri="{FF2B5EF4-FFF2-40B4-BE49-F238E27FC236}">
                  <a16:creationId xmlns:a16="http://schemas.microsoft.com/office/drawing/2014/main" id="{4125F7AF-B7C4-45C3-44A4-23D3B28B368A}"/>
                </a:ext>
              </a:extLst>
            </p:cNvPr>
            <p:cNvSpPr/>
            <p:nvPr/>
          </p:nvSpPr>
          <p:spPr>
            <a:xfrm>
              <a:off x="2097682" y="1048604"/>
              <a:ext cx="1692000" cy="3240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8" name="矩形 7">
              <a:extLst>
                <a:ext uri="{FF2B5EF4-FFF2-40B4-BE49-F238E27FC236}">
                  <a16:creationId xmlns:a16="http://schemas.microsoft.com/office/drawing/2014/main" id="{A6F7693A-1E32-D284-836B-071BB6A8C7E8}"/>
                </a:ext>
              </a:extLst>
            </p:cNvPr>
            <p:cNvSpPr/>
            <p:nvPr/>
          </p:nvSpPr>
          <p:spPr>
            <a:xfrm>
              <a:off x="404225" y="2098318"/>
              <a:ext cx="5425185" cy="1900621"/>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9" name="文本框 8">
              <a:extLst>
                <a:ext uri="{FF2B5EF4-FFF2-40B4-BE49-F238E27FC236}">
                  <a16:creationId xmlns:a16="http://schemas.microsoft.com/office/drawing/2014/main" id="{F3339BEA-C13B-DB47-4D38-1B16AF662A29}"/>
                </a:ext>
              </a:extLst>
            </p:cNvPr>
            <p:cNvSpPr txBox="1"/>
            <p:nvPr/>
          </p:nvSpPr>
          <p:spPr>
            <a:xfrm>
              <a:off x="2131269" y="1046697"/>
              <a:ext cx="1656000" cy="307456"/>
            </a:xfrm>
            <a:prstGeom prst="rect">
              <a:avLst/>
            </a:prstGeom>
            <a:noFill/>
          </p:spPr>
          <p:txBody>
            <a:bodyPr wrap="square" rtlCol="0" anchor="ctr">
              <a:spAutoFit/>
            </a:bodyPr>
            <a:lstStyle/>
            <a:p>
              <a:pPr algn="ctr"/>
              <a:r>
                <a:rPr lang="en-GB" altLang="zh-CN" sz="1398" b="1" dirty="0">
                  <a:latin typeface="Times New Roman" panose="02020603050405020304" pitchFamily="18" charset="0"/>
                  <a:cs typeface="Times New Roman" panose="02020603050405020304" pitchFamily="18" charset="0"/>
                </a:rPr>
                <a:t>Electricity supplier</a:t>
              </a:r>
              <a:endParaRPr lang="en-GB" sz="1398"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6F7C0B1-24E7-191C-18EF-9F074700FF19}"/>
                </a:ext>
              </a:extLst>
            </p:cNvPr>
            <p:cNvSpPr txBox="1"/>
            <p:nvPr/>
          </p:nvSpPr>
          <p:spPr>
            <a:xfrm>
              <a:off x="2143383" y="2896487"/>
              <a:ext cx="2077192" cy="275204"/>
            </a:xfrm>
            <a:prstGeom prst="rect">
              <a:avLst/>
            </a:prstGeom>
            <a:noFill/>
          </p:spPr>
          <p:txBody>
            <a:bodyPr wrap="square" rtlCol="0">
              <a:spAutoFit/>
            </a:bodyPr>
            <a:lstStyle/>
            <a:p>
              <a:pPr algn="ctr">
                <a:lnSpc>
                  <a:spcPct val="85000"/>
                </a:lnSpc>
              </a:pPr>
              <a:r>
                <a:rPr lang="en-GB" sz="1398" b="1" dirty="0">
                  <a:solidFill>
                    <a:schemeClr val="accent1"/>
                  </a:solidFill>
                  <a:latin typeface="Times New Roman" panose="02020603050405020304" pitchFamily="18" charset="0"/>
                  <a:cs typeface="Times New Roman" panose="02020603050405020304" pitchFamily="18" charset="0"/>
                </a:rPr>
                <a:t>P2P trading platform</a:t>
              </a:r>
            </a:p>
          </p:txBody>
        </p:sp>
        <p:sp>
          <p:nvSpPr>
            <p:cNvPr id="11" name="文本框 10">
              <a:extLst>
                <a:ext uri="{FF2B5EF4-FFF2-40B4-BE49-F238E27FC236}">
                  <a16:creationId xmlns:a16="http://schemas.microsoft.com/office/drawing/2014/main" id="{599CD4BF-2EBF-4D2A-ED0D-9DDE50312D59}"/>
                </a:ext>
              </a:extLst>
            </p:cNvPr>
            <p:cNvSpPr txBox="1"/>
            <p:nvPr/>
          </p:nvSpPr>
          <p:spPr>
            <a:xfrm>
              <a:off x="311284" y="2059642"/>
              <a:ext cx="1212526" cy="522579"/>
            </a:xfrm>
            <a:prstGeom prst="rect">
              <a:avLst/>
            </a:prstGeom>
            <a:noFill/>
          </p:spPr>
          <p:txBody>
            <a:bodyPr wrap="square" rtlCol="0">
              <a:spAutoFit/>
            </a:bodyPr>
            <a:lstStyle/>
            <a:p>
              <a:pPr algn="ctr"/>
              <a:r>
                <a:rPr lang="en-GB" sz="1398" b="1" dirty="0">
                  <a:latin typeface="Times New Roman" panose="02020603050405020304" pitchFamily="18" charset="0"/>
                  <a:cs typeface="Times New Roman" panose="02020603050405020304" pitchFamily="18" charset="0"/>
                </a:rPr>
                <a:t>Community market</a:t>
              </a:r>
            </a:p>
          </p:txBody>
        </p:sp>
        <p:sp>
          <p:nvSpPr>
            <p:cNvPr id="12" name="椭圆 11">
              <a:extLst>
                <a:ext uri="{FF2B5EF4-FFF2-40B4-BE49-F238E27FC236}">
                  <a16:creationId xmlns:a16="http://schemas.microsoft.com/office/drawing/2014/main" id="{9B41C7AB-4005-7FC1-1A45-0026EC191A92}"/>
                </a:ext>
              </a:extLst>
            </p:cNvPr>
            <p:cNvSpPr/>
            <p:nvPr/>
          </p:nvSpPr>
          <p:spPr>
            <a:xfrm rot="19712039">
              <a:off x="1113873" y="2703675"/>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13" name="椭圆 12">
              <a:extLst>
                <a:ext uri="{FF2B5EF4-FFF2-40B4-BE49-F238E27FC236}">
                  <a16:creationId xmlns:a16="http://schemas.microsoft.com/office/drawing/2014/main" id="{C25DA390-360B-20AA-72CA-58BCDDB03DF7}"/>
                </a:ext>
              </a:extLst>
            </p:cNvPr>
            <p:cNvSpPr/>
            <p:nvPr/>
          </p:nvSpPr>
          <p:spPr>
            <a:xfrm rot="19712039">
              <a:off x="1224457" y="2635587"/>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14" name="椭圆 13">
              <a:extLst>
                <a:ext uri="{FF2B5EF4-FFF2-40B4-BE49-F238E27FC236}">
                  <a16:creationId xmlns:a16="http://schemas.microsoft.com/office/drawing/2014/main" id="{3C91EB54-B168-DE45-D398-4C79B1B469F0}"/>
                </a:ext>
              </a:extLst>
            </p:cNvPr>
            <p:cNvSpPr/>
            <p:nvPr/>
          </p:nvSpPr>
          <p:spPr>
            <a:xfrm rot="19712039">
              <a:off x="1335041" y="2567499"/>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cxnSp>
          <p:nvCxnSpPr>
            <p:cNvPr id="15" name="直接连接符 28">
              <a:extLst>
                <a:ext uri="{FF2B5EF4-FFF2-40B4-BE49-F238E27FC236}">
                  <a16:creationId xmlns:a16="http://schemas.microsoft.com/office/drawing/2014/main" id="{C47FB617-AD2A-DEAC-2254-256E906BFAFD}"/>
                </a:ext>
              </a:extLst>
            </p:cNvPr>
            <p:cNvCxnSpPr>
              <a:cxnSpLocks/>
            </p:cNvCxnSpPr>
            <p:nvPr/>
          </p:nvCxnSpPr>
          <p:spPr>
            <a:xfrm>
              <a:off x="2740712" y="1380675"/>
              <a:ext cx="0" cy="72000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12D0CCB3-7164-1361-1FEA-7BC351F89711}"/>
                </a:ext>
              </a:extLst>
            </p:cNvPr>
            <p:cNvGrpSpPr/>
            <p:nvPr/>
          </p:nvGrpSpPr>
          <p:grpSpPr>
            <a:xfrm>
              <a:off x="4914694" y="3369910"/>
              <a:ext cx="293348" cy="203220"/>
              <a:chOff x="5159393" y="2297005"/>
              <a:chExt cx="293347" cy="203220"/>
            </a:xfrm>
          </p:grpSpPr>
          <p:sp>
            <p:nvSpPr>
              <p:cNvPr id="17" name="椭圆 16">
                <a:extLst>
                  <a:ext uri="{FF2B5EF4-FFF2-40B4-BE49-F238E27FC236}">
                    <a16:creationId xmlns:a16="http://schemas.microsoft.com/office/drawing/2014/main" id="{857CB8D1-96E4-DEF8-5BD6-1A74584A6577}"/>
                  </a:ext>
                </a:extLst>
              </p:cNvPr>
              <p:cNvSpPr/>
              <p:nvPr/>
            </p:nvSpPr>
            <p:spPr>
              <a:xfrm rot="8925912">
                <a:off x="5381103" y="2297005"/>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18" name="椭圆 17">
                <a:extLst>
                  <a:ext uri="{FF2B5EF4-FFF2-40B4-BE49-F238E27FC236}">
                    <a16:creationId xmlns:a16="http://schemas.microsoft.com/office/drawing/2014/main" id="{EB17C259-B939-10EA-B89E-AC1F5FAB323E}"/>
                  </a:ext>
                </a:extLst>
              </p:cNvPr>
              <p:cNvSpPr/>
              <p:nvPr/>
            </p:nvSpPr>
            <p:spPr>
              <a:xfrm rot="8925912">
                <a:off x="5270247" y="2364646"/>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19" name="椭圆 18">
                <a:extLst>
                  <a:ext uri="{FF2B5EF4-FFF2-40B4-BE49-F238E27FC236}">
                    <a16:creationId xmlns:a16="http://schemas.microsoft.com/office/drawing/2014/main" id="{97CB27F1-7FED-C8C4-0889-7206D334A52B}"/>
                  </a:ext>
                </a:extLst>
              </p:cNvPr>
              <p:cNvSpPr/>
              <p:nvPr/>
            </p:nvSpPr>
            <p:spPr>
              <a:xfrm rot="8925912">
                <a:off x="5159393" y="2432285"/>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grpSp>
        <p:sp>
          <p:nvSpPr>
            <p:cNvPr id="20" name="文本框 19">
              <a:extLst>
                <a:ext uri="{FF2B5EF4-FFF2-40B4-BE49-F238E27FC236}">
                  <a16:creationId xmlns:a16="http://schemas.microsoft.com/office/drawing/2014/main" id="{CA44FBAB-812C-1D28-5787-64ABE9B2C79C}"/>
                </a:ext>
              </a:extLst>
            </p:cNvPr>
            <p:cNvSpPr txBox="1"/>
            <p:nvPr/>
          </p:nvSpPr>
          <p:spPr>
            <a:xfrm>
              <a:off x="2079724" y="1532268"/>
              <a:ext cx="688794" cy="412036"/>
            </a:xfrm>
            <a:prstGeom prst="rect">
              <a:avLst/>
            </a:prstGeom>
            <a:noFill/>
          </p:spPr>
          <p:txBody>
            <a:bodyPr wrap="square" rtlCol="0" anchor="ctr">
              <a:spAutoFit/>
            </a:bodyPr>
            <a:lstStyle/>
            <a:p>
              <a:pPr algn="ctr">
                <a:lnSpc>
                  <a:spcPct val="85000"/>
                </a:lnSpc>
              </a:pPr>
              <a:r>
                <a:rPr lang="en-GB" sz="1222" dirty="0">
                  <a:latin typeface="Times New Roman" panose="02020603050405020304" pitchFamily="18" charset="0"/>
                  <a:cs typeface="Times New Roman" panose="02020603050405020304" pitchFamily="18" charset="0"/>
                </a:rPr>
                <a:t>Grid prices</a:t>
              </a:r>
            </a:p>
          </p:txBody>
        </p:sp>
        <p:cxnSp>
          <p:nvCxnSpPr>
            <p:cNvPr id="21" name="直接连接符 28">
              <a:extLst>
                <a:ext uri="{FF2B5EF4-FFF2-40B4-BE49-F238E27FC236}">
                  <a16:creationId xmlns:a16="http://schemas.microsoft.com/office/drawing/2014/main" id="{FBFE33A7-A038-7E17-5FF3-6866941FED08}"/>
                </a:ext>
              </a:extLst>
            </p:cNvPr>
            <p:cNvCxnSpPr>
              <a:cxnSpLocks/>
            </p:cNvCxnSpPr>
            <p:nvPr/>
          </p:nvCxnSpPr>
          <p:spPr>
            <a:xfrm>
              <a:off x="3140862" y="1379734"/>
              <a:ext cx="0" cy="72000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90DFA52E-B11E-2C7E-F1E0-CA56DFAD3DC6}"/>
                </a:ext>
              </a:extLst>
            </p:cNvPr>
            <p:cNvSpPr txBox="1"/>
            <p:nvPr/>
          </p:nvSpPr>
          <p:spPr>
            <a:xfrm>
              <a:off x="3068318" y="1429862"/>
              <a:ext cx="1313785" cy="600164"/>
            </a:xfrm>
            <a:prstGeom prst="rect">
              <a:avLst/>
            </a:prstGeom>
            <a:noFill/>
          </p:spPr>
          <p:txBody>
            <a:bodyPr wrap="square" rtlCol="0" anchor="ctr">
              <a:spAutoFit/>
            </a:bodyPr>
            <a:lstStyle/>
            <a:p>
              <a:pPr algn="ctr">
                <a:lnSpc>
                  <a:spcPct val="90000"/>
                </a:lnSpc>
              </a:pPr>
              <a:r>
                <a:rPr lang="en-GB" sz="1222" dirty="0">
                  <a:latin typeface="Times New Roman" panose="02020603050405020304" pitchFamily="18" charset="0"/>
                  <a:cs typeface="Times New Roman" panose="02020603050405020304" pitchFamily="18" charset="0"/>
                </a:rPr>
                <a:t>Community energy deficit / surplus</a:t>
              </a:r>
            </a:p>
          </p:txBody>
        </p:sp>
        <p:sp>
          <p:nvSpPr>
            <p:cNvPr id="23" name="矩形: 圆角 22">
              <a:extLst>
                <a:ext uri="{FF2B5EF4-FFF2-40B4-BE49-F238E27FC236}">
                  <a16:creationId xmlns:a16="http://schemas.microsoft.com/office/drawing/2014/main" id="{29635B01-9A40-6627-82B3-B408BED96EE4}"/>
                </a:ext>
              </a:extLst>
            </p:cNvPr>
            <p:cNvSpPr/>
            <p:nvPr/>
          </p:nvSpPr>
          <p:spPr>
            <a:xfrm>
              <a:off x="4409894" y="1088310"/>
              <a:ext cx="144000" cy="144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222" dirty="0">
                <a:solidFill>
                  <a:schemeClr val="tx1"/>
                </a:solidFill>
                <a:latin typeface="Times New Roman" panose="02020603050405020304" pitchFamily="18" charset="0"/>
                <a:cs typeface="Times New Roman" panose="02020603050405020304" pitchFamily="18" charset="0"/>
              </a:endParaRPr>
            </a:p>
          </p:txBody>
        </p:sp>
        <p:sp>
          <p:nvSpPr>
            <p:cNvPr id="24" name="椭圆 23">
              <a:extLst>
                <a:ext uri="{FF2B5EF4-FFF2-40B4-BE49-F238E27FC236}">
                  <a16:creationId xmlns:a16="http://schemas.microsoft.com/office/drawing/2014/main" id="{DFB850F4-F122-E608-6CBE-5D7640156E97}"/>
                </a:ext>
              </a:extLst>
            </p:cNvPr>
            <p:cNvSpPr/>
            <p:nvPr/>
          </p:nvSpPr>
          <p:spPr>
            <a:xfrm>
              <a:off x="4416245" y="1291629"/>
              <a:ext cx="144000" cy="14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893" tIns="39947" rIns="79893" bIns="39947" numCol="1" spcCol="0" rtlCol="0" fromWordArt="0" anchor="ctr" anchorCtr="0" forceAA="0" compatLnSpc="1">
              <a:prstTxWarp prst="textNoShape">
                <a:avLst/>
              </a:prstTxWarp>
              <a:noAutofit/>
            </a:bodyPr>
            <a:lstStyle/>
            <a:p>
              <a:pPr algn="ctr"/>
              <a:endParaRPr lang="en-GB" sz="1222"/>
            </a:p>
          </p:txBody>
        </p:sp>
        <p:sp>
          <p:nvSpPr>
            <p:cNvPr id="25" name="文本框 24">
              <a:extLst>
                <a:ext uri="{FF2B5EF4-FFF2-40B4-BE49-F238E27FC236}">
                  <a16:creationId xmlns:a16="http://schemas.microsoft.com/office/drawing/2014/main" id="{FF61064E-D481-D8EB-E0C3-FBFE677206B2}"/>
                </a:ext>
              </a:extLst>
            </p:cNvPr>
            <p:cNvSpPr txBox="1"/>
            <p:nvPr/>
          </p:nvSpPr>
          <p:spPr>
            <a:xfrm>
              <a:off x="4512804" y="1044821"/>
              <a:ext cx="1426167" cy="249299"/>
            </a:xfrm>
            <a:prstGeom prst="rect">
              <a:avLst/>
            </a:prstGeom>
            <a:noFill/>
          </p:spPr>
          <p:txBody>
            <a:bodyPr wrap="square" rtlCol="0" anchor="ctr">
              <a:spAutoFit/>
            </a:bodyPr>
            <a:lstStyle/>
            <a:p>
              <a:pPr>
                <a:lnSpc>
                  <a:spcPct val="85000"/>
                </a:lnSpc>
              </a:pPr>
              <a:r>
                <a:rPr lang="en-GB" sz="1200" dirty="0">
                  <a:latin typeface="Times New Roman" panose="02020603050405020304" pitchFamily="18" charset="0"/>
                  <a:cs typeface="Times New Roman" panose="02020603050405020304" pitchFamily="18" charset="0"/>
                </a:rPr>
                <a:t>Household </a:t>
              </a:r>
              <a:r>
                <a:rPr lang="en-US" altLang="zh-CN" sz="1200" dirty="0">
                  <a:latin typeface="Times New Roman" panose="02020603050405020304" pitchFamily="18" charset="0"/>
                  <a:cs typeface="Times New Roman" panose="02020603050405020304" pitchFamily="18" charset="0"/>
                </a:rPr>
                <a:t>cluster 1</a:t>
              </a:r>
              <a:endParaRPr lang="en-GB" sz="1200" dirty="0">
                <a:latin typeface="Times New Roman" panose="02020603050405020304" pitchFamily="18" charset="0"/>
                <a:cs typeface="Times New Roman" panose="02020603050405020304" pitchFamily="18" charset="0"/>
              </a:endParaRPr>
            </a:p>
          </p:txBody>
        </p:sp>
        <p:cxnSp>
          <p:nvCxnSpPr>
            <p:cNvPr id="26" name="直接箭头连接符 25">
              <a:extLst>
                <a:ext uri="{FF2B5EF4-FFF2-40B4-BE49-F238E27FC236}">
                  <a16:creationId xmlns:a16="http://schemas.microsoft.com/office/drawing/2014/main" id="{076AC96C-9B5F-DFD8-EB8B-5D5658BECCFA}"/>
                </a:ext>
              </a:extLst>
            </p:cNvPr>
            <p:cNvCxnSpPr>
              <a:cxnSpLocks/>
            </p:cNvCxnSpPr>
            <p:nvPr/>
          </p:nvCxnSpPr>
          <p:spPr>
            <a:xfrm flipH="1">
              <a:off x="366880" y="1158741"/>
              <a:ext cx="377448" cy="0"/>
            </a:xfrm>
            <a:prstGeom prst="straightConnector1">
              <a:avLst/>
            </a:prstGeom>
            <a:ln w="15875">
              <a:solidFill>
                <a:srgbClr val="FF0000"/>
              </a:solidFill>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9079038E-26E3-4760-519C-BA3F05D6B3D5}"/>
                </a:ext>
              </a:extLst>
            </p:cNvPr>
            <p:cNvCxnSpPr>
              <a:cxnSpLocks/>
            </p:cNvCxnSpPr>
            <p:nvPr/>
          </p:nvCxnSpPr>
          <p:spPr>
            <a:xfrm flipH="1">
              <a:off x="366880" y="1349994"/>
              <a:ext cx="377448" cy="1"/>
            </a:xfrm>
            <a:prstGeom prst="straightConnector1">
              <a:avLst/>
            </a:prstGeom>
            <a:ln w="15875">
              <a:solidFill>
                <a:srgbClr val="00B0F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B8410995-5B04-D666-D52B-90632711F34E}"/>
                </a:ext>
              </a:extLst>
            </p:cNvPr>
            <p:cNvSpPr txBox="1"/>
            <p:nvPr/>
          </p:nvSpPr>
          <p:spPr>
            <a:xfrm>
              <a:off x="704405" y="1232450"/>
              <a:ext cx="1211644" cy="252185"/>
            </a:xfrm>
            <a:prstGeom prst="rect">
              <a:avLst/>
            </a:prstGeom>
            <a:noFill/>
          </p:spPr>
          <p:txBody>
            <a:bodyPr wrap="square" rtlCol="0" anchor="ctr">
              <a:spAutoFit/>
            </a:bodyPr>
            <a:lstStyle/>
            <a:p>
              <a:pPr>
                <a:lnSpc>
                  <a:spcPct val="85000"/>
                </a:lnSpc>
              </a:pPr>
              <a:r>
                <a:rPr lang="en-GB" sz="1222" dirty="0">
                  <a:latin typeface="Times New Roman" panose="02020603050405020304" pitchFamily="18" charset="0"/>
                  <a:cs typeface="Times New Roman" panose="02020603050405020304" pitchFamily="18" charset="0"/>
                </a:rPr>
                <a:t>Grid prices</a:t>
              </a:r>
            </a:p>
          </p:txBody>
        </p:sp>
        <p:sp>
          <p:nvSpPr>
            <p:cNvPr id="29" name="文本框 28">
              <a:extLst>
                <a:ext uri="{FF2B5EF4-FFF2-40B4-BE49-F238E27FC236}">
                  <a16:creationId xmlns:a16="http://schemas.microsoft.com/office/drawing/2014/main" id="{FC01101E-D894-BCA7-373F-113E3A7E6E81}"/>
                </a:ext>
              </a:extLst>
            </p:cNvPr>
            <p:cNvSpPr txBox="1"/>
            <p:nvPr/>
          </p:nvSpPr>
          <p:spPr>
            <a:xfrm>
              <a:off x="725370" y="1041994"/>
              <a:ext cx="1208782" cy="252185"/>
            </a:xfrm>
            <a:prstGeom prst="rect">
              <a:avLst/>
            </a:prstGeom>
            <a:noFill/>
          </p:spPr>
          <p:txBody>
            <a:bodyPr wrap="square" rtlCol="0" anchor="ctr">
              <a:spAutoFit/>
            </a:bodyPr>
            <a:lstStyle/>
            <a:p>
              <a:pPr>
                <a:lnSpc>
                  <a:spcPct val="85000"/>
                </a:lnSpc>
              </a:pPr>
              <a:r>
                <a:rPr lang="en-GB" sz="1222" dirty="0">
                  <a:latin typeface="Times New Roman" panose="02020603050405020304" pitchFamily="18" charset="0"/>
                  <a:cs typeface="Times New Roman" panose="02020603050405020304" pitchFamily="18" charset="0"/>
                </a:rPr>
                <a:t>Power flow</a:t>
              </a:r>
            </a:p>
          </p:txBody>
        </p:sp>
        <p:cxnSp>
          <p:nvCxnSpPr>
            <p:cNvPr id="30" name="直接箭头连接符 29">
              <a:extLst>
                <a:ext uri="{FF2B5EF4-FFF2-40B4-BE49-F238E27FC236}">
                  <a16:creationId xmlns:a16="http://schemas.microsoft.com/office/drawing/2014/main" id="{3EA198AF-13CC-9750-7F9C-4EB92382741F}"/>
                </a:ext>
              </a:extLst>
            </p:cNvPr>
            <p:cNvCxnSpPr>
              <a:cxnSpLocks/>
            </p:cNvCxnSpPr>
            <p:nvPr/>
          </p:nvCxnSpPr>
          <p:spPr>
            <a:xfrm flipH="1">
              <a:off x="360826" y="1558378"/>
              <a:ext cx="377448" cy="1"/>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A4B03FB1-D0D5-4498-C994-F1566DBDFEA1}"/>
                </a:ext>
              </a:extLst>
            </p:cNvPr>
            <p:cNvCxnSpPr>
              <a:cxnSpLocks/>
            </p:cNvCxnSpPr>
            <p:nvPr/>
          </p:nvCxnSpPr>
          <p:spPr>
            <a:xfrm flipH="1">
              <a:off x="360826" y="1764851"/>
              <a:ext cx="377448" cy="0"/>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FB6C8163-4EAF-89BF-0EB7-3BA372A93756}"/>
                </a:ext>
              </a:extLst>
            </p:cNvPr>
            <p:cNvSpPr txBox="1"/>
            <p:nvPr/>
          </p:nvSpPr>
          <p:spPr>
            <a:xfrm>
              <a:off x="703680" y="1643435"/>
              <a:ext cx="1383085" cy="252185"/>
            </a:xfrm>
            <a:prstGeom prst="rect">
              <a:avLst/>
            </a:prstGeom>
            <a:noFill/>
          </p:spPr>
          <p:txBody>
            <a:bodyPr wrap="square" rtlCol="0" anchor="ctr">
              <a:spAutoFit/>
            </a:bodyPr>
            <a:lstStyle/>
            <a:p>
              <a:pPr>
                <a:lnSpc>
                  <a:spcPct val="85000"/>
                </a:lnSpc>
              </a:pPr>
              <a:r>
                <a:rPr lang="en-US" altLang="zh-CN" sz="1222" dirty="0">
                  <a:latin typeface="Times New Roman" panose="02020603050405020304" pitchFamily="18" charset="0"/>
                  <a:cs typeface="Times New Roman" panose="02020603050405020304" pitchFamily="18" charset="0"/>
                </a:rPr>
                <a:t>Information flow</a:t>
              </a:r>
              <a:endParaRPr lang="en-GB" sz="1222" dirty="0">
                <a:latin typeface="Times New Roman" panose="02020603050405020304" pitchFamily="18" charset="0"/>
                <a:cs typeface="Times New Roman" panose="02020603050405020304" pitchFamily="18" charset="0"/>
              </a:endParaRPr>
            </a:p>
          </p:txBody>
        </p:sp>
        <p:sp>
          <p:nvSpPr>
            <p:cNvPr id="33" name="椭圆 32">
              <a:extLst>
                <a:ext uri="{FF2B5EF4-FFF2-40B4-BE49-F238E27FC236}">
                  <a16:creationId xmlns:a16="http://schemas.microsoft.com/office/drawing/2014/main" id="{91894775-B890-41B3-FC4A-EFC3291A5A4F}"/>
                </a:ext>
              </a:extLst>
            </p:cNvPr>
            <p:cNvSpPr/>
            <p:nvPr/>
          </p:nvSpPr>
          <p:spPr>
            <a:xfrm rot="1474138">
              <a:off x="1145923" y="3374866"/>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34" name="椭圆 33">
              <a:extLst>
                <a:ext uri="{FF2B5EF4-FFF2-40B4-BE49-F238E27FC236}">
                  <a16:creationId xmlns:a16="http://schemas.microsoft.com/office/drawing/2014/main" id="{680B2331-6C00-35D6-0952-19ED6439005C}"/>
                </a:ext>
              </a:extLst>
            </p:cNvPr>
            <p:cNvSpPr/>
            <p:nvPr/>
          </p:nvSpPr>
          <p:spPr>
            <a:xfrm rot="1474138">
              <a:off x="1263833" y="3429102"/>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35" name="椭圆 34">
              <a:extLst>
                <a:ext uri="{FF2B5EF4-FFF2-40B4-BE49-F238E27FC236}">
                  <a16:creationId xmlns:a16="http://schemas.microsoft.com/office/drawing/2014/main" id="{412DBB77-B50A-6736-875A-4CE0DCDA6397}"/>
                </a:ext>
              </a:extLst>
            </p:cNvPr>
            <p:cNvSpPr/>
            <p:nvPr/>
          </p:nvSpPr>
          <p:spPr>
            <a:xfrm rot="1474138">
              <a:off x="1381743" y="3483337"/>
              <a:ext cx="71637" cy="67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grpSp>
          <p:nvGrpSpPr>
            <p:cNvPr id="36" name="组合 35">
              <a:extLst>
                <a:ext uri="{FF2B5EF4-FFF2-40B4-BE49-F238E27FC236}">
                  <a16:creationId xmlns:a16="http://schemas.microsoft.com/office/drawing/2014/main" id="{AEED5DE9-BF75-B04A-A57C-4E19B72AE28A}"/>
                </a:ext>
              </a:extLst>
            </p:cNvPr>
            <p:cNvGrpSpPr/>
            <p:nvPr/>
          </p:nvGrpSpPr>
          <p:grpSpPr>
            <a:xfrm>
              <a:off x="4944273" y="2540118"/>
              <a:ext cx="295946" cy="198811"/>
              <a:chOff x="4079623" y="1497238"/>
              <a:chExt cx="338718" cy="226160"/>
            </a:xfrm>
            <a:solidFill>
              <a:schemeClr val="accent5"/>
            </a:solidFill>
          </p:grpSpPr>
          <p:sp>
            <p:nvSpPr>
              <p:cNvPr id="37" name="椭圆 36">
                <a:extLst>
                  <a:ext uri="{FF2B5EF4-FFF2-40B4-BE49-F238E27FC236}">
                    <a16:creationId xmlns:a16="http://schemas.microsoft.com/office/drawing/2014/main" id="{2F96AAEA-3213-9463-D625-BB84F8F8B891}"/>
                  </a:ext>
                </a:extLst>
              </p:cNvPr>
              <p:cNvSpPr/>
              <p:nvPr/>
            </p:nvSpPr>
            <p:spPr>
              <a:xfrm rot="1806535">
                <a:off x="4079623" y="1497238"/>
                <a:ext cx="81990" cy="772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38" name="椭圆 37">
                <a:extLst>
                  <a:ext uri="{FF2B5EF4-FFF2-40B4-BE49-F238E27FC236}">
                    <a16:creationId xmlns:a16="http://schemas.microsoft.com/office/drawing/2014/main" id="{80509064-D592-5360-0127-3B6F8E90FCF5}"/>
                  </a:ext>
                </a:extLst>
              </p:cNvPr>
              <p:cNvSpPr/>
              <p:nvPr/>
            </p:nvSpPr>
            <p:spPr>
              <a:xfrm rot="1806535">
                <a:off x="4207987" y="1571675"/>
                <a:ext cx="81990" cy="772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sp>
            <p:nvSpPr>
              <p:cNvPr id="39" name="椭圆 38">
                <a:extLst>
                  <a:ext uri="{FF2B5EF4-FFF2-40B4-BE49-F238E27FC236}">
                    <a16:creationId xmlns:a16="http://schemas.microsoft.com/office/drawing/2014/main" id="{7B39996E-7B82-7FA6-835D-781EB69F74A9}"/>
                  </a:ext>
                </a:extLst>
              </p:cNvPr>
              <p:cNvSpPr/>
              <p:nvPr/>
            </p:nvSpPr>
            <p:spPr>
              <a:xfrm rot="1806535">
                <a:off x="4336351" y="1646112"/>
                <a:ext cx="81990" cy="772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708"/>
              </a:p>
            </p:txBody>
          </p:sp>
        </p:grpSp>
        <p:sp>
          <p:nvSpPr>
            <p:cNvPr id="40" name="等腰三角形 39">
              <a:extLst>
                <a:ext uri="{FF2B5EF4-FFF2-40B4-BE49-F238E27FC236}">
                  <a16:creationId xmlns:a16="http://schemas.microsoft.com/office/drawing/2014/main" id="{4ACD8FF7-E349-9C8A-D2E5-1076BF322B48}"/>
                </a:ext>
              </a:extLst>
            </p:cNvPr>
            <p:cNvSpPr/>
            <p:nvPr/>
          </p:nvSpPr>
          <p:spPr>
            <a:xfrm>
              <a:off x="4416245" y="1491750"/>
              <a:ext cx="144000" cy="144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1" name="平行四边形 40">
              <a:extLst>
                <a:ext uri="{FF2B5EF4-FFF2-40B4-BE49-F238E27FC236}">
                  <a16:creationId xmlns:a16="http://schemas.microsoft.com/office/drawing/2014/main" id="{DBA11138-6665-6BFC-B7F4-4751E883044A}"/>
                </a:ext>
              </a:extLst>
            </p:cNvPr>
            <p:cNvSpPr/>
            <p:nvPr/>
          </p:nvSpPr>
          <p:spPr>
            <a:xfrm>
              <a:off x="4409895" y="1704843"/>
              <a:ext cx="145123" cy="14400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文本框 41">
              <a:extLst>
                <a:ext uri="{FF2B5EF4-FFF2-40B4-BE49-F238E27FC236}">
                  <a16:creationId xmlns:a16="http://schemas.microsoft.com/office/drawing/2014/main" id="{EBE01E93-6B13-C596-1276-D974B92BFD30}"/>
                </a:ext>
              </a:extLst>
            </p:cNvPr>
            <p:cNvSpPr txBox="1"/>
            <p:nvPr/>
          </p:nvSpPr>
          <p:spPr>
            <a:xfrm>
              <a:off x="4512804" y="1242967"/>
              <a:ext cx="1426167" cy="249299"/>
            </a:xfrm>
            <a:prstGeom prst="rect">
              <a:avLst/>
            </a:prstGeom>
            <a:noFill/>
          </p:spPr>
          <p:txBody>
            <a:bodyPr wrap="square" rtlCol="0" anchor="ctr">
              <a:spAutoFit/>
            </a:bodyPr>
            <a:lstStyle/>
            <a:p>
              <a:pPr>
                <a:lnSpc>
                  <a:spcPct val="85000"/>
                </a:lnSpc>
              </a:pPr>
              <a:r>
                <a:rPr lang="en-GB" sz="1200" dirty="0">
                  <a:latin typeface="Times New Roman" panose="02020603050405020304" pitchFamily="18" charset="0"/>
                  <a:cs typeface="Times New Roman" panose="02020603050405020304" pitchFamily="18" charset="0"/>
                </a:rPr>
                <a:t>Household </a:t>
              </a:r>
              <a:r>
                <a:rPr lang="en-US" altLang="zh-CN" sz="1200" dirty="0">
                  <a:latin typeface="Times New Roman" panose="02020603050405020304" pitchFamily="18" charset="0"/>
                  <a:cs typeface="Times New Roman" panose="02020603050405020304" pitchFamily="18" charset="0"/>
                </a:rPr>
                <a:t>cluster 2</a:t>
              </a:r>
              <a:endParaRPr lang="en-GB" sz="1200"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016ACC6D-A7DB-1C96-F583-701817465400}"/>
                </a:ext>
              </a:extLst>
            </p:cNvPr>
            <p:cNvSpPr txBox="1"/>
            <p:nvPr/>
          </p:nvSpPr>
          <p:spPr>
            <a:xfrm>
              <a:off x="4512804" y="1439002"/>
              <a:ext cx="1426167" cy="249299"/>
            </a:xfrm>
            <a:prstGeom prst="rect">
              <a:avLst/>
            </a:prstGeom>
            <a:noFill/>
          </p:spPr>
          <p:txBody>
            <a:bodyPr wrap="square" rtlCol="0" anchor="ctr">
              <a:spAutoFit/>
            </a:bodyPr>
            <a:lstStyle/>
            <a:p>
              <a:pPr>
                <a:lnSpc>
                  <a:spcPct val="85000"/>
                </a:lnSpc>
              </a:pPr>
              <a:r>
                <a:rPr lang="en-GB" sz="1200" dirty="0">
                  <a:latin typeface="Times New Roman" panose="02020603050405020304" pitchFamily="18" charset="0"/>
                  <a:cs typeface="Times New Roman" panose="02020603050405020304" pitchFamily="18" charset="0"/>
                </a:rPr>
                <a:t>Household </a:t>
              </a:r>
              <a:r>
                <a:rPr lang="en-US" altLang="zh-CN" sz="1200" dirty="0">
                  <a:latin typeface="Times New Roman" panose="02020603050405020304" pitchFamily="18" charset="0"/>
                  <a:cs typeface="Times New Roman" panose="02020603050405020304" pitchFamily="18" charset="0"/>
                </a:rPr>
                <a:t>cluster 3</a:t>
              </a:r>
              <a:endParaRPr lang="en-GB" sz="1200" dirty="0">
                <a:latin typeface="Times New Roman" panose="02020603050405020304" pitchFamily="18" charset="0"/>
                <a:cs typeface="Times New Roman" panose="02020603050405020304" pitchFamily="18" charset="0"/>
              </a:endParaRPr>
            </a:p>
          </p:txBody>
        </p:sp>
        <p:sp>
          <p:nvSpPr>
            <p:cNvPr id="44" name="文本框 43">
              <a:extLst>
                <a:ext uri="{FF2B5EF4-FFF2-40B4-BE49-F238E27FC236}">
                  <a16:creationId xmlns:a16="http://schemas.microsoft.com/office/drawing/2014/main" id="{9200043E-7F77-D423-714A-7823FDD40325}"/>
                </a:ext>
              </a:extLst>
            </p:cNvPr>
            <p:cNvSpPr txBox="1"/>
            <p:nvPr/>
          </p:nvSpPr>
          <p:spPr>
            <a:xfrm>
              <a:off x="4512804" y="1641056"/>
              <a:ext cx="1426167" cy="249299"/>
            </a:xfrm>
            <a:prstGeom prst="rect">
              <a:avLst/>
            </a:prstGeom>
            <a:noFill/>
          </p:spPr>
          <p:txBody>
            <a:bodyPr wrap="square" rtlCol="0" anchor="ctr">
              <a:spAutoFit/>
            </a:bodyPr>
            <a:lstStyle/>
            <a:p>
              <a:pPr>
                <a:lnSpc>
                  <a:spcPct val="85000"/>
                </a:lnSpc>
              </a:pPr>
              <a:r>
                <a:rPr lang="en-GB" sz="1200" dirty="0">
                  <a:latin typeface="Times New Roman" panose="02020603050405020304" pitchFamily="18" charset="0"/>
                  <a:cs typeface="Times New Roman" panose="02020603050405020304" pitchFamily="18" charset="0"/>
                </a:rPr>
                <a:t>Household </a:t>
              </a:r>
              <a:r>
                <a:rPr lang="en-US" altLang="zh-CN" sz="1200" dirty="0">
                  <a:latin typeface="Times New Roman" panose="02020603050405020304" pitchFamily="18" charset="0"/>
                  <a:cs typeface="Times New Roman" panose="02020603050405020304" pitchFamily="18" charset="0"/>
                </a:rPr>
                <a:t>cluster 4</a:t>
              </a:r>
              <a:endParaRPr lang="en-GB" sz="1200" dirty="0">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4A2C356A-FE46-A81D-6738-9FBE7B8BA927}"/>
                </a:ext>
              </a:extLst>
            </p:cNvPr>
            <p:cNvSpPr txBox="1"/>
            <p:nvPr/>
          </p:nvSpPr>
          <p:spPr>
            <a:xfrm>
              <a:off x="704405" y="1432251"/>
              <a:ext cx="1211644" cy="252185"/>
            </a:xfrm>
            <a:prstGeom prst="rect">
              <a:avLst/>
            </a:prstGeom>
            <a:noFill/>
          </p:spPr>
          <p:txBody>
            <a:bodyPr wrap="square" rtlCol="0" anchor="ctr">
              <a:spAutoFit/>
            </a:bodyPr>
            <a:lstStyle/>
            <a:p>
              <a:pPr>
                <a:lnSpc>
                  <a:spcPct val="85000"/>
                </a:lnSpc>
              </a:pPr>
              <a:r>
                <a:rPr lang="en-GB" sz="1222" dirty="0">
                  <a:latin typeface="Times New Roman" panose="02020603050405020304" pitchFamily="18" charset="0"/>
                  <a:cs typeface="Times New Roman" panose="02020603050405020304" pitchFamily="18" charset="0"/>
                </a:rPr>
                <a:t>Local prices</a:t>
              </a:r>
            </a:p>
          </p:txBody>
        </p:sp>
        <p:sp>
          <p:nvSpPr>
            <p:cNvPr id="46" name="矩形: 圆角 45">
              <a:extLst>
                <a:ext uri="{FF2B5EF4-FFF2-40B4-BE49-F238E27FC236}">
                  <a16:creationId xmlns:a16="http://schemas.microsoft.com/office/drawing/2014/main" id="{6291852A-E2E8-AA32-A649-E4E6BCFA1F2D}"/>
                </a:ext>
              </a:extLst>
            </p:cNvPr>
            <p:cNvSpPr/>
            <p:nvPr/>
          </p:nvSpPr>
          <p:spPr>
            <a:xfrm>
              <a:off x="1673866" y="2353139"/>
              <a:ext cx="252000" cy="25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222" dirty="0">
                <a:solidFill>
                  <a:schemeClr val="tx1"/>
                </a:solidFill>
                <a:latin typeface="Times New Roman" panose="02020603050405020304" pitchFamily="18" charset="0"/>
                <a:cs typeface="Times New Roman" panose="02020603050405020304" pitchFamily="18" charset="0"/>
              </a:endParaRPr>
            </a:p>
          </p:txBody>
        </p:sp>
        <p:sp>
          <p:nvSpPr>
            <p:cNvPr id="47" name="椭圆 46">
              <a:extLst>
                <a:ext uri="{FF2B5EF4-FFF2-40B4-BE49-F238E27FC236}">
                  <a16:creationId xmlns:a16="http://schemas.microsoft.com/office/drawing/2014/main" id="{852BC7C9-E31A-8F7D-7BFC-7EBAF52C30A6}"/>
                </a:ext>
              </a:extLst>
            </p:cNvPr>
            <p:cNvSpPr/>
            <p:nvPr/>
          </p:nvSpPr>
          <p:spPr>
            <a:xfrm>
              <a:off x="2594031" y="2239688"/>
              <a:ext cx="252000" cy="25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893" tIns="39947" rIns="79893" bIns="39947" numCol="1" spcCol="0" rtlCol="0" fromWordArt="0" anchor="ctr" anchorCtr="0" forceAA="0" compatLnSpc="1">
              <a:prstTxWarp prst="textNoShape">
                <a:avLst/>
              </a:prstTxWarp>
              <a:noAutofit/>
            </a:bodyPr>
            <a:lstStyle/>
            <a:p>
              <a:pPr algn="ctr"/>
              <a:endParaRPr lang="en-GB" sz="1222"/>
            </a:p>
          </p:txBody>
        </p:sp>
        <p:sp>
          <p:nvSpPr>
            <p:cNvPr id="48" name="等腰三角形 47">
              <a:extLst>
                <a:ext uri="{FF2B5EF4-FFF2-40B4-BE49-F238E27FC236}">
                  <a16:creationId xmlns:a16="http://schemas.microsoft.com/office/drawing/2014/main" id="{E98C8A22-61AE-A31E-0D86-A0222AFC797D}"/>
                </a:ext>
              </a:extLst>
            </p:cNvPr>
            <p:cNvSpPr/>
            <p:nvPr/>
          </p:nvSpPr>
          <p:spPr>
            <a:xfrm>
              <a:off x="3593032" y="2221472"/>
              <a:ext cx="288000" cy="28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平行四边形 48">
              <a:extLst>
                <a:ext uri="{FF2B5EF4-FFF2-40B4-BE49-F238E27FC236}">
                  <a16:creationId xmlns:a16="http://schemas.microsoft.com/office/drawing/2014/main" id="{7B9CF1F7-736E-9866-0946-060E94DC25BA}"/>
                </a:ext>
              </a:extLst>
            </p:cNvPr>
            <p:cNvSpPr/>
            <p:nvPr/>
          </p:nvSpPr>
          <p:spPr>
            <a:xfrm>
              <a:off x="4462449" y="2379586"/>
              <a:ext cx="252000" cy="25200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50" name="直接箭头连接符 49">
              <a:extLst>
                <a:ext uri="{FF2B5EF4-FFF2-40B4-BE49-F238E27FC236}">
                  <a16:creationId xmlns:a16="http://schemas.microsoft.com/office/drawing/2014/main" id="{2658A566-FBCD-69AB-CE9E-0022A8B6FF0E}"/>
                </a:ext>
              </a:extLst>
            </p:cNvPr>
            <p:cNvCxnSpPr>
              <a:cxnSpLocks/>
              <a:stCxn id="46" idx="3"/>
              <a:endCxn id="47" idx="2"/>
            </p:cNvCxnSpPr>
            <p:nvPr/>
          </p:nvCxnSpPr>
          <p:spPr>
            <a:xfrm flipV="1">
              <a:off x="1925868" y="2365689"/>
              <a:ext cx="668165" cy="113451"/>
            </a:xfrm>
            <a:prstGeom prst="straightConnector1">
              <a:avLst/>
            </a:prstGeom>
            <a:ln w="15875">
              <a:solidFill>
                <a:srgbClr val="FF0000"/>
              </a:solidFill>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51" name="直接连接符 28">
              <a:extLst>
                <a:ext uri="{FF2B5EF4-FFF2-40B4-BE49-F238E27FC236}">
                  <a16:creationId xmlns:a16="http://schemas.microsoft.com/office/drawing/2014/main" id="{B98D0D94-C674-A4CA-456C-79CD3A36E8F2}"/>
                </a:ext>
              </a:extLst>
            </p:cNvPr>
            <p:cNvCxnSpPr>
              <a:cxnSpLocks/>
              <a:stCxn id="48" idx="1"/>
              <a:endCxn id="47" idx="6"/>
            </p:cNvCxnSpPr>
            <p:nvPr/>
          </p:nvCxnSpPr>
          <p:spPr>
            <a:xfrm flipH="1">
              <a:off x="2846033" y="2365473"/>
              <a:ext cx="819001" cy="21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接连接符 28">
              <a:extLst>
                <a:ext uri="{FF2B5EF4-FFF2-40B4-BE49-F238E27FC236}">
                  <a16:creationId xmlns:a16="http://schemas.microsoft.com/office/drawing/2014/main" id="{A3A0C4A5-83AC-D335-DB64-210AA24351ED}"/>
                </a:ext>
              </a:extLst>
            </p:cNvPr>
            <p:cNvCxnSpPr>
              <a:cxnSpLocks/>
              <a:stCxn id="49" idx="5"/>
              <a:endCxn id="48" idx="5"/>
            </p:cNvCxnSpPr>
            <p:nvPr/>
          </p:nvCxnSpPr>
          <p:spPr>
            <a:xfrm flipH="1" flipV="1">
              <a:off x="3809033" y="2365474"/>
              <a:ext cx="684916" cy="140113"/>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矩形: 圆角 52">
              <a:extLst>
                <a:ext uri="{FF2B5EF4-FFF2-40B4-BE49-F238E27FC236}">
                  <a16:creationId xmlns:a16="http://schemas.microsoft.com/office/drawing/2014/main" id="{1E84E798-D18B-B1C9-CCE1-2290A098C1BF}"/>
                </a:ext>
              </a:extLst>
            </p:cNvPr>
            <p:cNvSpPr/>
            <p:nvPr/>
          </p:nvSpPr>
          <p:spPr>
            <a:xfrm>
              <a:off x="1673866" y="3463133"/>
              <a:ext cx="252000" cy="25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222" dirty="0">
                <a:solidFill>
                  <a:schemeClr val="tx1"/>
                </a:solidFill>
                <a:latin typeface="Times New Roman" panose="02020603050405020304" pitchFamily="18" charset="0"/>
                <a:cs typeface="Times New Roman" panose="02020603050405020304" pitchFamily="18" charset="0"/>
              </a:endParaRPr>
            </a:p>
          </p:txBody>
        </p:sp>
        <p:sp>
          <p:nvSpPr>
            <p:cNvPr id="54" name="椭圆 53">
              <a:extLst>
                <a:ext uri="{FF2B5EF4-FFF2-40B4-BE49-F238E27FC236}">
                  <a16:creationId xmlns:a16="http://schemas.microsoft.com/office/drawing/2014/main" id="{4094FD30-B9C0-BD5F-BEEB-90DBEC906576}"/>
                </a:ext>
              </a:extLst>
            </p:cNvPr>
            <p:cNvSpPr/>
            <p:nvPr/>
          </p:nvSpPr>
          <p:spPr>
            <a:xfrm>
              <a:off x="2594031" y="3616382"/>
              <a:ext cx="252000" cy="25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893" tIns="39947" rIns="79893" bIns="39947" numCol="1" spcCol="0" rtlCol="0" fromWordArt="0" anchor="ctr" anchorCtr="0" forceAA="0" compatLnSpc="1">
              <a:prstTxWarp prst="textNoShape">
                <a:avLst/>
              </a:prstTxWarp>
              <a:noAutofit/>
            </a:bodyPr>
            <a:lstStyle/>
            <a:p>
              <a:pPr algn="ctr"/>
              <a:endParaRPr lang="en-GB" sz="1222"/>
            </a:p>
          </p:txBody>
        </p:sp>
        <p:sp>
          <p:nvSpPr>
            <p:cNvPr id="55" name="等腰三角形 54">
              <a:extLst>
                <a:ext uri="{FF2B5EF4-FFF2-40B4-BE49-F238E27FC236}">
                  <a16:creationId xmlns:a16="http://schemas.microsoft.com/office/drawing/2014/main" id="{6457DCF2-1E14-DCF1-EC1C-B100435BCF7C}"/>
                </a:ext>
              </a:extLst>
            </p:cNvPr>
            <p:cNvSpPr/>
            <p:nvPr/>
          </p:nvSpPr>
          <p:spPr>
            <a:xfrm>
              <a:off x="3593032" y="3591815"/>
              <a:ext cx="288000" cy="28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6" name="平行四边形 55">
              <a:extLst>
                <a:ext uri="{FF2B5EF4-FFF2-40B4-BE49-F238E27FC236}">
                  <a16:creationId xmlns:a16="http://schemas.microsoft.com/office/drawing/2014/main" id="{13810846-10B9-9895-1FE7-A38B63C367D3}"/>
                </a:ext>
              </a:extLst>
            </p:cNvPr>
            <p:cNvSpPr/>
            <p:nvPr/>
          </p:nvSpPr>
          <p:spPr>
            <a:xfrm>
              <a:off x="4462449" y="3464178"/>
              <a:ext cx="252000" cy="25200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57" name="直接箭头连接符 56">
              <a:extLst>
                <a:ext uri="{FF2B5EF4-FFF2-40B4-BE49-F238E27FC236}">
                  <a16:creationId xmlns:a16="http://schemas.microsoft.com/office/drawing/2014/main" id="{6C3E6485-E9D4-F8A2-2044-5852396B7FC8}"/>
                </a:ext>
              </a:extLst>
            </p:cNvPr>
            <p:cNvCxnSpPr>
              <a:cxnSpLocks/>
              <a:stCxn id="53" idx="3"/>
              <a:endCxn id="54" idx="2"/>
            </p:cNvCxnSpPr>
            <p:nvPr/>
          </p:nvCxnSpPr>
          <p:spPr>
            <a:xfrm>
              <a:off x="1925868" y="3589132"/>
              <a:ext cx="668165" cy="153250"/>
            </a:xfrm>
            <a:prstGeom prst="straightConnector1">
              <a:avLst/>
            </a:prstGeom>
            <a:ln w="15875">
              <a:solidFill>
                <a:srgbClr val="FF0000"/>
              </a:solidFill>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58" name="直接连接符 28">
              <a:extLst>
                <a:ext uri="{FF2B5EF4-FFF2-40B4-BE49-F238E27FC236}">
                  <a16:creationId xmlns:a16="http://schemas.microsoft.com/office/drawing/2014/main" id="{2BA8E80A-1BF1-BB44-E13D-F870D1241D48}"/>
                </a:ext>
              </a:extLst>
            </p:cNvPr>
            <p:cNvCxnSpPr>
              <a:cxnSpLocks/>
              <a:stCxn id="55" idx="1"/>
              <a:endCxn id="54" idx="6"/>
            </p:cNvCxnSpPr>
            <p:nvPr/>
          </p:nvCxnSpPr>
          <p:spPr>
            <a:xfrm flipH="1">
              <a:off x="2846033" y="3735816"/>
              <a:ext cx="819001" cy="656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接连接符 28">
              <a:extLst>
                <a:ext uri="{FF2B5EF4-FFF2-40B4-BE49-F238E27FC236}">
                  <a16:creationId xmlns:a16="http://schemas.microsoft.com/office/drawing/2014/main" id="{BC5AED17-23FC-395C-3E68-015C007A704F}"/>
                </a:ext>
              </a:extLst>
            </p:cNvPr>
            <p:cNvCxnSpPr>
              <a:cxnSpLocks/>
              <a:stCxn id="56" idx="5"/>
              <a:endCxn id="55" idx="5"/>
            </p:cNvCxnSpPr>
            <p:nvPr/>
          </p:nvCxnSpPr>
          <p:spPr>
            <a:xfrm flipH="1">
              <a:off x="3809033" y="3590179"/>
              <a:ext cx="684916" cy="145637"/>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椭圆 59">
              <a:extLst>
                <a:ext uri="{FF2B5EF4-FFF2-40B4-BE49-F238E27FC236}">
                  <a16:creationId xmlns:a16="http://schemas.microsoft.com/office/drawing/2014/main" id="{40AA996A-8D08-3A12-56A4-DB462CED75D2}"/>
                </a:ext>
              </a:extLst>
            </p:cNvPr>
            <p:cNvSpPr/>
            <p:nvPr/>
          </p:nvSpPr>
          <p:spPr>
            <a:xfrm>
              <a:off x="810355" y="2945152"/>
              <a:ext cx="252000" cy="25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893" tIns="39947" rIns="79893" bIns="39947" numCol="1" spcCol="0" rtlCol="0" fromWordArt="0" anchor="ctr" anchorCtr="0" forceAA="0" compatLnSpc="1">
              <a:prstTxWarp prst="textNoShape">
                <a:avLst/>
              </a:prstTxWarp>
              <a:noAutofit/>
            </a:bodyPr>
            <a:lstStyle/>
            <a:p>
              <a:pPr algn="ctr"/>
              <a:endParaRPr lang="en-GB" sz="1222"/>
            </a:p>
          </p:txBody>
        </p:sp>
        <p:sp>
          <p:nvSpPr>
            <p:cNvPr id="61" name="矩形: 圆角 60">
              <a:extLst>
                <a:ext uri="{FF2B5EF4-FFF2-40B4-BE49-F238E27FC236}">
                  <a16:creationId xmlns:a16="http://schemas.microsoft.com/office/drawing/2014/main" id="{3FA7212F-3EE7-A457-1E51-FB156E8D8ECF}"/>
                </a:ext>
              </a:extLst>
            </p:cNvPr>
            <p:cNvSpPr/>
            <p:nvPr/>
          </p:nvSpPr>
          <p:spPr>
            <a:xfrm>
              <a:off x="5309404" y="2931267"/>
              <a:ext cx="252000" cy="25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794" tIns="41397" rIns="82794" bIns="41397" numCol="1" spcCol="0" rtlCol="0" fromWordArt="0" anchor="ctr" anchorCtr="0" forceAA="0" compatLnSpc="1">
              <a:prstTxWarp prst="textNoShape">
                <a:avLst/>
              </a:prstTxWarp>
              <a:noAutofit/>
            </a:bodyPr>
            <a:lstStyle/>
            <a:p>
              <a:pPr algn="ctr"/>
              <a:endParaRPr lang="en-GB" sz="1222" dirty="0">
                <a:solidFill>
                  <a:schemeClr val="tx1"/>
                </a:solidFill>
                <a:latin typeface="Times New Roman" panose="02020603050405020304" pitchFamily="18" charset="0"/>
                <a:cs typeface="Times New Roman" panose="02020603050405020304" pitchFamily="18" charset="0"/>
              </a:endParaRPr>
            </a:p>
          </p:txBody>
        </p:sp>
        <p:cxnSp>
          <p:nvCxnSpPr>
            <p:cNvPr id="62" name="直接箭头连接符 61">
              <a:extLst>
                <a:ext uri="{FF2B5EF4-FFF2-40B4-BE49-F238E27FC236}">
                  <a16:creationId xmlns:a16="http://schemas.microsoft.com/office/drawing/2014/main" id="{280DD927-3242-20BC-78FE-7EC26E74B048}"/>
                </a:ext>
              </a:extLst>
            </p:cNvPr>
            <p:cNvCxnSpPr>
              <a:cxnSpLocks/>
            </p:cNvCxnSpPr>
            <p:nvPr/>
          </p:nvCxnSpPr>
          <p:spPr>
            <a:xfrm>
              <a:off x="2771711" y="2476467"/>
              <a:ext cx="87656" cy="369482"/>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B4342597-6697-7A3C-41CD-6B3766E85F1C}"/>
                </a:ext>
              </a:extLst>
            </p:cNvPr>
            <p:cNvCxnSpPr>
              <a:cxnSpLocks/>
            </p:cNvCxnSpPr>
            <p:nvPr/>
          </p:nvCxnSpPr>
          <p:spPr>
            <a:xfrm>
              <a:off x="1864832" y="2607049"/>
              <a:ext cx="114594" cy="317785"/>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94A29E78-E492-10E0-4C37-42290DAC663F}"/>
                </a:ext>
              </a:extLst>
            </p:cNvPr>
            <p:cNvCxnSpPr>
              <a:cxnSpLocks/>
            </p:cNvCxnSpPr>
            <p:nvPr/>
          </p:nvCxnSpPr>
          <p:spPr>
            <a:xfrm>
              <a:off x="3794892" y="2507224"/>
              <a:ext cx="40866" cy="354915"/>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E371663E-7BC1-5A26-07AF-08B1A4DF14A1}"/>
                </a:ext>
              </a:extLst>
            </p:cNvPr>
            <p:cNvCxnSpPr>
              <a:cxnSpLocks/>
            </p:cNvCxnSpPr>
            <p:nvPr/>
          </p:nvCxnSpPr>
          <p:spPr>
            <a:xfrm flipH="1">
              <a:off x="4489281" y="2624579"/>
              <a:ext cx="128425" cy="320572"/>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1E470CE3-545D-CB32-CF17-8B1F5F8E9650}"/>
                </a:ext>
              </a:extLst>
            </p:cNvPr>
            <p:cNvCxnSpPr>
              <a:cxnSpLocks/>
            </p:cNvCxnSpPr>
            <p:nvPr/>
          </p:nvCxnSpPr>
          <p:spPr>
            <a:xfrm>
              <a:off x="1039088" y="2995064"/>
              <a:ext cx="694760" cy="0"/>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9DAE8627-9E65-4E5B-1304-3AABEB5F588B}"/>
                </a:ext>
              </a:extLst>
            </p:cNvPr>
            <p:cNvCxnSpPr>
              <a:cxnSpLocks/>
            </p:cNvCxnSpPr>
            <p:nvPr/>
          </p:nvCxnSpPr>
          <p:spPr>
            <a:xfrm flipV="1">
              <a:off x="1852711" y="3142833"/>
              <a:ext cx="147057" cy="318308"/>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ADC26C6-ED37-7C07-5E98-2C18C5D37FC6}"/>
                </a:ext>
              </a:extLst>
            </p:cNvPr>
            <p:cNvCxnSpPr>
              <a:cxnSpLocks/>
            </p:cNvCxnSpPr>
            <p:nvPr/>
          </p:nvCxnSpPr>
          <p:spPr>
            <a:xfrm flipV="1">
              <a:off x="2785860" y="3209588"/>
              <a:ext cx="73509" cy="431036"/>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016D3A9D-A656-629F-9823-3E5D24FDD0AC}"/>
                </a:ext>
              </a:extLst>
            </p:cNvPr>
            <p:cNvCxnSpPr>
              <a:cxnSpLocks/>
            </p:cNvCxnSpPr>
            <p:nvPr/>
          </p:nvCxnSpPr>
          <p:spPr>
            <a:xfrm flipV="1">
              <a:off x="3779209" y="3186757"/>
              <a:ext cx="127216" cy="489905"/>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EB295ECE-D63B-5745-24AD-6BCFCFCD9F6A}"/>
                </a:ext>
              </a:extLst>
            </p:cNvPr>
            <p:cNvCxnSpPr>
              <a:cxnSpLocks/>
            </p:cNvCxnSpPr>
            <p:nvPr/>
          </p:nvCxnSpPr>
          <p:spPr>
            <a:xfrm flipH="1" flipV="1">
              <a:off x="4503939" y="3100541"/>
              <a:ext cx="165118" cy="367042"/>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454FC16B-FBBB-3315-0E57-6127DF6A30CB}"/>
                </a:ext>
              </a:extLst>
            </p:cNvPr>
            <p:cNvCxnSpPr>
              <a:cxnSpLocks/>
            </p:cNvCxnSpPr>
            <p:nvPr/>
          </p:nvCxnSpPr>
          <p:spPr>
            <a:xfrm flipH="1">
              <a:off x="4589684" y="2967432"/>
              <a:ext cx="721286" cy="20992"/>
            </a:xfrm>
            <a:prstGeom prst="straightConnector1">
              <a:avLst/>
            </a:prstGeom>
            <a:ln w="15875">
              <a:solidFill>
                <a:schemeClr val="accent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77048F1B-3D95-2886-668B-7C791BB22E43}"/>
                </a:ext>
              </a:extLst>
            </p:cNvPr>
            <p:cNvCxnSpPr>
              <a:cxnSpLocks/>
            </p:cNvCxnSpPr>
            <p:nvPr/>
          </p:nvCxnSpPr>
          <p:spPr>
            <a:xfrm flipH="1" flipV="1">
              <a:off x="1724599" y="2604420"/>
              <a:ext cx="128110" cy="340733"/>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9DA65AB6-B970-C143-5290-51925DCAA952}"/>
                </a:ext>
              </a:extLst>
            </p:cNvPr>
            <p:cNvCxnSpPr>
              <a:cxnSpLocks/>
            </p:cNvCxnSpPr>
            <p:nvPr/>
          </p:nvCxnSpPr>
          <p:spPr>
            <a:xfrm flipV="1">
              <a:off x="2644997" y="2484081"/>
              <a:ext cx="34473" cy="378056"/>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D687A990-5DD4-CDFB-FFDE-0E3050BF6F41}"/>
                </a:ext>
              </a:extLst>
            </p:cNvPr>
            <p:cNvCxnSpPr>
              <a:cxnSpLocks/>
            </p:cNvCxnSpPr>
            <p:nvPr/>
          </p:nvCxnSpPr>
          <p:spPr>
            <a:xfrm flipV="1">
              <a:off x="3590401" y="2510664"/>
              <a:ext cx="83329" cy="351475"/>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CB8F22CB-9BF0-CF63-E6CA-49F81F568EEF}"/>
                </a:ext>
              </a:extLst>
            </p:cNvPr>
            <p:cNvCxnSpPr>
              <a:cxnSpLocks/>
            </p:cNvCxnSpPr>
            <p:nvPr/>
          </p:nvCxnSpPr>
          <p:spPr>
            <a:xfrm flipV="1">
              <a:off x="4319464" y="2631995"/>
              <a:ext cx="178285" cy="289551"/>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013689E0-3290-49C3-46D5-2BC4537720A3}"/>
                </a:ext>
              </a:extLst>
            </p:cNvPr>
            <p:cNvCxnSpPr>
              <a:cxnSpLocks/>
            </p:cNvCxnSpPr>
            <p:nvPr/>
          </p:nvCxnSpPr>
          <p:spPr>
            <a:xfrm flipH="1">
              <a:off x="1740081" y="3100541"/>
              <a:ext cx="87621" cy="367042"/>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5A13198D-F904-9D77-78F9-A1AD8C11C5A0}"/>
                </a:ext>
              </a:extLst>
            </p:cNvPr>
            <p:cNvCxnSpPr>
              <a:cxnSpLocks/>
            </p:cNvCxnSpPr>
            <p:nvPr/>
          </p:nvCxnSpPr>
          <p:spPr>
            <a:xfrm>
              <a:off x="2659502" y="3206241"/>
              <a:ext cx="28193" cy="419804"/>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0522BA7-CD1C-EEEE-EC7C-A937B8EBFE7C}"/>
                </a:ext>
              </a:extLst>
            </p:cNvPr>
            <p:cNvCxnSpPr>
              <a:cxnSpLocks/>
            </p:cNvCxnSpPr>
            <p:nvPr/>
          </p:nvCxnSpPr>
          <p:spPr>
            <a:xfrm>
              <a:off x="3555803" y="3209590"/>
              <a:ext cx="136041" cy="473015"/>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9F2DBF38-AE62-F3A4-4C1E-C3482B3FCC40}"/>
                </a:ext>
              </a:extLst>
            </p:cNvPr>
            <p:cNvCxnSpPr>
              <a:cxnSpLocks/>
            </p:cNvCxnSpPr>
            <p:nvPr/>
          </p:nvCxnSpPr>
          <p:spPr>
            <a:xfrm>
              <a:off x="4338063" y="3139141"/>
              <a:ext cx="168132" cy="365813"/>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80" name="直接箭头连接符 79">
              <a:extLst>
                <a:ext uri="{FF2B5EF4-FFF2-40B4-BE49-F238E27FC236}">
                  <a16:creationId xmlns:a16="http://schemas.microsoft.com/office/drawing/2014/main" id="{C0684B42-0802-8101-EDE6-72831AA2FDDF}"/>
                </a:ext>
              </a:extLst>
            </p:cNvPr>
            <p:cNvCxnSpPr>
              <a:cxnSpLocks/>
            </p:cNvCxnSpPr>
            <p:nvPr/>
          </p:nvCxnSpPr>
          <p:spPr>
            <a:xfrm>
              <a:off x="4593832" y="3057268"/>
              <a:ext cx="715573" cy="78159"/>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ACF11757-8463-4FCD-0F7D-4FBEB107EEC4}"/>
                </a:ext>
              </a:extLst>
            </p:cNvPr>
            <p:cNvCxnSpPr>
              <a:cxnSpLocks/>
            </p:cNvCxnSpPr>
            <p:nvPr/>
          </p:nvCxnSpPr>
          <p:spPr>
            <a:xfrm flipH="1">
              <a:off x="1058862" y="3063389"/>
              <a:ext cx="677011" cy="55268"/>
            </a:xfrm>
            <a:prstGeom prst="straightConnector1">
              <a:avLst/>
            </a:prstGeom>
            <a:ln w="15875">
              <a:solidFill>
                <a:schemeClr val="accent4"/>
              </a:solidFill>
              <a:prstDash val="sysDash"/>
              <a:headEnd type="triangle"/>
              <a:tailEnd type="none" w="med" len="med"/>
            </a:ln>
          </p:spPr>
          <p:style>
            <a:lnRef idx="1">
              <a:schemeClr val="accent1"/>
            </a:lnRef>
            <a:fillRef idx="0">
              <a:schemeClr val="accent1"/>
            </a:fillRef>
            <a:effectRef idx="0">
              <a:schemeClr val="accent1"/>
            </a:effectRef>
            <a:fontRef idx="minor">
              <a:schemeClr val="tx1"/>
            </a:fontRef>
          </p:style>
        </p:cxnSp>
      </p:grpSp>
      <p:sp>
        <p:nvSpPr>
          <p:cNvPr id="159" name="矩形 158">
            <a:extLst>
              <a:ext uri="{FF2B5EF4-FFF2-40B4-BE49-F238E27FC236}">
                <a16:creationId xmlns:a16="http://schemas.microsoft.com/office/drawing/2014/main" id="{B46BF148-57C7-AE8A-EA3E-C3BCE26D062E}"/>
              </a:ext>
            </a:extLst>
          </p:cNvPr>
          <p:cNvSpPr/>
          <p:nvPr/>
        </p:nvSpPr>
        <p:spPr>
          <a:xfrm>
            <a:off x="351390" y="4091444"/>
            <a:ext cx="5146659" cy="2031325"/>
          </a:xfrm>
          <a:prstGeom prst="rect">
            <a:avLst/>
          </a:prstGeom>
        </p:spPr>
        <p:txBody>
          <a:bodyPr wrap="square">
            <a:spAutoFit/>
          </a:bodyPr>
          <a:lstStyle/>
          <a:p>
            <a:pPr>
              <a:spcBef>
                <a:spcPct val="20000"/>
              </a:spcBef>
            </a:pPr>
            <a:r>
              <a:rPr lang="en-US" altLang="zh-CN" b="1" i="1" dirty="0">
                <a:latin typeface="Calibri" panose="020F0502020204030204" pitchFamily="34" charset="0"/>
                <a:cs typeface="Calibri" panose="020F0502020204030204" pitchFamily="34" charset="0"/>
              </a:rPr>
              <a:t>Energy portfolios:</a:t>
            </a:r>
          </a:p>
          <a:p>
            <a:pPr marL="285750" indent="-285750">
              <a:spcBef>
                <a:spcPct val="200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Fixed load</a:t>
            </a:r>
          </a:p>
          <a:p>
            <a:pPr marL="285750" indent="-285750">
              <a:spcBef>
                <a:spcPct val="200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PV generator (prosumer only)</a:t>
            </a:r>
          </a:p>
          <a:p>
            <a:pPr marL="285750" indent="-285750">
              <a:spcBef>
                <a:spcPct val="200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Electric vehicles (G2V, V2H, V2G)</a:t>
            </a:r>
          </a:p>
          <a:p>
            <a:pPr marL="285750" indent="-285750">
              <a:spcBef>
                <a:spcPct val="200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Wet appliances (washing machines)</a:t>
            </a:r>
          </a:p>
          <a:p>
            <a:pPr marL="285750" indent="-285750">
              <a:spcBef>
                <a:spcPct val="20000"/>
              </a:spcBef>
              <a:buFont typeface="Arial" panose="020B0604020202020204" pitchFamily="34" charset="0"/>
              <a:buChar char="•"/>
            </a:pPr>
            <a:r>
              <a:rPr lang="en-GB" altLang="zh-CN" dirty="0">
                <a:latin typeface="Calibri" panose="020F0502020204030204" pitchFamily="34" charset="0"/>
                <a:cs typeface="Calibri" panose="020F0502020204030204" pitchFamily="34" charset="0"/>
              </a:rPr>
              <a:t>Heating, Ventilation, and Air Conditioning (HVAC)</a:t>
            </a:r>
            <a:endParaRPr lang="en-US" altLang="zh-CN" dirty="0">
              <a:latin typeface="Calibri" panose="020F0502020204030204" pitchFamily="34" charset="0"/>
              <a:cs typeface="Calibri" panose="020F0502020204030204" pitchFamily="34" charset="0"/>
            </a:endParaRPr>
          </a:p>
        </p:txBody>
      </p:sp>
      <p:sp>
        <p:nvSpPr>
          <p:cNvPr id="160" name="矩形 159">
            <a:extLst>
              <a:ext uri="{FF2B5EF4-FFF2-40B4-BE49-F238E27FC236}">
                <a16:creationId xmlns:a16="http://schemas.microsoft.com/office/drawing/2014/main" id="{7D33A249-FB7E-1F00-B8D4-52452DEFD6B0}"/>
              </a:ext>
            </a:extLst>
          </p:cNvPr>
          <p:cNvSpPr/>
          <p:nvPr/>
        </p:nvSpPr>
        <p:spPr>
          <a:xfrm>
            <a:off x="6203088" y="788547"/>
            <a:ext cx="5858893" cy="5324535"/>
          </a:xfrm>
          <a:prstGeom prst="rect">
            <a:avLst/>
          </a:prstGeom>
        </p:spPr>
        <p:txBody>
          <a:bodyPr wrap="square">
            <a:spAutoFit/>
          </a:bodyPr>
          <a:lstStyle/>
          <a:p>
            <a:pPr>
              <a:spcAft>
                <a:spcPts val="1200"/>
              </a:spcAft>
            </a:pPr>
            <a:r>
              <a:rPr lang="en-GB" altLang="zh-CN" sz="2000" b="1" dirty="0">
                <a:latin typeface="Calibri" panose="020F0502020204030204" pitchFamily="34" charset="0"/>
                <a:cs typeface="Calibri" panose="020F0502020204030204" pitchFamily="34" charset="0"/>
              </a:rPr>
              <a:t>Households with energy deficiency:</a:t>
            </a:r>
          </a:p>
          <a:p>
            <a:pPr marL="285750" indent="-285750">
              <a:spcAft>
                <a:spcPts val="1200"/>
              </a:spcAft>
              <a:buFont typeface="Arial" panose="020B0604020202020204" pitchFamily="34" charset="0"/>
              <a:buChar char="•"/>
            </a:pPr>
            <a:r>
              <a:rPr lang="en-GB" altLang="zh-CN" sz="2000" dirty="0">
                <a:latin typeface="Calibri" panose="020F0502020204030204" pitchFamily="34" charset="0"/>
                <a:cs typeface="Calibri" panose="020F0502020204030204" pitchFamily="34" charset="0"/>
              </a:rPr>
              <a:t>Take advantage of other households with energy surplus by buying their excess at a relatively cheaper local price with respect to higher grid buy price.</a:t>
            </a:r>
          </a:p>
          <a:p>
            <a:pPr>
              <a:spcAft>
                <a:spcPts val="1200"/>
              </a:spcAft>
            </a:pPr>
            <a:r>
              <a:rPr lang="en-GB" altLang="zh-CN" sz="2000" b="1" dirty="0">
                <a:latin typeface="Calibri" panose="020F0502020204030204" pitchFamily="34" charset="0"/>
                <a:cs typeface="Calibri" panose="020F0502020204030204" pitchFamily="34" charset="0"/>
              </a:rPr>
              <a:t>Households with excess energy:</a:t>
            </a:r>
          </a:p>
          <a:p>
            <a:pPr marL="285750" indent="-285750">
              <a:spcAft>
                <a:spcPts val="1200"/>
              </a:spcAft>
              <a:buFont typeface="Arial" panose="020B0604020202020204" pitchFamily="34" charset="0"/>
              <a:buChar char="•"/>
            </a:pPr>
            <a:r>
              <a:rPr lang="en-GB" altLang="zh-CN" sz="2000" dirty="0">
                <a:latin typeface="Calibri" panose="020F0502020204030204" pitchFamily="34" charset="0"/>
                <a:cs typeface="Calibri" panose="020F0502020204030204" pitchFamily="34" charset="0"/>
              </a:rPr>
              <a:t>Make more revenue compared to the unattractive (low) grid sell price by participating in P2P energy trading.</a:t>
            </a:r>
          </a:p>
          <a:p>
            <a:pPr>
              <a:spcAft>
                <a:spcPts val="1200"/>
              </a:spcAft>
            </a:pPr>
            <a:r>
              <a:rPr lang="en-GB" altLang="zh-CN" sz="2000" b="1" i="1" dirty="0">
                <a:solidFill>
                  <a:srgbClr val="C00000"/>
                </a:solidFill>
                <a:latin typeface="Calibri" panose="020F0502020204030204" pitchFamily="34" charset="0"/>
                <a:cs typeface="Calibri" panose="020F0502020204030204" pitchFamily="34" charset="0"/>
              </a:rPr>
              <a:t>Households can:</a:t>
            </a:r>
          </a:p>
          <a:p>
            <a:pPr marL="457200" indent="-457200">
              <a:spcAft>
                <a:spcPts val="1200"/>
              </a:spcAft>
              <a:buAutoNum type="arabicPeriod"/>
            </a:pPr>
            <a:r>
              <a:rPr lang="en-GB" altLang="zh-CN" sz="2000" b="1" i="1" dirty="0">
                <a:solidFill>
                  <a:srgbClr val="C00000"/>
                </a:solidFill>
                <a:latin typeface="Calibri" panose="020F0502020204030204" pitchFamily="34" charset="0"/>
                <a:cs typeface="Calibri" panose="020F0502020204030204" pitchFamily="34" charset="0"/>
              </a:rPr>
              <a:t>share their energy consumption and generation internally within the community</a:t>
            </a:r>
          </a:p>
          <a:p>
            <a:pPr marL="457200" indent="-457200">
              <a:spcAft>
                <a:spcPts val="1200"/>
              </a:spcAft>
              <a:buAutoNum type="arabicPeriod"/>
            </a:pPr>
            <a:r>
              <a:rPr lang="en-GB" altLang="zh-CN" sz="2000" b="1" i="1" dirty="0">
                <a:solidFill>
                  <a:srgbClr val="C00000"/>
                </a:solidFill>
                <a:latin typeface="Calibri" panose="020F0502020204030204" pitchFamily="34" charset="0"/>
                <a:cs typeface="Calibri" panose="020F0502020204030204" pitchFamily="34" charset="0"/>
              </a:rPr>
              <a:t>settle the remaining energy deficit or surplus with the electricity supplier.</a:t>
            </a:r>
          </a:p>
        </p:txBody>
      </p:sp>
    </p:spTree>
    <p:extLst>
      <p:ext uri="{BB962C8B-B14F-4D97-AF65-F5344CB8AC3E}">
        <p14:creationId xmlns:p14="http://schemas.microsoft.com/office/powerpoint/2010/main" val="1539408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Mid-Market Rate Pricing Scheme</a:t>
            </a:r>
          </a:p>
        </p:txBody>
      </p:sp>
      <p:grpSp>
        <p:nvGrpSpPr>
          <p:cNvPr id="5" name="组合 4">
            <a:extLst>
              <a:ext uri="{FF2B5EF4-FFF2-40B4-BE49-F238E27FC236}">
                <a16:creationId xmlns:a16="http://schemas.microsoft.com/office/drawing/2014/main" id="{A9F38E67-7EB4-87D8-C159-E9AA50F5F5C1}"/>
              </a:ext>
            </a:extLst>
          </p:cNvPr>
          <p:cNvGrpSpPr/>
          <p:nvPr/>
        </p:nvGrpSpPr>
        <p:grpSpPr>
          <a:xfrm>
            <a:off x="-314691" y="953760"/>
            <a:ext cx="4282112" cy="2304626"/>
            <a:chOff x="117109" y="858510"/>
            <a:chExt cx="4282112" cy="2304626"/>
          </a:xfrm>
        </p:grpSpPr>
        <p:sp>
          <p:nvSpPr>
            <p:cNvPr id="82" name="文本框 81">
              <a:extLst>
                <a:ext uri="{FF2B5EF4-FFF2-40B4-BE49-F238E27FC236}">
                  <a16:creationId xmlns:a16="http://schemas.microsoft.com/office/drawing/2014/main" id="{E71DCA20-97BA-A731-CF40-F5808F46F9DD}"/>
                </a:ext>
              </a:extLst>
            </p:cNvPr>
            <p:cNvSpPr txBox="1"/>
            <p:nvPr/>
          </p:nvSpPr>
          <p:spPr>
            <a:xfrm>
              <a:off x="3742255" y="2870749"/>
              <a:ext cx="656966" cy="275460"/>
            </a:xfrm>
            <a:prstGeom prst="rect">
              <a:avLst/>
            </a:prstGeom>
            <a:noFill/>
          </p:spPr>
          <p:txBody>
            <a:bodyPr wrap="square" rtlCol="0" anchor="ctr">
              <a:spAutoFit/>
            </a:bodyPr>
            <a:lstStyle/>
            <a:p>
              <a:pPr algn="ctr">
                <a:lnSpc>
                  <a:spcPct val="85000"/>
                </a:lnSpc>
              </a:pPr>
              <a:r>
                <a:rPr lang="en-GB" sz="1400" dirty="0">
                  <a:latin typeface="Times New Roman" panose="02020603050405020304" pitchFamily="18" charset="0"/>
                  <a:cs typeface="Times New Roman" panose="02020603050405020304" pitchFamily="18" charset="0"/>
                </a:rPr>
                <a:t>Power</a:t>
              </a:r>
            </a:p>
          </p:txBody>
        </p:sp>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EEFA6E47-A93F-923F-4273-F4290B176EA1}"/>
                    </a:ext>
                  </a:extLst>
                </p:cNvPr>
                <p:cNvSpPr txBox="1"/>
                <p:nvPr/>
              </p:nvSpPr>
              <p:spPr>
                <a:xfrm>
                  <a:off x="620438" y="1108940"/>
                  <a:ext cx="604237"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rgbClr val="FF0000"/>
                                </a:solidFill>
                                <a:latin typeface="Cambria Math" panose="02040503050406030204" pitchFamily="18" charset="0"/>
                                <a:cs typeface="Times New Roman" panose="02020603050405020304" pitchFamily="18" charset="0"/>
                              </a:rPr>
                              <m:t>+</m:t>
                            </m:r>
                          </m:sup>
                        </m:sSup>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83" name="文本框 82">
                  <a:extLst>
                    <a:ext uri="{FF2B5EF4-FFF2-40B4-BE49-F238E27FC236}">
                      <a16:creationId xmlns:a16="http://schemas.microsoft.com/office/drawing/2014/main" id="{EEFA6E47-A93F-923F-4273-F4290B176EA1}"/>
                    </a:ext>
                  </a:extLst>
                </p:cNvPr>
                <p:cNvSpPr txBox="1">
                  <a:spLocks noRot="1" noChangeAspect="1" noMove="1" noResize="1" noEditPoints="1" noAdjustHandles="1" noChangeArrowheads="1" noChangeShapeType="1" noTextEdit="1"/>
                </p:cNvSpPr>
                <p:nvPr/>
              </p:nvSpPr>
              <p:spPr>
                <a:xfrm>
                  <a:off x="620438" y="1108940"/>
                  <a:ext cx="604237" cy="307777"/>
                </a:xfrm>
                <a:prstGeom prst="rect">
                  <a:avLst/>
                </a:prstGeom>
                <a:blipFill>
                  <a:blip r:embed="rId2"/>
                  <a:stretch>
                    <a:fillRect/>
                  </a:stretch>
                </a:blipFill>
              </p:spPr>
              <p:txBody>
                <a:bodyPr/>
                <a:lstStyle/>
                <a:p>
                  <a:r>
                    <a:rPr lang="zh-CN" altLang="en-US">
                      <a:noFill/>
                    </a:rPr>
                    <a:t> </a:t>
                  </a:r>
                </a:p>
              </p:txBody>
            </p:sp>
          </mc:Fallback>
        </mc:AlternateContent>
        <p:cxnSp>
          <p:nvCxnSpPr>
            <p:cNvPr id="84" name="直接连接符 83">
              <a:extLst>
                <a:ext uri="{FF2B5EF4-FFF2-40B4-BE49-F238E27FC236}">
                  <a16:creationId xmlns:a16="http://schemas.microsoft.com/office/drawing/2014/main" id="{6EF0AF22-4981-889F-A5DA-C2BF61477ED1}"/>
                </a:ext>
              </a:extLst>
            </p:cNvPr>
            <p:cNvCxnSpPr>
              <a:cxnSpLocks/>
            </p:cNvCxnSpPr>
            <p:nvPr/>
          </p:nvCxnSpPr>
          <p:spPr>
            <a:xfrm flipV="1">
              <a:off x="1528064" y="1901596"/>
              <a:ext cx="1040629" cy="9000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接箭头连接符 173">
              <a:extLst>
                <a:ext uri="{FF2B5EF4-FFF2-40B4-BE49-F238E27FC236}">
                  <a16:creationId xmlns:a16="http://schemas.microsoft.com/office/drawing/2014/main" id="{3C5D304C-3F77-242B-0907-B045E5E49E3E}"/>
                </a:ext>
              </a:extLst>
            </p:cNvPr>
            <p:cNvCxnSpPr>
              <a:cxnSpLocks/>
            </p:cNvCxnSpPr>
            <p:nvPr/>
          </p:nvCxnSpPr>
          <p:spPr>
            <a:xfrm>
              <a:off x="1128690" y="1001587"/>
              <a:ext cx="3060001" cy="1800000"/>
            </a:xfrm>
            <a:prstGeom prst="bentConnector3">
              <a:avLst>
                <a:gd name="adj1" fmla="val 51"/>
              </a:avLst>
            </a:prstGeom>
            <a:ln w="28575">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F7FFFA11-4AB1-2ED7-7CBC-4AFFE744A298}"/>
                </a:ext>
              </a:extLst>
            </p:cNvPr>
            <p:cNvCxnSpPr>
              <a:cxnSpLocks/>
            </p:cNvCxnSpPr>
            <p:nvPr/>
          </p:nvCxnSpPr>
          <p:spPr>
            <a:xfrm>
              <a:off x="2568692" y="1901589"/>
              <a:ext cx="1022827" cy="89805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670A3F64-D56F-53F3-CDA4-02F4D96F0DCE}"/>
                </a:ext>
              </a:extLst>
            </p:cNvPr>
            <p:cNvCxnSpPr>
              <a:cxnSpLocks/>
            </p:cNvCxnSpPr>
            <p:nvPr/>
          </p:nvCxnSpPr>
          <p:spPr>
            <a:xfrm>
              <a:off x="2568683" y="1901596"/>
              <a:ext cx="0" cy="9000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38EBDD6B-AC9D-0FC7-22BA-BB40A410AB63}"/>
                </a:ext>
              </a:extLst>
            </p:cNvPr>
            <p:cNvCxnSpPr>
              <a:cxnSpLocks/>
            </p:cNvCxnSpPr>
            <p:nvPr/>
          </p:nvCxnSpPr>
          <p:spPr>
            <a:xfrm flipH="1">
              <a:off x="1128685" y="1256795"/>
              <a:ext cx="269756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EE0B91AF-1513-A299-C547-B9C68E7580AE}"/>
                </a:ext>
              </a:extLst>
            </p:cNvPr>
            <p:cNvCxnSpPr>
              <a:cxnSpLocks/>
            </p:cNvCxnSpPr>
            <p:nvPr/>
          </p:nvCxnSpPr>
          <p:spPr>
            <a:xfrm flipH="1">
              <a:off x="1128685" y="2596413"/>
              <a:ext cx="2697564"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A0672B9-EFC0-66AB-1968-A6E7DD2CF09A}"/>
                </a:ext>
              </a:extLst>
            </p:cNvPr>
            <p:cNvCxnSpPr>
              <a:cxnSpLocks/>
            </p:cNvCxnSpPr>
            <p:nvPr/>
          </p:nvCxnSpPr>
          <p:spPr>
            <a:xfrm flipH="1">
              <a:off x="1128683" y="1901585"/>
              <a:ext cx="144000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B8FD01C7-B03B-0ABE-992E-3E1CE852E1EF}"/>
                </a:ext>
              </a:extLst>
            </p:cNvPr>
            <p:cNvCxnSpPr>
              <a:cxnSpLocks/>
            </p:cNvCxnSpPr>
            <p:nvPr/>
          </p:nvCxnSpPr>
          <p:spPr>
            <a:xfrm flipH="1">
              <a:off x="1126377" y="1895348"/>
              <a:ext cx="1440002"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2" name="文本框 91">
              <a:extLst>
                <a:ext uri="{FF2B5EF4-FFF2-40B4-BE49-F238E27FC236}">
                  <a16:creationId xmlns:a16="http://schemas.microsoft.com/office/drawing/2014/main" id="{DEAFEF53-BDC1-54D6-A2AD-6B1DE577EC1E}"/>
                </a:ext>
              </a:extLst>
            </p:cNvPr>
            <p:cNvSpPr txBox="1"/>
            <p:nvPr/>
          </p:nvSpPr>
          <p:spPr>
            <a:xfrm>
              <a:off x="418030" y="858510"/>
              <a:ext cx="821694" cy="286169"/>
            </a:xfrm>
            <a:prstGeom prst="rect">
              <a:avLst/>
            </a:prstGeom>
            <a:noFill/>
          </p:spPr>
          <p:txBody>
            <a:bodyPr wrap="square" rtlCol="0" anchor="ctr">
              <a:spAutoFit/>
            </a:bodyPr>
            <a:lstStyle/>
            <a:p>
              <a:pPr algn="ctr">
                <a:lnSpc>
                  <a:spcPct val="85000"/>
                </a:lnSpc>
              </a:pPr>
              <a:r>
                <a:rPr lang="en-GB" sz="1400" dirty="0">
                  <a:latin typeface="Times New Roman" panose="02020603050405020304" pitchFamily="18" charset="0"/>
                  <a:cs typeface="Times New Roman" panose="02020603050405020304" pitchFamily="18" charset="0"/>
                </a:rPr>
                <a:t>Price</a:t>
              </a:r>
            </a:p>
          </p:txBody>
        </p:sp>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F47C8F36-52F7-8EF7-5F13-809FAFEF731F}"/>
                    </a:ext>
                  </a:extLst>
                </p:cNvPr>
                <p:cNvSpPr txBox="1"/>
                <p:nvPr/>
              </p:nvSpPr>
              <p:spPr>
                <a:xfrm>
                  <a:off x="646576" y="2459407"/>
                  <a:ext cx="604237"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chemeClr val="accent6"/>
                                </a:solidFill>
                                <a:latin typeface="Cambria Math" panose="02040503050406030204" pitchFamily="18" charset="0"/>
                                <a:cs typeface="Times New Roman" panose="02020603050405020304" pitchFamily="18" charset="0"/>
                              </a:rPr>
                              <m:t>−</m:t>
                            </m:r>
                          </m:sup>
                        </m:sSup>
                      </m:oMath>
                    </m:oMathPara>
                  </a14:m>
                  <a:endParaRPr lang="en-GB" sz="1400"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93" name="文本框 92">
                  <a:extLst>
                    <a:ext uri="{FF2B5EF4-FFF2-40B4-BE49-F238E27FC236}">
                      <a16:creationId xmlns:a16="http://schemas.microsoft.com/office/drawing/2014/main" id="{F47C8F36-52F7-8EF7-5F13-809FAFEF731F}"/>
                    </a:ext>
                  </a:extLst>
                </p:cNvPr>
                <p:cNvSpPr txBox="1">
                  <a:spLocks noRot="1" noChangeAspect="1" noMove="1" noResize="1" noEditPoints="1" noAdjustHandles="1" noChangeArrowheads="1" noChangeShapeType="1" noTextEdit="1"/>
                </p:cNvSpPr>
                <p:nvPr/>
              </p:nvSpPr>
              <p:spPr>
                <a:xfrm>
                  <a:off x="646576" y="2459407"/>
                  <a:ext cx="604237" cy="30777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C8C427FA-7DFE-A916-E88D-5461E811444A}"/>
                    </a:ext>
                  </a:extLst>
                </p:cNvPr>
                <p:cNvSpPr txBox="1"/>
                <p:nvPr/>
              </p:nvSpPr>
              <p:spPr>
                <a:xfrm>
                  <a:off x="117109" y="1509059"/>
                  <a:ext cx="1329164" cy="74937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altLang="zh-CN" sz="1400" i="1" smtClean="0">
                                <a:solidFill>
                                  <a:srgbClr val="FF0000"/>
                                </a:solidFill>
                                <a:latin typeface="Cambria Math" panose="02040503050406030204" pitchFamily="18" charset="0"/>
                                <a:cs typeface="Times New Roman" panose="02020603050405020304" pitchFamily="18" charset="0"/>
                              </a:rPr>
                            </m:ctrlPr>
                          </m:sSupPr>
                          <m:e>
                            <m:r>
                              <a:rPr lang="en-GB" altLang="zh-CN"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altLang="zh-CN" sz="1400" i="1">
                                <a:solidFill>
                                  <a:srgbClr val="FF0000"/>
                                </a:solidFill>
                                <a:latin typeface="Cambria Math" panose="02040503050406030204" pitchFamily="18" charset="0"/>
                                <a:cs typeface="Times New Roman" panose="02020603050405020304" pitchFamily="18" charset="0"/>
                              </a:rPr>
                              <m:t>𝑙𝑒𝑚</m:t>
                            </m:r>
                            <m:r>
                              <a:rPr lang="en-GB" altLang="zh-CN" sz="1400" i="1">
                                <a:solidFill>
                                  <a:srgbClr val="FF0000"/>
                                </a:solidFill>
                                <a:latin typeface="Cambria Math" panose="02040503050406030204" pitchFamily="18" charset="0"/>
                                <a:cs typeface="Times New Roman" panose="02020603050405020304" pitchFamily="18" charset="0"/>
                              </a:rPr>
                              <m:t>,+</m:t>
                            </m:r>
                          </m:sup>
                        </m:sSup>
                      </m:oMath>
                    </m:oMathPara>
                  </a14:m>
                  <a:endParaRPr lang="en-GB" sz="1400" i="1" dirty="0">
                    <a:solidFill>
                      <a:schemeClr val="accent6"/>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𝑙𝑒𝑚</m:t>
                            </m:r>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en-GB" sz="1400" i="1" dirty="0">
                    <a:solidFill>
                      <a:schemeClr val="accent6"/>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cs typeface="Times New Roman" panose="02020603050405020304" pitchFamily="18" charset="0"/>
                          </a:rPr>
                          <m:t>(</m:t>
                        </m:r>
                        <m:sSup>
                          <m:sSupPr>
                            <m:ctrlPr>
                              <a:rPr lang="en-GB" sz="1400" i="1">
                                <a:latin typeface="Cambria Math" panose="02040503050406030204" pitchFamily="18" charset="0"/>
                                <a:cs typeface="Times New Roman" panose="02020603050405020304" pitchFamily="18" charset="0"/>
                              </a:rPr>
                            </m:ctrlPr>
                          </m:sSupPr>
                          <m:e>
                            <m:r>
                              <a:rPr lang="en-GB" sz="1400" i="1">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latin typeface="Cambria Math" panose="02040503050406030204" pitchFamily="18" charset="0"/>
                                <a:ea typeface="Cambria Math" panose="02040503050406030204" pitchFamily="18" charset="0"/>
                                <a:cs typeface="Times New Roman" panose="02020603050405020304" pitchFamily="18" charset="0"/>
                              </a:rPr>
                              <m:t>𝑚𝑖𝑑</m:t>
                            </m:r>
                          </m:sup>
                        </m:sSup>
                        <m:r>
                          <a:rPr lang="en-GB" sz="1400" i="1">
                            <a:latin typeface="Cambria Math" panose="02040503050406030204" pitchFamily="18" charset="0"/>
                            <a:cs typeface="Times New Roman" panose="02020603050405020304" pitchFamily="18" charset="0"/>
                          </a:rPr>
                          <m:t>)</m:t>
                        </m:r>
                      </m:oMath>
                    </m:oMathPara>
                  </a14:m>
                  <a:endParaRPr lang="en-GB" sz="1400" dirty="0">
                    <a:latin typeface="Times New Roman" panose="02020603050405020304" pitchFamily="18" charset="0"/>
                    <a:cs typeface="Times New Roman" panose="02020603050405020304" pitchFamily="18" charset="0"/>
                  </a:endParaRPr>
                </a:p>
              </p:txBody>
            </p:sp>
          </mc:Choice>
          <mc:Fallback xmlns="">
            <p:sp>
              <p:nvSpPr>
                <p:cNvPr id="94" name="文本框 93">
                  <a:extLst>
                    <a:ext uri="{FF2B5EF4-FFF2-40B4-BE49-F238E27FC236}">
                      <a16:creationId xmlns:a16="http://schemas.microsoft.com/office/drawing/2014/main" id="{C8C427FA-7DFE-A916-E88D-5461E811444A}"/>
                    </a:ext>
                  </a:extLst>
                </p:cNvPr>
                <p:cNvSpPr txBox="1">
                  <a:spLocks noRot="1" noChangeAspect="1" noMove="1" noResize="1" noEditPoints="1" noAdjustHandles="1" noChangeArrowheads="1" noChangeShapeType="1" noTextEdit="1"/>
                </p:cNvSpPr>
                <p:nvPr/>
              </p:nvSpPr>
              <p:spPr>
                <a:xfrm>
                  <a:off x="117109" y="1509059"/>
                  <a:ext cx="1329164" cy="749372"/>
                </a:xfrm>
                <a:prstGeom prst="rect">
                  <a:avLst/>
                </a:prstGeom>
                <a:blipFill>
                  <a:blip r:embed="rId4"/>
                  <a:stretch>
                    <a:fillRect b="-40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9C527A38-1623-03A4-7120-716A9B2F356F}"/>
                    </a:ext>
                  </a:extLst>
                </p:cNvPr>
                <p:cNvSpPr txBox="1"/>
                <p:nvPr/>
              </p:nvSpPr>
              <p:spPr>
                <a:xfrm>
                  <a:off x="1250812" y="2851576"/>
                  <a:ext cx="6042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cs typeface="Times New Roman" panose="02020603050405020304" pitchFamily="18" charset="0"/>
                              </a:rPr>
                              <m:t>𝑃</m:t>
                            </m:r>
                          </m:e>
                          <m:sup>
                            <m:r>
                              <a:rPr lang="en-GB" sz="1400" i="1">
                                <a:solidFill>
                                  <a:srgbClr val="FF0000"/>
                                </a:solidFill>
                                <a:latin typeface="Cambria Math" panose="02040503050406030204" pitchFamily="18" charset="0"/>
                                <a:cs typeface="Times New Roman" panose="02020603050405020304" pitchFamily="18" charset="0"/>
                              </a:rPr>
                              <m:t>𝑙𝑒𝑚</m:t>
                            </m:r>
                            <m:r>
                              <a:rPr lang="en-GB" sz="1400" i="1">
                                <a:solidFill>
                                  <a:srgbClr val="FF0000"/>
                                </a:solidFill>
                                <a:latin typeface="Cambria Math" panose="02040503050406030204" pitchFamily="18" charset="0"/>
                                <a:cs typeface="Times New Roman" panose="02020603050405020304" pitchFamily="18" charset="0"/>
                              </a:rPr>
                              <m:t>,</m:t>
                            </m:r>
                            <m:r>
                              <a:rPr lang="en-GB" sz="1400" i="1">
                                <a:solidFill>
                                  <a:srgbClr val="FF0000"/>
                                </a:solidFill>
                                <a:latin typeface="Cambria Math" panose="02040503050406030204" pitchFamily="18" charset="0"/>
                                <a:cs typeface="Times New Roman" panose="02020603050405020304" pitchFamily="18" charset="0"/>
                              </a:rPr>
                              <m:t>𝑑</m:t>
                            </m:r>
                          </m:sup>
                        </m:sSup>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95" name="文本框 94">
                  <a:extLst>
                    <a:ext uri="{FF2B5EF4-FFF2-40B4-BE49-F238E27FC236}">
                      <a16:creationId xmlns:a16="http://schemas.microsoft.com/office/drawing/2014/main" id="{9C527A38-1623-03A4-7120-716A9B2F356F}"/>
                    </a:ext>
                  </a:extLst>
                </p:cNvPr>
                <p:cNvSpPr txBox="1">
                  <a:spLocks noRot="1" noChangeAspect="1" noMove="1" noResize="1" noEditPoints="1" noAdjustHandles="1" noChangeArrowheads="1" noChangeShapeType="1" noTextEdit="1"/>
                </p:cNvSpPr>
                <p:nvPr/>
              </p:nvSpPr>
              <p:spPr>
                <a:xfrm>
                  <a:off x="1250812" y="2851576"/>
                  <a:ext cx="604237" cy="311560"/>
                </a:xfrm>
                <a:prstGeom prst="rect">
                  <a:avLst/>
                </a:prstGeom>
                <a:blipFill>
                  <a:blip r:embed="rId5"/>
                  <a:stretch>
                    <a:fillRect l="-202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5AC0C049-E458-D338-E870-33C0B0A84ECA}"/>
                    </a:ext>
                  </a:extLst>
                </p:cNvPr>
                <p:cNvSpPr txBox="1"/>
                <p:nvPr/>
              </p:nvSpPr>
              <p:spPr>
                <a:xfrm>
                  <a:off x="3222021" y="2851576"/>
                  <a:ext cx="6042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cs typeface="Times New Roman" panose="02020603050405020304" pitchFamily="18" charset="0"/>
                              </a:rPr>
                              <m:t>𝑃</m:t>
                            </m:r>
                          </m:e>
                          <m:sup>
                            <m:r>
                              <a:rPr lang="en-GB" sz="1400" i="1">
                                <a:solidFill>
                                  <a:schemeClr val="accent6"/>
                                </a:solidFill>
                                <a:latin typeface="Cambria Math" panose="02040503050406030204" pitchFamily="18" charset="0"/>
                                <a:cs typeface="Times New Roman" panose="02020603050405020304" pitchFamily="18" charset="0"/>
                              </a:rPr>
                              <m:t>𝑙𝑒𝑚</m:t>
                            </m:r>
                            <m:r>
                              <a:rPr lang="en-GB" sz="1400" i="1">
                                <a:solidFill>
                                  <a:schemeClr val="accent6"/>
                                </a:solidFill>
                                <a:latin typeface="Cambria Math" panose="02040503050406030204" pitchFamily="18" charset="0"/>
                                <a:cs typeface="Times New Roman" panose="02020603050405020304" pitchFamily="18" charset="0"/>
                              </a:rPr>
                              <m:t>,</m:t>
                            </m:r>
                            <m:r>
                              <a:rPr lang="en-GB" sz="1400" i="1">
                                <a:solidFill>
                                  <a:schemeClr val="accent6"/>
                                </a:solidFill>
                                <a:latin typeface="Cambria Math" panose="02040503050406030204" pitchFamily="18" charset="0"/>
                                <a:cs typeface="Times New Roman" panose="02020603050405020304" pitchFamily="18" charset="0"/>
                              </a:rPr>
                              <m:t>𝑔</m:t>
                            </m:r>
                          </m:sup>
                        </m:sSup>
                      </m:oMath>
                    </m:oMathPara>
                  </a14:m>
                  <a:endParaRPr lang="en-GB" sz="1400"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96" name="文本框 95">
                  <a:extLst>
                    <a:ext uri="{FF2B5EF4-FFF2-40B4-BE49-F238E27FC236}">
                      <a16:creationId xmlns:a16="http://schemas.microsoft.com/office/drawing/2014/main" id="{5AC0C049-E458-D338-E870-33C0B0A84ECA}"/>
                    </a:ext>
                  </a:extLst>
                </p:cNvPr>
                <p:cNvSpPr txBox="1">
                  <a:spLocks noRot="1" noChangeAspect="1" noMove="1" noResize="1" noEditPoints="1" noAdjustHandles="1" noChangeArrowheads="1" noChangeShapeType="1" noTextEdit="1"/>
                </p:cNvSpPr>
                <p:nvPr/>
              </p:nvSpPr>
              <p:spPr>
                <a:xfrm>
                  <a:off x="3222021" y="2851576"/>
                  <a:ext cx="604237" cy="311560"/>
                </a:xfrm>
                <a:prstGeom prst="rect">
                  <a:avLst/>
                </a:prstGeom>
                <a:blipFill>
                  <a:blip r:embed="rId6"/>
                  <a:stretch>
                    <a:fillRect l="-30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B62DFE69-E26E-5441-2CC6-DF7219EF5F61}"/>
                    </a:ext>
                  </a:extLst>
                </p:cNvPr>
                <p:cNvSpPr txBox="1"/>
                <p:nvPr/>
              </p:nvSpPr>
              <p:spPr>
                <a:xfrm>
                  <a:off x="2052670" y="2837213"/>
                  <a:ext cx="10274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cs typeface="Times New Roman" panose="02020603050405020304" pitchFamily="18" charset="0"/>
                              </a:rPr>
                            </m:ctrlPr>
                          </m:sSupPr>
                          <m:e>
                            <m:r>
                              <a:rPr lang="en-GB" sz="1400" i="1">
                                <a:latin typeface="Cambria Math" panose="02040503050406030204" pitchFamily="18" charset="0"/>
                                <a:cs typeface="Times New Roman" panose="02020603050405020304" pitchFamily="18" charset="0"/>
                              </a:rPr>
                              <m:t>𝑃</m:t>
                            </m:r>
                          </m:e>
                          <m:sup>
                            <m:r>
                              <a:rPr lang="en-GB" sz="1400" i="1">
                                <a:latin typeface="Cambria Math" panose="02040503050406030204" pitchFamily="18" charset="0"/>
                                <a:cs typeface="Times New Roman" panose="02020603050405020304" pitchFamily="18" charset="0"/>
                              </a:rPr>
                              <m:t>𝑙𝑒𝑚</m:t>
                            </m:r>
                            <m:r>
                              <a:rPr lang="en-GB" sz="1400" i="1">
                                <a:latin typeface="Cambria Math" panose="02040503050406030204" pitchFamily="18" charset="0"/>
                                <a:cs typeface="Times New Roman" panose="02020603050405020304" pitchFamily="18" charset="0"/>
                              </a:rPr>
                              <m:t>,</m:t>
                            </m:r>
                            <m:r>
                              <a:rPr lang="en-GB" sz="1400" i="1">
                                <a:latin typeface="Cambria Math" panose="02040503050406030204" pitchFamily="18" charset="0"/>
                                <a:cs typeface="Times New Roman" panose="02020603050405020304" pitchFamily="18" charset="0"/>
                              </a:rPr>
                              <m:t>𝑛</m:t>
                            </m:r>
                          </m:sup>
                        </m:sSup>
                        <m:r>
                          <a:rPr lang="en-GB" sz="1400" i="1">
                            <a:latin typeface="Cambria Math" panose="02040503050406030204" pitchFamily="18" charset="0"/>
                            <a:cs typeface="Times New Roman" panose="02020603050405020304" pitchFamily="18" charset="0"/>
                          </a:rPr>
                          <m:t>=0</m:t>
                        </m:r>
                      </m:oMath>
                    </m:oMathPara>
                  </a14:m>
                  <a:endParaRPr lang="en-GB" sz="1400" dirty="0">
                    <a:latin typeface="Times New Roman" panose="02020603050405020304" pitchFamily="18" charset="0"/>
                    <a:cs typeface="Times New Roman" panose="02020603050405020304" pitchFamily="18" charset="0"/>
                  </a:endParaRPr>
                </a:p>
              </p:txBody>
            </p:sp>
          </mc:Choice>
          <mc:Fallback xmlns="">
            <p:sp>
              <p:nvSpPr>
                <p:cNvPr id="97" name="文本框 96">
                  <a:extLst>
                    <a:ext uri="{FF2B5EF4-FFF2-40B4-BE49-F238E27FC236}">
                      <a16:creationId xmlns:a16="http://schemas.microsoft.com/office/drawing/2014/main" id="{B62DFE69-E26E-5441-2CC6-DF7219EF5F61}"/>
                    </a:ext>
                  </a:extLst>
                </p:cNvPr>
                <p:cNvSpPr txBox="1">
                  <a:spLocks noRot="1" noChangeAspect="1" noMove="1" noResize="1" noEditPoints="1" noAdjustHandles="1" noChangeArrowheads="1" noChangeShapeType="1" noTextEdit="1"/>
                </p:cNvSpPr>
                <p:nvPr/>
              </p:nvSpPr>
              <p:spPr>
                <a:xfrm>
                  <a:off x="2052670" y="2837213"/>
                  <a:ext cx="1027437" cy="311560"/>
                </a:xfrm>
                <a:prstGeom prst="rect">
                  <a:avLst/>
                </a:prstGeom>
                <a:blipFill>
                  <a:blip r:embed="rId7"/>
                  <a:stretch>
                    <a:fillRect/>
                  </a:stretch>
                </a:blipFill>
              </p:spPr>
              <p:txBody>
                <a:bodyPr/>
                <a:lstStyle/>
                <a:p>
                  <a:r>
                    <a:rPr lang="zh-CN" altLang="en-US">
                      <a:noFill/>
                    </a:rPr>
                    <a:t> </a:t>
                  </a:r>
                </a:p>
              </p:txBody>
            </p:sp>
          </mc:Fallback>
        </mc:AlternateContent>
      </p:grpSp>
      <p:grpSp>
        <p:nvGrpSpPr>
          <p:cNvPr id="6" name="组合 5">
            <a:extLst>
              <a:ext uri="{FF2B5EF4-FFF2-40B4-BE49-F238E27FC236}">
                <a16:creationId xmlns:a16="http://schemas.microsoft.com/office/drawing/2014/main" id="{FA82FFD3-B678-70F6-9109-14776C89C4E1}"/>
              </a:ext>
            </a:extLst>
          </p:cNvPr>
          <p:cNvGrpSpPr/>
          <p:nvPr/>
        </p:nvGrpSpPr>
        <p:grpSpPr>
          <a:xfrm>
            <a:off x="3530443" y="883106"/>
            <a:ext cx="4406196" cy="2304626"/>
            <a:chOff x="5406196" y="731432"/>
            <a:chExt cx="4406196" cy="2304626"/>
          </a:xfrm>
        </p:grpSpPr>
        <p:sp>
          <p:nvSpPr>
            <p:cNvPr id="99" name="文本框 98">
              <a:extLst>
                <a:ext uri="{FF2B5EF4-FFF2-40B4-BE49-F238E27FC236}">
                  <a16:creationId xmlns:a16="http://schemas.microsoft.com/office/drawing/2014/main" id="{C98D4816-2B82-BAE1-481D-83BBB0F44B80}"/>
                </a:ext>
              </a:extLst>
            </p:cNvPr>
            <p:cNvSpPr txBox="1"/>
            <p:nvPr/>
          </p:nvSpPr>
          <p:spPr>
            <a:xfrm>
              <a:off x="9155426" y="2743671"/>
              <a:ext cx="656966" cy="275460"/>
            </a:xfrm>
            <a:prstGeom prst="rect">
              <a:avLst/>
            </a:prstGeom>
            <a:noFill/>
          </p:spPr>
          <p:txBody>
            <a:bodyPr wrap="square" rtlCol="0" anchor="ctr">
              <a:spAutoFit/>
            </a:bodyPr>
            <a:lstStyle/>
            <a:p>
              <a:pPr algn="ctr">
                <a:lnSpc>
                  <a:spcPct val="85000"/>
                </a:lnSpc>
              </a:pPr>
              <a:r>
                <a:rPr lang="en-GB" sz="1400" dirty="0">
                  <a:latin typeface="Times New Roman" panose="02020603050405020304" pitchFamily="18" charset="0"/>
                  <a:cs typeface="Times New Roman" panose="02020603050405020304" pitchFamily="18" charset="0"/>
                </a:rPr>
                <a:t>Power</a:t>
              </a:r>
            </a:p>
          </p:txBody>
        </p:sp>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A3FAC318-B867-601A-38E0-B202DB168D91}"/>
                    </a:ext>
                  </a:extLst>
                </p:cNvPr>
                <p:cNvSpPr txBox="1"/>
                <p:nvPr/>
              </p:nvSpPr>
              <p:spPr>
                <a:xfrm>
                  <a:off x="6048672" y="967796"/>
                  <a:ext cx="604237"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rgbClr val="FF0000"/>
                                </a:solidFill>
                                <a:latin typeface="Cambria Math" panose="02040503050406030204" pitchFamily="18" charset="0"/>
                                <a:cs typeface="Times New Roman" panose="02020603050405020304" pitchFamily="18" charset="0"/>
                              </a:rPr>
                              <m:t>+</m:t>
                            </m:r>
                          </m:sup>
                        </m:sSup>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0" name="文本框 99">
                  <a:extLst>
                    <a:ext uri="{FF2B5EF4-FFF2-40B4-BE49-F238E27FC236}">
                      <a16:creationId xmlns:a16="http://schemas.microsoft.com/office/drawing/2014/main" id="{A3FAC318-B867-601A-38E0-B202DB168D91}"/>
                    </a:ext>
                  </a:extLst>
                </p:cNvPr>
                <p:cNvSpPr txBox="1">
                  <a:spLocks noRot="1" noChangeAspect="1" noMove="1" noResize="1" noEditPoints="1" noAdjustHandles="1" noChangeArrowheads="1" noChangeShapeType="1" noTextEdit="1"/>
                </p:cNvSpPr>
                <p:nvPr/>
              </p:nvSpPr>
              <p:spPr>
                <a:xfrm>
                  <a:off x="6048672" y="967796"/>
                  <a:ext cx="604237" cy="307777"/>
                </a:xfrm>
                <a:prstGeom prst="rect">
                  <a:avLst/>
                </a:prstGeom>
                <a:blipFill>
                  <a:blip r:embed="rId2"/>
                  <a:stretch>
                    <a:fillRect/>
                  </a:stretch>
                </a:blipFill>
              </p:spPr>
              <p:txBody>
                <a:bodyPr/>
                <a:lstStyle/>
                <a:p>
                  <a:r>
                    <a:rPr lang="zh-CN" altLang="en-US">
                      <a:noFill/>
                    </a:rPr>
                    <a:t> </a:t>
                  </a:r>
                </a:p>
              </p:txBody>
            </p:sp>
          </mc:Fallback>
        </mc:AlternateContent>
        <p:cxnSp>
          <p:nvCxnSpPr>
            <p:cNvPr id="101" name="直接连接符 100">
              <a:extLst>
                <a:ext uri="{FF2B5EF4-FFF2-40B4-BE49-F238E27FC236}">
                  <a16:creationId xmlns:a16="http://schemas.microsoft.com/office/drawing/2014/main" id="{AD4879DA-6B18-9E64-0800-066E31D29FEA}"/>
                </a:ext>
              </a:extLst>
            </p:cNvPr>
            <p:cNvCxnSpPr>
              <a:cxnSpLocks/>
            </p:cNvCxnSpPr>
            <p:nvPr/>
          </p:nvCxnSpPr>
          <p:spPr>
            <a:xfrm flipV="1">
              <a:off x="6941239" y="1462427"/>
              <a:ext cx="1398877" cy="121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接箭头连接符 173">
              <a:extLst>
                <a:ext uri="{FF2B5EF4-FFF2-40B4-BE49-F238E27FC236}">
                  <a16:creationId xmlns:a16="http://schemas.microsoft.com/office/drawing/2014/main" id="{592FEE16-03B7-DE25-F77B-570F1C32E5C5}"/>
                </a:ext>
              </a:extLst>
            </p:cNvPr>
            <p:cNvCxnSpPr>
              <a:cxnSpLocks/>
            </p:cNvCxnSpPr>
            <p:nvPr/>
          </p:nvCxnSpPr>
          <p:spPr>
            <a:xfrm>
              <a:off x="6541862" y="874509"/>
              <a:ext cx="3060001" cy="1800000"/>
            </a:xfrm>
            <a:prstGeom prst="bentConnector3">
              <a:avLst>
                <a:gd name="adj1" fmla="val 51"/>
              </a:avLst>
            </a:prstGeom>
            <a:ln w="28575">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6109F315-56E3-3A6C-3AAD-3C3934245C90}"/>
                </a:ext>
              </a:extLst>
            </p:cNvPr>
            <p:cNvCxnSpPr>
              <a:cxnSpLocks/>
            </p:cNvCxnSpPr>
            <p:nvPr/>
          </p:nvCxnSpPr>
          <p:spPr>
            <a:xfrm>
              <a:off x="7981866" y="1774511"/>
              <a:ext cx="1022827" cy="89805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8D5DB8B1-778F-9EBF-51E0-2A6FCFACC5A2}"/>
                </a:ext>
              </a:extLst>
            </p:cNvPr>
            <p:cNvCxnSpPr>
              <a:cxnSpLocks/>
            </p:cNvCxnSpPr>
            <p:nvPr/>
          </p:nvCxnSpPr>
          <p:spPr>
            <a:xfrm>
              <a:off x="7981855" y="1774518"/>
              <a:ext cx="0" cy="9000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5C699DD6-2FFE-660D-BC21-A655F391E4AB}"/>
                </a:ext>
              </a:extLst>
            </p:cNvPr>
            <p:cNvCxnSpPr>
              <a:cxnSpLocks/>
            </p:cNvCxnSpPr>
            <p:nvPr/>
          </p:nvCxnSpPr>
          <p:spPr>
            <a:xfrm flipH="1">
              <a:off x="6541860" y="1110667"/>
              <a:ext cx="269756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54FE1CC4-35C8-C302-8B66-CA96E3B05317}"/>
                </a:ext>
              </a:extLst>
            </p:cNvPr>
            <p:cNvCxnSpPr>
              <a:cxnSpLocks/>
            </p:cNvCxnSpPr>
            <p:nvPr/>
          </p:nvCxnSpPr>
          <p:spPr>
            <a:xfrm flipH="1">
              <a:off x="6541858" y="2469335"/>
              <a:ext cx="2697564"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4326780A-6DA4-179F-1B93-D98A409ABE9A}"/>
                </a:ext>
              </a:extLst>
            </p:cNvPr>
            <p:cNvCxnSpPr>
              <a:cxnSpLocks/>
            </p:cNvCxnSpPr>
            <p:nvPr/>
          </p:nvCxnSpPr>
          <p:spPr>
            <a:xfrm flipH="1" flipV="1">
              <a:off x="6539562" y="1452635"/>
              <a:ext cx="1730839" cy="980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16D93832-9D6B-F563-FBF5-971D78DDF729}"/>
                </a:ext>
              </a:extLst>
            </p:cNvPr>
            <p:cNvCxnSpPr>
              <a:cxnSpLocks/>
            </p:cNvCxnSpPr>
            <p:nvPr/>
          </p:nvCxnSpPr>
          <p:spPr>
            <a:xfrm flipH="1">
              <a:off x="6539551" y="1777127"/>
              <a:ext cx="1440002"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09" name="文本框 108">
              <a:extLst>
                <a:ext uri="{FF2B5EF4-FFF2-40B4-BE49-F238E27FC236}">
                  <a16:creationId xmlns:a16="http://schemas.microsoft.com/office/drawing/2014/main" id="{1EEEF86B-33C5-1832-FF2D-2F4A254CF2D5}"/>
                </a:ext>
              </a:extLst>
            </p:cNvPr>
            <p:cNvSpPr txBox="1"/>
            <p:nvPr/>
          </p:nvSpPr>
          <p:spPr>
            <a:xfrm>
              <a:off x="5831204" y="731432"/>
              <a:ext cx="821694" cy="286169"/>
            </a:xfrm>
            <a:prstGeom prst="rect">
              <a:avLst/>
            </a:prstGeom>
            <a:noFill/>
          </p:spPr>
          <p:txBody>
            <a:bodyPr wrap="square" rtlCol="0" anchor="ctr">
              <a:spAutoFit/>
            </a:bodyPr>
            <a:lstStyle/>
            <a:p>
              <a:pPr algn="ctr">
                <a:lnSpc>
                  <a:spcPct val="85000"/>
                </a:lnSpc>
              </a:pPr>
              <a:r>
                <a:rPr lang="en-GB" sz="1400" dirty="0">
                  <a:latin typeface="Times New Roman" panose="02020603050405020304" pitchFamily="18" charset="0"/>
                  <a:cs typeface="Times New Roman" panose="02020603050405020304" pitchFamily="18" charset="0"/>
                </a:rPr>
                <a:t>Price</a:t>
              </a:r>
            </a:p>
          </p:txBody>
        </p:sp>
        <mc:AlternateContent xmlns:mc="http://schemas.openxmlformats.org/markup-compatibility/2006" xmlns:a14="http://schemas.microsoft.com/office/drawing/2010/main">
          <mc:Choice Requires="a14">
            <p:sp>
              <p:nvSpPr>
                <p:cNvPr id="110" name="文本框 109">
                  <a:extLst>
                    <a:ext uri="{FF2B5EF4-FFF2-40B4-BE49-F238E27FC236}">
                      <a16:creationId xmlns:a16="http://schemas.microsoft.com/office/drawing/2014/main" id="{9616F9AC-9925-23AF-729E-EE75F5F864C4}"/>
                    </a:ext>
                  </a:extLst>
                </p:cNvPr>
                <p:cNvSpPr txBox="1"/>
                <p:nvPr/>
              </p:nvSpPr>
              <p:spPr>
                <a:xfrm>
                  <a:off x="6059750" y="2332329"/>
                  <a:ext cx="604237"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chemeClr val="accent6"/>
                                </a:solidFill>
                                <a:latin typeface="Cambria Math" panose="02040503050406030204" pitchFamily="18" charset="0"/>
                                <a:cs typeface="Times New Roman" panose="02020603050405020304" pitchFamily="18" charset="0"/>
                              </a:rPr>
                              <m:t>−</m:t>
                            </m:r>
                          </m:sup>
                        </m:sSup>
                      </m:oMath>
                    </m:oMathPara>
                  </a14:m>
                  <a:endParaRPr lang="en-GB" sz="1400"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10" name="文本框 109">
                  <a:extLst>
                    <a:ext uri="{FF2B5EF4-FFF2-40B4-BE49-F238E27FC236}">
                      <a16:creationId xmlns:a16="http://schemas.microsoft.com/office/drawing/2014/main" id="{9616F9AC-9925-23AF-729E-EE75F5F864C4}"/>
                    </a:ext>
                  </a:extLst>
                </p:cNvPr>
                <p:cNvSpPr txBox="1">
                  <a:spLocks noRot="1" noChangeAspect="1" noMove="1" noResize="1" noEditPoints="1" noAdjustHandles="1" noChangeArrowheads="1" noChangeShapeType="1" noTextEdit="1"/>
                </p:cNvSpPr>
                <p:nvPr/>
              </p:nvSpPr>
              <p:spPr>
                <a:xfrm>
                  <a:off x="6059750" y="2332329"/>
                  <a:ext cx="604237" cy="30777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3CD2ABE5-8A07-83F9-9394-8A341B9E5810}"/>
                    </a:ext>
                  </a:extLst>
                </p:cNvPr>
                <p:cNvSpPr txBox="1"/>
                <p:nvPr/>
              </p:nvSpPr>
              <p:spPr>
                <a:xfrm>
                  <a:off x="5406196" y="1632652"/>
                  <a:ext cx="1329162" cy="31470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𝑙𝑒𝑚</m:t>
                            </m:r>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GB" sz="1400" i="1">
                            <a:latin typeface="Cambria Math" panose="02040503050406030204" pitchFamily="18" charset="0"/>
                            <a:cs typeface="Times New Roman" panose="02020603050405020304" pitchFamily="18" charset="0"/>
                          </a:rPr>
                          <m:t>(</m:t>
                        </m:r>
                        <m:sSup>
                          <m:sSupPr>
                            <m:ctrlPr>
                              <a:rPr lang="en-GB" sz="1400" i="1">
                                <a:latin typeface="Cambria Math" panose="02040503050406030204" pitchFamily="18" charset="0"/>
                                <a:cs typeface="Times New Roman" panose="02020603050405020304" pitchFamily="18" charset="0"/>
                              </a:rPr>
                            </m:ctrlPr>
                          </m:sSupPr>
                          <m:e>
                            <m:r>
                              <a:rPr lang="en-GB" sz="1400" i="1">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latin typeface="Cambria Math" panose="02040503050406030204" pitchFamily="18" charset="0"/>
                                <a:ea typeface="Cambria Math" panose="02040503050406030204" pitchFamily="18" charset="0"/>
                                <a:cs typeface="Times New Roman" panose="02020603050405020304" pitchFamily="18" charset="0"/>
                              </a:rPr>
                              <m:t>𝑚𝑖𝑑</m:t>
                            </m:r>
                          </m:sup>
                        </m:sSup>
                        <m:r>
                          <a:rPr lang="en-GB" sz="1400" i="1">
                            <a:latin typeface="Cambria Math" panose="02040503050406030204" pitchFamily="18" charset="0"/>
                            <a:cs typeface="Times New Roman" panose="02020603050405020304" pitchFamily="18" charset="0"/>
                          </a:rPr>
                          <m:t>)</m:t>
                        </m:r>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1" name="文本框 110">
                  <a:extLst>
                    <a:ext uri="{FF2B5EF4-FFF2-40B4-BE49-F238E27FC236}">
                      <a16:creationId xmlns:a16="http://schemas.microsoft.com/office/drawing/2014/main" id="{3CD2ABE5-8A07-83F9-9394-8A341B9E5810}"/>
                    </a:ext>
                  </a:extLst>
                </p:cNvPr>
                <p:cNvSpPr txBox="1">
                  <a:spLocks noRot="1" noChangeAspect="1" noMove="1" noResize="1" noEditPoints="1" noAdjustHandles="1" noChangeArrowheads="1" noChangeShapeType="1" noTextEdit="1"/>
                </p:cNvSpPr>
                <p:nvPr/>
              </p:nvSpPr>
              <p:spPr>
                <a:xfrm>
                  <a:off x="5406196" y="1632652"/>
                  <a:ext cx="1329162" cy="314702"/>
                </a:xfrm>
                <a:prstGeom prst="rect">
                  <a:avLst/>
                </a:prstGeom>
                <a:blipFill>
                  <a:blip r:embed="rId8"/>
                  <a:stretch>
                    <a:fillRect b="-98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B51747B0-AE77-A159-14A1-08B2B61563CC}"/>
                    </a:ext>
                  </a:extLst>
                </p:cNvPr>
                <p:cNvSpPr txBox="1"/>
                <p:nvPr/>
              </p:nvSpPr>
              <p:spPr>
                <a:xfrm>
                  <a:off x="6663985" y="2724498"/>
                  <a:ext cx="6042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cs typeface="Times New Roman" panose="02020603050405020304" pitchFamily="18" charset="0"/>
                              </a:rPr>
                              <m:t>𝑃</m:t>
                            </m:r>
                          </m:e>
                          <m:sup>
                            <m:r>
                              <a:rPr lang="en-GB" sz="1400" i="1">
                                <a:solidFill>
                                  <a:srgbClr val="FF0000"/>
                                </a:solidFill>
                                <a:latin typeface="Cambria Math" panose="02040503050406030204" pitchFamily="18" charset="0"/>
                                <a:cs typeface="Times New Roman" panose="02020603050405020304" pitchFamily="18" charset="0"/>
                              </a:rPr>
                              <m:t>𝑙𝑒𝑚</m:t>
                            </m:r>
                            <m:r>
                              <a:rPr lang="en-GB" sz="1400" i="1">
                                <a:solidFill>
                                  <a:srgbClr val="FF0000"/>
                                </a:solidFill>
                                <a:latin typeface="Cambria Math" panose="02040503050406030204" pitchFamily="18" charset="0"/>
                                <a:cs typeface="Times New Roman" panose="02020603050405020304" pitchFamily="18" charset="0"/>
                              </a:rPr>
                              <m:t>,</m:t>
                            </m:r>
                            <m:r>
                              <a:rPr lang="en-GB" sz="1400" i="1">
                                <a:solidFill>
                                  <a:srgbClr val="FF0000"/>
                                </a:solidFill>
                                <a:latin typeface="Cambria Math" panose="02040503050406030204" pitchFamily="18" charset="0"/>
                                <a:cs typeface="Times New Roman" panose="02020603050405020304" pitchFamily="18" charset="0"/>
                              </a:rPr>
                              <m:t>𝑑</m:t>
                            </m:r>
                          </m:sup>
                        </m:sSup>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2" name="文本框 111">
                  <a:extLst>
                    <a:ext uri="{FF2B5EF4-FFF2-40B4-BE49-F238E27FC236}">
                      <a16:creationId xmlns:a16="http://schemas.microsoft.com/office/drawing/2014/main" id="{B51747B0-AE77-A159-14A1-08B2B61563CC}"/>
                    </a:ext>
                  </a:extLst>
                </p:cNvPr>
                <p:cNvSpPr txBox="1">
                  <a:spLocks noRot="1" noChangeAspect="1" noMove="1" noResize="1" noEditPoints="1" noAdjustHandles="1" noChangeArrowheads="1" noChangeShapeType="1" noTextEdit="1"/>
                </p:cNvSpPr>
                <p:nvPr/>
              </p:nvSpPr>
              <p:spPr>
                <a:xfrm>
                  <a:off x="6663985" y="2724498"/>
                  <a:ext cx="604237" cy="311560"/>
                </a:xfrm>
                <a:prstGeom prst="rect">
                  <a:avLst/>
                </a:prstGeom>
                <a:blipFill>
                  <a:blip r:embed="rId9"/>
                  <a:stretch>
                    <a:fillRect l="-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521AA844-1D74-76B2-FBB8-8B0E7037A6A6}"/>
                    </a:ext>
                  </a:extLst>
                </p:cNvPr>
                <p:cNvSpPr txBox="1"/>
                <p:nvPr/>
              </p:nvSpPr>
              <p:spPr>
                <a:xfrm>
                  <a:off x="8635195" y="2724498"/>
                  <a:ext cx="6042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cs typeface="Times New Roman" panose="02020603050405020304" pitchFamily="18" charset="0"/>
                              </a:rPr>
                              <m:t>𝑃</m:t>
                            </m:r>
                          </m:e>
                          <m:sup>
                            <m:r>
                              <a:rPr lang="en-GB" sz="1400" i="1">
                                <a:solidFill>
                                  <a:schemeClr val="accent6"/>
                                </a:solidFill>
                                <a:latin typeface="Cambria Math" panose="02040503050406030204" pitchFamily="18" charset="0"/>
                                <a:cs typeface="Times New Roman" panose="02020603050405020304" pitchFamily="18" charset="0"/>
                              </a:rPr>
                              <m:t>𝑙𝑒𝑚</m:t>
                            </m:r>
                            <m:r>
                              <a:rPr lang="en-GB" sz="1400" i="1">
                                <a:solidFill>
                                  <a:schemeClr val="accent6"/>
                                </a:solidFill>
                                <a:latin typeface="Cambria Math" panose="02040503050406030204" pitchFamily="18" charset="0"/>
                                <a:cs typeface="Times New Roman" panose="02020603050405020304" pitchFamily="18" charset="0"/>
                              </a:rPr>
                              <m:t>,</m:t>
                            </m:r>
                            <m:r>
                              <a:rPr lang="en-GB" sz="1400" i="1">
                                <a:solidFill>
                                  <a:schemeClr val="accent6"/>
                                </a:solidFill>
                                <a:latin typeface="Cambria Math" panose="02040503050406030204" pitchFamily="18" charset="0"/>
                                <a:cs typeface="Times New Roman" panose="02020603050405020304" pitchFamily="18" charset="0"/>
                              </a:rPr>
                              <m:t>𝑔</m:t>
                            </m:r>
                          </m:sup>
                        </m:sSup>
                      </m:oMath>
                    </m:oMathPara>
                  </a14:m>
                  <a:endParaRPr lang="en-GB" sz="1400"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13" name="文本框 112">
                  <a:extLst>
                    <a:ext uri="{FF2B5EF4-FFF2-40B4-BE49-F238E27FC236}">
                      <a16:creationId xmlns:a16="http://schemas.microsoft.com/office/drawing/2014/main" id="{521AA844-1D74-76B2-FBB8-8B0E7037A6A6}"/>
                    </a:ext>
                  </a:extLst>
                </p:cNvPr>
                <p:cNvSpPr txBox="1">
                  <a:spLocks noRot="1" noChangeAspect="1" noMove="1" noResize="1" noEditPoints="1" noAdjustHandles="1" noChangeArrowheads="1" noChangeShapeType="1" noTextEdit="1"/>
                </p:cNvSpPr>
                <p:nvPr/>
              </p:nvSpPr>
              <p:spPr>
                <a:xfrm>
                  <a:off x="8635195" y="2724498"/>
                  <a:ext cx="604237" cy="311560"/>
                </a:xfrm>
                <a:prstGeom prst="rect">
                  <a:avLst/>
                </a:prstGeom>
                <a:blipFill>
                  <a:blip r:embed="rId10"/>
                  <a:stretch>
                    <a:fillRect l="-30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4" name="文本框 113">
                  <a:extLst>
                    <a:ext uri="{FF2B5EF4-FFF2-40B4-BE49-F238E27FC236}">
                      <a16:creationId xmlns:a16="http://schemas.microsoft.com/office/drawing/2014/main" id="{33B63691-3459-699A-6AFB-D15368AB79CA}"/>
                    </a:ext>
                  </a:extLst>
                </p:cNvPr>
                <p:cNvSpPr txBox="1"/>
                <p:nvPr/>
              </p:nvSpPr>
              <p:spPr>
                <a:xfrm>
                  <a:off x="7465843" y="2710135"/>
                  <a:ext cx="10274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cs typeface="Times New Roman" panose="02020603050405020304" pitchFamily="18" charset="0"/>
                              </a:rPr>
                            </m:ctrlPr>
                          </m:sSupPr>
                          <m:e>
                            <m:r>
                              <a:rPr lang="en-GB" sz="1400" i="1">
                                <a:latin typeface="Cambria Math" panose="02040503050406030204" pitchFamily="18" charset="0"/>
                                <a:cs typeface="Times New Roman" panose="02020603050405020304" pitchFamily="18" charset="0"/>
                              </a:rPr>
                              <m:t>𝑃</m:t>
                            </m:r>
                          </m:e>
                          <m:sup>
                            <m:r>
                              <a:rPr lang="en-GB" sz="1400" i="1">
                                <a:latin typeface="Cambria Math" panose="02040503050406030204" pitchFamily="18" charset="0"/>
                                <a:cs typeface="Times New Roman" panose="02020603050405020304" pitchFamily="18" charset="0"/>
                              </a:rPr>
                              <m:t>𝑙𝑒𝑚</m:t>
                            </m:r>
                            <m:r>
                              <a:rPr lang="en-GB" sz="1400" i="1">
                                <a:latin typeface="Cambria Math" panose="02040503050406030204" pitchFamily="18" charset="0"/>
                                <a:cs typeface="Times New Roman" panose="02020603050405020304" pitchFamily="18" charset="0"/>
                              </a:rPr>
                              <m:t>,</m:t>
                            </m:r>
                            <m:r>
                              <a:rPr lang="en-GB" sz="1400" i="1">
                                <a:latin typeface="Cambria Math" panose="02040503050406030204" pitchFamily="18" charset="0"/>
                                <a:cs typeface="Times New Roman" panose="02020603050405020304" pitchFamily="18" charset="0"/>
                              </a:rPr>
                              <m:t>𝑛</m:t>
                            </m:r>
                          </m:sup>
                        </m:sSup>
                        <m:r>
                          <a:rPr lang="en-GB" sz="1400" i="1">
                            <a:latin typeface="Cambria Math" panose="02040503050406030204" pitchFamily="18" charset="0"/>
                            <a:cs typeface="Times New Roman" panose="02020603050405020304" pitchFamily="18" charset="0"/>
                          </a:rPr>
                          <m:t>&gt;0</m:t>
                        </m:r>
                      </m:oMath>
                    </m:oMathPara>
                  </a14:m>
                  <a:endParaRPr lang="en-GB" sz="1400" dirty="0">
                    <a:latin typeface="Times New Roman" panose="02020603050405020304" pitchFamily="18" charset="0"/>
                    <a:cs typeface="Times New Roman" panose="02020603050405020304" pitchFamily="18" charset="0"/>
                  </a:endParaRPr>
                </a:p>
              </p:txBody>
            </p:sp>
          </mc:Choice>
          <mc:Fallback xmlns="">
            <p:sp>
              <p:nvSpPr>
                <p:cNvPr id="114" name="文本框 113">
                  <a:extLst>
                    <a:ext uri="{FF2B5EF4-FFF2-40B4-BE49-F238E27FC236}">
                      <a16:creationId xmlns:a16="http://schemas.microsoft.com/office/drawing/2014/main" id="{33B63691-3459-699A-6AFB-D15368AB79CA}"/>
                    </a:ext>
                  </a:extLst>
                </p:cNvPr>
                <p:cNvSpPr txBox="1">
                  <a:spLocks noRot="1" noChangeAspect="1" noMove="1" noResize="1" noEditPoints="1" noAdjustHandles="1" noChangeArrowheads="1" noChangeShapeType="1" noTextEdit="1"/>
                </p:cNvSpPr>
                <p:nvPr/>
              </p:nvSpPr>
              <p:spPr>
                <a:xfrm>
                  <a:off x="7465843" y="2710135"/>
                  <a:ext cx="1027437" cy="311560"/>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矩形 114">
                  <a:extLst>
                    <a:ext uri="{FF2B5EF4-FFF2-40B4-BE49-F238E27FC236}">
                      <a16:creationId xmlns:a16="http://schemas.microsoft.com/office/drawing/2014/main" id="{E731BEFB-4FDC-4F3C-5F04-3F50D082C51E}"/>
                    </a:ext>
                  </a:extLst>
                </p:cNvPr>
                <p:cNvSpPr/>
                <p:nvPr/>
              </p:nvSpPr>
              <p:spPr>
                <a:xfrm>
                  <a:off x="5895407" y="1322664"/>
                  <a:ext cx="685444" cy="31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rgbClr val="FF0000"/>
                                </a:solidFill>
                                <a:latin typeface="Cambria Math" panose="02040503050406030204" pitchFamily="18" charset="0"/>
                                <a:cs typeface="Times New Roman" panose="02020603050405020304" pitchFamily="18" charset="0"/>
                              </a:rPr>
                              <m:t>𝑙𝑒𝑚</m:t>
                            </m:r>
                            <m:r>
                              <a:rPr lang="en-GB" sz="1400" i="1">
                                <a:solidFill>
                                  <a:srgbClr val="FF0000"/>
                                </a:solidFill>
                                <a:latin typeface="Cambria Math" panose="02040503050406030204" pitchFamily="18" charset="0"/>
                                <a:cs typeface="Times New Roman" panose="02020603050405020304" pitchFamily="18" charset="0"/>
                              </a:rPr>
                              <m:t>,+</m:t>
                            </m:r>
                          </m:sup>
                        </m:sSup>
                      </m:oMath>
                    </m:oMathPara>
                  </a14:m>
                  <a:endParaRPr lang="en-GB" sz="1400" dirty="0"/>
                </a:p>
              </p:txBody>
            </p:sp>
          </mc:Choice>
          <mc:Fallback xmlns="">
            <p:sp>
              <p:nvSpPr>
                <p:cNvPr id="115" name="矩形 114">
                  <a:extLst>
                    <a:ext uri="{FF2B5EF4-FFF2-40B4-BE49-F238E27FC236}">
                      <a16:creationId xmlns:a16="http://schemas.microsoft.com/office/drawing/2014/main" id="{E731BEFB-4FDC-4F3C-5F04-3F50D082C51E}"/>
                    </a:ext>
                  </a:extLst>
                </p:cNvPr>
                <p:cNvSpPr>
                  <a:spLocks noRot="1" noChangeAspect="1" noMove="1" noResize="1" noEditPoints="1" noAdjustHandles="1" noChangeArrowheads="1" noChangeShapeType="1" noTextEdit="1"/>
                </p:cNvSpPr>
                <p:nvPr/>
              </p:nvSpPr>
              <p:spPr>
                <a:xfrm>
                  <a:off x="5895407" y="1322664"/>
                  <a:ext cx="685444" cy="311560"/>
                </a:xfrm>
                <a:prstGeom prst="rect">
                  <a:avLst/>
                </a:prstGeom>
                <a:blipFill>
                  <a:blip r:embed="rId12"/>
                  <a:stretch>
                    <a:fillRect/>
                  </a:stretch>
                </a:blipFill>
              </p:spPr>
              <p:txBody>
                <a:bodyPr/>
                <a:lstStyle/>
                <a:p>
                  <a:r>
                    <a:rPr lang="zh-CN" altLang="en-US">
                      <a:noFill/>
                    </a:rPr>
                    <a:t> </a:t>
                  </a:r>
                </a:p>
              </p:txBody>
            </p:sp>
          </mc:Fallback>
        </mc:AlternateContent>
        <p:cxnSp>
          <p:nvCxnSpPr>
            <p:cNvPr id="116" name="直接连接符 115">
              <a:extLst>
                <a:ext uri="{FF2B5EF4-FFF2-40B4-BE49-F238E27FC236}">
                  <a16:creationId xmlns:a16="http://schemas.microsoft.com/office/drawing/2014/main" id="{B73832D1-E57F-5191-9FE6-3C282F8F638D}"/>
                </a:ext>
              </a:extLst>
            </p:cNvPr>
            <p:cNvCxnSpPr>
              <a:cxnSpLocks/>
            </p:cNvCxnSpPr>
            <p:nvPr/>
          </p:nvCxnSpPr>
          <p:spPr>
            <a:xfrm>
              <a:off x="8340103" y="1462428"/>
              <a:ext cx="0" cy="12075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03B9647D-2FE9-2561-8316-5692484AB3D4}"/>
              </a:ext>
            </a:extLst>
          </p:cNvPr>
          <p:cNvGrpSpPr/>
          <p:nvPr/>
        </p:nvGrpSpPr>
        <p:grpSpPr>
          <a:xfrm>
            <a:off x="7673054" y="883297"/>
            <a:ext cx="4417238" cy="2304626"/>
            <a:chOff x="1939149" y="3654639"/>
            <a:chExt cx="4417238" cy="2304626"/>
          </a:xfrm>
        </p:grpSpPr>
        <p:sp>
          <p:nvSpPr>
            <p:cNvPr id="118" name="文本框 117">
              <a:extLst>
                <a:ext uri="{FF2B5EF4-FFF2-40B4-BE49-F238E27FC236}">
                  <a16:creationId xmlns:a16="http://schemas.microsoft.com/office/drawing/2014/main" id="{6B1C1881-B8EE-F84D-595D-128A9BC0FAD3}"/>
                </a:ext>
              </a:extLst>
            </p:cNvPr>
            <p:cNvSpPr txBox="1"/>
            <p:nvPr/>
          </p:nvSpPr>
          <p:spPr>
            <a:xfrm>
              <a:off x="5699422" y="5666880"/>
              <a:ext cx="656965" cy="275460"/>
            </a:xfrm>
            <a:prstGeom prst="rect">
              <a:avLst/>
            </a:prstGeom>
            <a:noFill/>
          </p:spPr>
          <p:txBody>
            <a:bodyPr wrap="square" rtlCol="0" anchor="ctr">
              <a:spAutoFit/>
            </a:bodyPr>
            <a:lstStyle/>
            <a:p>
              <a:pPr algn="ctr">
                <a:lnSpc>
                  <a:spcPct val="85000"/>
                </a:lnSpc>
              </a:pPr>
              <a:r>
                <a:rPr lang="en-GB" sz="1400" dirty="0">
                  <a:latin typeface="Times New Roman" panose="02020603050405020304" pitchFamily="18" charset="0"/>
                  <a:cs typeface="Times New Roman" panose="02020603050405020304" pitchFamily="18" charset="0"/>
                </a:rPr>
                <a:t>Power</a:t>
              </a:r>
            </a:p>
          </p:txBody>
        </p:sp>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6CAC5CA8-45EE-2FEC-4E6E-01C723266EAA}"/>
                    </a:ext>
                  </a:extLst>
                </p:cNvPr>
                <p:cNvSpPr txBox="1"/>
                <p:nvPr/>
              </p:nvSpPr>
              <p:spPr>
                <a:xfrm>
                  <a:off x="2592661" y="3891007"/>
                  <a:ext cx="604237"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rgbClr val="FF0000"/>
                                </a:solidFill>
                                <a:latin typeface="Cambria Math" panose="02040503050406030204" pitchFamily="18" charset="0"/>
                                <a:cs typeface="Times New Roman" panose="02020603050405020304" pitchFamily="18" charset="0"/>
                              </a:rPr>
                              <m:t>+</m:t>
                            </m:r>
                          </m:sup>
                        </m:sSup>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9" name="文本框 118">
                  <a:extLst>
                    <a:ext uri="{FF2B5EF4-FFF2-40B4-BE49-F238E27FC236}">
                      <a16:creationId xmlns:a16="http://schemas.microsoft.com/office/drawing/2014/main" id="{6CAC5CA8-45EE-2FEC-4E6E-01C723266EAA}"/>
                    </a:ext>
                  </a:extLst>
                </p:cNvPr>
                <p:cNvSpPr txBox="1">
                  <a:spLocks noRot="1" noChangeAspect="1" noMove="1" noResize="1" noEditPoints="1" noAdjustHandles="1" noChangeArrowheads="1" noChangeShapeType="1" noTextEdit="1"/>
                </p:cNvSpPr>
                <p:nvPr/>
              </p:nvSpPr>
              <p:spPr>
                <a:xfrm>
                  <a:off x="2592661" y="3891007"/>
                  <a:ext cx="604237" cy="307777"/>
                </a:xfrm>
                <a:prstGeom prst="rect">
                  <a:avLst/>
                </a:prstGeom>
                <a:blipFill>
                  <a:blip r:embed="rId2"/>
                  <a:stretch>
                    <a:fillRect/>
                  </a:stretch>
                </a:blipFill>
              </p:spPr>
              <p:txBody>
                <a:bodyPr/>
                <a:lstStyle/>
                <a:p>
                  <a:r>
                    <a:rPr lang="zh-CN" altLang="en-US">
                      <a:noFill/>
                    </a:rPr>
                    <a:t> </a:t>
                  </a:r>
                </a:p>
              </p:txBody>
            </p:sp>
          </mc:Fallback>
        </mc:AlternateContent>
        <p:cxnSp>
          <p:nvCxnSpPr>
            <p:cNvPr id="120" name="直接连接符 119">
              <a:extLst>
                <a:ext uri="{FF2B5EF4-FFF2-40B4-BE49-F238E27FC236}">
                  <a16:creationId xmlns:a16="http://schemas.microsoft.com/office/drawing/2014/main" id="{281B1504-9D46-B227-4C60-D8E18303D8A9}"/>
                </a:ext>
              </a:extLst>
            </p:cNvPr>
            <p:cNvCxnSpPr>
              <a:cxnSpLocks/>
            </p:cNvCxnSpPr>
            <p:nvPr/>
          </p:nvCxnSpPr>
          <p:spPr>
            <a:xfrm flipV="1">
              <a:off x="3485218" y="4694056"/>
              <a:ext cx="1038324" cy="903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接箭头连接符 173">
              <a:extLst>
                <a:ext uri="{FF2B5EF4-FFF2-40B4-BE49-F238E27FC236}">
                  <a16:creationId xmlns:a16="http://schemas.microsoft.com/office/drawing/2014/main" id="{29686332-D0B3-BA15-64C4-E371B9371B18}"/>
                </a:ext>
              </a:extLst>
            </p:cNvPr>
            <p:cNvCxnSpPr>
              <a:cxnSpLocks/>
            </p:cNvCxnSpPr>
            <p:nvPr/>
          </p:nvCxnSpPr>
          <p:spPr>
            <a:xfrm>
              <a:off x="3085853" y="3797717"/>
              <a:ext cx="3060001" cy="1800000"/>
            </a:xfrm>
            <a:prstGeom prst="bentConnector3">
              <a:avLst>
                <a:gd name="adj1" fmla="val 51"/>
              </a:avLst>
            </a:prstGeom>
            <a:ln w="28575">
              <a:solidFill>
                <a:schemeClr val="tx1"/>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914AD234-F6F2-6964-48A9-6E6B628C41B6}"/>
                </a:ext>
              </a:extLst>
            </p:cNvPr>
            <p:cNvCxnSpPr>
              <a:cxnSpLocks/>
            </p:cNvCxnSpPr>
            <p:nvPr/>
          </p:nvCxnSpPr>
          <p:spPr>
            <a:xfrm>
              <a:off x="4163410" y="4383311"/>
              <a:ext cx="1385264" cy="121247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36941C0D-BAC7-E8DF-678C-EF5735DBFC3A}"/>
                </a:ext>
              </a:extLst>
            </p:cNvPr>
            <p:cNvCxnSpPr>
              <a:cxnSpLocks/>
            </p:cNvCxnSpPr>
            <p:nvPr/>
          </p:nvCxnSpPr>
          <p:spPr>
            <a:xfrm>
              <a:off x="4525845" y="4697727"/>
              <a:ext cx="0" cy="9000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FD0CB10B-71FA-1370-DDB7-827102D4413B}"/>
                </a:ext>
              </a:extLst>
            </p:cNvPr>
            <p:cNvCxnSpPr>
              <a:cxnSpLocks/>
            </p:cNvCxnSpPr>
            <p:nvPr/>
          </p:nvCxnSpPr>
          <p:spPr>
            <a:xfrm flipH="1">
              <a:off x="3085847" y="4033875"/>
              <a:ext cx="269756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21BE51C6-82A6-0D6D-9628-D523128A74F7}"/>
                </a:ext>
              </a:extLst>
            </p:cNvPr>
            <p:cNvCxnSpPr>
              <a:cxnSpLocks/>
            </p:cNvCxnSpPr>
            <p:nvPr/>
          </p:nvCxnSpPr>
          <p:spPr>
            <a:xfrm flipH="1">
              <a:off x="3085847" y="5392545"/>
              <a:ext cx="2697564"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CAF1E39E-20E1-5729-9DCA-D0D9175AB064}"/>
                </a:ext>
              </a:extLst>
            </p:cNvPr>
            <p:cNvCxnSpPr>
              <a:cxnSpLocks/>
            </p:cNvCxnSpPr>
            <p:nvPr/>
          </p:nvCxnSpPr>
          <p:spPr>
            <a:xfrm flipH="1" flipV="1">
              <a:off x="3103096" y="4677718"/>
              <a:ext cx="1420457" cy="959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89EE6FEB-B6C9-C4D8-0BD4-F743C3670706}"/>
                </a:ext>
              </a:extLst>
            </p:cNvPr>
            <p:cNvCxnSpPr>
              <a:cxnSpLocks/>
            </p:cNvCxnSpPr>
            <p:nvPr/>
          </p:nvCxnSpPr>
          <p:spPr>
            <a:xfrm flipH="1">
              <a:off x="3083541" y="4989535"/>
              <a:ext cx="1079868"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28" name="文本框 127">
              <a:extLst>
                <a:ext uri="{FF2B5EF4-FFF2-40B4-BE49-F238E27FC236}">
                  <a16:creationId xmlns:a16="http://schemas.microsoft.com/office/drawing/2014/main" id="{81208BAF-1F7C-AA1F-05F5-3114B2717873}"/>
                </a:ext>
              </a:extLst>
            </p:cNvPr>
            <p:cNvSpPr txBox="1"/>
            <p:nvPr/>
          </p:nvSpPr>
          <p:spPr>
            <a:xfrm>
              <a:off x="2375192" y="3654639"/>
              <a:ext cx="821694" cy="286169"/>
            </a:xfrm>
            <a:prstGeom prst="rect">
              <a:avLst/>
            </a:prstGeom>
            <a:noFill/>
          </p:spPr>
          <p:txBody>
            <a:bodyPr wrap="square" rtlCol="0" anchor="ctr">
              <a:spAutoFit/>
            </a:bodyPr>
            <a:lstStyle/>
            <a:p>
              <a:pPr algn="ctr">
                <a:lnSpc>
                  <a:spcPct val="85000"/>
                </a:lnSpc>
              </a:pPr>
              <a:r>
                <a:rPr lang="en-GB" sz="1400" dirty="0">
                  <a:latin typeface="Times New Roman" panose="02020603050405020304" pitchFamily="18" charset="0"/>
                  <a:cs typeface="Times New Roman" panose="02020603050405020304" pitchFamily="18" charset="0"/>
                </a:rPr>
                <a:t>Price</a:t>
              </a:r>
            </a:p>
          </p:txBody>
        </p:sp>
        <mc:AlternateContent xmlns:mc="http://schemas.openxmlformats.org/markup-compatibility/2006" xmlns:a14="http://schemas.microsoft.com/office/drawing/2010/main">
          <mc:Choice Requires="a14">
            <p:sp>
              <p:nvSpPr>
                <p:cNvPr id="129" name="文本框 128">
                  <a:extLst>
                    <a:ext uri="{FF2B5EF4-FFF2-40B4-BE49-F238E27FC236}">
                      <a16:creationId xmlns:a16="http://schemas.microsoft.com/office/drawing/2014/main" id="{F52A0F92-1F70-F63F-8547-A86058047BB5}"/>
                    </a:ext>
                  </a:extLst>
                </p:cNvPr>
                <p:cNvSpPr txBox="1"/>
                <p:nvPr/>
              </p:nvSpPr>
              <p:spPr>
                <a:xfrm>
                  <a:off x="2603739" y="5255536"/>
                  <a:ext cx="604237"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chemeClr val="accent6"/>
                                </a:solidFill>
                                <a:latin typeface="Cambria Math" panose="02040503050406030204" pitchFamily="18" charset="0"/>
                                <a:cs typeface="Times New Roman" panose="02020603050405020304" pitchFamily="18" charset="0"/>
                              </a:rPr>
                              <m:t>−</m:t>
                            </m:r>
                          </m:sup>
                        </m:sSup>
                      </m:oMath>
                    </m:oMathPara>
                  </a14:m>
                  <a:endParaRPr lang="en-GB" sz="1400"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29" name="文本框 128">
                  <a:extLst>
                    <a:ext uri="{FF2B5EF4-FFF2-40B4-BE49-F238E27FC236}">
                      <a16:creationId xmlns:a16="http://schemas.microsoft.com/office/drawing/2014/main" id="{F52A0F92-1F70-F63F-8547-A86058047BB5}"/>
                    </a:ext>
                  </a:extLst>
                </p:cNvPr>
                <p:cNvSpPr txBox="1">
                  <a:spLocks noRot="1" noChangeAspect="1" noMove="1" noResize="1" noEditPoints="1" noAdjustHandles="1" noChangeArrowheads="1" noChangeShapeType="1" noTextEdit="1"/>
                </p:cNvSpPr>
                <p:nvPr/>
              </p:nvSpPr>
              <p:spPr>
                <a:xfrm>
                  <a:off x="2603739" y="5255536"/>
                  <a:ext cx="604237" cy="307777"/>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129">
                  <a:extLst>
                    <a:ext uri="{FF2B5EF4-FFF2-40B4-BE49-F238E27FC236}">
                      <a16:creationId xmlns:a16="http://schemas.microsoft.com/office/drawing/2014/main" id="{8CA16CD1-3C5B-C29D-C572-4D3628F565D8}"/>
                    </a:ext>
                  </a:extLst>
                </p:cNvPr>
                <p:cNvSpPr txBox="1"/>
                <p:nvPr/>
              </p:nvSpPr>
              <p:spPr>
                <a:xfrm>
                  <a:off x="3207975" y="5647705"/>
                  <a:ext cx="6042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cs typeface="Times New Roman" panose="02020603050405020304" pitchFamily="18" charset="0"/>
                              </a:rPr>
                              <m:t>𝑃</m:t>
                            </m:r>
                          </m:e>
                          <m:sup>
                            <m:r>
                              <a:rPr lang="en-GB" sz="1400" i="1">
                                <a:solidFill>
                                  <a:srgbClr val="FF0000"/>
                                </a:solidFill>
                                <a:latin typeface="Cambria Math" panose="02040503050406030204" pitchFamily="18" charset="0"/>
                                <a:cs typeface="Times New Roman" panose="02020603050405020304" pitchFamily="18" charset="0"/>
                              </a:rPr>
                              <m:t>𝑙𝑒𝑚</m:t>
                            </m:r>
                            <m:r>
                              <a:rPr lang="en-GB" sz="1400" i="1">
                                <a:solidFill>
                                  <a:srgbClr val="FF0000"/>
                                </a:solidFill>
                                <a:latin typeface="Cambria Math" panose="02040503050406030204" pitchFamily="18" charset="0"/>
                                <a:cs typeface="Times New Roman" panose="02020603050405020304" pitchFamily="18" charset="0"/>
                              </a:rPr>
                              <m:t>,</m:t>
                            </m:r>
                            <m:r>
                              <a:rPr lang="en-GB" sz="1400" i="1">
                                <a:solidFill>
                                  <a:srgbClr val="FF0000"/>
                                </a:solidFill>
                                <a:latin typeface="Cambria Math" panose="02040503050406030204" pitchFamily="18" charset="0"/>
                                <a:cs typeface="Times New Roman" panose="02020603050405020304" pitchFamily="18" charset="0"/>
                              </a:rPr>
                              <m:t>𝑑</m:t>
                            </m:r>
                          </m:sup>
                        </m:sSup>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30" name="文本框 129">
                  <a:extLst>
                    <a:ext uri="{FF2B5EF4-FFF2-40B4-BE49-F238E27FC236}">
                      <a16:creationId xmlns:a16="http://schemas.microsoft.com/office/drawing/2014/main" id="{8CA16CD1-3C5B-C29D-C572-4D3628F565D8}"/>
                    </a:ext>
                  </a:extLst>
                </p:cNvPr>
                <p:cNvSpPr txBox="1">
                  <a:spLocks noRot="1" noChangeAspect="1" noMove="1" noResize="1" noEditPoints="1" noAdjustHandles="1" noChangeArrowheads="1" noChangeShapeType="1" noTextEdit="1"/>
                </p:cNvSpPr>
                <p:nvPr/>
              </p:nvSpPr>
              <p:spPr>
                <a:xfrm>
                  <a:off x="3207975" y="5647705"/>
                  <a:ext cx="604237" cy="311560"/>
                </a:xfrm>
                <a:prstGeom prst="rect">
                  <a:avLst/>
                </a:prstGeom>
                <a:blipFill>
                  <a:blip r:embed="rId9"/>
                  <a:stretch>
                    <a:fillRect l="-30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B16D9386-4115-9F54-9A36-6C4DEDB47DC2}"/>
                    </a:ext>
                  </a:extLst>
                </p:cNvPr>
                <p:cNvSpPr txBox="1"/>
                <p:nvPr/>
              </p:nvSpPr>
              <p:spPr>
                <a:xfrm>
                  <a:off x="5179184" y="5647705"/>
                  <a:ext cx="6042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cs typeface="Times New Roman" panose="02020603050405020304" pitchFamily="18" charset="0"/>
                              </a:rPr>
                              <m:t>𝑃</m:t>
                            </m:r>
                          </m:e>
                          <m:sup>
                            <m:r>
                              <a:rPr lang="en-GB" sz="1400" i="1">
                                <a:solidFill>
                                  <a:schemeClr val="accent6"/>
                                </a:solidFill>
                                <a:latin typeface="Cambria Math" panose="02040503050406030204" pitchFamily="18" charset="0"/>
                                <a:cs typeface="Times New Roman" panose="02020603050405020304" pitchFamily="18" charset="0"/>
                              </a:rPr>
                              <m:t>𝑙𝑒𝑚</m:t>
                            </m:r>
                            <m:r>
                              <a:rPr lang="en-GB" sz="1400" i="1">
                                <a:solidFill>
                                  <a:schemeClr val="accent6"/>
                                </a:solidFill>
                                <a:latin typeface="Cambria Math" panose="02040503050406030204" pitchFamily="18" charset="0"/>
                                <a:cs typeface="Times New Roman" panose="02020603050405020304" pitchFamily="18" charset="0"/>
                              </a:rPr>
                              <m:t>,</m:t>
                            </m:r>
                            <m:r>
                              <a:rPr lang="en-GB" sz="1400" i="1">
                                <a:solidFill>
                                  <a:schemeClr val="accent6"/>
                                </a:solidFill>
                                <a:latin typeface="Cambria Math" panose="02040503050406030204" pitchFamily="18" charset="0"/>
                                <a:cs typeface="Times New Roman" panose="02020603050405020304" pitchFamily="18" charset="0"/>
                              </a:rPr>
                              <m:t>𝑔</m:t>
                            </m:r>
                          </m:sup>
                        </m:sSup>
                      </m:oMath>
                    </m:oMathPara>
                  </a14:m>
                  <a:endParaRPr lang="en-GB" sz="1400"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31" name="文本框 130">
                  <a:extLst>
                    <a:ext uri="{FF2B5EF4-FFF2-40B4-BE49-F238E27FC236}">
                      <a16:creationId xmlns:a16="http://schemas.microsoft.com/office/drawing/2014/main" id="{B16D9386-4115-9F54-9A36-6C4DEDB47DC2}"/>
                    </a:ext>
                  </a:extLst>
                </p:cNvPr>
                <p:cNvSpPr txBox="1">
                  <a:spLocks noRot="1" noChangeAspect="1" noMove="1" noResize="1" noEditPoints="1" noAdjustHandles="1" noChangeArrowheads="1" noChangeShapeType="1" noTextEdit="1"/>
                </p:cNvSpPr>
                <p:nvPr/>
              </p:nvSpPr>
              <p:spPr>
                <a:xfrm>
                  <a:off x="5179184" y="5647705"/>
                  <a:ext cx="604237" cy="311560"/>
                </a:xfrm>
                <a:prstGeom prst="rect">
                  <a:avLst/>
                </a:prstGeom>
                <a:blipFill>
                  <a:blip r:embed="rId10"/>
                  <a:stretch>
                    <a:fillRect l="-30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31">
                  <a:extLst>
                    <a:ext uri="{FF2B5EF4-FFF2-40B4-BE49-F238E27FC236}">
                      <a16:creationId xmlns:a16="http://schemas.microsoft.com/office/drawing/2014/main" id="{EE4EC254-6BCA-E0FF-20CC-F3DFFD2F78E0}"/>
                    </a:ext>
                  </a:extLst>
                </p:cNvPr>
                <p:cNvSpPr txBox="1"/>
                <p:nvPr/>
              </p:nvSpPr>
              <p:spPr>
                <a:xfrm>
                  <a:off x="4009833" y="5633342"/>
                  <a:ext cx="1027437" cy="31156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cs typeface="Times New Roman" panose="02020603050405020304" pitchFamily="18" charset="0"/>
                              </a:rPr>
                            </m:ctrlPr>
                          </m:sSupPr>
                          <m:e>
                            <m:r>
                              <a:rPr lang="en-GB" sz="1400" i="1">
                                <a:latin typeface="Cambria Math" panose="02040503050406030204" pitchFamily="18" charset="0"/>
                                <a:cs typeface="Times New Roman" panose="02020603050405020304" pitchFamily="18" charset="0"/>
                              </a:rPr>
                              <m:t>𝑃</m:t>
                            </m:r>
                          </m:e>
                          <m:sup>
                            <m:r>
                              <a:rPr lang="en-GB" sz="1400" i="1">
                                <a:latin typeface="Cambria Math" panose="02040503050406030204" pitchFamily="18" charset="0"/>
                                <a:cs typeface="Times New Roman" panose="02020603050405020304" pitchFamily="18" charset="0"/>
                              </a:rPr>
                              <m:t>𝑙𝑒𝑚</m:t>
                            </m:r>
                            <m:r>
                              <a:rPr lang="en-GB" sz="1400" i="1">
                                <a:latin typeface="Cambria Math" panose="02040503050406030204" pitchFamily="18" charset="0"/>
                                <a:cs typeface="Times New Roman" panose="02020603050405020304" pitchFamily="18" charset="0"/>
                              </a:rPr>
                              <m:t>,</m:t>
                            </m:r>
                            <m:r>
                              <a:rPr lang="en-GB" sz="1400" i="1">
                                <a:latin typeface="Cambria Math" panose="02040503050406030204" pitchFamily="18" charset="0"/>
                                <a:cs typeface="Times New Roman" panose="02020603050405020304" pitchFamily="18" charset="0"/>
                              </a:rPr>
                              <m:t>𝑛</m:t>
                            </m:r>
                          </m:sup>
                        </m:sSup>
                        <m:r>
                          <a:rPr lang="en-GB" sz="1400" i="1">
                            <a:latin typeface="Cambria Math" panose="02040503050406030204" pitchFamily="18" charset="0"/>
                            <a:cs typeface="Times New Roman" panose="02020603050405020304" pitchFamily="18" charset="0"/>
                          </a:rPr>
                          <m:t>&lt;0</m:t>
                        </m:r>
                      </m:oMath>
                    </m:oMathPara>
                  </a14:m>
                  <a:endParaRPr lang="en-GB" sz="1400" dirty="0">
                    <a:latin typeface="Times New Roman" panose="02020603050405020304" pitchFamily="18" charset="0"/>
                    <a:cs typeface="Times New Roman" panose="02020603050405020304" pitchFamily="18" charset="0"/>
                  </a:endParaRPr>
                </a:p>
              </p:txBody>
            </p:sp>
          </mc:Choice>
          <mc:Fallback xmlns="">
            <p:sp>
              <p:nvSpPr>
                <p:cNvPr id="132" name="文本框 131">
                  <a:extLst>
                    <a:ext uri="{FF2B5EF4-FFF2-40B4-BE49-F238E27FC236}">
                      <a16:creationId xmlns:a16="http://schemas.microsoft.com/office/drawing/2014/main" id="{EE4EC254-6BCA-E0FF-20CC-F3DFFD2F78E0}"/>
                    </a:ext>
                  </a:extLst>
                </p:cNvPr>
                <p:cNvSpPr txBox="1">
                  <a:spLocks noRot="1" noChangeAspect="1" noMove="1" noResize="1" noEditPoints="1" noAdjustHandles="1" noChangeArrowheads="1" noChangeShapeType="1" noTextEdit="1"/>
                </p:cNvSpPr>
                <p:nvPr/>
              </p:nvSpPr>
              <p:spPr>
                <a:xfrm>
                  <a:off x="4009833" y="5633342"/>
                  <a:ext cx="1027437" cy="311560"/>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矩形 132">
                  <a:extLst>
                    <a:ext uri="{FF2B5EF4-FFF2-40B4-BE49-F238E27FC236}">
                      <a16:creationId xmlns:a16="http://schemas.microsoft.com/office/drawing/2014/main" id="{E7C9261C-3893-77FC-C0C7-839F3C71510E}"/>
                    </a:ext>
                  </a:extLst>
                </p:cNvPr>
                <p:cNvSpPr/>
                <p:nvPr/>
              </p:nvSpPr>
              <p:spPr>
                <a:xfrm>
                  <a:off x="2411435" y="4865964"/>
                  <a:ext cx="685444" cy="31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400" i="1">
                                <a:solidFill>
                                  <a:schemeClr val="accent6"/>
                                </a:solidFill>
                                <a:latin typeface="Cambria Math" panose="02040503050406030204" pitchFamily="18" charset="0"/>
                                <a:cs typeface="Times New Roman" panose="02020603050405020304" pitchFamily="18" charset="0"/>
                              </a:rPr>
                            </m:ctrlPr>
                          </m:sSupPr>
                          <m:e>
                            <m:r>
                              <a:rPr lang="en-GB" sz="1400" i="1">
                                <a:solidFill>
                                  <a:schemeClr val="accent6"/>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chemeClr val="accent6"/>
                                </a:solidFill>
                                <a:latin typeface="Cambria Math" panose="02040503050406030204" pitchFamily="18" charset="0"/>
                                <a:cs typeface="Times New Roman" panose="02020603050405020304" pitchFamily="18" charset="0"/>
                              </a:rPr>
                              <m:t>𝑙𝑒𝑚</m:t>
                            </m:r>
                            <m:r>
                              <a:rPr lang="en-GB" sz="1400" i="1">
                                <a:solidFill>
                                  <a:schemeClr val="accent6"/>
                                </a:solidFill>
                                <a:latin typeface="Cambria Math" panose="02040503050406030204" pitchFamily="18" charset="0"/>
                                <a:cs typeface="Times New Roman" panose="02020603050405020304" pitchFamily="18" charset="0"/>
                              </a:rPr>
                              <m:t>,−</m:t>
                            </m:r>
                          </m:sup>
                        </m:sSup>
                      </m:oMath>
                    </m:oMathPara>
                  </a14:m>
                  <a:endParaRPr lang="en-GB" sz="1400" dirty="0">
                    <a:solidFill>
                      <a:schemeClr val="accent6"/>
                    </a:solidFill>
                  </a:endParaRPr>
                </a:p>
              </p:txBody>
            </p:sp>
          </mc:Choice>
          <mc:Fallback xmlns="">
            <p:sp>
              <p:nvSpPr>
                <p:cNvPr id="133" name="矩形 132">
                  <a:extLst>
                    <a:ext uri="{FF2B5EF4-FFF2-40B4-BE49-F238E27FC236}">
                      <a16:creationId xmlns:a16="http://schemas.microsoft.com/office/drawing/2014/main" id="{E7C9261C-3893-77FC-C0C7-839F3C71510E}"/>
                    </a:ext>
                  </a:extLst>
                </p:cNvPr>
                <p:cNvSpPr>
                  <a:spLocks noRot="1" noChangeAspect="1" noMove="1" noResize="1" noEditPoints="1" noAdjustHandles="1" noChangeArrowheads="1" noChangeShapeType="1" noTextEdit="1"/>
                </p:cNvSpPr>
                <p:nvPr/>
              </p:nvSpPr>
              <p:spPr>
                <a:xfrm>
                  <a:off x="2411435" y="4865964"/>
                  <a:ext cx="685444" cy="311560"/>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 name="文本框 133">
                  <a:extLst>
                    <a:ext uri="{FF2B5EF4-FFF2-40B4-BE49-F238E27FC236}">
                      <a16:creationId xmlns:a16="http://schemas.microsoft.com/office/drawing/2014/main" id="{4BF4A12A-B6D0-144F-461C-38411B0D29AD}"/>
                    </a:ext>
                  </a:extLst>
                </p:cNvPr>
                <p:cNvSpPr txBox="1"/>
                <p:nvPr/>
              </p:nvSpPr>
              <p:spPr>
                <a:xfrm>
                  <a:off x="1939149" y="4522654"/>
                  <a:ext cx="1329162" cy="31470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GB" sz="1400" i="1">
                                <a:solidFill>
                                  <a:srgbClr val="FF0000"/>
                                </a:solidFill>
                                <a:latin typeface="Cambria Math" panose="02040503050406030204" pitchFamily="18" charset="0"/>
                                <a:cs typeface="Times New Roman" panose="02020603050405020304" pitchFamily="18" charset="0"/>
                              </a:rPr>
                            </m:ctrlPr>
                          </m:sSupPr>
                          <m:e>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𝑙𝑒𝑚</m:t>
                            </m:r>
                            <m:r>
                              <a:rPr lang="en-GB" sz="14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GB" sz="1400" i="1">
                            <a:latin typeface="Cambria Math" panose="02040503050406030204" pitchFamily="18" charset="0"/>
                            <a:cs typeface="Times New Roman" panose="02020603050405020304" pitchFamily="18" charset="0"/>
                          </a:rPr>
                          <m:t>(</m:t>
                        </m:r>
                        <m:sSup>
                          <m:sSupPr>
                            <m:ctrlPr>
                              <a:rPr lang="en-GB" sz="1400" i="1">
                                <a:latin typeface="Cambria Math" panose="02040503050406030204" pitchFamily="18" charset="0"/>
                                <a:cs typeface="Times New Roman" panose="02020603050405020304" pitchFamily="18" charset="0"/>
                              </a:rPr>
                            </m:ctrlPr>
                          </m:sSupPr>
                          <m:e>
                            <m:r>
                              <a:rPr lang="en-GB" sz="1400" i="1">
                                <a:latin typeface="Cambria Math" panose="02040503050406030204" pitchFamily="18" charset="0"/>
                                <a:ea typeface="Cambria Math" panose="02040503050406030204" pitchFamily="18" charset="0"/>
                                <a:cs typeface="Times New Roman" panose="02020603050405020304" pitchFamily="18" charset="0"/>
                              </a:rPr>
                              <m:t>𝜆</m:t>
                            </m:r>
                          </m:e>
                          <m:sup>
                            <m:r>
                              <a:rPr lang="en-GB" sz="1400" i="1">
                                <a:latin typeface="Cambria Math" panose="02040503050406030204" pitchFamily="18" charset="0"/>
                                <a:ea typeface="Cambria Math" panose="02040503050406030204" pitchFamily="18" charset="0"/>
                                <a:cs typeface="Times New Roman" panose="02020603050405020304" pitchFamily="18" charset="0"/>
                              </a:rPr>
                              <m:t>𝑚𝑖𝑑</m:t>
                            </m:r>
                          </m:sup>
                        </m:sSup>
                        <m:r>
                          <a:rPr lang="en-GB" sz="1400" i="1">
                            <a:latin typeface="Cambria Math" panose="02040503050406030204" pitchFamily="18" charset="0"/>
                            <a:cs typeface="Times New Roman" panose="02020603050405020304" pitchFamily="18" charset="0"/>
                          </a:rPr>
                          <m:t>)</m:t>
                        </m:r>
                      </m:oMath>
                    </m:oMathPara>
                  </a14:m>
                  <a:endParaRPr lang="en-GB" sz="1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34" name="文本框 133">
                  <a:extLst>
                    <a:ext uri="{FF2B5EF4-FFF2-40B4-BE49-F238E27FC236}">
                      <a16:creationId xmlns:a16="http://schemas.microsoft.com/office/drawing/2014/main" id="{4BF4A12A-B6D0-144F-461C-38411B0D29AD}"/>
                    </a:ext>
                  </a:extLst>
                </p:cNvPr>
                <p:cNvSpPr txBox="1">
                  <a:spLocks noRot="1" noChangeAspect="1" noMove="1" noResize="1" noEditPoints="1" noAdjustHandles="1" noChangeArrowheads="1" noChangeShapeType="1" noTextEdit="1"/>
                </p:cNvSpPr>
                <p:nvPr/>
              </p:nvSpPr>
              <p:spPr>
                <a:xfrm>
                  <a:off x="1939149" y="4522654"/>
                  <a:ext cx="1329162" cy="314702"/>
                </a:xfrm>
                <a:prstGeom prst="rect">
                  <a:avLst/>
                </a:prstGeom>
                <a:blipFill>
                  <a:blip r:embed="rId16"/>
                  <a:stretch>
                    <a:fillRect b="-7692"/>
                  </a:stretch>
                </a:blipFill>
              </p:spPr>
              <p:txBody>
                <a:bodyPr/>
                <a:lstStyle/>
                <a:p>
                  <a:r>
                    <a:rPr lang="zh-CN" altLang="en-US">
                      <a:noFill/>
                    </a:rPr>
                    <a:t> </a:t>
                  </a:r>
                </a:p>
              </p:txBody>
            </p:sp>
          </mc:Fallback>
        </mc:AlternateContent>
        <p:cxnSp>
          <p:nvCxnSpPr>
            <p:cNvPr id="135" name="直接连接符 134">
              <a:extLst>
                <a:ext uri="{FF2B5EF4-FFF2-40B4-BE49-F238E27FC236}">
                  <a16:creationId xmlns:a16="http://schemas.microsoft.com/office/drawing/2014/main" id="{96DDE0E5-C405-8960-EC2F-E7F762793EE4}"/>
                </a:ext>
              </a:extLst>
            </p:cNvPr>
            <p:cNvCxnSpPr>
              <a:cxnSpLocks/>
            </p:cNvCxnSpPr>
            <p:nvPr/>
          </p:nvCxnSpPr>
          <p:spPr>
            <a:xfrm>
              <a:off x="4163409" y="4383133"/>
              <a:ext cx="0" cy="121265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834813FC-BB21-F736-37BF-CDAACF6AD31B}"/>
                  </a:ext>
                </a:extLst>
              </p:cNvPr>
              <p:cNvSpPr txBox="1"/>
              <p:nvPr/>
            </p:nvSpPr>
            <p:spPr>
              <a:xfrm>
                <a:off x="115166" y="3624418"/>
                <a:ext cx="3546475" cy="2061142"/>
              </a:xfrm>
              <a:prstGeom prst="rect">
                <a:avLst/>
              </a:prstGeom>
              <a:noFill/>
            </p:spPr>
            <p:txBody>
              <a:bodyPr wrap="square">
                <a:spAutoFit/>
              </a:bodyPr>
              <a:lstStyle/>
              <a:p>
                <a:pPr eaLnBrk="1" hangingPunct="1">
                  <a:spcBef>
                    <a:spcPct val="20000"/>
                  </a:spcBef>
                </a:pPr>
                <a:r>
                  <a:rPr lang="en-US" altLang="zh-CN" sz="1800" b="1" i="1" dirty="0">
                    <a:solidFill>
                      <a:srgbClr val="C00000"/>
                    </a:solidFill>
                    <a:latin typeface="Calibri" panose="020F0502020204030204" pitchFamily="34" charset="0"/>
                    <a:cs typeface="Calibri" panose="020F0502020204030204" pitchFamily="34" charset="0"/>
                  </a:rPr>
                  <a:t>Case 1: Local demand (</a:t>
                </a:r>
                <a14:m>
                  <m:oMath xmlns:m="http://schemas.openxmlformats.org/officeDocument/2006/math">
                    <m:sSup>
                      <m:sSupPr>
                        <m:ctrlPr>
                          <a:rPr lang="en-US" altLang="zh-CN" sz="1800" b="1" i="1">
                            <a:solidFill>
                              <a:srgbClr val="C00000"/>
                            </a:solidFill>
                            <a:latin typeface="Cambria Math" panose="02040503050406030204" pitchFamily="18" charset="0"/>
                          </a:rPr>
                        </m:ctrlPr>
                      </m:sSupPr>
                      <m:e>
                        <m:r>
                          <a:rPr lang="en-GB" altLang="zh-CN" sz="1800" b="1" i="1">
                            <a:solidFill>
                              <a:srgbClr val="C00000"/>
                            </a:solidFill>
                            <a:latin typeface="Cambria Math" panose="02040503050406030204" pitchFamily="18" charset="0"/>
                          </a:rPr>
                          <m:t>𝑷</m:t>
                        </m:r>
                      </m:e>
                      <m:sup>
                        <m:r>
                          <a:rPr lang="en-GB" altLang="zh-CN" sz="1800" b="1" i="1">
                            <a:solidFill>
                              <a:srgbClr val="C00000"/>
                            </a:solidFill>
                            <a:latin typeface="Cambria Math" panose="02040503050406030204" pitchFamily="18" charset="0"/>
                          </a:rPr>
                          <m:t>𝒍𝒆𝒎</m:t>
                        </m:r>
                        <m:r>
                          <a:rPr lang="en-GB" altLang="zh-CN" sz="1800" b="1" i="1">
                            <a:solidFill>
                              <a:srgbClr val="C00000"/>
                            </a:solidFill>
                            <a:latin typeface="Cambria Math" panose="02040503050406030204" pitchFamily="18" charset="0"/>
                          </a:rPr>
                          <m:t>,</m:t>
                        </m:r>
                        <m:r>
                          <a:rPr lang="en-GB" altLang="zh-CN" sz="1800" b="1" i="1">
                            <a:solidFill>
                              <a:srgbClr val="C00000"/>
                            </a:solidFill>
                            <a:latin typeface="Cambria Math" panose="02040503050406030204" pitchFamily="18" charset="0"/>
                          </a:rPr>
                          <m:t>𝒅</m:t>
                        </m:r>
                      </m:sup>
                    </m:sSup>
                  </m:oMath>
                </a14:m>
                <a:r>
                  <a:rPr lang="en-US" altLang="zh-CN" sz="1800" b="1" i="1" dirty="0">
                    <a:solidFill>
                      <a:srgbClr val="C00000"/>
                    </a:solidFill>
                    <a:latin typeface="Calibri" panose="020F0502020204030204" pitchFamily="34" charset="0"/>
                    <a:cs typeface="Calibri" panose="020F0502020204030204" pitchFamily="34" charset="0"/>
                  </a:rPr>
                  <a:t>) = local generation (</a:t>
                </a:r>
                <a14:m>
                  <m:oMath xmlns:m="http://schemas.openxmlformats.org/officeDocument/2006/math">
                    <m:sSup>
                      <m:sSupPr>
                        <m:ctrlPr>
                          <a:rPr lang="en-US" altLang="zh-CN" sz="1800" b="1" i="1">
                            <a:solidFill>
                              <a:srgbClr val="C00000"/>
                            </a:solidFill>
                            <a:latin typeface="Cambria Math" panose="02040503050406030204" pitchFamily="18" charset="0"/>
                          </a:rPr>
                        </m:ctrlPr>
                      </m:sSupPr>
                      <m:e>
                        <m:r>
                          <a:rPr lang="en-GB" altLang="zh-CN" sz="1800" b="1" i="1">
                            <a:solidFill>
                              <a:srgbClr val="C00000"/>
                            </a:solidFill>
                            <a:latin typeface="Cambria Math" panose="02040503050406030204" pitchFamily="18" charset="0"/>
                          </a:rPr>
                          <m:t>𝑷</m:t>
                        </m:r>
                      </m:e>
                      <m:sup>
                        <m:r>
                          <a:rPr lang="en-GB" altLang="zh-CN" sz="1800" b="1" i="1">
                            <a:solidFill>
                              <a:srgbClr val="C00000"/>
                            </a:solidFill>
                            <a:latin typeface="Cambria Math" panose="02040503050406030204" pitchFamily="18" charset="0"/>
                          </a:rPr>
                          <m:t>𝒍𝒆𝒎</m:t>
                        </m:r>
                        <m:r>
                          <a:rPr lang="en-GB" altLang="zh-CN" sz="1800" b="1" i="1">
                            <a:solidFill>
                              <a:srgbClr val="C00000"/>
                            </a:solidFill>
                            <a:latin typeface="Cambria Math" panose="02040503050406030204" pitchFamily="18" charset="0"/>
                          </a:rPr>
                          <m:t>,</m:t>
                        </m:r>
                        <m:r>
                          <a:rPr lang="en-GB" altLang="zh-CN" sz="1800" b="1" i="1">
                            <a:solidFill>
                              <a:srgbClr val="C00000"/>
                            </a:solidFill>
                            <a:latin typeface="Cambria Math" panose="02040503050406030204" pitchFamily="18" charset="0"/>
                          </a:rPr>
                          <m:t>𝒈</m:t>
                        </m:r>
                      </m:sup>
                    </m:sSup>
                  </m:oMath>
                </a14:m>
                <a:r>
                  <a:rPr lang="en-US" altLang="zh-CN" sz="1800" b="1" i="1" dirty="0">
                    <a:solidFill>
                      <a:srgbClr val="C00000"/>
                    </a:solidFill>
                    <a:latin typeface="Calibri" panose="020F0502020204030204" pitchFamily="34" charset="0"/>
                    <a:cs typeface="Calibri" panose="020F0502020204030204" pitchFamily="34" charset="0"/>
                  </a:rPr>
                  <a:t>)</a:t>
                </a:r>
              </a:p>
              <a:p>
                <a:pPr eaLnBrk="1" hangingPunct="1">
                  <a:spcBef>
                    <a:spcPct val="20000"/>
                  </a:spcBef>
                </a:pPr>
                <a:endParaRPr lang="en-US" altLang="zh-CN" sz="1000" b="1" dirty="0">
                  <a:latin typeface="Calibri" panose="020F0502020204030204" pitchFamily="34" charset="0"/>
                  <a:cs typeface="Calibri" panose="020F0502020204030204" pitchFamily="34" charset="0"/>
                </a:endParaRPr>
              </a:p>
              <a:p>
                <a:pPr marL="285750" indent="-285750" eaLnBrk="1" hangingPunct="1">
                  <a:spcBef>
                    <a:spcPct val="20000"/>
                  </a:spcBef>
                  <a:buFont typeface="Arial" panose="020B0604020202020204" pitchFamily="34" charset="0"/>
                  <a:buChar char="•"/>
                </a:pPr>
                <a:r>
                  <a:rPr lang="en-GB" altLang="zh-CN" sz="1800" i="0" dirty="0">
                    <a:solidFill>
                      <a:schemeClr val="tx1"/>
                    </a:solidFill>
                    <a:latin typeface="Calibri" panose="020F0502020204030204" pitchFamily="34" charset="0"/>
                    <a:cs typeface="Calibri" panose="020F0502020204030204" pitchFamily="34" charset="0"/>
                  </a:rPr>
                  <a:t>Local buy price = local sell price = mid-market price</a:t>
                </a:r>
              </a:p>
              <a:p>
                <a:pPr indent="-86728">
                  <a:spcBef>
                    <a:spcPct val="20000"/>
                  </a:spcBef>
                </a:pPr>
                <a14:m>
                  <m:oMathPara xmlns:m="http://schemas.openxmlformats.org/officeDocument/2006/math">
                    <m:oMathParaPr>
                      <m:jc m:val="center"/>
                    </m:oMathParaPr>
                    <m:oMath xmlns:m="http://schemas.openxmlformats.org/officeDocument/2006/math">
                      <m:sSup>
                        <m:sSupPr>
                          <m:ctrlPr>
                            <a:rPr lang="en-US" altLang="zh-CN" i="1">
                              <a:solidFill>
                                <a:schemeClr val="tx1"/>
                              </a:solidFill>
                              <a:latin typeface="Cambria Math" panose="02040503050406030204" pitchFamily="18" charset="0"/>
                            </a:rPr>
                          </m:ctrlPr>
                        </m:sSupPr>
                        <m:e>
                          <m:r>
                            <a:rPr lang="zh-CN" altLang="en-US" i="0">
                              <a:solidFill>
                                <a:schemeClr val="tx1"/>
                              </a:solidFill>
                              <a:latin typeface="Cambria Math" panose="02040503050406030204" pitchFamily="18" charset="0"/>
                            </a:rPr>
                            <m:t>𝜆</m:t>
                          </m:r>
                        </m:e>
                        <m:sup>
                          <m:r>
                            <a:rPr lang="en-GB" altLang="zh-CN" b="0" i="1" smtClean="0">
                              <a:solidFill>
                                <a:schemeClr val="tx1"/>
                              </a:solidFill>
                              <a:latin typeface="Cambria Math" panose="02040503050406030204" pitchFamily="18" charset="0"/>
                            </a:rPr>
                            <m:t>𝑙𝑒𝑚</m:t>
                          </m:r>
                          <m:r>
                            <a:rPr lang="en-GB" altLang="zh-CN" b="0" i="1" smtClean="0">
                              <a:solidFill>
                                <a:schemeClr val="tx1"/>
                              </a:solidFill>
                              <a:latin typeface="Cambria Math" panose="02040503050406030204" pitchFamily="18" charset="0"/>
                            </a:rPr>
                            <m:t>,+</m:t>
                          </m:r>
                        </m:sup>
                      </m:sSup>
                      <m:r>
                        <a:rPr lang="en-GB" altLang="zh-CN" b="0" i="1" smtClean="0">
                          <a:solidFill>
                            <a:schemeClr val="tx1"/>
                          </a:solidFill>
                          <a:latin typeface="Cambria Math" panose="02040503050406030204" pitchFamily="18" charset="0"/>
                        </a:rPr>
                        <m:t>=</m:t>
                      </m:r>
                      <m:sSup>
                        <m:sSupPr>
                          <m:ctrlPr>
                            <a:rPr lang="en-US" altLang="zh-CN" i="1">
                              <a:solidFill>
                                <a:schemeClr val="tx1"/>
                              </a:solidFill>
                              <a:latin typeface="Cambria Math" panose="02040503050406030204" pitchFamily="18" charset="0"/>
                            </a:rPr>
                          </m:ctrlPr>
                        </m:sSupPr>
                        <m:e>
                          <m:r>
                            <a:rPr lang="zh-CN" altLang="en-US" i="0">
                              <a:solidFill>
                                <a:schemeClr val="tx1"/>
                              </a:solidFill>
                              <a:latin typeface="Cambria Math" panose="02040503050406030204" pitchFamily="18" charset="0"/>
                            </a:rPr>
                            <m:t>𝜆</m:t>
                          </m:r>
                        </m:e>
                        <m:sup>
                          <m:r>
                            <a:rPr lang="en-GB" altLang="zh-CN">
                              <a:solidFill>
                                <a:schemeClr val="tx1"/>
                              </a:solidFill>
                              <a:latin typeface="Cambria Math" panose="02040503050406030204" pitchFamily="18" charset="0"/>
                            </a:rPr>
                            <m:t>𝑙𝑒𝑚</m:t>
                          </m:r>
                          <m:r>
                            <a:rPr lang="en-GB" altLang="zh-CN">
                              <a:solidFill>
                                <a:schemeClr val="tx1"/>
                              </a:solidFill>
                              <a:latin typeface="Cambria Math" panose="02040503050406030204" pitchFamily="18" charset="0"/>
                            </a:rPr>
                            <m:t>,</m:t>
                          </m:r>
                          <m:r>
                            <a:rPr lang="en-GB" altLang="zh-CN" b="0" i="1" smtClean="0">
                              <a:solidFill>
                                <a:schemeClr val="tx1"/>
                              </a:solidFill>
                              <a:latin typeface="Cambria Math" panose="02040503050406030204" pitchFamily="18" charset="0"/>
                            </a:rPr>
                            <m:t>−</m:t>
                          </m:r>
                        </m:sup>
                      </m:sSup>
                      <m:r>
                        <a:rPr lang="en-GB" altLang="zh-CN" b="0" i="1" smtClean="0">
                          <a:solidFill>
                            <a:schemeClr val="tx1"/>
                          </a:solidFill>
                          <a:latin typeface="Cambria Math" panose="02040503050406030204" pitchFamily="18" charset="0"/>
                        </a:rPr>
                        <m:t>=</m:t>
                      </m:r>
                      <m:sSup>
                        <m:sSupPr>
                          <m:ctrlPr>
                            <a:rPr lang="en-US" altLang="zh-CN" i="1">
                              <a:solidFill>
                                <a:schemeClr val="tx1"/>
                              </a:solidFill>
                              <a:latin typeface="Cambria Math" panose="02040503050406030204" pitchFamily="18" charset="0"/>
                            </a:rPr>
                          </m:ctrlPr>
                        </m:sSupPr>
                        <m:e>
                          <m:r>
                            <a:rPr lang="zh-CN" altLang="en-US" i="0">
                              <a:solidFill>
                                <a:schemeClr val="tx1"/>
                              </a:solidFill>
                              <a:latin typeface="Cambria Math" panose="02040503050406030204" pitchFamily="18" charset="0"/>
                            </a:rPr>
                            <m:t>𝜆</m:t>
                          </m:r>
                        </m:e>
                        <m:sup>
                          <m:r>
                            <a:rPr lang="en-GB" altLang="zh-CN" b="0" i="1" smtClean="0">
                              <a:solidFill>
                                <a:schemeClr val="tx1"/>
                              </a:solidFill>
                              <a:latin typeface="Cambria Math" panose="02040503050406030204" pitchFamily="18" charset="0"/>
                            </a:rPr>
                            <m:t>𝑚𝑖𝑑</m:t>
                          </m:r>
                        </m:sup>
                      </m:sSup>
                      <m:r>
                        <a:rPr lang="en-GB" altLang="zh-CN" b="0" i="1" smtClean="0">
                          <a:solidFill>
                            <a:schemeClr val="tx1"/>
                          </a:solidFill>
                          <a:latin typeface="Cambria Math" panose="02040503050406030204" pitchFamily="18" charset="0"/>
                        </a:rPr>
                        <m:t>=(</m:t>
                      </m:r>
                      <m:sSup>
                        <m:sSupPr>
                          <m:ctrlPr>
                            <a:rPr lang="en-US" altLang="zh-CN" i="1">
                              <a:solidFill>
                                <a:schemeClr val="tx1"/>
                              </a:solidFill>
                              <a:latin typeface="Cambria Math" panose="02040503050406030204" pitchFamily="18" charset="0"/>
                            </a:rPr>
                          </m:ctrlPr>
                        </m:sSupPr>
                        <m:e>
                          <m:r>
                            <a:rPr lang="zh-CN" altLang="en-US" i="0">
                              <a:solidFill>
                                <a:schemeClr val="tx1"/>
                              </a:solidFill>
                              <a:latin typeface="Cambria Math" panose="02040503050406030204" pitchFamily="18" charset="0"/>
                            </a:rPr>
                            <m:t>𝜆</m:t>
                          </m:r>
                        </m:e>
                        <m:sup>
                          <m:r>
                            <a:rPr lang="en-GB" altLang="zh-CN">
                              <a:solidFill>
                                <a:schemeClr val="tx1"/>
                              </a:solidFill>
                              <a:latin typeface="Cambria Math" panose="02040503050406030204" pitchFamily="18" charset="0"/>
                            </a:rPr>
                            <m:t>+</m:t>
                          </m:r>
                        </m:sup>
                      </m:sSup>
                      <m:r>
                        <a:rPr lang="en-GB" altLang="zh-CN" b="0" i="1" smtClean="0">
                          <a:solidFill>
                            <a:schemeClr val="tx1"/>
                          </a:solidFill>
                          <a:latin typeface="Cambria Math" panose="02040503050406030204" pitchFamily="18" charset="0"/>
                        </a:rPr>
                        <m:t>+</m:t>
                      </m:r>
                      <m:sSup>
                        <m:sSupPr>
                          <m:ctrlPr>
                            <a:rPr lang="en-US" altLang="zh-CN" i="1">
                              <a:solidFill>
                                <a:schemeClr val="tx1"/>
                              </a:solidFill>
                              <a:latin typeface="Cambria Math" panose="02040503050406030204" pitchFamily="18" charset="0"/>
                            </a:rPr>
                          </m:ctrlPr>
                        </m:sSupPr>
                        <m:e>
                          <m:r>
                            <a:rPr lang="zh-CN" altLang="en-US" i="0">
                              <a:solidFill>
                                <a:schemeClr val="tx1"/>
                              </a:solidFill>
                              <a:latin typeface="Cambria Math" panose="02040503050406030204" pitchFamily="18" charset="0"/>
                            </a:rPr>
                            <m:t>𝜆</m:t>
                          </m:r>
                        </m:e>
                        <m:sup>
                          <m:r>
                            <a:rPr lang="en-GB" altLang="zh-CN" b="0" i="1" smtClean="0">
                              <a:solidFill>
                                <a:schemeClr val="tx1"/>
                              </a:solidFill>
                              <a:latin typeface="Cambria Math" panose="02040503050406030204" pitchFamily="18" charset="0"/>
                            </a:rPr>
                            <m:t>−</m:t>
                          </m:r>
                        </m:sup>
                      </m:sSup>
                      <m:r>
                        <a:rPr lang="en-GB" altLang="zh-CN" b="0" i="1" smtClean="0">
                          <a:solidFill>
                            <a:schemeClr val="tx1"/>
                          </a:solidFill>
                          <a:latin typeface="Cambria Math" panose="02040503050406030204" pitchFamily="18" charset="0"/>
                        </a:rPr>
                        <m:t>)/2</m:t>
                      </m:r>
                    </m:oMath>
                  </m:oMathPara>
                </a14:m>
                <a:endParaRPr lang="en-US" altLang="zh-CN" i="0" dirty="0">
                  <a:solidFill>
                    <a:schemeClr val="tx1"/>
                  </a:solidFill>
                  <a:latin typeface="Calibri" panose="020F0502020204030204" pitchFamily="34" charset="0"/>
                  <a:cs typeface="Calibri" panose="020F0502020204030204" pitchFamily="34" charset="0"/>
                </a:endParaRPr>
              </a:p>
            </p:txBody>
          </p:sp>
        </mc:Choice>
        <mc:Fallback xmlns="">
          <p:sp>
            <p:nvSpPr>
              <p:cNvPr id="137" name="文本框 136">
                <a:extLst>
                  <a:ext uri="{FF2B5EF4-FFF2-40B4-BE49-F238E27FC236}">
                    <a16:creationId xmlns:a16="http://schemas.microsoft.com/office/drawing/2014/main" id="{834813FC-BB21-F736-37BF-CDAACF6AD31B}"/>
                  </a:ext>
                </a:extLst>
              </p:cNvPr>
              <p:cNvSpPr txBox="1">
                <a:spLocks noRot="1" noChangeAspect="1" noMove="1" noResize="1" noEditPoints="1" noAdjustHandles="1" noChangeArrowheads="1" noChangeShapeType="1" noTextEdit="1"/>
              </p:cNvSpPr>
              <p:nvPr/>
            </p:nvSpPr>
            <p:spPr>
              <a:xfrm>
                <a:off x="115166" y="3624418"/>
                <a:ext cx="3546475" cy="2061142"/>
              </a:xfrm>
              <a:prstGeom prst="rect">
                <a:avLst/>
              </a:prstGeom>
              <a:blipFill>
                <a:blip r:embed="rId17"/>
                <a:stretch>
                  <a:fillRect l="-1546" t="-11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Rectangle 8">
                <a:extLst>
                  <a:ext uri="{FF2B5EF4-FFF2-40B4-BE49-F238E27FC236}">
                    <a16:creationId xmlns:a16="http://schemas.microsoft.com/office/drawing/2014/main" id="{55EC1B44-7C15-1D2D-87E2-A6C9A731F28C}"/>
                  </a:ext>
                </a:extLst>
              </p:cNvPr>
              <p:cNvSpPr txBox="1">
                <a:spLocks noChangeArrowheads="1"/>
              </p:cNvSpPr>
              <p:nvPr/>
            </p:nvSpPr>
            <p:spPr bwMode="auto">
              <a:xfrm>
                <a:off x="3925660" y="3624418"/>
                <a:ext cx="3737103" cy="2571026"/>
              </a:xfrm>
              <a:prstGeom prst="rect">
                <a:avLst/>
              </a:prstGeom>
              <a:noFill/>
              <a:ln w="9525">
                <a:noFill/>
                <a:miter lim="800000"/>
                <a:headEnd/>
                <a:tailEnd/>
              </a:ln>
            </p:spPr>
            <p:txBody>
              <a:bodyPr lIns="0" tIns="0" rIns="0" bIns="0"/>
              <a:lstStyle>
                <a:lvl1pPr marL="174625" indent="-174625" eaLnBrk="0" hangingPunct="0">
                  <a:defRPr sz="1600" i="1">
                    <a:solidFill>
                      <a:srgbClr val="6E6E6F"/>
                    </a:solidFill>
                    <a:latin typeface="Verdana" panose="020B0604030504040204" pitchFamily="34" charset="0"/>
                    <a:cs typeface="Times New Roman" panose="02020603050405020304" pitchFamily="18" charset="0"/>
                  </a:defRPr>
                </a:lvl1pPr>
                <a:lvl2pPr marL="742950" indent="-285750" eaLnBrk="0" hangingPunct="0">
                  <a:defRPr sz="1600" i="1">
                    <a:solidFill>
                      <a:srgbClr val="6E6E6F"/>
                    </a:solidFill>
                    <a:latin typeface="Verdana" panose="020B0604030504040204" pitchFamily="34" charset="0"/>
                    <a:cs typeface="Times New Roman" panose="02020603050405020304" pitchFamily="18" charset="0"/>
                  </a:defRPr>
                </a:lvl2pPr>
                <a:lvl3pPr marL="1143000" indent="-228600" eaLnBrk="0" hangingPunct="0">
                  <a:defRPr sz="1600" i="1">
                    <a:solidFill>
                      <a:srgbClr val="6E6E6F"/>
                    </a:solidFill>
                    <a:latin typeface="Verdana" panose="020B0604030504040204" pitchFamily="34" charset="0"/>
                    <a:cs typeface="Times New Roman" panose="02020603050405020304" pitchFamily="18" charset="0"/>
                  </a:defRPr>
                </a:lvl3pPr>
                <a:lvl4pPr marL="1600200" indent="-228600" eaLnBrk="0" hangingPunct="0">
                  <a:defRPr sz="1600" i="1">
                    <a:solidFill>
                      <a:srgbClr val="6E6E6F"/>
                    </a:solidFill>
                    <a:latin typeface="Verdana" panose="020B0604030504040204" pitchFamily="34" charset="0"/>
                    <a:cs typeface="Times New Roman" panose="02020603050405020304" pitchFamily="18" charset="0"/>
                  </a:defRPr>
                </a:lvl4pPr>
                <a:lvl5pPr marL="2057400" indent="-228600" eaLnBrk="0" hangingPunct="0">
                  <a:defRPr sz="1600" i="1">
                    <a:solidFill>
                      <a:srgbClr val="6E6E6F"/>
                    </a:solidFill>
                    <a:latin typeface="Verdan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1600" i="1">
                    <a:solidFill>
                      <a:srgbClr val="6E6E6F"/>
                    </a:solidFill>
                    <a:latin typeface="Verdan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1600" i="1">
                    <a:solidFill>
                      <a:srgbClr val="6E6E6F"/>
                    </a:solidFill>
                    <a:latin typeface="Verdan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1600" i="1">
                    <a:solidFill>
                      <a:srgbClr val="6E6E6F"/>
                    </a:solidFill>
                    <a:latin typeface="Verdan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1600" i="1">
                    <a:solidFill>
                      <a:srgbClr val="6E6E6F"/>
                    </a:solidFill>
                    <a:latin typeface="Verdana" panose="020B0604030504040204" pitchFamily="34" charset="0"/>
                    <a:cs typeface="Times New Roman" panose="02020603050405020304" pitchFamily="18" charset="0"/>
                  </a:defRPr>
                </a:lvl9pPr>
              </a:lstStyle>
              <a:p>
                <a:pPr marL="0" indent="0" eaLnBrk="1" hangingPunct="1">
                  <a:spcBef>
                    <a:spcPct val="20000"/>
                  </a:spcBef>
                </a:pPr>
                <a:r>
                  <a:rPr lang="en-US" altLang="zh-CN" sz="1800" b="1" dirty="0">
                    <a:solidFill>
                      <a:srgbClr val="C00000"/>
                    </a:solidFill>
                    <a:latin typeface="Calibri" panose="020F0502020204030204" pitchFamily="34" charset="0"/>
                    <a:cs typeface="Calibri" panose="020F0502020204030204" pitchFamily="34" charset="0"/>
                  </a:rPr>
                  <a:t>Case 2: Local demand (</a:t>
                </a:r>
                <a14:m>
                  <m:oMath xmlns:m="http://schemas.openxmlformats.org/officeDocument/2006/math">
                    <m:sSup>
                      <m:sSupPr>
                        <m:ctrlPr>
                          <a:rPr lang="en-US" altLang="zh-CN" sz="1800" b="1" i="1">
                            <a:solidFill>
                              <a:srgbClr val="C00000"/>
                            </a:solidFill>
                            <a:latin typeface="Cambria Math" panose="02040503050406030204" pitchFamily="18" charset="0"/>
                          </a:rPr>
                        </m:ctrlPr>
                      </m:sSupPr>
                      <m:e>
                        <m:r>
                          <a:rPr lang="en-GB" altLang="zh-CN" sz="1800" b="1" i="1">
                            <a:solidFill>
                              <a:srgbClr val="C00000"/>
                            </a:solidFill>
                            <a:latin typeface="Cambria Math" panose="02040503050406030204" pitchFamily="18" charset="0"/>
                          </a:rPr>
                          <m:t>𝑷</m:t>
                        </m:r>
                      </m:e>
                      <m:sup>
                        <m:r>
                          <a:rPr lang="en-GB" altLang="zh-CN" sz="1800" b="1" i="1">
                            <a:solidFill>
                              <a:srgbClr val="C00000"/>
                            </a:solidFill>
                            <a:latin typeface="Cambria Math" panose="02040503050406030204" pitchFamily="18" charset="0"/>
                          </a:rPr>
                          <m:t>𝒍𝒆𝒎</m:t>
                        </m:r>
                        <m:r>
                          <a:rPr lang="en-GB" altLang="zh-CN" sz="1800" b="1" i="1">
                            <a:solidFill>
                              <a:srgbClr val="C00000"/>
                            </a:solidFill>
                            <a:latin typeface="Cambria Math" panose="02040503050406030204" pitchFamily="18" charset="0"/>
                          </a:rPr>
                          <m:t>,</m:t>
                        </m:r>
                        <m:r>
                          <a:rPr lang="en-GB" altLang="zh-CN" sz="1800" b="1" i="1">
                            <a:solidFill>
                              <a:srgbClr val="C00000"/>
                            </a:solidFill>
                            <a:latin typeface="Cambria Math" panose="02040503050406030204" pitchFamily="18" charset="0"/>
                          </a:rPr>
                          <m:t>𝒅</m:t>
                        </m:r>
                      </m:sup>
                    </m:sSup>
                  </m:oMath>
                </a14:m>
                <a:r>
                  <a:rPr lang="en-US" altLang="zh-CN" sz="1800" b="1" dirty="0">
                    <a:solidFill>
                      <a:srgbClr val="C00000"/>
                    </a:solidFill>
                    <a:latin typeface="Calibri" panose="020F0502020204030204" pitchFamily="34" charset="0"/>
                    <a:cs typeface="Calibri" panose="020F0502020204030204" pitchFamily="34" charset="0"/>
                  </a:rPr>
                  <a:t>) &gt; local generation (</a:t>
                </a:r>
                <a14:m>
                  <m:oMath xmlns:m="http://schemas.openxmlformats.org/officeDocument/2006/math">
                    <m:sSup>
                      <m:sSupPr>
                        <m:ctrlPr>
                          <a:rPr lang="en-US" altLang="zh-CN" sz="1800" b="1" i="1">
                            <a:solidFill>
                              <a:srgbClr val="C00000"/>
                            </a:solidFill>
                            <a:latin typeface="Cambria Math" panose="02040503050406030204" pitchFamily="18" charset="0"/>
                          </a:rPr>
                        </m:ctrlPr>
                      </m:sSupPr>
                      <m:e>
                        <m:r>
                          <a:rPr lang="en-GB" altLang="zh-CN" sz="1800" b="1" i="1">
                            <a:solidFill>
                              <a:srgbClr val="C00000"/>
                            </a:solidFill>
                            <a:latin typeface="Cambria Math" panose="02040503050406030204" pitchFamily="18" charset="0"/>
                          </a:rPr>
                          <m:t>𝑷</m:t>
                        </m:r>
                      </m:e>
                      <m:sup>
                        <m:r>
                          <a:rPr lang="en-GB" altLang="zh-CN" sz="1800" b="1" i="1">
                            <a:solidFill>
                              <a:srgbClr val="C00000"/>
                            </a:solidFill>
                            <a:latin typeface="Cambria Math" panose="02040503050406030204" pitchFamily="18" charset="0"/>
                          </a:rPr>
                          <m:t>𝒍𝒆𝒎</m:t>
                        </m:r>
                        <m:r>
                          <a:rPr lang="en-GB" altLang="zh-CN" sz="1800" b="1" i="1">
                            <a:solidFill>
                              <a:srgbClr val="C00000"/>
                            </a:solidFill>
                            <a:latin typeface="Cambria Math" panose="02040503050406030204" pitchFamily="18" charset="0"/>
                          </a:rPr>
                          <m:t>,</m:t>
                        </m:r>
                        <m:r>
                          <a:rPr lang="en-GB" altLang="zh-CN" sz="1800" b="1" i="1">
                            <a:solidFill>
                              <a:srgbClr val="C00000"/>
                            </a:solidFill>
                            <a:latin typeface="Cambria Math" panose="02040503050406030204" pitchFamily="18" charset="0"/>
                          </a:rPr>
                          <m:t>𝒈</m:t>
                        </m:r>
                      </m:sup>
                    </m:sSup>
                  </m:oMath>
                </a14:m>
                <a:r>
                  <a:rPr lang="en-US" altLang="zh-CN" sz="1800" b="1" dirty="0">
                    <a:solidFill>
                      <a:srgbClr val="C00000"/>
                    </a:solidFill>
                    <a:latin typeface="Calibri" panose="020F0502020204030204" pitchFamily="34" charset="0"/>
                    <a:cs typeface="Calibri" panose="020F0502020204030204" pitchFamily="34" charset="0"/>
                  </a:rPr>
                  <a:t>):</a:t>
                </a:r>
              </a:p>
              <a:p>
                <a:pPr marL="0" indent="0" eaLnBrk="1" hangingPunct="1">
                  <a:spcBef>
                    <a:spcPct val="20000"/>
                  </a:spcBef>
                </a:pPr>
                <a:endParaRPr lang="en-US" altLang="zh-CN" sz="1000" b="1" i="0" dirty="0">
                  <a:solidFill>
                    <a:schemeClr val="tx1"/>
                  </a:solidFill>
                  <a:latin typeface="Calibri" panose="020F0502020204030204" pitchFamily="34" charset="0"/>
                  <a:cs typeface="Calibri" panose="020F0502020204030204" pitchFamily="34" charset="0"/>
                </a:endParaRPr>
              </a:p>
              <a:p>
                <a:pPr marL="285750" indent="-285750" eaLnBrk="1" hangingPunct="1">
                  <a:spcBef>
                    <a:spcPct val="20000"/>
                  </a:spcBef>
                  <a:buFont typeface="Arial" panose="020B0604020202020204" pitchFamily="34" charset="0"/>
                  <a:buChar char="•"/>
                </a:pPr>
                <a:r>
                  <a:rPr lang="en-GB" altLang="zh-CN" sz="1800" i="0" dirty="0">
                    <a:solidFill>
                      <a:schemeClr val="tx1"/>
                    </a:solidFill>
                    <a:latin typeface="Calibri" panose="020F0502020204030204" pitchFamily="34" charset="0"/>
                    <a:cs typeface="Calibri" panose="020F0502020204030204" pitchFamily="34" charset="0"/>
                  </a:rPr>
                  <a:t>Local sell price = mid-market price</a:t>
                </a:r>
              </a:p>
              <a:p>
                <a:pPr marL="370472" lvl="1" indent="0" eaLnBrk="1" hangingPunct="1">
                  <a:spcBef>
                    <a:spcPct val="20000"/>
                  </a:spcBef>
                </a:pPr>
                <a14:m>
                  <m:oMathPara xmlns:m="http://schemas.openxmlformats.org/officeDocument/2006/math">
                    <m:oMathParaPr>
                      <m:jc m:val="centerGroup"/>
                    </m:oMathParaPr>
                    <m:oMath xmlns:m="http://schemas.openxmlformats.org/officeDocument/2006/math">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𝑚𝑖𝑑</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)/2</m:t>
                      </m:r>
                    </m:oMath>
                  </m:oMathPara>
                </a14:m>
                <a:endParaRPr lang="en-US" altLang="zh-CN" sz="1800" i="0" dirty="0">
                  <a:solidFill>
                    <a:schemeClr val="tx1"/>
                  </a:solidFill>
                  <a:latin typeface="Calibri" panose="020F0502020204030204" pitchFamily="34" charset="0"/>
                  <a:cs typeface="Calibri" panose="020F0502020204030204" pitchFamily="34" charset="0"/>
                </a:endParaRPr>
              </a:p>
              <a:p>
                <a:pPr marL="87897" indent="-285750" eaLnBrk="1" hangingPunct="1">
                  <a:spcBef>
                    <a:spcPct val="20000"/>
                  </a:spcBef>
                  <a:buFont typeface="Arial" panose="020B0604020202020204" pitchFamily="34" charset="0"/>
                  <a:buChar char="•"/>
                </a:pPr>
                <a:r>
                  <a:rPr lang="en-GB" altLang="zh-CN" sz="1800" i="0" dirty="0">
                    <a:solidFill>
                      <a:schemeClr val="tx1"/>
                    </a:solidFill>
                    <a:latin typeface="Calibri" panose="020F0502020204030204" pitchFamily="34" charset="0"/>
                    <a:cs typeface="Calibri" panose="020F0502020204030204" pitchFamily="34" charset="0"/>
                  </a:rPr>
                  <a:t>Local buy price &gt; mid-market price</a:t>
                </a:r>
              </a:p>
              <a:p>
                <a:pPr marL="370472" lvl="1" indent="0" eaLnBrk="1" hangingPunct="1">
                  <a:spcBef>
                    <a:spcPct val="20000"/>
                  </a:spcBef>
                </a:pPr>
                <a14:m>
                  <m:oMathPara xmlns:m="http://schemas.openxmlformats.org/officeDocument/2006/math">
                    <m:oMathParaPr>
                      <m:jc m:val="centerGroup"/>
                    </m:oMathParaPr>
                    <m:oMath xmlns:m="http://schemas.openxmlformats.org/officeDocument/2006/math">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b="0" i="1" smtClean="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𝑚𝑖𝑑</m:t>
                          </m:r>
                        </m:sup>
                      </m:sSup>
                      <m:r>
                        <a:rPr lang="en-GB" altLang="zh-CN" sz="1800" i="1" smtClean="0">
                          <a:solidFill>
                            <a:schemeClr val="tx1"/>
                          </a:solidFill>
                          <a:latin typeface="Cambria Math" panose="02040503050406030204" pitchFamily="18" charset="0"/>
                          <a:ea typeface="Cambria Math" panose="02040503050406030204" pitchFamily="18" charset="0"/>
                        </a:rPr>
                        <m:t>×</m:t>
                      </m:r>
                      <m:d>
                        <m:dPr>
                          <m:begChr m:val="["/>
                          <m:endChr m:val="]"/>
                          <m:ctrlPr>
                            <a:rPr lang="en-GB" altLang="zh-CN" sz="1800" b="0" i="1" smtClean="0">
                              <a:solidFill>
                                <a:schemeClr val="tx1"/>
                              </a:solidFill>
                              <a:latin typeface="Cambria Math" panose="02040503050406030204" pitchFamily="18" charset="0"/>
                              <a:ea typeface="Cambria Math" panose="02040503050406030204" pitchFamily="18" charset="0"/>
                            </a:rPr>
                          </m:ctrlPr>
                        </m:dPr>
                        <m:e>
                          <m:sSup>
                            <m:sSupPr>
                              <m:ctrlPr>
                                <a:rPr lang="en-US" altLang="zh-CN" sz="1800" i="1">
                                  <a:solidFill>
                                    <a:schemeClr val="tx1"/>
                                  </a:solidFill>
                                  <a:latin typeface="Cambria Math" panose="02040503050406030204" pitchFamily="18" charset="0"/>
                                </a:rPr>
                              </m:ctrlPr>
                            </m:sSupPr>
                            <m:e>
                              <m:r>
                                <a:rPr lang="en-GB" altLang="zh-CN" sz="1800">
                                  <a:solidFill>
                                    <a:schemeClr val="tx1"/>
                                  </a:solidFill>
                                  <a:latin typeface="Cambria Math" panose="02040503050406030204" pitchFamily="18" charset="0"/>
                                </a:rPr>
                                <m:t>𝑃</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a:solidFill>
                                    <a:schemeClr val="tx1"/>
                                  </a:solidFill>
                                  <a:latin typeface="Cambria Math" panose="02040503050406030204" pitchFamily="18" charset="0"/>
                                </a:rPr>
                                <m:t>𝑔</m:t>
                              </m:r>
                            </m:sup>
                          </m:sSup>
                        </m:e>
                      </m:d>
                      <m:r>
                        <a:rPr lang="en-GB" altLang="zh-CN" sz="1800" b="0" i="1" smtClean="0">
                          <a:solidFill>
                            <a:schemeClr val="tx1"/>
                          </a:solidFill>
                          <a:latin typeface="Cambria Math" panose="02040503050406030204" pitchFamily="18" charset="0"/>
                          <a:ea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m:t>
                          </m:r>
                        </m:sup>
                      </m:sSup>
                      <m:r>
                        <a:rPr lang="en-GB" altLang="zh-CN" sz="1800" i="1" smtClean="0">
                          <a:solidFill>
                            <a:schemeClr val="tx1"/>
                          </a:solidFill>
                          <a:latin typeface="Cambria Math" panose="02040503050406030204" pitchFamily="18" charset="0"/>
                          <a:ea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en-GB" altLang="zh-CN" sz="1800">
                              <a:solidFill>
                                <a:schemeClr val="tx1"/>
                              </a:solidFill>
                              <a:latin typeface="Cambria Math" panose="02040503050406030204" pitchFamily="18" charset="0"/>
                            </a:rPr>
                            <m:t>𝑃</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b="0" i="1" smtClean="0">
                              <a:solidFill>
                                <a:schemeClr val="tx1"/>
                              </a:solidFill>
                              <a:latin typeface="Cambria Math" panose="02040503050406030204" pitchFamily="18" charset="0"/>
                            </a:rPr>
                            <m:t>𝑛</m:t>
                          </m:r>
                        </m:sup>
                      </m:sSup>
                      <m:r>
                        <a:rPr lang="en-GB" altLang="zh-CN" sz="1800">
                          <a:solidFill>
                            <a:schemeClr val="tx1"/>
                          </a:solidFill>
                          <a:latin typeface="Cambria Math" panose="02040503050406030204" pitchFamily="18" charset="0"/>
                        </a:rPr>
                        <m:t>)/</m:t>
                      </m:r>
                      <m:sSup>
                        <m:sSupPr>
                          <m:ctrlPr>
                            <a:rPr lang="en-US" altLang="zh-CN" sz="1800" b="1" i="1">
                              <a:solidFill>
                                <a:schemeClr val="tx1"/>
                              </a:solidFill>
                              <a:latin typeface="Cambria Math" panose="02040503050406030204" pitchFamily="18" charset="0"/>
                            </a:rPr>
                          </m:ctrlPr>
                        </m:sSupPr>
                        <m:e>
                          <m:r>
                            <a:rPr lang="en-GB" altLang="zh-CN" sz="1800" b="1" i="0">
                              <a:solidFill>
                                <a:schemeClr val="tx1"/>
                              </a:solidFill>
                              <a:latin typeface="Cambria Math" panose="02040503050406030204" pitchFamily="18" charset="0"/>
                            </a:rPr>
                            <m:t>𝑃</m:t>
                          </m:r>
                        </m:e>
                        <m:sup>
                          <m:r>
                            <a:rPr lang="en-GB" altLang="zh-CN" sz="1800" b="1" i="0">
                              <a:solidFill>
                                <a:schemeClr val="tx1"/>
                              </a:solidFill>
                              <a:latin typeface="Cambria Math" panose="02040503050406030204" pitchFamily="18" charset="0"/>
                            </a:rPr>
                            <m:t>𝑙𝑒𝑚</m:t>
                          </m:r>
                          <m:r>
                            <a:rPr lang="en-GB" altLang="zh-CN" sz="1800" b="1" i="0">
                              <a:solidFill>
                                <a:schemeClr val="tx1"/>
                              </a:solidFill>
                              <a:latin typeface="Cambria Math" panose="02040503050406030204" pitchFamily="18" charset="0"/>
                            </a:rPr>
                            <m:t>,</m:t>
                          </m:r>
                          <m:r>
                            <a:rPr lang="en-GB" altLang="zh-CN" sz="1800" b="1" i="0">
                              <a:solidFill>
                                <a:schemeClr val="tx1"/>
                              </a:solidFill>
                              <a:latin typeface="Cambria Math" panose="02040503050406030204" pitchFamily="18" charset="0"/>
                            </a:rPr>
                            <m:t>𝑑</m:t>
                          </m:r>
                        </m:sup>
                      </m:sSup>
                    </m:oMath>
                  </m:oMathPara>
                </a14:m>
                <a:endParaRPr lang="en-US" altLang="zh-CN" sz="1800" i="0" dirty="0">
                  <a:solidFill>
                    <a:schemeClr val="tx1"/>
                  </a:solidFill>
                  <a:latin typeface="Calibri" panose="020F0502020204030204" pitchFamily="34" charset="0"/>
                  <a:cs typeface="Calibri" panose="020F0502020204030204" pitchFamily="34" charset="0"/>
                </a:endParaRPr>
              </a:p>
              <a:p>
                <a:pPr eaLnBrk="1" hangingPunct="1">
                  <a:spcBef>
                    <a:spcPct val="20000"/>
                  </a:spcBef>
                  <a:buFont typeface="Arial" panose="020B0604020202020204" pitchFamily="34" charset="0"/>
                  <a:buChar char="•"/>
                </a:pPr>
                <a:endParaRPr lang="en-US" altLang="zh-CN" sz="1800" b="1" i="0" dirty="0">
                  <a:solidFill>
                    <a:schemeClr val="tx1"/>
                  </a:solidFill>
                  <a:latin typeface="Calibri" panose="020F0502020204030204" pitchFamily="34" charset="0"/>
                  <a:cs typeface="Calibri" panose="020F0502020204030204" pitchFamily="34" charset="0"/>
                </a:endParaRPr>
              </a:p>
            </p:txBody>
          </p:sp>
        </mc:Choice>
        <mc:Fallback xmlns="">
          <p:sp>
            <p:nvSpPr>
              <p:cNvPr id="138" name="Rectangle 8">
                <a:extLst>
                  <a:ext uri="{FF2B5EF4-FFF2-40B4-BE49-F238E27FC236}">
                    <a16:creationId xmlns:a16="http://schemas.microsoft.com/office/drawing/2014/main" id="{55EC1B44-7C15-1D2D-87E2-A6C9A731F28C}"/>
                  </a:ext>
                </a:extLst>
              </p:cNvPr>
              <p:cNvSpPr txBox="1">
                <a:spLocks noRot="1" noChangeAspect="1" noMove="1" noResize="1" noEditPoints="1" noAdjustHandles="1" noChangeArrowheads="1" noChangeShapeType="1" noTextEdit="1"/>
              </p:cNvSpPr>
              <p:nvPr/>
            </p:nvSpPr>
            <p:spPr bwMode="auto">
              <a:xfrm>
                <a:off x="3925660" y="3624418"/>
                <a:ext cx="3737103" cy="2571026"/>
              </a:xfrm>
              <a:prstGeom prst="rect">
                <a:avLst/>
              </a:prstGeom>
              <a:blipFill>
                <a:blip r:embed="rId18"/>
                <a:stretch>
                  <a:fillRect l="-3915" t="-2613" b="-2613"/>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8E1B6537-913D-5945-C3AB-C61FCB794927}"/>
                  </a:ext>
                </a:extLst>
              </p:cNvPr>
              <p:cNvSpPr txBox="1"/>
              <p:nvPr/>
            </p:nvSpPr>
            <p:spPr>
              <a:xfrm>
                <a:off x="8145210" y="3513223"/>
                <a:ext cx="3996234" cy="2647200"/>
              </a:xfrm>
              <a:prstGeom prst="rect">
                <a:avLst/>
              </a:prstGeom>
              <a:noFill/>
            </p:spPr>
            <p:txBody>
              <a:bodyPr wrap="square">
                <a:spAutoFit/>
              </a:bodyPr>
              <a:lstStyle/>
              <a:p>
                <a:pPr eaLnBrk="1" hangingPunct="1">
                  <a:spcBef>
                    <a:spcPct val="20000"/>
                  </a:spcBef>
                </a:pPr>
                <a:r>
                  <a:rPr lang="en-US" altLang="zh-CN" sz="1800" b="1" i="1" dirty="0">
                    <a:solidFill>
                      <a:srgbClr val="C00000"/>
                    </a:solidFill>
                    <a:latin typeface="Calibri" panose="020F0502020204030204" pitchFamily="34" charset="0"/>
                    <a:cs typeface="Calibri" panose="020F0502020204030204" pitchFamily="34" charset="0"/>
                  </a:rPr>
                  <a:t>Case 3: Local demand (</a:t>
                </a:r>
                <a14:m>
                  <m:oMath xmlns:m="http://schemas.openxmlformats.org/officeDocument/2006/math">
                    <m:sSup>
                      <m:sSupPr>
                        <m:ctrlPr>
                          <a:rPr lang="en-US" altLang="zh-CN" sz="1800" b="1" i="1">
                            <a:solidFill>
                              <a:srgbClr val="C00000"/>
                            </a:solidFill>
                            <a:latin typeface="Cambria Math" panose="02040503050406030204" pitchFamily="18" charset="0"/>
                          </a:rPr>
                        </m:ctrlPr>
                      </m:sSupPr>
                      <m:e>
                        <m:r>
                          <a:rPr lang="en-GB" altLang="zh-CN" sz="1800" b="1" i="1">
                            <a:solidFill>
                              <a:srgbClr val="C00000"/>
                            </a:solidFill>
                            <a:latin typeface="Cambria Math" panose="02040503050406030204" pitchFamily="18" charset="0"/>
                          </a:rPr>
                          <m:t>𝑷</m:t>
                        </m:r>
                      </m:e>
                      <m:sup>
                        <m:r>
                          <a:rPr lang="en-GB" altLang="zh-CN" sz="1800" b="1" i="1">
                            <a:solidFill>
                              <a:srgbClr val="C00000"/>
                            </a:solidFill>
                            <a:latin typeface="Cambria Math" panose="02040503050406030204" pitchFamily="18" charset="0"/>
                          </a:rPr>
                          <m:t>𝒍𝒆𝒎</m:t>
                        </m:r>
                        <m:r>
                          <a:rPr lang="en-GB" altLang="zh-CN" sz="1800" b="1" i="1">
                            <a:solidFill>
                              <a:srgbClr val="C00000"/>
                            </a:solidFill>
                            <a:latin typeface="Cambria Math" panose="02040503050406030204" pitchFamily="18" charset="0"/>
                          </a:rPr>
                          <m:t>,</m:t>
                        </m:r>
                        <m:r>
                          <a:rPr lang="en-GB" altLang="zh-CN" sz="1800" b="1" i="1">
                            <a:solidFill>
                              <a:srgbClr val="C00000"/>
                            </a:solidFill>
                            <a:latin typeface="Cambria Math" panose="02040503050406030204" pitchFamily="18" charset="0"/>
                          </a:rPr>
                          <m:t>𝒅</m:t>
                        </m:r>
                      </m:sup>
                    </m:sSup>
                  </m:oMath>
                </a14:m>
                <a:r>
                  <a:rPr lang="en-US" altLang="zh-CN" sz="1800" b="1" i="1" dirty="0">
                    <a:solidFill>
                      <a:srgbClr val="C00000"/>
                    </a:solidFill>
                    <a:latin typeface="Calibri" panose="020F0502020204030204" pitchFamily="34" charset="0"/>
                    <a:cs typeface="Calibri" panose="020F0502020204030204" pitchFamily="34" charset="0"/>
                  </a:rPr>
                  <a:t>) &lt; local generation (</a:t>
                </a:r>
                <a14:m>
                  <m:oMath xmlns:m="http://schemas.openxmlformats.org/officeDocument/2006/math">
                    <m:sSup>
                      <m:sSupPr>
                        <m:ctrlPr>
                          <a:rPr lang="en-US" altLang="zh-CN" sz="1800" i="1">
                            <a:solidFill>
                              <a:srgbClr val="C00000"/>
                            </a:solidFill>
                            <a:latin typeface="Cambria Math" panose="02040503050406030204" pitchFamily="18" charset="0"/>
                          </a:rPr>
                        </m:ctrlPr>
                      </m:sSupPr>
                      <m:e>
                        <m:r>
                          <a:rPr lang="en-GB" altLang="zh-CN" sz="1800" i="1">
                            <a:solidFill>
                              <a:srgbClr val="C00000"/>
                            </a:solidFill>
                            <a:latin typeface="Cambria Math" panose="02040503050406030204" pitchFamily="18" charset="0"/>
                          </a:rPr>
                          <m:t>𝑃</m:t>
                        </m:r>
                      </m:e>
                      <m:sup>
                        <m:r>
                          <a:rPr lang="en-GB" altLang="zh-CN" sz="1800" i="1">
                            <a:solidFill>
                              <a:srgbClr val="C00000"/>
                            </a:solidFill>
                            <a:latin typeface="Cambria Math" panose="02040503050406030204" pitchFamily="18" charset="0"/>
                          </a:rPr>
                          <m:t>𝑙𝑒𝑚</m:t>
                        </m:r>
                        <m:r>
                          <a:rPr lang="en-GB" altLang="zh-CN" sz="1800" i="1">
                            <a:solidFill>
                              <a:srgbClr val="C00000"/>
                            </a:solidFill>
                            <a:latin typeface="Cambria Math" panose="02040503050406030204" pitchFamily="18" charset="0"/>
                          </a:rPr>
                          <m:t>,</m:t>
                        </m:r>
                        <m:r>
                          <a:rPr lang="en-GB" altLang="zh-CN" sz="1800" i="1">
                            <a:solidFill>
                              <a:srgbClr val="C00000"/>
                            </a:solidFill>
                            <a:latin typeface="Cambria Math" panose="02040503050406030204" pitchFamily="18" charset="0"/>
                          </a:rPr>
                          <m:t>𝑔</m:t>
                        </m:r>
                      </m:sup>
                    </m:sSup>
                  </m:oMath>
                </a14:m>
                <a:r>
                  <a:rPr lang="en-US" altLang="zh-CN" sz="1800" b="1" i="1" dirty="0">
                    <a:solidFill>
                      <a:srgbClr val="C00000"/>
                    </a:solidFill>
                    <a:latin typeface="Calibri" panose="020F0502020204030204" pitchFamily="34" charset="0"/>
                    <a:cs typeface="Calibri" panose="020F0502020204030204" pitchFamily="34" charset="0"/>
                  </a:rPr>
                  <a:t>):</a:t>
                </a:r>
              </a:p>
              <a:p>
                <a:pPr eaLnBrk="1" hangingPunct="1">
                  <a:spcBef>
                    <a:spcPct val="20000"/>
                  </a:spcBef>
                </a:pPr>
                <a:endParaRPr lang="en-US" altLang="zh-CN" sz="1000" b="1" i="0" dirty="0">
                  <a:solidFill>
                    <a:schemeClr val="tx1"/>
                  </a:solidFill>
                  <a:latin typeface="Calibri" panose="020F0502020204030204" pitchFamily="34" charset="0"/>
                  <a:cs typeface="Calibri" panose="020F0502020204030204" pitchFamily="34" charset="0"/>
                </a:endParaRPr>
              </a:p>
              <a:p>
                <a:pPr marL="285750" indent="-285750" eaLnBrk="1" hangingPunct="1">
                  <a:spcBef>
                    <a:spcPct val="20000"/>
                  </a:spcBef>
                  <a:buFont typeface="Arial" panose="020B0604020202020204" pitchFamily="34" charset="0"/>
                  <a:buChar char="•"/>
                </a:pPr>
                <a:r>
                  <a:rPr lang="en-GB" altLang="zh-CN" sz="1800" i="0" dirty="0">
                    <a:solidFill>
                      <a:schemeClr val="tx1"/>
                    </a:solidFill>
                    <a:latin typeface="Calibri" panose="020F0502020204030204" pitchFamily="34" charset="0"/>
                    <a:cs typeface="Calibri" panose="020F0502020204030204" pitchFamily="34" charset="0"/>
                  </a:rPr>
                  <a:t>Local buy price = mid-market price</a:t>
                </a:r>
              </a:p>
              <a:p>
                <a:pPr marL="370472" lvl="1" indent="0" eaLnBrk="1" hangingPunct="1">
                  <a:spcBef>
                    <a:spcPct val="20000"/>
                  </a:spcBef>
                </a:pPr>
                <a14:m>
                  <m:oMathPara xmlns:m="http://schemas.openxmlformats.org/officeDocument/2006/math">
                    <m:oMathParaPr>
                      <m:jc m:val="centerGroup"/>
                    </m:oMathParaPr>
                    <m:oMath xmlns:m="http://schemas.openxmlformats.org/officeDocument/2006/math">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b="0" i="1" smtClean="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𝑚𝑖𝑑</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)/2</m:t>
                      </m:r>
                    </m:oMath>
                  </m:oMathPara>
                </a14:m>
                <a:endParaRPr lang="en-US" altLang="zh-CN" dirty="0">
                  <a:latin typeface="Calibri" panose="020F0502020204030204" pitchFamily="34" charset="0"/>
                  <a:cs typeface="Calibri" panose="020F0502020204030204" pitchFamily="34" charset="0"/>
                </a:endParaRPr>
              </a:p>
              <a:p>
                <a:pPr marL="199022" indent="-285750">
                  <a:spcBef>
                    <a:spcPct val="20000"/>
                  </a:spcBef>
                  <a:buFont typeface="Arial" panose="020B0604020202020204" pitchFamily="34" charset="0"/>
                  <a:buChar char="•"/>
                </a:pPr>
                <a:r>
                  <a:rPr lang="en-GB" altLang="zh-CN" i="0" dirty="0">
                    <a:solidFill>
                      <a:schemeClr val="tx1"/>
                    </a:solidFill>
                    <a:latin typeface="Calibri" panose="020F0502020204030204" pitchFamily="34" charset="0"/>
                    <a:cs typeface="Calibri" panose="020F0502020204030204" pitchFamily="34" charset="0"/>
                  </a:rPr>
                  <a:t>Local sell price &lt; mid-market price</a:t>
                </a:r>
              </a:p>
              <a:p>
                <a:pPr marL="370472" lvl="1" indent="0" eaLnBrk="1" hangingPunct="1">
                  <a:spcBef>
                    <a:spcPct val="20000"/>
                  </a:spcBef>
                </a:pPr>
                <a14:m>
                  <m:oMathPara xmlns:m="http://schemas.openxmlformats.org/officeDocument/2006/math">
                    <m:oMathParaPr>
                      <m:jc m:val="centerGroup"/>
                    </m:oMathParaPr>
                    <m:oMath xmlns:m="http://schemas.openxmlformats.org/officeDocument/2006/math">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b="0" i="1" smtClean="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a:solidFill>
                                <a:schemeClr val="tx1"/>
                              </a:solidFill>
                              <a:latin typeface="Cambria Math" panose="02040503050406030204" pitchFamily="18" charset="0"/>
                            </a:rPr>
                            <m:t>𝑚𝑖𝑑</m:t>
                          </m:r>
                        </m:sup>
                      </m:sSup>
                      <m:r>
                        <a:rPr lang="en-GB" altLang="zh-CN" sz="1800">
                          <a:solidFill>
                            <a:schemeClr val="tx1"/>
                          </a:solidFill>
                          <a:latin typeface="Cambria Math" panose="02040503050406030204" pitchFamily="18" charset="0"/>
                          <a:ea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en-GB" altLang="zh-CN" sz="1800">
                              <a:solidFill>
                                <a:schemeClr val="tx1"/>
                              </a:solidFill>
                              <a:latin typeface="Cambria Math" panose="02040503050406030204" pitchFamily="18" charset="0"/>
                            </a:rPr>
                            <m:t>𝑃</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b="0" i="1" smtClean="0">
                              <a:solidFill>
                                <a:schemeClr val="tx1"/>
                              </a:solidFill>
                              <a:latin typeface="Cambria Math" panose="02040503050406030204" pitchFamily="18" charset="0"/>
                            </a:rPr>
                            <m:t>𝑑</m:t>
                          </m:r>
                        </m:sup>
                      </m:sSup>
                      <m:r>
                        <a:rPr lang="en-GB" altLang="zh-CN" sz="1800">
                          <a:solidFill>
                            <a:schemeClr val="tx1"/>
                          </a:solidFill>
                          <a:latin typeface="Cambria Math" panose="02040503050406030204" pitchFamily="18" charset="0"/>
                          <a:ea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zh-CN" altLang="en-US" sz="1800" i="0">
                              <a:solidFill>
                                <a:schemeClr val="tx1"/>
                              </a:solidFill>
                              <a:latin typeface="Cambria Math" panose="02040503050406030204" pitchFamily="18" charset="0"/>
                            </a:rPr>
                            <m:t>𝜆</m:t>
                          </m:r>
                        </m:e>
                        <m:sup>
                          <m:r>
                            <a:rPr lang="en-GB" altLang="zh-CN" sz="1800" b="0" i="1" smtClean="0">
                              <a:solidFill>
                                <a:schemeClr val="tx1"/>
                              </a:solidFill>
                              <a:latin typeface="Cambria Math" panose="02040503050406030204" pitchFamily="18" charset="0"/>
                            </a:rPr>
                            <m:t>−</m:t>
                          </m:r>
                        </m:sup>
                      </m:sSup>
                      <m:r>
                        <a:rPr lang="en-GB" altLang="zh-CN" sz="1800">
                          <a:solidFill>
                            <a:schemeClr val="tx1"/>
                          </a:solidFill>
                          <a:latin typeface="Cambria Math" panose="02040503050406030204" pitchFamily="18" charset="0"/>
                          <a:ea typeface="Cambria Math" panose="02040503050406030204" pitchFamily="18" charset="0"/>
                        </a:rPr>
                        <m:t>×</m:t>
                      </m:r>
                      <m:r>
                        <a:rPr lang="en-GB" altLang="zh-CN" sz="1800" b="0" i="1" smtClean="0">
                          <a:solidFill>
                            <a:schemeClr val="tx1"/>
                          </a:solidFill>
                          <a:latin typeface="Cambria Math" panose="02040503050406030204" pitchFamily="18" charset="0"/>
                          <a:ea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en-GB" altLang="zh-CN" sz="1800">
                              <a:solidFill>
                                <a:schemeClr val="tx1"/>
                              </a:solidFill>
                              <a:latin typeface="Cambria Math" panose="02040503050406030204" pitchFamily="18" charset="0"/>
                            </a:rPr>
                            <m:t>𝑃</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a:solidFill>
                                <a:schemeClr val="tx1"/>
                              </a:solidFill>
                              <a:latin typeface="Cambria Math" panose="02040503050406030204" pitchFamily="18" charset="0"/>
                            </a:rPr>
                            <m:t>𝑛</m:t>
                          </m:r>
                        </m:sup>
                      </m:sSup>
                      <m:r>
                        <a:rPr lang="en-GB" altLang="zh-CN" sz="1800" b="0" i="1" smtClean="0">
                          <a:solidFill>
                            <a:schemeClr val="tx1"/>
                          </a:solidFill>
                          <a:latin typeface="Cambria Math" panose="02040503050406030204" pitchFamily="18" charset="0"/>
                        </a:rPr>
                        <m:t>]</m:t>
                      </m:r>
                      <m:r>
                        <a:rPr lang="en-GB" altLang="zh-CN" sz="1800">
                          <a:solidFill>
                            <a:schemeClr val="tx1"/>
                          </a:solidFill>
                          <a:latin typeface="Cambria Math" panose="02040503050406030204" pitchFamily="18" charset="0"/>
                        </a:rPr>
                        <m:t>)/</m:t>
                      </m:r>
                      <m:r>
                        <a:rPr lang="en-GB" altLang="zh-CN" sz="1800" b="1" i="1" smtClean="0">
                          <a:solidFill>
                            <a:schemeClr val="tx1"/>
                          </a:solidFill>
                          <a:latin typeface="Cambria Math" panose="02040503050406030204" pitchFamily="18" charset="0"/>
                        </a:rPr>
                        <m:t>[</m:t>
                      </m:r>
                      <m:sSup>
                        <m:sSupPr>
                          <m:ctrlPr>
                            <a:rPr lang="en-US" altLang="zh-CN" sz="1800" i="1">
                              <a:solidFill>
                                <a:schemeClr val="tx1"/>
                              </a:solidFill>
                              <a:latin typeface="Cambria Math" panose="02040503050406030204" pitchFamily="18" charset="0"/>
                            </a:rPr>
                          </m:ctrlPr>
                        </m:sSupPr>
                        <m:e>
                          <m:r>
                            <a:rPr lang="en-GB" altLang="zh-CN" sz="1800">
                              <a:solidFill>
                                <a:schemeClr val="tx1"/>
                              </a:solidFill>
                              <a:latin typeface="Cambria Math" panose="02040503050406030204" pitchFamily="18" charset="0"/>
                            </a:rPr>
                            <m:t>𝑃</m:t>
                          </m:r>
                        </m:e>
                        <m:sup>
                          <m:r>
                            <a:rPr lang="en-GB" altLang="zh-CN" sz="1800">
                              <a:solidFill>
                                <a:schemeClr val="tx1"/>
                              </a:solidFill>
                              <a:latin typeface="Cambria Math" panose="02040503050406030204" pitchFamily="18" charset="0"/>
                            </a:rPr>
                            <m:t>𝑙𝑒𝑚</m:t>
                          </m:r>
                          <m:r>
                            <a:rPr lang="en-GB" altLang="zh-CN" sz="1800">
                              <a:solidFill>
                                <a:schemeClr val="tx1"/>
                              </a:solidFill>
                              <a:latin typeface="Cambria Math" panose="02040503050406030204" pitchFamily="18" charset="0"/>
                            </a:rPr>
                            <m:t>,</m:t>
                          </m:r>
                          <m:r>
                            <a:rPr lang="en-GB" altLang="zh-CN" sz="1800">
                              <a:solidFill>
                                <a:schemeClr val="tx1"/>
                              </a:solidFill>
                              <a:latin typeface="Cambria Math" panose="02040503050406030204" pitchFamily="18" charset="0"/>
                            </a:rPr>
                            <m:t>𝑔</m:t>
                          </m:r>
                        </m:sup>
                      </m:sSup>
                      <m:r>
                        <a:rPr lang="en-GB" altLang="zh-CN" sz="1800" b="1" i="1" smtClean="0">
                          <a:solidFill>
                            <a:schemeClr val="tx1"/>
                          </a:solidFill>
                          <a:latin typeface="Cambria Math" panose="02040503050406030204" pitchFamily="18" charset="0"/>
                        </a:rPr>
                        <m:t>]</m:t>
                      </m:r>
                    </m:oMath>
                  </m:oMathPara>
                </a14:m>
                <a:endParaRPr lang="en-US" altLang="zh-CN" sz="1800" i="0" dirty="0">
                  <a:solidFill>
                    <a:schemeClr val="tx1"/>
                  </a:solidFill>
                  <a:latin typeface="Calibri" panose="020F0502020204030204" pitchFamily="34" charset="0"/>
                  <a:cs typeface="Calibri" panose="020F0502020204030204" pitchFamily="34" charset="0"/>
                </a:endParaRPr>
              </a:p>
            </p:txBody>
          </p:sp>
        </mc:Choice>
        <mc:Fallback xmlns="">
          <p:sp>
            <p:nvSpPr>
              <p:cNvPr id="139" name="文本框 138">
                <a:extLst>
                  <a:ext uri="{FF2B5EF4-FFF2-40B4-BE49-F238E27FC236}">
                    <a16:creationId xmlns:a16="http://schemas.microsoft.com/office/drawing/2014/main" id="{8E1B6537-913D-5945-C3AB-C61FCB794927}"/>
                  </a:ext>
                </a:extLst>
              </p:cNvPr>
              <p:cNvSpPr txBox="1">
                <a:spLocks noRot="1" noChangeAspect="1" noMove="1" noResize="1" noEditPoints="1" noAdjustHandles="1" noChangeArrowheads="1" noChangeShapeType="1" noTextEdit="1"/>
              </p:cNvSpPr>
              <p:nvPr/>
            </p:nvSpPr>
            <p:spPr>
              <a:xfrm>
                <a:off x="8145210" y="3513223"/>
                <a:ext cx="3996234" cy="2647200"/>
              </a:xfrm>
              <a:prstGeom prst="rect">
                <a:avLst/>
              </a:prstGeom>
              <a:blipFill>
                <a:blip r:embed="rId19"/>
                <a:stretch>
                  <a:fillRect l="-1220" t="-690" b="-11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5114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Parameter-Sharing MADDPG</a:t>
            </a:r>
          </a:p>
        </p:txBody>
      </p:sp>
      <p:grpSp>
        <p:nvGrpSpPr>
          <p:cNvPr id="5" name="组合 4">
            <a:extLst>
              <a:ext uri="{FF2B5EF4-FFF2-40B4-BE49-F238E27FC236}">
                <a16:creationId xmlns:a16="http://schemas.microsoft.com/office/drawing/2014/main" id="{39143090-A61C-CD4E-4EAD-74D7142F049A}"/>
              </a:ext>
            </a:extLst>
          </p:cNvPr>
          <p:cNvGrpSpPr/>
          <p:nvPr/>
        </p:nvGrpSpPr>
        <p:grpSpPr>
          <a:xfrm>
            <a:off x="44585" y="927963"/>
            <a:ext cx="6763933" cy="4456235"/>
            <a:chOff x="311285" y="1296263"/>
            <a:chExt cx="6763933" cy="4456235"/>
          </a:xfrm>
        </p:grpSpPr>
        <p:sp>
          <p:nvSpPr>
            <p:cNvPr id="82" name="矩形 81">
              <a:extLst>
                <a:ext uri="{FF2B5EF4-FFF2-40B4-BE49-F238E27FC236}">
                  <a16:creationId xmlns:a16="http://schemas.microsoft.com/office/drawing/2014/main" id="{1D7E25F0-5872-A903-06DC-C377181B8754}"/>
                </a:ext>
              </a:extLst>
            </p:cNvPr>
            <p:cNvSpPr/>
            <p:nvPr/>
          </p:nvSpPr>
          <p:spPr>
            <a:xfrm>
              <a:off x="1671077" y="2003415"/>
              <a:ext cx="4709980" cy="611336"/>
            </a:xfrm>
            <a:prstGeom prst="rect">
              <a:avLst/>
            </a:prstGeom>
            <a:solidFill>
              <a:schemeClr val="accent4">
                <a:lumMod val="20000"/>
                <a:lumOff val="80000"/>
              </a:schemeClr>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3" name="矩形 82">
              <a:extLst>
                <a:ext uri="{FF2B5EF4-FFF2-40B4-BE49-F238E27FC236}">
                  <a16:creationId xmlns:a16="http://schemas.microsoft.com/office/drawing/2014/main" id="{9101B4C5-DD02-1CB4-72C6-8ECB62FDE8AA}"/>
                </a:ext>
              </a:extLst>
            </p:cNvPr>
            <p:cNvSpPr/>
            <p:nvPr/>
          </p:nvSpPr>
          <p:spPr>
            <a:xfrm>
              <a:off x="1745281" y="2066304"/>
              <a:ext cx="4709980" cy="611336"/>
            </a:xfrm>
            <a:prstGeom prst="rect">
              <a:avLst/>
            </a:prstGeom>
            <a:solidFill>
              <a:schemeClr val="accent4">
                <a:lumMod val="20000"/>
                <a:lumOff val="80000"/>
              </a:schemeClr>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4" name="矩形 83">
              <a:extLst>
                <a:ext uri="{FF2B5EF4-FFF2-40B4-BE49-F238E27FC236}">
                  <a16:creationId xmlns:a16="http://schemas.microsoft.com/office/drawing/2014/main" id="{DDEEF298-6560-2064-5996-77E9D9389E4C}"/>
                </a:ext>
              </a:extLst>
            </p:cNvPr>
            <p:cNvSpPr/>
            <p:nvPr/>
          </p:nvSpPr>
          <p:spPr>
            <a:xfrm>
              <a:off x="1816967" y="2126328"/>
              <a:ext cx="4709980" cy="611336"/>
            </a:xfrm>
            <a:prstGeom prst="rect">
              <a:avLst/>
            </a:prstGeom>
            <a:solidFill>
              <a:schemeClr val="accent4">
                <a:lumMod val="20000"/>
                <a:lumOff val="80000"/>
              </a:schemeClr>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5" name="矩形 84">
              <a:extLst>
                <a:ext uri="{FF2B5EF4-FFF2-40B4-BE49-F238E27FC236}">
                  <a16:creationId xmlns:a16="http://schemas.microsoft.com/office/drawing/2014/main" id="{00235AE7-4BFB-E4E7-9040-AB7891876015}"/>
                </a:ext>
              </a:extLst>
            </p:cNvPr>
            <p:cNvSpPr/>
            <p:nvPr/>
          </p:nvSpPr>
          <p:spPr>
            <a:xfrm>
              <a:off x="1680602" y="3459578"/>
              <a:ext cx="4709980" cy="611336"/>
            </a:xfrm>
            <a:prstGeom prst="rect">
              <a:avLst/>
            </a:prstGeom>
            <a:solidFill>
              <a:schemeClr val="accent6">
                <a:lumMod val="20000"/>
                <a:lumOff val="80000"/>
              </a:schemeClr>
            </a:solid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6" name="矩形 85">
              <a:extLst>
                <a:ext uri="{FF2B5EF4-FFF2-40B4-BE49-F238E27FC236}">
                  <a16:creationId xmlns:a16="http://schemas.microsoft.com/office/drawing/2014/main" id="{89063FF4-BCE1-DACE-3496-07440AFC2086}"/>
                </a:ext>
              </a:extLst>
            </p:cNvPr>
            <p:cNvSpPr/>
            <p:nvPr/>
          </p:nvSpPr>
          <p:spPr>
            <a:xfrm>
              <a:off x="1748896" y="3531669"/>
              <a:ext cx="4709980" cy="611336"/>
            </a:xfrm>
            <a:prstGeom prst="rect">
              <a:avLst/>
            </a:prstGeom>
            <a:solidFill>
              <a:schemeClr val="accent6">
                <a:lumMod val="20000"/>
                <a:lumOff val="80000"/>
              </a:schemeClr>
            </a:solid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7" name="矩形 86">
              <a:extLst>
                <a:ext uri="{FF2B5EF4-FFF2-40B4-BE49-F238E27FC236}">
                  <a16:creationId xmlns:a16="http://schemas.microsoft.com/office/drawing/2014/main" id="{C6B55821-DB94-967B-58F6-A2C9C73C8D6B}"/>
                </a:ext>
              </a:extLst>
            </p:cNvPr>
            <p:cNvSpPr/>
            <p:nvPr/>
          </p:nvSpPr>
          <p:spPr>
            <a:xfrm>
              <a:off x="1826492" y="3598613"/>
              <a:ext cx="4709980" cy="611336"/>
            </a:xfrm>
            <a:prstGeom prst="rect">
              <a:avLst/>
            </a:prstGeom>
            <a:solidFill>
              <a:schemeClr val="accent6">
                <a:lumMod val="20000"/>
                <a:lumOff val="80000"/>
              </a:schemeClr>
            </a:solid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8" name="矩形 87">
              <a:extLst>
                <a:ext uri="{FF2B5EF4-FFF2-40B4-BE49-F238E27FC236}">
                  <a16:creationId xmlns:a16="http://schemas.microsoft.com/office/drawing/2014/main" id="{E0438DAB-6507-7322-E0E5-A36D4A4127A1}"/>
                </a:ext>
              </a:extLst>
            </p:cNvPr>
            <p:cNvSpPr/>
            <p:nvPr/>
          </p:nvSpPr>
          <p:spPr>
            <a:xfrm>
              <a:off x="1891171" y="2180113"/>
              <a:ext cx="4709980" cy="611336"/>
            </a:xfrm>
            <a:prstGeom prst="rect">
              <a:avLst/>
            </a:prstGeom>
            <a:solidFill>
              <a:schemeClr val="accent4">
                <a:lumMod val="20000"/>
                <a:lumOff val="80000"/>
              </a:schemeClr>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89" name="矩形 88">
              <a:extLst>
                <a:ext uri="{FF2B5EF4-FFF2-40B4-BE49-F238E27FC236}">
                  <a16:creationId xmlns:a16="http://schemas.microsoft.com/office/drawing/2014/main" id="{799540D2-2C8D-DEF7-A2CD-7911B87C3DF0}"/>
                </a:ext>
              </a:extLst>
            </p:cNvPr>
            <p:cNvSpPr/>
            <p:nvPr/>
          </p:nvSpPr>
          <p:spPr>
            <a:xfrm>
              <a:off x="1894786" y="3669078"/>
              <a:ext cx="4709980" cy="611336"/>
            </a:xfrm>
            <a:prstGeom prst="rect">
              <a:avLst/>
            </a:prstGeom>
            <a:solidFill>
              <a:schemeClr val="accent6">
                <a:lumMod val="20000"/>
                <a:lumOff val="80000"/>
              </a:schemeClr>
            </a:solid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90" name="矩形 89">
              <a:extLst>
                <a:ext uri="{FF2B5EF4-FFF2-40B4-BE49-F238E27FC236}">
                  <a16:creationId xmlns:a16="http://schemas.microsoft.com/office/drawing/2014/main" id="{BD4475FD-C59F-D81A-A3C8-89C6E0CF52AE}"/>
                </a:ext>
              </a:extLst>
            </p:cNvPr>
            <p:cNvSpPr/>
            <p:nvPr/>
          </p:nvSpPr>
          <p:spPr>
            <a:xfrm>
              <a:off x="2392261" y="4661510"/>
              <a:ext cx="3688780" cy="1090988"/>
            </a:xfrm>
            <a:prstGeom prst="rect">
              <a:avLst/>
            </a:prstGeom>
            <a:solidFill>
              <a:schemeClr val="accent5">
                <a:lumMod val="20000"/>
                <a:lumOff val="80000"/>
              </a:schemeClr>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05D871A9-5A95-3B30-EF6D-59BD15B84EE5}"/>
                    </a:ext>
                  </a:extLst>
                </p:cNvPr>
                <p:cNvSpPr txBox="1"/>
                <p:nvPr/>
              </p:nvSpPr>
              <p:spPr>
                <a:xfrm>
                  <a:off x="5253037" y="2273543"/>
                  <a:ext cx="1475511" cy="373715"/>
                </a:xfrm>
                <a:prstGeom prst="rect">
                  <a:avLst/>
                </a:prstGeom>
                <a:noFill/>
              </p:spPr>
              <p:txBody>
                <a:bodyPr wrap="square" rtlCol="0">
                  <a:spAutoFit/>
                </a:bodyPr>
                <a:lstStyle/>
                <a:p>
                  <a:pPr algn="ctr"/>
                  <a:r>
                    <a:rPr lang="en-GB" sz="1847" dirty="0">
                      <a:latin typeface="Times New Roman" panose="02020603050405020304" pitchFamily="18" charset="0"/>
                      <a:cs typeface="Times New Roman" panose="02020603050405020304" pitchFamily="18" charset="0"/>
                    </a:rPr>
                    <a:t>Agent </a:t>
                  </a:r>
                  <a14:m>
                    <m:oMath xmlns:m="http://schemas.openxmlformats.org/officeDocument/2006/math">
                      <m:r>
                        <a:rPr lang="en-GB" sz="1847" i="1">
                          <a:latin typeface="Cambria Math" panose="02040503050406030204" pitchFamily="18" charset="0"/>
                          <a:cs typeface="Times New Roman" panose="02020603050405020304" pitchFamily="18" charset="0"/>
                        </a:rPr>
                        <m:t>𝐼</m:t>
                      </m:r>
                    </m:oMath>
                  </a14:m>
                  <a:endParaRPr lang="en-GB" sz="1847" dirty="0">
                    <a:latin typeface="Times New Roman" panose="02020603050405020304" pitchFamily="18" charset="0"/>
                    <a:cs typeface="Times New Roman" panose="02020603050405020304" pitchFamily="18" charset="0"/>
                  </a:endParaRPr>
                </a:p>
              </p:txBody>
            </p:sp>
          </mc:Choice>
          <mc:Fallback xmlns="">
            <p:sp>
              <p:nvSpPr>
                <p:cNvPr id="91" name="文本框 90">
                  <a:extLst>
                    <a:ext uri="{FF2B5EF4-FFF2-40B4-BE49-F238E27FC236}">
                      <a16:creationId xmlns:a16="http://schemas.microsoft.com/office/drawing/2014/main" id="{05D871A9-5A95-3B30-EF6D-59BD15B84EE5}"/>
                    </a:ext>
                  </a:extLst>
                </p:cNvPr>
                <p:cNvSpPr txBox="1">
                  <a:spLocks noRot="1" noChangeAspect="1" noMove="1" noResize="1" noEditPoints="1" noAdjustHandles="1" noChangeArrowheads="1" noChangeShapeType="1" noTextEdit="1"/>
                </p:cNvSpPr>
                <p:nvPr/>
              </p:nvSpPr>
              <p:spPr>
                <a:xfrm>
                  <a:off x="5253037" y="2273543"/>
                  <a:ext cx="1475511" cy="373715"/>
                </a:xfrm>
                <a:prstGeom prst="rect">
                  <a:avLst/>
                </a:prstGeom>
                <a:blipFill>
                  <a:blip r:embed="rId2"/>
                  <a:stretch>
                    <a:fillRect t="-8197" b="-262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995089E8-E210-EF25-E250-6EE83DB50C73}"/>
                    </a:ext>
                  </a:extLst>
                </p:cNvPr>
                <p:cNvSpPr txBox="1"/>
                <p:nvPr/>
              </p:nvSpPr>
              <p:spPr>
                <a:xfrm>
                  <a:off x="311285" y="3480398"/>
                  <a:ext cx="1553209" cy="868123"/>
                </a:xfrm>
                <a:prstGeom prst="rect">
                  <a:avLst/>
                </a:prstGeom>
                <a:noFill/>
              </p:spPr>
              <p:txBody>
                <a:bodyPr wrap="square" rtlCol="0" anchor="ctr">
                  <a:spAutoFit/>
                </a:bodyPr>
                <a:lstStyle/>
                <a:p>
                  <a:pPr algn="ctr">
                    <a:lnSpc>
                      <a:spcPct val="85000"/>
                    </a:lnSpc>
                  </a:pPr>
                  <a:r>
                    <a:rPr lang="en-GB" sz="1977" b="1" dirty="0">
                      <a:solidFill>
                        <a:schemeClr val="accent6"/>
                      </a:solidFill>
                      <a:latin typeface="Times New Roman" panose="02020603050405020304" pitchFamily="18" charset="0"/>
                      <a:cs typeface="Times New Roman" panose="02020603050405020304" pitchFamily="18" charset="0"/>
                    </a:rPr>
                    <a:t>Shared </a:t>
                  </a:r>
                  <a:r>
                    <a:rPr lang="en-GB" altLang="zh-CN" sz="1977" b="1" dirty="0">
                      <a:solidFill>
                        <a:schemeClr val="accent6"/>
                      </a:solidFill>
                      <a:latin typeface="Times New Roman" panose="02020603050405020304" pitchFamily="18" charset="0"/>
                      <a:cs typeface="Times New Roman" panose="02020603050405020304" pitchFamily="18" charset="0"/>
                    </a:rPr>
                    <a:t>actor</a:t>
                  </a:r>
                </a:p>
                <a:p>
                  <a:pPr algn="ctr">
                    <a:lnSpc>
                      <a:spcPct val="85000"/>
                    </a:lnSpc>
                  </a:pPr>
                  <a:r>
                    <a:rPr lang="en-GB" sz="1977" b="1" dirty="0">
                      <a:solidFill>
                        <a:schemeClr val="accent6"/>
                      </a:solidFill>
                      <a:latin typeface="Times New Roman" panose="02020603050405020304" pitchFamily="18" charset="0"/>
                      <a:cs typeface="Times New Roman" panose="02020603050405020304" pitchFamily="18" charset="0"/>
                    </a:rPr>
                    <a:t>(cluster </a:t>
                  </a:r>
                  <a14:m>
                    <m:oMath xmlns:m="http://schemas.openxmlformats.org/officeDocument/2006/math">
                      <m:r>
                        <a:rPr lang="en-GB" sz="1977" b="1" i="1">
                          <a:solidFill>
                            <a:schemeClr val="accent6"/>
                          </a:solidFill>
                          <a:latin typeface="Cambria Math" panose="02040503050406030204" pitchFamily="18" charset="0"/>
                          <a:cs typeface="Times New Roman" panose="02020603050405020304" pitchFamily="18" charset="0"/>
                        </a:rPr>
                        <m:t>𝒌</m:t>
                      </m:r>
                    </m:oMath>
                  </a14:m>
                  <a:r>
                    <a:rPr lang="en-GB" sz="1977" b="1" dirty="0">
                      <a:solidFill>
                        <a:schemeClr val="accent6"/>
                      </a:solidFill>
                      <a:latin typeface="Times New Roman" panose="02020603050405020304" pitchFamily="18" charset="0"/>
                      <a:cs typeface="Times New Roman" panose="02020603050405020304" pitchFamily="18" charset="0"/>
                    </a:rPr>
                    <a:t>)</a:t>
                  </a:r>
                </a:p>
              </p:txBody>
            </p:sp>
          </mc:Choice>
          <mc:Fallback xmlns="">
            <p:sp>
              <p:nvSpPr>
                <p:cNvPr id="92" name="文本框 91">
                  <a:extLst>
                    <a:ext uri="{FF2B5EF4-FFF2-40B4-BE49-F238E27FC236}">
                      <a16:creationId xmlns:a16="http://schemas.microsoft.com/office/drawing/2014/main" id="{995089E8-E210-EF25-E250-6EE83DB50C73}"/>
                    </a:ext>
                  </a:extLst>
                </p:cNvPr>
                <p:cNvSpPr txBox="1">
                  <a:spLocks noRot="1" noChangeAspect="1" noMove="1" noResize="1" noEditPoints="1" noAdjustHandles="1" noChangeArrowheads="1" noChangeShapeType="1" noTextEdit="1"/>
                </p:cNvSpPr>
                <p:nvPr/>
              </p:nvSpPr>
              <p:spPr>
                <a:xfrm>
                  <a:off x="311285" y="3480398"/>
                  <a:ext cx="1553209" cy="868123"/>
                </a:xfrm>
                <a:prstGeom prst="rect">
                  <a:avLst/>
                </a:prstGeom>
                <a:blipFill>
                  <a:blip r:embed="rId3"/>
                  <a:stretch>
                    <a:fillRect t="-8451" b="-11972"/>
                  </a:stretch>
                </a:blipFill>
              </p:spPr>
              <p:txBody>
                <a:bodyPr/>
                <a:lstStyle/>
                <a:p>
                  <a:r>
                    <a:rPr lang="zh-CN" altLang="en-US">
                      <a:noFill/>
                    </a:rPr>
                    <a:t> </a:t>
                  </a:r>
                </a:p>
              </p:txBody>
            </p:sp>
          </mc:Fallback>
        </mc:AlternateContent>
        <p:cxnSp>
          <p:nvCxnSpPr>
            <p:cNvPr id="93" name="直接箭头连接符 92">
              <a:extLst>
                <a:ext uri="{FF2B5EF4-FFF2-40B4-BE49-F238E27FC236}">
                  <a16:creationId xmlns:a16="http://schemas.microsoft.com/office/drawing/2014/main" id="{5941AB75-3B70-7D39-B7E0-D2C3BCDE7BCB}"/>
                </a:ext>
              </a:extLst>
            </p:cNvPr>
            <p:cNvCxnSpPr>
              <a:cxnSpLocks/>
              <a:stCxn id="97" idx="2"/>
            </p:cNvCxnSpPr>
            <p:nvPr/>
          </p:nvCxnSpPr>
          <p:spPr>
            <a:xfrm>
              <a:off x="2507043" y="4161193"/>
              <a:ext cx="6386" cy="499805"/>
            </a:xfrm>
            <a:prstGeom prst="straightConnector1">
              <a:avLst/>
            </a:prstGeom>
            <a:ln w="158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4752CE23-6B5E-1D6A-ECA4-5A60581D3DF7}"/>
                    </a:ext>
                  </a:extLst>
                </p:cNvPr>
                <p:cNvSpPr txBox="1"/>
                <p:nvPr/>
              </p:nvSpPr>
              <p:spPr>
                <a:xfrm>
                  <a:off x="2481867" y="2973645"/>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rgbClr val="0070C0"/>
                                </a:solidFill>
                                <a:latin typeface="Cambria Math" panose="02040503050406030204" pitchFamily="18" charset="0"/>
                                <a:cs typeface="Times New Roman" panose="02020603050405020304" pitchFamily="18" charset="0"/>
                              </a:rPr>
                            </m:ctrlPr>
                          </m:sSubPr>
                          <m:e>
                            <m:r>
                              <a:rPr lang="en-GB" sz="1977" i="1">
                                <a:solidFill>
                                  <a:srgbClr val="0070C0"/>
                                </a:solidFill>
                                <a:latin typeface="Cambria Math" panose="02040503050406030204" pitchFamily="18" charset="0"/>
                                <a:cs typeface="Times New Roman" panose="02020603050405020304" pitchFamily="18" charset="0"/>
                              </a:rPr>
                              <m:t>𝑜</m:t>
                            </m:r>
                          </m:e>
                          <m:sub>
                            <m:r>
                              <a:rPr lang="en-GB" sz="1977" i="1">
                                <a:solidFill>
                                  <a:srgbClr val="0070C0"/>
                                </a:solidFill>
                                <a:latin typeface="Cambria Math" panose="02040503050406030204" pitchFamily="18" charset="0"/>
                                <a:cs typeface="Times New Roman" panose="02020603050405020304" pitchFamily="18" charset="0"/>
                              </a:rPr>
                              <m:t>1</m:t>
                            </m:r>
                          </m:sub>
                        </m:sSub>
                      </m:oMath>
                    </m:oMathPara>
                  </a14:m>
                  <a:endParaRPr lang="en-GB" sz="1977"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94" name="文本框 93">
                  <a:extLst>
                    <a:ext uri="{FF2B5EF4-FFF2-40B4-BE49-F238E27FC236}">
                      <a16:creationId xmlns:a16="http://schemas.microsoft.com/office/drawing/2014/main" id="{4752CE23-6B5E-1D6A-ECA4-5A60581D3DF7}"/>
                    </a:ext>
                  </a:extLst>
                </p:cNvPr>
                <p:cNvSpPr txBox="1">
                  <a:spLocks noRot="1" noChangeAspect="1" noMove="1" noResize="1" noEditPoints="1" noAdjustHandles="1" noChangeArrowheads="1" noChangeShapeType="1" noTextEdit="1"/>
                </p:cNvSpPr>
                <p:nvPr/>
              </p:nvSpPr>
              <p:spPr>
                <a:xfrm>
                  <a:off x="2481867" y="2973645"/>
                  <a:ext cx="604236" cy="393724"/>
                </a:xfrm>
                <a:prstGeom prst="rect">
                  <a:avLst/>
                </a:prstGeom>
                <a:blipFill>
                  <a:blip r:embed="rId4"/>
                  <a:stretch>
                    <a:fillRect b="-1538"/>
                  </a:stretch>
                </a:blipFill>
              </p:spPr>
              <p:txBody>
                <a:bodyPr/>
                <a:lstStyle/>
                <a:p>
                  <a:r>
                    <a:rPr lang="zh-CN" altLang="en-US">
                      <a:noFill/>
                    </a:rPr>
                    <a:t> </a:t>
                  </a:r>
                </a:p>
              </p:txBody>
            </p:sp>
          </mc:Fallback>
        </mc:AlternateContent>
        <p:sp>
          <p:nvSpPr>
            <p:cNvPr id="95" name="文本框 94">
              <a:extLst>
                <a:ext uri="{FF2B5EF4-FFF2-40B4-BE49-F238E27FC236}">
                  <a16:creationId xmlns:a16="http://schemas.microsoft.com/office/drawing/2014/main" id="{8E9EDFD2-52ED-584A-DC91-3842CBA31A51}"/>
                </a:ext>
              </a:extLst>
            </p:cNvPr>
            <p:cNvSpPr txBox="1"/>
            <p:nvPr/>
          </p:nvSpPr>
          <p:spPr>
            <a:xfrm>
              <a:off x="608873" y="4878078"/>
              <a:ext cx="1725065" cy="606743"/>
            </a:xfrm>
            <a:prstGeom prst="rect">
              <a:avLst/>
            </a:prstGeom>
            <a:noFill/>
          </p:spPr>
          <p:txBody>
            <a:bodyPr wrap="square" rtlCol="0">
              <a:spAutoFit/>
            </a:bodyPr>
            <a:lstStyle/>
            <a:p>
              <a:pPr algn="ctr">
                <a:lnSpc>
                  <a:spcPct val="85000"/>
                </a:lnSpc>
              </a:pPr>
              <a:r>
                <a:rPr lang="en-GB" sz="1977" b="1" dirty="0">
                  <a:solidFill>
                    <a:schemeClr val="accent1"/>
                  </a:solidFill>
                  <a:latin typeface="Times New Roman" panose="02020603050405020304" pitchFamily="18" charset="0"/>
                  <a:cs typeface="Times New Roman" panose="02020603050405020304" pitchFamily="18" charset="0"/>
                </a:rPr>
                <a:t>LEM Environment</a:t>
              </a:r>
            </a:p>
          </p:txBody>
        </p:sp>
        <p:sp>
          <p:nvSpPr>
            <p:cNvPr id="96" name="文本框 95">
              <a:extLst>
                <a:ext uri="{FF2B5EF4-FFF2-40B4-BE49-F238E27FC236}">
                  <a16:creationId xmlns:a16="http://schemas.microsoft.com/office/drawing/2014/main" id="{3A3B9AA5-C35D-5678-F63D-1CA7434DD6CD}"/>
                </a:ext>
              </a:extLst>
            </p:cNvPr>
            <p:cNvSpPr txBox="1"/>
            <p:nvPr/>
          </p:nvSpPr>
          <p:spPr>
            <a:xfrm>
              <a:off x="3246237" y="4628941"/>
              <a:ext cx="2155604" cy="373715"/>
            </a:xfrm>
            <a:prstGeom prst="rect">
              <a:avLst/>
            </a:prstGeom>
            <a:noFill/>
          </p:spPr>
          <p:txBody>
            <a:bodyPr wrap="none" rtlCol="0">
              <a:spAutoFit/>
            </a:bodyPr>
            <a:lstStyle/>
            <a:p>
              <a:r>
                <a:rPr lang="en-GB" sz="1847" dirty="0">
                  <a:latin typeface="Times New Roman" panose="02020603050405020304" pitchFamily="18" charset="0"/>
                  <a:cs typeface="Times New Roman" panose="02020603050405020304" pitchFamily="18" charset="0"/>
                </a:rPr>
                <a:t>P2P </a:t>
              </a:r>
              <a:r>
                <a:rPr lang="en-US" altLang="zh-CN" sz="1847" dirty="0">
                  <a:latin typeface="Times New Roman" panose="02020603050405020304" pitchFamily="18" charset="0"/>
                  <a:cs typeface="Times New Roman" panose="02020603050405020304" pitchFamily="18" charset="0"/>
                </a:rPr>
                <a:t>trading platform</a:t>
              </a:r>
              <a:endParaRPr lang="en-GB" sz="1847" dirty="0">
                <a:latin typeface="Times New Roman" panose="02020603050405020304" pitchFamily="18" charset="0"/>
                <a:cs typeface="Times New Roman" panose="02020603050405020304" pitchFamily="18" charset="0"/>
              </a:endParaRPr>
            </a:p>
          </p:txBody>
        </p:sp>
        <p:sp>
          <p:nvSpPr>
            <p:cNvPr id="97" name="矩形: 圆角 96">
              <a:extLst>
                <a:ext uri="{FF2B5EF4-FFF2-40B4-BE49-F238E27FC236}">
                  <a16:creationId xmlns:a16="http://schemas.microsoft.com/office/drawing/2014/main" id="{8E93C665-F7B8-C14A-BEF0-C3C7C3A85970}"/>
                </a:ext>
              </a:extLst>
            </p:cNvPr>
            <p:cNvSpPr/>
            <p:nvPr/>
          </p:nvSpPr>
          <p:spPr>
            <a:xfrm>
              <a:off x="1953726" y="3779108"/>
              <a:ext cx="1106634" cy="3820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dirty="0">
                <a:solidFill>
                  <a:schemeClr val="tx1"/>
                </a:solidFill>
                <a:latin typeface="Times New Roman" panose="02020603050405020304" pitchFamily="18" charset="0"/>
                <a:cs typeface="Times New Roman" panose="02020603050405020304" pitchFamily="18" charset="0"/>
              </a:endParaRPr>
            </a:p>
          </p:txBody>
        </p:sp>
        <p:sp>
          <p:nvSpPr>
            <p:cNvPr id="98" name="文本框 97">
              <a:extLst>
                <a:ext uri="{FF2B5EF4-FFF2-40B4-BE49-F238E27FC236}">
                  <a16:creationId xmlns:a16="http://schemas.microsoft.com/office/drawing/2014/main" id="{C98B5307-BBFC-47B1-B010-53445CB2E17D}"/>
                </a:ext>
              </a:extLst>
            </p:cNvPr>
            <p:cNvSpPr txBox="1"/>
            <p:nvPr/>
          </p:nvSpPr>
          <p:spPr>
            <a:xfrm>
              <a:off x="1769290" y="3770446"/>
              <a:ext cx="1475511" cy="373715"/>
            </a:xfrm>
            <a:prstGeom prst="rect">
              <a:avLst/>
            </a:prstGeom>
            <a:noFill/>
          </p:spPr>
          <p:txBody>
            <a:bodyPr wrap="square" rtlCol="0">
              <a:spAutoFit/>
            </a:bodyPr>
            <a:lstStyle/>
            <a:p>
              <a:pPr algn="ctr"/>
              <a:r>
                <a:rPr lang="en-GB" sz="1847" dirty="0">
                  <a:latin typeface="Times New Roman" panose="02020603050405020304" pitchFamily="18" charset="0"/>
                  <a:cs typeface="Times New Roman" panose="02020603050405020304" pitchFamily="18" charset="0"/>
                </a:rPr>
                <a:t>Agent 1</a:t>
              </a:r>
            </a:p>
          </p:txBody>
        </p:sp>
        <p:sp>
          <p:nvSpPr>
            <p:cNvPr id="99" name="矩形: 圆角 98">
              <a:extLst>
                <a:ext uri="{FF2B5EF4-FFF2-40B4-BE49-F238E27FC236}">
                  <a16:creationId xmlns:a16="http://schemas.microsoft.com/office/drawing/2014/main" id="{218A7352-ECE3-A043-181B-B449AE82C769}"/>
                </a:ext>
              </a:extLst>
            </p:cNvPr>
            <p:cNvSpPr/>
            <p:nvPr/>
          </p:nvSpPr>
          <p:spPr>
            <a:xfrm>
              <a:off x="3407299" y="3780248"/>
              <a:ext cx="1106634" cy="3820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dirty="0">
                <a:solidFill>
                  <a:schemeClr val="tx1"/>
                </a:solidFill>
                <a:latin typeface="Times New Roman" panose="02020603050405020304" pitchFamily="18" charset="0"/>
                <a:cs typeface="Times New Roman" panose="02020603050405020304" pitchFamily="18" charset="0"/>
              </a:endParaRPr>
            </a:p>
          </p:txBody>
        </p:sp>
        <p:sp>
          <p:nvSpPr>
            <p:cNvPr id="100" name="文本框 99">
              <a:extLst>
                <a:ext uri="{FF2B5EF4-FFF2-40B4-BE49-F238E27FC236}">
                  <a16:creationId xmlns:a16="http://schemas.microsoft.com/office/drawing/2014/main" id="{A8C0B0B3-D901-E5F3-FF19-DD141AE5C69E}"/>
                </a:ext>
              </a:extLst>
            </p:cNvPr>
            <p:cNvSpPr txBox="1"/>
            <p:nvPr/>
          </p:nvSpPr>
          <p:spPr>
            <a:xfrm>
              <a:off x="3229283" y="3770611"/>
              <a:ext cx="1475511" cy="373715"/>
            </a:xfrm>
            <a:prstGeom prst="rect">
              <a:avLst/>
            </a:prstGeom>
            <a:noFill/>
          </p:spPr>
          <p:txBody>
            <a:bodyPr wrap="square" rtlCol="0">
              <a:spAutoFit/>
            </a:bodyPr>
            <a:lstStyle/>
            <a:p>
              <a:pPr algn="ctr"/>
              <a:r>
                <a:rPr lang="en-GB" sz="1847" dirty="0">
                  <a:latin typeface="Times New Roman" panose="02020603050405020304" pitchFamily="18" charset="0"/>
                  <a:cs typeface="Times New Roman" panose="02020603050405020304" pitchFamily="18" charset="0"/>
                </a:rPr>
                <a:t>Agent 2</a:t>
              </a:r>
            </a:p>
          </p:txBody>
        </p:sp>
        <p:sp>
          <p:nvSpPr>
            <p:cNvPr id="101" name="矩形: 圆角 100">
              <a:extLst>
                <a:ext uri="{FF2B5EF4-FFF2-40B4-BE49-F238E27FC236}">
                  <a16:creationId xmlns:a16="http://schemas.microsoft.com/office/drawing/2014/main" id="{B1C941B5-BA22-CD4B-BC1D-3753D3C69382}"/>
                </a:ext>
              </a:extLst>
            </p:cNvPr>
            <p:cNvSpPr/>
            <p:nvPr/>
          </p:nvSpPr>
          <p:spPr>
            <a:xfrm>
              <a:off x="5434990" y="3778123"/>
              <a:ext cx="1106634" cy="3820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3EEBFAF9-CAF7-4600-2A39-B7EF135C20F1}"/>
                    </a:ext>
                  </a:extLst>
                </p:cNvPr>
                <p:cNvSpPr txBox="1"/>
                <p:nvPr/>
              </p:nvSpPr>
              <p:spPr>
                <a:xfrm>
                  <a:off x="5250557" y="3764474"/>
                  <a:ext cx="1475511" cy="373715"/>
                </a:xfrm>
                <a:prstGeom prst="rect">
                  <a:avLst/>
                </a:prstGeom>
                <a:noFill/>
              </p:spPr>
              <p:txBody>
                <a:bodyPr wrap="square" rtlCol="0">
                  <a:spAutoFit/>
                </a:bodyPr>
                <a:lstStyle/>
                <a:p>
                  <a:pPr algn="ctr"/>
                  <a:r>
                    <a:rPr lang="en-GB" sz="1847" dirty="0">
                      <a:latin typeface="Times New Roman" panose="02020603050405020304" pitchFamily="18" charset="0"/>
                      <a:cs typeface="Times New Roman" panose="02020603050405020304" pitchFamily="18" charset="0"/>
                    </a:rPr>
                    <a:t>Agent </a:t>
                  </a:r>
                  <a14:m>
                    <m:oMath xmlns:m="http://schemas.openxmlformats.org/officeDocument/2006/math">
                      <m:r>
                        <a:rPr lang="en-GB" sz="1847" i="1">
                          <a:latin typeface="Cambria Math" panose="02040503050406030204" pitchFamily="18" charset="0"/>
                          <a:cs typeface="Times New Roman" panose="02020603050405020304" pitchFamily="18" charset="0"/>
                        </a:rPr>
                        <m:t>𝐼</m:t>
                      </m:r>
                    </m:oMath>
                  </a14:m>
                  <a:endParaRPr lang="en-GB" sz="1847" i="1" dirty="0">
                    <a:latin typeface="Times New Roman" panose="02020603050405020304" pitchFamily="18" charset="0"/>
                    <a:cs typeface="Times New Roman" panose="02020603050405020304" pitchFamily="18" charset="0"/>
                  </a:endParaRPr>
                </a:p>
              </p:txBody>
            </p:sp>
          </mc:Choice>
          <mc:Fallback xmlns="">
            <p:sp>
              <p:nvSpPr>
                <p:cNvPr id="102" name="文本框 101">
                  <a:extLst>
                    <a:ext uri="{FF2B5EF4-FFF2-40B4-BE49-F238E27FC236}">
                      <a16:creationId xmlns:a16="http://schemas.microsoft.com/office/drawing/2014/main" id="{3EEBFAF9-CAF7-4600-2A39-B7EF135C20F1}"/>
                    </a:ext>
                  </a:extLst>
                </p:cNvPr>
                <p:cNvSpPr txBox="1">
                  <a:spLocks noRot="1" noChangeAspect="1" noMove="1" noResize="1" noEditPoints="1" noAdjustHandles="1" noChangeArrowheads="1" noChangeShapeType="1" noTextEdit="1"/>
                </p:cNvSpPr>
                <p:nvPr/>
              </p:nvSpPr>
              <p:spPr>
                <a:xfrm>
                  <a:off x="5250557" y="3764474"/>
                  <a:ext cx="1475511" cy="373715"/>
                </a:xfrm>
                <a:prstGeom prst="rect">
                  <a:avLst/>
                </a:prstGeom>
                <a:blipFill>
                  <a:blip r:embed="rId5"/>
                  <a:stretch>
                    <a:fillRect t="-6557" b="-26230"/>
                  </a:stretch>
                </a:blipFill>
              </p:spPr>
              <p:txBody>
                <a:bodyPr/>
                <a:lstStyle/>
                <a:p>
                  <a:r>
                    <a:rPr lang="zh-CN" altLang="en-US">
                      <a:noFill/>
                    </a:rPr>
                    <a:t> </a:t>
                  </a:r>
                </a:p>
              </p:txBody>
            </p:sp>
          </mc:Fallback>
        </mc:AlternateContent>
        <p:grpSp>
          <p:nvGrpSpPr>
            <p:cNvPr id="103" name="组合 102">
              <a:extLst>
                <a:ext uri="{FF2B5EF4-FFF2-40B4-BE49-F238E27FC236}">
                  <a16:creationId xmlns:a16="http://schemas.microsoft.com/office/drawing/2014/main" id="{6B828997-7BCD-B3CB-2420-53E0DFD405C8}"/>
                </a:ext>
              </a:extLst>
            </p:cNvPr>
            <p:cNvGrpSpPr/>
            <p:nvPr/>
          </p:nvGrpSpPr>
          <p:grpSpPr>
            <a:xfrm>
              <a:off x="4804055" y="3930946"/>
              <a:ext cx="340813" cy="76417"/>
              <a:chOff x="854905" y="428625"/>
              <a:chExt cx="332610" cy="72000"/>
            </a:xfrm>
          </p:grpSpPr>
          <p:sp>
            <p:nvSpPr>
              <p:cNvPr id="104" name="椭圆 103">
                <a:extLst>
                  <a:ext uri="{FF2B5EF4-FFF2-40B4-BE49-F238E27FC236}">
                    <a16:creationId xmlns:a16="http://schemas.microsoft.com/office/drawing/2014/main" id="{1228D95E-9620-5124-0E84-2CC7D2E704B8}"/>
                  </a:ext>
                </a:extLst>
              </p:cNvPr>
              <p:cNvSpPr/>
              <p:nvPr/>
            </p:nvSpPr>
            <p:spPr>
              <a:xfrm>
                <a:off x="854905" y="4286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105" name="椭圆 104">
                <a:extLst>
                  <a:ext uri="{FF2B5EF4-FFF2-40B4-BE49-F238E27FC236}">
                    <a16:creationId xmlns:a16="http://schemas.microsoft.com/office/drawing/2014/main" id="{8E091F15-16E8-E242-3580-B36708AEBF78}"/>
                  </a:ext>
                </a:extLst>
              </p:cNvPr>
              <p:cNvSpPr/>
              <p:nvPr/>
            </p:nvSpPr>
            <p:spPr>
              <a:xfrm>
                <a:off x="985210" y="4286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106" name="椭圆 105">
                <a:extLst>
                  <a:ext uri="{FF2B5EF4-FFF2-40B4-BE49-F238E27FC236}">
                    <a16:creationId xmlns:a16="http://schemas.microsoft.com/office/drawing/2014/main" id="{C4EB477B-4377-A0DA-66AB-5C65A2D8ED87}"/>
                  </a:ext>
                </a:extLst>
              </p:cNvPr>
              <p:cNvSpPr/>
              <p:nvPr/>
            </p:nvSpPr>
            <p:spPr>
              <a:xfrm>
                <a:off x="1115515" y="4286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grpSp>
        <p:sp>
          <p:nvSpPr>
            <p:cNvPr id="107" name="矩形: 圆角 106">
              <a:extLst>
                <a:ext uri="{FF2B5EF4-FFF2-40B4-BE49-F238E27FC236}">
                  <a16:creationId xmlns:a16="http://schemas.microsoft.com/office/drawing/2014/main" id="{6997C368-F9AF-A0AD-3513-11CC2A1038D6}"/>
                </a:ext>
              </a:extLst>
            </p:cNvPr>
            <p:cNvSpPr/>
            <p:nvPr/>
          </p:nvSpPr>
          <p:spPr>
            <a:xfrm>
              <a:off x="1950111" y="2289805"/>
              <a:ext cx="1106634" cy="3820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dirty="0">
                <a:solidFill>
                  <a:schemeClr val="tx1"/>
                </a:solidFill>
                <a:latin typeface="Times New Roman" panose="02020603050405020304" pitchFamily="18" charset="0"/>
                <a:cs typeface="Times New Roman" panose="02020603050405020304" pitchFamily="18" charset="0"/>
              </a:endParaRPr>
            </a:p>
          </p:txBody>
        </p:sp>
        <p:sp>
          <p:nvSpPr>
            <p:cNvPr id="108" name="文本框 107">
              <a:extLst>
                <a:ext uri="{FF2B5EF4-FFF2-40B4-BE49-F238E27FC236}">
                  <a16:creationId xmlns:a16="http://schemas.microsoft.com/office/drawing/2014/main" id="{001375FC-F12F-90C0-04FA-D20274C654B3}"/>
                </a:ext>
              </a:extLst>
            </p:cNvPr>
            <p:cNvSpPr txBox="1"/>
            <p:nvPr/>
          </p:nvSpPr>
          <p:spPr>
            <a:xfrm>
              <a:off x="1783115" y="2271319"/>
              <a:ext cx="1475511" cy="373715"/>
            </a:xfrm>
            <a:prstGeom prst="rect">
              <a:avLst/>
            </a:prstGeom>
            <a:noFill/>
          </p:spPr>
          <p:txBody>
            <a:bodyPr wrap="square" rtlCol="0">
              <a:spAutoFit/>
            </a:bodyPr>
            <a:lstStyle/>
            <a:p>
              <a:pPr algn="ctr"/>
              <a:r>
                <a:rPr lang="en-GB" sz="1847" dirty="0">
                  <a:latin typeface="Times New Roman" panose="02020603050405020304" pitchFamily="18" charset="0"/>
                  <a:cs typeface="Times New Roman" panose="02020603050405020304" pitchFamily="18" charset="0"/>
                </a:rPr>
                <a:t>Agent 1</a:t>
              </a:r>
            </a:p>
          </p:txBody>
        </p:sp>
        <p:sp>
          <p:nvSpPr>
            <p:cNvPr id="109" name="矩形: 圆角 108">
              <a:extLst>
                <a:ext uri="{FF2B5EF4-FFF2-40B4-BE49-F238E27FC236}">
                  <a16:creationId xmlns:a16="http://schemas.microsoft.com/office/drawing/2014/main" id="{A6D12FB9-11F2-D6D2-C054-CDE618B3DB42}"/>
                </a:ext>
              </a:extLst>
            </p:cNvPr>
            <p:cNvSpPr/>
            <p:nvPr/>
          </p:nvSpPr>
          <p:spPr>
            <a:xfrm>
              <a:off x="3403684" y="2290945"/>
              <a:ext cx="1106634" cy="3820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dirty="0">
                <a:solidFill>
                  <a:schemeClr val="tx1"/>
                </a:solidFill>
                <a:latin typeface="Times New Roman" panose="02020603050405020304" pitchFamily="18" charset="0"/>
                <a:cs typeface="Times New Roman" panose="02020603050405020304" pitchFamily="18" charset="0"/>
              </a:endParaRPr>
            </a:p>
          </p:txBody>
        </p:sp>
        <p:sp>
          <p:nvSpPr>
            <p:cNvPr id="110" name="文本框 109">
              <a:extLst>
                <a:ext uri="{FF2B5EF4-FFF2-40B4-BE49-F238E27FC236}">
                  <a16:creationId xmlns:a16="http://schemas.microsoft.com/office/drawing/2014/main" id="{C7DB9602-7B95-6846-7B1B-50E6B9F6D4F2}"/>
                </a:ext>
              </a:extLst>
            </p:cNvPr>
            <p:cNvSpPr txBox="1"/>
            <p:nvPr/>
          </p:nvSpPr>
          <p:spPr>
            <a:xfrm>
              <a:off x="3234147" y="2279680"/>
              <a:ext cx="1475511" cy="373715"/>
            </a:xfrm>
            <a:prstGeom prst="rect">
              <a:avLst/>
            </a:prstGeom>
            <a:noFill/>
          </p:spPr>
          <p:txBody>
            <a:bodyPr wrap="square" rtlCol="0">
              <a:spAutoFit/>
            </a:bodyPr>
            <a:lstStyle/>
            <a:p>
              <a:pPr algn="ctr"/>
              <a:r>
                <a:rPr lang="en-GB" sz="1847" dirty="0">
                  <a:latin typeface="Times New Roman" panose="02020603050405020304" pitchFamily="18" charset="0"/>
                  <a:cs typeface="Times New Roman" panose="02020603050405020304" pitchFamily="18" charset="0"/>
                </a:rPr>
                <a:t>Agent 2</a:t>
              </a:r>
            </a:p>
          </p:txBody>
        </p:sp>
        <p:sp>
          <p:nvSpPr>
            <p:cNvPr id="111" name="矩形: 圆角 110">
              <a:extLst>
                <a:ext uri="{FF2B5EF4-FFF2-40B4-BE49-F238E27FC236}">
                  <a16:creationId xmlns:a16="http://schemas.microsoft.com/office/drawing/2014/main" id="{717B2FE5-77B6-6EA6-7464-7EFB4E3E1C58}"/>
                </a:ext>
              </a:extLst>
            </p:cNvPr>
            <p:cNvSpPr/>
            <p:nvPr/>
          </p:nvSpPr>
          <p:spPr>
            <a:xfrm>
              <a:off x="5431375" y="2288820"/>
              <a:ext cx="1106634" cy="3820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dirty="0">
                <a:solidFill>
                  <a:schemeClr val="tx1"/>
                </a:solidFill>
                <a:latin typeface="Times New Roman" panose="02020603050405020304" pitchFamily="18" charset="0"/>
                <a:cs typeface="Times New Roman" panose="02020603050405020304" pitchFamily="18" charset="0"/>
              </a:endParaRPr>
            </a:p>
          </p:txBody>
        </p:sp>
        <p:grpSp>
          <p:nvGrpSpPr>
            <p:cNvPr id="112" name="组合 111">
              <a:extLst>
                <a:ext uri="{FF2B5EF4-FFF2-40B4-BE49-F238E27FC236}">
                  <a16:creationId xmlns:a16="http://schemas.microsoft.com/office/drawing/2014/main" id="{58F0CE01-4B0B-1D92-3F39-C6C582289912}"/>
                </a:ext>
              </a:extLst>
            </p:cNvPr>
            <p:cNvGrpSpPr/>
            <p:nvPr/>
          </p:nvGrpSpPr>
          <p:grpSpPr>
            <a:xfrm>
              <a:off x="4800440" y="2441644"/>
              <a:ext cx="340813" cy="76417"/>
              <a:chOff x="854905" y="428625"/>
              <a:chExt cx="332610" cy="72000"/>
            </a:xfrm>
          </p:grpSpPr>
          <p:sp>
            <p:nvSpPr>
              <p:cNvPr id="113" name="椭圆 112">
                <a:extLst>
                  <a:ext uri="{FF2B5EF4-FFF2-40B4-BE49-F238E27FC236}">
                    <a16:creationId xmlns:a16="http://schemas.microsoft.com/office/drawing/2014/main" id="{B2DD6928-170F-C8AC-495E-7A9DAB803AEB}"/>
                  </a:ext>
                </a:extLst>
              </p:cNvPr>
              <p:cNvSpPr/>
              <p:nvPr/>
            </p:nvSpPr>
            <p:spPr>
              <a:xfrm>
                <a:off x="854905" y="4286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114" name="椭圆 113">
                <a:extLst>
                  <a:ext uri="{FF2B5EF4-FFF2-40B4-BE49-F238E27FC236}">
                    <a16:creationId xmlns:a16="http://schemas.microsoft.com/office/drawing/2014/main" id="{2B46217F-0F32-006B-ECC8-B4A160DBC499}"/>
                  </a:ext>
                </a:extLst>
              </p:cNvPr>
              <p:cNvSpPr/>
              <p:nvPr/>
            </p:nvSpPr>
            <p:spPr>
              <a:xfrm>
                <a:off x="985210" y="4286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sp>
            <p:nvSpPr>
              <p:cNvPr id="115" name="椭圆 114">
                <a:extLst>
                  <a:ext uri="{FF2B5EF4-FFF2-40B4-BE49-F238E27FC236}">
                    <a16:creationId xmlns:a16="http://schemas.microsoft.com/office/drawing/2014/main" id="{B9F1DEBA-533B-78DF-6722-EF75AC30290C}"/>
                  </a:ext>
                </a:extLst>
              </p:cNvPr>
              <p:cNvSpPr/>
              <p:nvPr/>
            </p:nvSpPr>
            <p:spPr>
              <a:xfrm>
                <a:off x="1115515" y="4286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95" tIns="46847" rIns="93695" bIns="46847" numCol="1" spcCol="0" rtlCol="0" fromWordArt="0" anchor="ctr" anchorCtr="0" forceAA="0" compatLnSpc="1">
                <a:prstTxWarp prst="textNoShape">
                  <a:avLst/>
                </a:prstTxWarp>
                <a:noAutofit/>
              </a:bodyPr>
              <a:lstStyle/>
              <a:p>
                <a:pPr algn="ctr"/>
                <a:endParaRPr lang="en-GB" sz="1932"/>
              </a:p>
            </p:txBody>
          </p:sp>
        </p:grpSp>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AE8DFE18-304A-EE96-6A53-167BCC5E28DB}"/>
                    </a:ext>
                  </a:extLst>
                </p:cNvPr>
                <p:cNvSpPr txBox="1"/>
                <p:nvPr/>
              </p:nvSpPr>
              <p:spPr>
                <a:xfrm>
                  <a:off x="414300" y="1997935"/>
                  <a:ext cx="1330776" cy="868123"/>
                </a:xfrm>
                <a:prstGeom prst="rect">
                  <a:avLst/>
                </a:prstGeom>
                <a:noFill/>
              </p:spPr>
              <p:txBody>
                <a:bodyPr wrap="square" rtlCol="0" anchor="ctr">
                  <a:spAutoFit/>
                </a:bodyPr>
                <a:lstStyle/>
                <a:p>
                  <a:pPr algn="ctr">
                    <a:lnSpc>
                      <a:spcPct val="85000"/>
                    </a:lnSpc>
                  </a:pPr>
                  <a:r>
                    <a:rPr lang="en-GB" sz="1977" b="1" dirty="0">
                      <a:solidFill>
                        <a:schemeClr val="accent4"/>
                      </a:solidFill>
                      <a:latin typeface="Times New Roman" panose="02020603050405020304" pitchFamily="18" charset="0"/>
                      <a:cs typeface="Times New Roman" panose="02020603050405020304" pitchFamily="18" charset="0"/>
                    </a:rPr>
                    <a:t>Shared critic</a:t>
                  </a:r>
                </a:p>
                <a:p>
                  <a:pPr algn="ctr">
                    <a:lnSpc>
                      <a:spcPct val="85000"/>
                    </a:lnSpc>
                  </a:pPr>
                  <a:r>
                    <a:rPr lang="en-GB" sz="1977" b="1" dirty="0">
                      <a:solidFill>
                        <a:schemeClr val="accent4"/>
                      </a:solidFill>
                      <a:latin typeface="Times New Roman" panose="02020603050405020304" pitchFamily="18" charset="0"/>
                      <a:cs typeface="Times New Roman" panose="02020603050405020304" pitchFamily="18" charset="0"/>
                    </a:rPr>
                    <a:t>(cluster </a:t>
                  </a:r>
                  <a14:m>
                    <m:oMath xmlns:m="http://schemas.openxmlformats.org/officeDocument/2006/math">
                      <m:r>
                        <a:rPr lang="en-GB" sz="1977" b="1" i="1">
                          <a:solidFill>
                            <a:schemeClr val="accent4"/>
                          </a:solidFill>
                          <a:latin typeface="Cambria Math" panose="02040503050406030204" pitchFamily="18" charset="0"/>
                          <a:cs typeface="Times New Roman" panose="02020603050405020304" pitchFamily="18" charset="0"/>
                        </a:rPr>
                        <m:t>𝒌</m:t>
                      </m:r>
                    </m:oMath>
                  </a14:m>
                  <a:r>
                    <a:rPr lang="en-GB" sz="1977" b="1" dirty="0">
                      <a:solidFill>
                        <a:schemeClr val="accent4"/>
                      </a:solidFill>
                      <a:latin typeface="Times New Roman" panose="02020603050405020304" pitchFamily="18" charset="0"/>
                      <a:cs typeface="Times New Roman" panose="02020603050405020304" pitchFamily="18" charset="0"/>
                    </a:rPr>
                    <a:t>)</a:t>
                  </a:r>
                </a:p>
              </p:txBody>
            </p:sp>
          </mc:Choice>
          <mc:Fallback xmlns="">
            <p:sp>
              <p:nvSpPr>
                <p:cNvPr id="116" name="文本框 115">
                  <a:extLst>
                    <a:ext uri="{FF2B5EF4-FFF2-40B4-BE49-F238E27FC236}">
                      <a16:creationId xmlns:a16="http://schemas.microsoft.com/office/drawing/2014/main" id="{AE8DFE18-304A-EE96-6A53-167BCC5E28DB}"/>
                    </a:ext>
                  </a:extLst>
                </p:cNvPr>
                <p:cNvSpPr txBox="1">
                  <a:spLocks noRot="1" noChangeAspect="1" noMove="1" noResize="1" noEditPoints="1" noAdjustHandles="1" noChangeArrowheads="1" noChangeShapeType="1" noTextEdit="1"/>
                </p:cNvSpPr>
                <p:nvPr/>
              </p:nvSpPr>
              <p:spPr>
                <a:xfrm>
                  <a:off x="414300" y="1997935"/>
                  <a:ext cx="1330776" cy="868123"/>
                </a:xfrm>
                <a:prstGeom prst="rect">
                  <a:avLst/>
                </a:prstGeom>
                <a:blipFill>
                  <a:blip r:embed="rId6"/>
                  <a:stretch>
                    <a:fillRect l="-3196" t="-7692" r="-2283" b="-11888"/>
                  </a:stretch>
                </a:blipFill>
              </p:spPr>
              <p:txBody>
                <a:bodyPr/>
                <a:lstStyle/>
                <a:p>
                  <a:r>
                    <a:rPr lang="zh-CN" altLang="en-US">
                      <a:noFill/>
                    </a:rPr>
                    <a:t> </a:t>
                  </a:r>
                </a:p>
              </p:txBody>
            </p:sp>
          </mc:Fallback>
        </mc:AlternateContent>
        <p:cxnSp>
          <p:nvCxnSpPr>
            <p:cNvPr id="117" name="直接箭头连接符 116">
              <a:extLst>
                <a:ext uri="{FF2B5EF4-FFF2-40B4-BE49-F238E27FC236}">
                  <a16:creationId xmlns:a16="http://schemas.microsoft.com/office/drawing/2014/main" id="{4B2EEEE4-185D-892F-4355-95B93B023964}"/>
                </a:ext>
              </a:extLst>
            </p:cNvPr>
            <p:cNvCxnSpPr>
              <a:cxnSpLocks/>
              <a:stCxn id="98" idx="0"/>
              <a:endCxn id="107" idx="2"/>
            </p:cNvCxnSpPr>
            <p:nvPr/>
          </p:nvCxnSpPr>
          <p:spPr>
            <a:xfrm flipH="1" flipV="1">
              <a:off x="2503428" y="2671890"/>
              <a:ext cx="3618" cy="1098556"/>
            </a:xfrm>
            <a:prstGeom prst="straightConnector1">
              <a:avLst/>
            </a:prstGeom>
            <a:ln w="15875">
              <a:solidFill>
                <a:srgbClr val="0070C0"/>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8" name="直接箭头连接符 117">
              <a:extLst>
                <a:ext uri="{FF2B5EF4-FFF2-40B4-BE49-F238E27FC236}">
                  <a16:creationId xmlns:a16="http://schemas.microsoft.com/office/drawing/2014/main" id="{85A36A10-6336-9248-1130-09D64892628C}"/>
                </a:ext>
              </a:extLst>
            </p:cNvPr>
            <p:cNvCxnSpPr>
              <a:cxnSpLocks/>
              <a:stCxn id="99" idx="2"/>
            </p:cNvCxnSpPr>
            <p:nvPr/>
          </p:nvCxnSpPr>
          <p:spPr>
            <a:xfrm>
              <a:off x="3960616" y="4162333"/>
              <a:ext cx="6422" cy="496018"/>
            </a:xfrm>
            <a:prstGeom prst="straightConnector1">
              <a:avLst/>
            </a:prstGeom>
            <a:ln w="158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直接箭头连接符 118">
              <a:extLst>
                <a:ext uri="{FF2B5EF4-FFF2-40B4-BE49-F238E27FC236}">
                  <a16:creationId xmlns:a16="http://schemas.microsoft.com/office/drawing/2014/main" id="{09D51612-A8A5-7096-7F15-827D9A39AEC9}"/>
                </a:ext>
              </a:extLst>
            </p:cNvPr>
            <p:cNvCxnSpPr>
              <a:cxnSpLocks/>
              <a:stCxn id="101" idx="2"/>
            </p:cNvCxnSpPr>
            <p:nvPr/>
          </p:nvCxnSpPr>
          <p:spPr>
            <a:xfrm>
              <a:off x="5988307" y="4160208"/>
              <a:ext cx="5104" cy="498143"/>
            </a:xfrm>
            <a:prstGeom prst="straightConnector1">
              <a:avLst/>
            </a:prstGeom>
            <a:ln w="158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7D465ECA-5D22-A9C5-B338-2276DF9EA9E3}"/>
                </a:ext>
              </a:extLst>
            </p:cNvPr>
            <p:cNvCxnSpPr>
              <a:cxnSpLocks/>
              <a:stCxn id="109" idx="2"/>
              <a:endCxn id="100" idx="0"/>
            </p:cNvCxnSpPr>
            <p:nvPr/>
          </p:nvCxnSpPr>
          <p:spPr>
            <a:xfrm>
              <a:off x="3957001" y="2673030"/>
              <a:ext cx="10038" cy="1097581"/>
            </a:xfrm>
            <a:prstGeom prst="straightConnector1">
              <a:avLst/>
            </a:prstGeom>
            <a:ln w="15875">
              <a:solidFill>
                <a:srgbClr val="0070C0"/>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8078D60F-7C09-99E0-8BE1-FA8EE1203D30}"/>
                </a:ext>
              </a:extLst>
            </p:cNvPr>
            <p:cNvCxnSpPr>
              <a:cxnSpLocks/>
              <a:stCxn id="111" idx="2"/>
              <a:endCxn id="102" idx="0"/>
            </p:cNvCxnSpPr>
            <p:nvPr/>
          </p:nvCxnSpPr>
          <p:spPr>
            <a:xfrm>
              <a:off x="5984692" y="2670905"/>
              <a:ext cx="3621" cy="1093569"/>
            </a:xfrm>
            <a:prstGeom prst="straightConnector1">
              <a:avLst/>
            </a:prstGeom>
            <a:ln w="15875">
              <a:solidFill>
                <a:srgbClr val="0070C0"/>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连接符: 肘形 121">
              <a:extLst>
                <a:ext uri="{FF2B5EF4-FFF2-40B4-BE49-F238E27FC236}">
                  <a16:creationId xmlns:a16="http://schemas.microsoft.com/office/drawing/2014/main" id="{55567958-69B9-D0BC-FBC3-C0A4E65F60A6}"/>
                </a:ext>
              </a:extLst>
            </p:cNvPr>
            <p:cNvCxnSpPr>
              <a:cxnSpLocks/>
            </p:cNvCxnSpPr>
            <p:nvPr/>
          </p:nvCxnSpPr>
          <p:spPr>
            <a:xfrm rot="10800000">
              <a:off x="2510420" y="3055649"/>
              <a:ext cx="3834000" cy="2036161"/>
            </a:xfrm>
            <a:prstGeom prst="bentConnector3">
              <a:avLst>
                <a:gd name="adj1" fmla="val -14924"/>
              </a:avLst>
            </a:prstGeom>
            <a:ln w="1587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3" name="连接符: 肘形 122">
              <a:extLst>
                <a:ext uri="{FF2B5EF4-FFF2-40B4-BE49-F238E27FC236}">
                  <a16:creationId xmlns:a16="http://schemas.microsoft.com/office/drawing/2014/main" id="{F44FED68-CF78-41E5-B815-1861988A60AA}"/>
                </a:ext>
              </a:extLst>
            </p:cNvPr>
            <p:cNvCxnSpPr>
              <a:cxnSpLocks/>
              <a:stCxn id="142" idx="3"/>
            </p:cNvCxnSpPr>
            <p:nvPr/>
          </p:nvCxnSpPr>
          <p:spPr>
            <a:xfrm flipH="1" flipV="1">
              <a:off x="2688345" y="1681049"/>
              <a:ext cx="3673819" cy="3528309"/>
            </a:xfrm>
            <a:prstGeom prst="bentConnector3">
              <a:avLst>
                <a:gd name="adj1" fmla="val -22815"/>
              </a:avLst>
            </a:prstGeom>
            <a:ln w="158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24" name="连接符: 肘形 123">
              <a:extLst>
                <a:ext uri="{FF2B5EF4-FFF2-40B4-BE49-F238E27FC236}">
                  <a16:creationId xmlns:a16="http://schemas.microsoft.com/office/drawing/2014/main" id="{651B6916-B011-9345-A385-694F3BB16DFB}"/>
                </a:ext>
              </a:extLst>
            </p:cNvPr>
            <p:cNvCxnSpPr>
              <a:cxnSpLocks/>
              <a:stCxn id="142" idx="2"/>
            </p:cNvCxnSpPr>
            <p:nvPr/>
          </p:nvCxnSpPr>
          <p:spPr>
            <a:xfrm rot="5400000" flipH="1">
              <a:off x="2277241" y="1347048"/>
              <a:ext cx="4065502" cy="4068751"/>
            </a:xfrm>
            <a:prstGeom prst="bentConnector4">
              <a:avLst>
                <a:gd name="adj1" fmla="val 2030"/>
                <a:gd name="adj2" fmla="val -26754"/>
              </a:avLst>
            </a:prstGeom>
            <a:ln w="15875">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146B0808-0B80-FF28-12F3-61D0B6A205F0}"/>
                </a:ext>
              </a:extLst>
            </p:cNvPr>
            <p:cNvCxnSpPr>
              <a:cxnSpLocks/>
            </p:cNvCxnSpPr>
            <p:nvPr/>
          </p:nvCxnSpPr>
          <p:spPr>
            <a:xfrm flipH="1">
              <a:off x="2690042" y="1677974"/>
              <a:ext cx="1" cy="612000"/>
            </a:xfrm>
            <a:prstGeom prst="straightConnector1">
              <a:avLst/>
            </a:prstGeom>
            <a:ln w="15875">
              <a:solidFill>
                <a:srgbClr val="C00000"/>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26" name="直接箭头连接符 125">
              <a:extLst>
                <a:ext uri="{FF2B5EF4-FFF2-40B4-BE49-F238E27FC236}">
                  <a16:creationId xmlns:a16="http://schemas.microsoft.com/office/drawing/2014/main" id="{91556EF1-CA54-5B9C-FF54-A3B856491C49}"/>
                </a:ext>
              </a:extLst>
            </p:cNvPr>
            <p:cNvCxnSpPr>
              <a:cxnSpLocks/>
            </p:cNvCxnSpPr>
            <p:nvPr/>
          </p:nvCxnSpPr>
          <p:spPr>
            <a:xfrm flipH="1">
              <a:off x="4131490" y="1679174"/>
              <a:ext cx="1" cy="612000"/>
            </a:xfrm>
            <a:prstGeom prst="straightConnector1">
              <a:avLst/>
            </a:prstGeom>
            <a:ln w="15875">
              <a:solidFill>
                <a:srgbClr val="C00000"/>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27" name="直接箭头连接符 126">
              <a:extLst>
                <a:ext uri="{FF2B5EF4-FFF2-40B4-BE49-F238E27FC236}">
                  <a16:creationId xmlns:a16="http://schemas.microsoft.com/office/drawing/2014/main" id="{A592941F-BAB3-F293-11D3-8AB98D696C4F}"/>
                </a:ext>
              </a:extLst>
            </p:cNvPr>
            <p:cNvCxnSpPr>
              <a:cxnSpLocks/>
            </p:cNvCxnSpPr>
            <p:nvPr/>
          </p:nvCxnSpPr>
          <p:spPr>
            <a:xfrm flipH="1">
              <a:off x="6145588" y="1680215"/>
              <a:ext cx="1" cy="612000"/>
            </a:xfrm>
            <a:prstGeom prst="straightConnector1">
              <a:avLst/>
            </a:prstGeom>
            <a:ln w="15875">
              <a:solidFill>
                <a:srgbClr val="C00000"/>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CDF062BD-1762-26A4-CDD3-2265D82345A4}"/>
                </a:ext>
              </a:extLst>
            </p:cNvPr>
            <p:cNvCxnSpPr>
              <a:cxnSpLocks/>
            </p:cNvCxnSpPr>
            <p:nvPr/>
          </p:nvCxnSpPr>
          <p:spPr>
            <a:xfrm rot="10800000" flipH="1" flipV="1">
              <a:off x="2284958" y="1347245"/>
              <a:ext cx="1" cy="936000"/>
            </a:xfrm>
            <a:prstGeom prst="straightConnector1">
              <a:avLst/>
            </a:prstGeom>
            <a:ln w="15875">
              <a:solidFill>
                <a:schemeClr val="accent4"/>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5947B12-E2C1-1B63-CAEE-8812F129BCC0}"/>
                </a:ext>
              </a:extLst>
            </p:cNvPr>
            <p:cNvCxnSpPr>
              <a:cxnSpLocks/>
            </p:cNvCxnSpPr>
            <p:nvPr/>
          </p:nvCxnSpPr>
          <p:spPr>
            <a:xfrm flipH="1">
              <a:off x="3768946" y="1348672"/>
              <a:ext cx="1" cy="936000"/>
            </a:xfrm>
            <a:prstGeom prst="straightConnector1">
              <a:avLst/>
            </a:prstGeom>
            <a:ln w="15875">
              <a:solidFill>
                <a:schemeClr val="accent4"/>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30" name="直接箭头连接符 129">
              <a:extLst>
                <a:ext uri="{FF2B5EF4-FFF2-40B4-BE49-F238E27FC236}">
                  <a16:creationId xmlns:a16="http://schemas.microsoft.com/office/drawing/2014/main" id="{0AB4BBF2-EF9C-74FC-B667-31295C5C41AE}"/>
                </a:ext>
              </a:extLst>
            </p:cNvPr>
            <p:cNvCxnSpPr>
              <a:cxnSpLocks/>
            </p:cNvCxnSpPr>
            <p:nvPr/>
          </p:nvCxnSpPr>
          <p:spPr>
            <a:xfrm flipH="1">
              <a:off x="5791027" y="1342173"/>
              <a:ext cx="1" cy="936000"/>
            </a:xfrm>
            <a:prstGeom prst="straightConnector1">
              <a:avLst/>
            </a:prstGeom>
            <a:ln w="15875">
              <a:solidFill>
                <a:schemeClr val="accent4"/>
              </a:solidFill>
              <a:prstDash val="soli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D1CD5A5C-CE26-A1FD-185F-272F6D50CB15}"/>
                    </a:ext>
                  </a:extLst>
                </p:cNvPr>
                <p:cNvSpPr txBox="1"/>
                <p:nvPr/>
              </p:nvSpPr>
              <p:spPr>
                <a:xfrm>
                  <a:off x="3920463" y="2987699"/>
                  <a:ext cx="604236" cy="393724"/>
                </a:xfrm>
                <a:prstGeom prst="rect">
                  <a:avLst/>
                </a:prstGeom>
                <a:noFill/>
                <a:ln>
                  <a:noFill/>
                  <a:prstDash val="solid"/>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rgbClr val="0070C0"/>
                                </a:solidFill>
                                <a:latin typeface="Cambria Math" panose="02040503050406030204" pitchFamily="18" charset="0"/>
                                <a:cs typeface="Times New Roman" panose="02020603050405020304" pitchFamily="18" charset="0"/>
                              </a:rPr>
                            </m:ctrlPr>
                          </m:sSubPr>
                          <m:e>
                            <m:r>
                              <a:rPr lang="en-GB" sz="1977" i="1">
                                <a:solidFill>
                                  <a:srgbClr val="0070C0"/>
                                </a:solidFill>
                                <a:latin typeface="Cambria Math" panose="02040503050406030204" pitchFamily="18" charset="0"/>
                                <a:cs typeface="Times New Roman" panose="02020603050405020304" pitchFamily="18" charset="0"/>
                              </a:rPr>
                              <m:t>𝑜</m:t>
                            </m:r>
                          </m:e>
                          <m:sub>
                            <m:r>
                              <a:rPr lang="en-GB" sz="1977" i="1">
                                <a:solidFill>
                                  <a:srgbClr val="0070C0"/>
                                </a:solidFill>
                                <a:latin typeface="Cambria Math" panose="02040503050406030204" pitchFamily="18" charset="0"/>
                                <a:cs typeface="Times New Roman" panose="02020603050405020304" pitchFamily="18" charset="0"/>
                              </a:rPr>
                              <m:t>2</m:t>
                            </m:r>
                          </m:sub>
                        </m:sSub>
                      </m:oMath>
                    </m:oMathPara>
                  </a14:m>
                  <a:endParaRPr lang="en-GB" sz="1977"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31" name="文本框 130">
                  <a:extLst>
                    <a:ext uri="{FF2B5EF4-FFF2-40B4-BE49-F238E27FC236}">
                      <a16:creationId xmlns:a16="http://schemas.microsoft.com/office/drawing/2014/main" id="{D1CD5A5C-CE26-A1FD-185F-272F6D50CB15}"/>
                    </a:ext>
                  </a:extLst>
                </p:cNvPr>
                <p:cNvSpPr txBox="1">
                  <a:spLocks noRot="1" noChangeAspect="1" noMove="1" noResize="1" noEditPoints="1" noAdjustHandles="1" noChangeArrowheads="1" noChangeShapeType="1" noTextEdit="1"/>
                </p:cNvSpPr>
                <p:nvPr/>
              </p:nvSpPr>
              <p:spPr>
                <a:xfrm>
                  <a:off x="3920463" y="2987699"/>
                  <a:ext cx="604236" cy="393724"/>
                </a:xfrm>
                <a:prstGeom prst="rect">
                  <a:avLst/>
                </a:prstGeom>
                <a:blipFill>
                  <a:blip r:embed="rId7"/>
                  <a:stretch>
                    <a:fillRect b="-1563"/>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31">
                  <a:extLst>
                    <a:ext uri="{FF2B5EF4-FFF2-40B4-BE49-F238E27FC236}">
                      <a16:creationId xmlns:a16="http://schemas.microsoft.com/office/drawing/2014/main" id="{A2F42667-ACA6-EF00-212F-541CD1C7EABA}"/>
                    </a:ext>
                  </a:extLst>
                </p:cNvPr>
                <p:cNvSpPr txBox="1"/>
                <p:nvPr/>
              </p:nvSpPr>
              <p:spPr>
                <a:xfrm>
                  <a:off x="5932236" y="2979616"/>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rgbClr val="0070C0"/>
                                </a:solidFill>
                                <a:latin typeface="Cambria Math" panose="02040503050406030204" pitchFamily="18" charset="0"/>
                                <a:cs typeface="Times New Roman" panose="02020603050405020304" pitchFamily="18" charset="0"/>
                              </a:rPr>
                            </m:ctrlPr>
                          </m:sSubPr>
                          <m:e>
                            <m:r>
                              <a:rPr lang="en-GB" sz="1977" i="1">
                                <a:solidFill>
                                  <a:srgbClr val="0070C0"/>
                                </a:solidFill>
                                <a:latin typeface="Cambria Math" panose="02040503050406030204" pitchFamily="18" charset="0"/>
                                <a:cs typeface="Times New Roman" panose="02020603050405020304" pitchFamily="18" charset="0"/>
                              </a:rPr>
                              <m:t>𝑜</m:t>
                            </m:r>
                          </m:e>
                          <m:sub>
                            <m:r>
                              <a:rPr lang="en-GB" sz="1977" i="1">
                                <a:solidFill>
                                  <a:srgbClr val="0070C0"/>
                                </a:solidFill>
                                <a:latin typeface="Cambria Math" panose="02040503050406030204" pitchFamily="18" charset="0"/>
                                <a:cs typeface="Times New Roman" panose="02020603050405020304" pitchFamily="18" charset="0"/>
                              </a:rPr>
                              <m:t>𝐼</m:t>
                            </m:r>
                          </m:sub>
                        </m:sSub>
                      </m:oMath>
                    </m:oMathPara>
                  </a14:m>
                  <a:endParaRPr lang="en-GB" sz="1977"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32" name="文本框 131">
                  <a:extLst>
                    <a:ext uri="{FF2B5EF4-FFF2-40B4-BE49-F238E27FC236}">
                      <a16:creationId xmlns:a16="http://schemas.microsoft.com/office/drawing/2014/main" id="{A2F42667-ACA6-EF00-212F-541CD1C7EABA}"/>
                    </a:ext>
                  </a:extLst>
                </p:cNvPr>
                <p:cNvSpPr txBox="1">
                  <a:spLocks noRot="1" noChangeAspect="1" noMove="1" noResize="1" noEditPoints="1" noAdjustHandles="1" noChangeArrowheads="1" noChangeShapeType="1" noTextEdit="1"/>
                </p:cNvSpPr>
                <p:nvPr/>
              </p:nvSpPr>
              <p:spPr>
                <a:xfrm>
                  <a:off x="5932236" y="2979616"/>
                  <a:ext cx="604236" cy="393724"/>
                </a:xfrm>
                <a:prstGeom prst="rect">
                  <a:avLst/>
                </a:prstGeom>
                <a:blipFill>
                  <a:blip r:embed="rId8"/>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a:extLst>
                    <a:ext uri="{FF2B5EF4-FFF2-40B4-BE49-F238E27FC236}">
                      <a16:creationId xmlns:a16="http://schemas.microsoft.com/office/drawing/2014/main" id="{1FDFEA69-7D6F-CE67-9C5F-5411DD935353}"/>
                    </a:ext>
                  </a:extLst>
                </p:cNvPr>
                <p:cNvSpPr txBox="1"/>
                <p:nvPr/>
              </p:nvSpPr>
              <p:spPr>
                <a:xfrm>
                  <a:off x="2496757" y="4227415"/>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chemeClr val="accent6"/>
                                </a:solidFill>
                                <a:latin typeface="Cambria Math" panose="02040503050406030204" pitchFamily="18" charset="0"/>
                                <a:cs typeface="Times New Roman" panose="02020603050405020304" pitchFamily="18" charset="0"/>
                              </a:rPr>
                            </m:ctrlPr>
                          </m:sSubPr>
                          <m:e>
                            <m:r>
                              <a:rPr lang="en-GB" sz="1977" i="1">
                                <a:solidFill>
                                  <a:schemeClr val="accent6"/>
                                </a:solidFill>
                                <a:latin typeface="Cambria Math" panose="02040503050406030204" pitchFamily="18" charset="0"/>
                                <a:cs typeface="Times New Roman" panose="02020603050405020304" pitchFamily="18" charset="0"/>
                              </a:rPr>
                              <m:t>𝑎</m:t>
                            </m:r>
                          </m:e>
                          <m:sub>
                            <m:r>
                              <a:rPr lang="en-GB" sz="1977" i="1">
                                <a:solidFill>
                                  <a:schemeClr val="accent6"/>
                                </a:solidFill>
                                <a:latin typeface="Cambria Math" panose="02040503050406030204" pitchFamily="18" charset="0"/>
                                <a:cs typeface="Times New Roman" panose="02020603050405020304" pitchFamily="18" charset="0"/>
                              </a:rPr>
                              <m:t>1</m:t>
                            </m:r>
                          </m:sub>
                        </m:sSub>
                      </m:oMath>
                    </m:oMathPara>
                  </a14:m>
                  <a:endParaRPr lang="en-GB" sz="1977"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33" name="文本框 132">
                  <a:extLst>
                    <a:ext uri="{FF2B5EF4-FFF2-40B4-BE49-F238E27FC236}">
                      <a16:creationId xmlns:a16="http://schemas.microsoft.com/office/drawing/2014/main" id="{1FDFEA69-7D6F-CE67-9C5F-5411DD935353}"/>
                    </a:ext>
                  </a:extLst>
                </p:cNvPr>
                <p:cNvSpPr txBox="1">
                  <a:spLocks noRot="1" noChangeAspect="1" noMove="1" noResize="1" noEditPoints="1" noAdjustHandles="1" noChangeArrowheads="1" noChangeShapeType="1" noTextEdit="1"/>
                </p:cNvSpPr>
                <p:nvPr/>
              </p:nvSpPr>
              <p:spPr>
                <a:xfrm>
                  <a:off x="2496757" y="4227415"/>
                  <a:ext cx="604236" cy="393724"/>
                </a:xfrm>
                <a:prstGeom prst="rect">
                  <a:avLst/>
                </a:prstGeom>
                <a:blipFill>
                  <a:blip r:embed="rId9"/>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 name="文本框 133">
                  <a:extLst>
                    <a:ext uri="{FF2B5EF4-FFF2-40B4-BE49-F238E27FC236}">
                      <a16:creationId xmlns:a16="http://schemas.microsoft.com/office/drawing/2014/main" id="{BB798949-AF42-D4FE-F458-B2AD8E3C08C0}"/>
                    </a:ext>
                  </a:extLst>
                </p:cNvPr>
                <p:cNvSpPr txBox="1"/>
                <p:nvPr/>
              </p:nvSpPr>
              <p:spPr>
                <a:xfrm>
                  <a:off x="3949617" y="4205919"/>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chemeClr val="accent6"/>
                                </a:solidFill>
                                <a:latin typeface="Cambria Math" panose="02040503050406030204" pitchFamily="18" charset="0"/>
                                <a:cs typeface="Times New Roman" panose="02020603050405020304" pitchFamily="18" charset="0"/>
                              </a:rPr>
                            </m:ctrlPr>
                          </m:sSubPr>
                          <m:e>
                            <m:r>
                              <a:rPr lang="en-GB" sz="1977" i="1">
                                <a:solidFill>
                                  <a:schemeClr val="accent6"/>
                                </a:solidFill>
                                <a:latin typeface="Cambria Math" panose="02040503050406030204" pitchFamily="18" charset="0"/>
                                <a:cs typeface="Times New Roman" panose="02020603050405020304" pitchFamily="18" charset="0"/>
                              </a:rPr>
                              <m:t>𝑎</m:t>
                            </m:r>
                          </m:e>
                          <m:sub>
                            <m:r>
                              <a:rPr lang="en-GB" sz="1977" i="1">
                                <a:solidFill>
                                  <a:schemeClr val="accent6"/>
                                </a:solidFill>
                                <a:latin typeface="Cambria Math" panose="02040503050406030204" pitchFamily="18" charset="0"/>
                                <a:cs typeface="Times New Roman" panose="02020603050405020304" pitchFamily="18" charset="0"/>
                              </a:rPr>
                              <m:t>2</m:t>
                            </m:r>
                          </m:sub>
                        </m:sSub>
                      </m:oMath>
                    </m:oMathPara>
                  </a14:m>
                  <a:endParaRPr lang="en-GB" sz="1977"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34" name="文本框 133">
                  <a:extLst>
                    <a:ext uri="{FF2B5EF4-FFF2-40B4-BE49-F238E27FC236}">
                      <a16:creationId xmlns:a16="http://schemas.microsoft.com/office/drawing/2014/main" id="{BB798949-AF42-D4FE-F458-B2AD8E3C08C0}"/>
                    </a:ext>
                  </a:extLst>
                </p:cNvPr>
                <p:cNvSpPr txBox="1">
                  <a:spLocks noRot="1" noChangeAspect="1" noMove="1" noResize="1" noEditPoints="1" noAdjustHandles="1" noChangeArrowheads="1" noChangeShapeType="1" noTextEdit="1"/>
                </p:cNvSpPr>
                <p:nvPr/>
              </p:nvSpPr>
              <p:spPr>
                <a:xfrm>
                  <a:off x="3949617" y="4205919"/>
                  <a:ext cx="604236" cy="393724"/>
                </a:xfrm>
                <a:prstGeom prst="rect">
                  <a:avLst/>
                </a:prstGeom>
                <a:blipFill>
                  <a:blip r:embed="rId10"/>
                  <a:stretch>
                    <a:fillRect b="-15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5" name="文本框 134">
                  <a:extLst>
                    <a:ext uri="{FF2B5EF4-FFF2-40B4-BE49-F238E27FC236}">
                      <a16:creationId xmlns:a16="http://schemas.microsoft.com/office/drawing/2014/main" id="{27D3F6DC-A80F-0D5E-EABC-282984AD771A}"/>
                    </a:ext>
                  </a:extLst>
                </p:cNvPr>
                <p:cNvSpPr txBox="1"/>
                <p:nvPr/>
              </p:nvSpPr>
              <p:spPr>
                <a:xfrm>
                  <a:off x="6013580" y="4229753"/>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chemeClr val="accent6"/>
                                </a:solidFill>
                                <a:latin typeface="Cambria Math" panose="02040503050406030204" pitchFamily="18" charset="0"/>
                                <a:cs typeface="Times New Roman" panose="02020603050405020304" pitchFamily="18" charset="0"/>
                              </a:rPr>
                            </m:ctrlPr>
                          </m:sSubPr>
                          <m:e>
                            <m:r>
                              <a:rPr lang="en-GB" sz="1977" i="1">
                                <a:solidFill>
                                  <a:schemeClr val="accent6"/>
                                </a:solidFill>
                                <a:latin typeface="Cambria Math" panose="02040503050406030204" pitchFamily="18" charset="0"/>
                                <a:cs typeface="Times New Roman" panose="02020603050405020304" pitchFamily="18" charset="0"/>
                              </a:rPr>
                              <m:t>𝑎</m:t>
                            </m:r>
                          </m:e>
                          <m:sub>
                            <m:r>
                              <a:rPr lang="en-GB" sz="1977" i="1">
                                <a:solidFill>
                                  <a:schemeClr val="accent6"/>
                                </a:solidFill>
                                <a:latin typeface="Cambria Math" panose="02040503050406030204" pitchFamily="18" charset="0"/>
                                <a:cs typeface="Times New Roman" panose="02020603050405020304" pitchFamily="18" charset="0"/>
                              </a:rPr>
                              <m:t>𝐼</m:t>
                            </m:r>
                          </m:sub>
                        </m:sSub>
                      </m:oMath>
                    </m:oMathPara>
                  </a14:m>
                  <a:endParaRPr lang="en-GB" sz="1977"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35" name="文本框 134">
                  <a:extLst>
                    <a:ext uri="{FF2B5EF4-FFF2-40B4-BE49-F238E27FC236}">
                      <a16:creationId xmlns:a16="http://schemas.microsoft.com/office/drawing/2014/main" id="{27D3F6DC-A80F-0D5E-EABC-282984AD771A}"/>
                    </a:ext>
                  </a:extLst>
                </p:cNvPr>
                <p:cNvSpPr txBox="1">
                  <a:spLocks noRot="1" noChangeAspect="1" noMove="1" noResize="1" noEditPoints="1" noAdjustHandles="1" noChangeArrowheads="1" noChangeShapeType="1" noTextEdit="1"/>
                </p:cNvSpPr>
                <p:nvPr/>
              </p:nvSpPr>
              <p:spPr>
                <a:xfrm>
                  <a:off x="6013580" y="4229753"/>
                  <a:ext cx="604236" cy="393724"/>
                </a:xfrm>
                <a:prstGeom prst="rect">
                  <a:avLst/>
                </a:prstGeom>
                <a:blipFill>
                  <a:blip r:embed="rId11"/>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6" name="文本框 135">
                  <a:extLst>
                    <a:ext uri="{FF2B5EF4-FFF2-40B4-BE49-F238E27FC236}">
                      <a16:creationId xmlns:a16="http://schemas.microsoft.com/office/drawing/2014/main" id="{0D71452E-3372-09F0-235C-F857CEB63D9C}"/>
                    </a:ext>
                  </a:extLst>
                </p:cNvPr>
                <p:cNvSpPr txBox="1"/>
                <p:nvPr/>
              </p:nvSpPr>
              <p:spPr>
                <a:xfrm>
                  <a:off x="2187094" y="1296263"/>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chemeClr val="accent4"/>
                                </a:solidFill>
                                <a:latin typeface="Cambria Math" panose="02040503050406030204" pitchFamily="18" charset="0"/>
                                <a:cs typeface="Times New Roman" panose="02020603050405020304" pitchFamily="18" charset="0"/>
                              </a:rPr>
                            </m:ctrlPr>
                          </m:sSubPr>
                          <m:e>
                            <m:r>
                              <a:rPr lang="en-GB" sz="1977" i="1">
                                <a:solidFill>
                                  <a:schemeClr val="accent4"/>
                                </a:solidFill>
                                <a:latin typeface="Cambria Math" panose="02040503050406030204" pitchFamily="18" charset="0"/>
                                <a:cs typeface="Times New Roman" panose="02020603050405020304" pitchFamily="18" charset="0"/>
                              </a:rPr>
                              <m:t>𝑟</m:t>
                            </m:r>
                          </m:e>
                          <m:sub>
                            <m:r>
                              <a:rPr lang="en-GB" sz="1977" i="1">
                                <a:solidFill>
                                  <a:schemeClr val="accent4"/>
                                </a:solidFill>
                                <a:latin typeface="Cambria Math" panose="02040503050406030204" pitchFamily="18" charset="0"/>
                                <a:cs typeface="Times New Roman" panose="02020603050405020304" pitchFamily="18" charset="0"/>
                              </a:rPr>
                              <m:t>1</m:t>
                            </m:r>
                          </m:sub>
                        </m:sSub>
                      </m:oMath>
                    </m:oMathPara>
                  </a14:m>
                  <a:endParaRPr lang="en-GB" sz="1977" dirty="0">
                    <a:solidFill>
                      <a:schemeClr val="accent4"/>
                    </a:solidFill>
                    <a:latin typeface="Times New Roman" panose="02020603050405020304" pitchFamily="18" charset="0"/>
                    <a:cs typeface="Times New Roman" panose="02020603050405020304" pitchFamily="18" charset="0"/>
                  </a:endParaRPr>
                </a:p>
              </p:txBody>
            </p:sp>
          </mc:Choice>
          <mc:Fallback xmlns="">
            <p:sp>
              <p:nvSpPr>
                <p:cNvPr id="136" name="文本框 135">
                  <a:extLst>
                    <a:ext uri="{FF2B5EF4-FFF2-40B4-BE49-F238E27FC236}">
                      <a16:creationId xmlns:a16="http://schemas.microsoft.com/office/drawing/2014/main" id="{0D71452E-3372-09F0-235C-F857CEB63D9C}"/>
                    </a:ext>
                  </a:extLst>
                </p:cNvPr>
                <p:cNvSpPr txBox="1">
                  <a:spLocks noRot="1" noChangeAspect="1" noMove="1" noResize="1" noEditPoints="1" noAdjustHandles="1" noChangeArrowheads="1" noChangeShapeType="1" noTextEdit="1"/>
                </p:cNvSpPr>
                <p:nvPr/>
              </p:nvSpPr>
              <p:spPr>
                <a:xfrm>
                  <a:off x="2187094" y="1296263"/>
                  <a:ext cx="604236" cy="393724"/>
                </a:xfrm>
                <a:prstGeom prst="rect">
                  <a:avLst/>
                </a:prstGeom>
                <a:blipFill>
                  <a:blip r:embed="rId12"/>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7BC47E02-0418-20FF-9BE4-339ECD2A6702}"/>
                    </a:ext>
                  </a:extLst>
                </p:cNvPr>
                <p:cNvSpPr txBox="1"/>
                <p:nvPr/>
              </p:nvSpPr>
              <p:spPr>
                <a:xfrm>
                  <a:off x="3641966" y="1296263"/>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chemeClr val="accent4"/>
                                </a:solidFill>
                                <a:latin typeface="Cambria Math" panose="02040503050406030204" pitchFamily="18" charset="0"/>
                                <a:cs typeface="Times New Roman" panose="02020603050405020304" pitchFamily="18" charset="0"/>
                              </a:rPr>
                            </m:ctrlPr>
                          </m:sSubPr>
                          <m:e>
                            <m:r>
                              <a:rPr lang="en-GB" sz="1977" i="1">
                                <a:solidFill>
                                  <a:schemeClr val="accent4"/>
                                </a:solidFill>
                                <a:latin typeface="Cambria Math" panose="02040503050406030204" pitchFamily="18" charset="0"/>
                                <a:cs typeface="Times New Roman" panose="02020603050405020304" pitchFamily="18" charset="0"/>
                              </a:rPr>
                              <m:t>𝑟</m:t>
                            </m:r>
                          </m:e>
                          <m:sub>
                            <m:r>
                              <a:rPr lang="en-GB" sz="1977" i="1">
                                <a:solidFill>
                                  <a:schemeClr val="accent4"/>
                                </a:solidFill>
                                <a:latin typeface="Cambria Math" panose="02040503050406030204" pitchFamily="18" charset="0"/>
                                <a:cs typeface="Times New Roman" panose="02020603050405020304" pitchFamily="18" charset="0"/>
                              </a:rPr>
                              <m:t>2</m:t>
                            </m:r>
                          </m:sub>
                        </m:sSub>
                      </m:oMath>
                    </m:oMathPara>
                  </a14:m>
                  <a:endParaRPr lang="en-GB" sz="1977" dirty="0">
                    <a:solidFill>
                      <a:schemeClr val="accent4"/>
                    </a:solidFill>
                    <a:latin typeface="Times New Roman" panose="02020603050405020304" pitchFamily="18" charset="0"/>
                    <a:cs typeface="Times New Roman" panose="02020603050405020304" pitchFamily="18" charset="0"/>
                  </a:endParaRPr>
                </a:p>
              </p:txBody>
            </p:sp>
          </mc:Choice>
          <mc:Fallback xmlns="">
            <p:sp>
              <p:nvSpPr>
                <p:cNvPr id="137" name="文本框 136">
                  <a:extLst>
                    <a:ext uri="{FF2B5EF4-FFF2-40B4-BE49-F238E27FC236}">
                      <a16:creationId xmlns:a16="http://schemas.microsoft.com/office/drawing/2014/main" id="{7BC47E02-0418-20FF-9BE4-339ECD2A6702}"/>
                    </a:ext>
                  </a:extLst>
                </p:cNvPr>
                <p:cNvSpPr txBox="1">
                  <a:spLocks noRot="1" noChangeAspect="1" noMove="1" noResize="1" noEditPoints="1" noAdjustHandles="1" noChangeArrowheads="1" noChangeShapeType="1" noTextEdit="1"/>
                </p:cNvSpPr>
                <p:nvPr/>
              </p:nvSpPr>
              <p:spPr>
                <a:xfrm>
                  <a:off x="3641966" y="1296263"/>
                  <a:ext cx="604236" cy="393724"/>
                </a:xfrm>
                <a:prstGeom prst="rect">
                  <a:avLst/>
                </a:prstGeom>
                <a:blipFill>
                  <a:blip r:embed="rId13"/>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文本框 137">
                  <a:extLst>
                    <a:ext uri="{FF2B5EF4-FFF2-40B4-BE49-F238E27FC236}">
                      <a16:creationId xmlns:a16="http://schemas.microsoft.com/office/drawing/2014/main" id="{F8AE6792-568D-044F-8010-9B0FCE6B9747}"/>
                    </a:ext>
                  </a:extLst>
                </p:cNvPr>
                <p:cNvSpPr txBox="1"/>
                <p:nvPr/>
              </p:nvSpPr>
              <p:spPr>
                <a:xfrm>
                  <a:off x="5671807" y="1296263"/>
                  <a:ext cx="604236"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977" i="1">
                                <a:solidFill>
                                  <a:schemeClr val="accent4"/>
                                </a:solidFill>
                                <a:latin typeface="Cambria Math" panose="02040503050406030204" pitchFamily="18" charset="0"/>
                                <a:cs typeface="Times New Roman" panose="02020603050405020304" pitchFamily="18" charset="0"/>
                              </a:rPr>
                            </m:ctrlPr>
                          </m:sSubPr>
                          <m:e>
                            <m:r>
                              <a:rPr lang="en-GB" sz="1977" i="1">
                                <a:solidFill>
                                  <a:schemeClr val="accent4"/>
                                </a:solidFill>
                                <a:latin typeface="Cambria Math" panose="02040503050406030204" pitchFamily="18" charset="0"/>
                                <a:cs typeface="Times New Roman" panose="02020603050405020304" pitchFamily="18" charset="0"/>
                              </a:rPr>
                              <m:t>𝑟</m:t>
                            </m:r>
                          </m:e>
                          <m:sub>
                            <m:r>
                              <a:rPr lang="en-GB" sz="1977" i="1">
                                <a:solidFill>
                                  <a:schemeClr val="accent4"/>
                                </a:solidFill>
                                <a:latin typeface="Cambria Math" panose="02040503050406030204" pitchFamily="18" charset="0"/>
                                <a:cs typeface="Times New Roman" panose="02020603050405020304" pitchFamily="18" charset="0"/>
                              </a:rPr>
                              <m:t>𝐼</m:t>
                            </m:r>
                          </m:sub>
                        </m:sSub>
                      </m:oMath>
                    </m:oMathPara>
                  </a14:m>
                  <a:endParaRPr lang="en-GB" sz="1977" dirty="0">
                    <a:solidFill>
                      <a:schemeClr val="accent4"/>
                    </a:solidFill>
                    <a:latin typeface="Times New Roman" panose="02020603050405020304" pitchFamily="18" charset="0"/>
                    <a:cs typeface="Times New Roman" panose="02020603050405020304" pitchFamily="18" charset="0"/>
                  </a:endParaRPr>
                </a:p>
              </p:txBody>
            </p:sp>
          </mc:Choice>
          <mc:Fallback xmlns="">
            <p:sp>
              <p:nvSpPr>
                <p:cNvPr id="138" name="文本框 137">
                  <a:extLst>
                    <a:ext uri="{FF2B5EF4-FFF2-40B4-BE49-F238E27FC236}">
                      <a16:creationId xmlns:a16="http://schemas.microsoft.com/office/drawing/2014/main" id="{F8AE6792-568D-044F-8010-9B0FCE6B9747}"/>
                    </a:ext>
                  </a:extLst>
                </p:cNvPr>
                <p:cNvSpPr txBox="1">
                  <a:spLocks noRot="1" noChangeAspect="1" noMove="1" noResize="1" noEditPoints="1" noAdjustHandles="1" noChangeArrowheads="1" noChangeShapeType="1" noTextEdit="1"/>
                </p:cNvSpPr>
                <p:nvPr/>
              </p:nvSpPr>
              <p:spPr>
                <a:xfrm>
                  <a:off x="5671807" y="1296263"/>
                  <a:ext cx="604236" cy="393724"/>
                </a:xfrm>
                <a:prstGeom prst="rect">
                  <a:avLst/>
                </a:prstGeom>
                <a:blipFill>
                  <a:blip r:embed="rId14"/>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02E205AF-5212-EA9A-B141-DF4ED308C3FD}"/>
                    </a:ext>
                  </a:extLst>
                </p:cNvPr>
                <p:cNvSpPr txBox="1"/>
                <p:nvPr/>
              </p:nvSpPr>
              <p:spPr>
                <a:xfrm>
                  <a:off x="2641381" y="1626288"/>
                  <a:ext cx="992240"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1977" i="1">
                            <a:solidFill>
                              <a:srgbClr val="C00000"/>
                            </a:solidFill>
                            <a:latin typeface="Cambria Math" panose="02040503050406030204" pitchFamily="18" charset="0"/>
                            <a:cs typeface="Times New Roman" panose="02020603050405020304" pitchFamily="18" charset="0"/>
                          </a:rPr>
                          <m:t>(</m:t>
                        </m:r>
                        <m:sSub>
                          <m:sSubPr>
                            <m:ctrlPr>
                              <a:rPr lang="en-GB" sz="1977" i="1">
                                <a:solidFill>
                                  <a:srgbClr val="C00000"/>
                                </a:solidFill>
                                <a:latin typeface="Cambria Math" panose="02040503050406030204" pitchFamily="18" charset="0"/>
                                <a:cs typeface="Times New Roman" panose="02020603050405020304" pitchFamily="18" charset="0"/>
                              </a:rPr>
                            </m:ctrlPr>
                          </m:sSubPr>
                          <m:e>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𝜓</m:t>
                            </m:r>
                          </m:e>
                          <m:sub>
                            <m:r>
                              <a:rPr lang="en-GB" sz="1977" i="1">
                                <a:solidFill>
                                  <a:srgbClr val="C00000"/>
                                </a:solidFill>
                                <a:latin typeface="Cambria Math" panose="02040503050406030204" pitchFamily="18" charset="0"/>
                                <a:cs typeface="Times New Roman" panose="02020603050405020304" pitchFamily="18" charset="0"/>
                              </a:rPr>
                              <m:t>1</m:t>
                            </m:r>
                          </m:sub>
                        </m:sSub>
                        <m:r>
                          <a:rPr lang="en-GB" sz="1977" i="1">
                            <a:solidFill>
                              <a:srgbClr val="C00000"/>
                            </a:solidFill>
                            <a:latin typeface="Cambria Math" panose="02040503050406030204" pitchFamily="18" charset="0"/>
                            <a:cs typeface="Times New Roman" panose="02020603050405020304" pitchFamily="18" charset="0"/>
                          </a:rPr>
                          <m:t>,</m:t>
                        </m:r>
                        <m:sSub>
                          <m:sSubPr>
                            <m:ctrlPr>
                              <a:rPr lang="en-GB" sz="1977" i="1">
                                <a:solidFill>
                                  <a:srgbClr val="C00000"/>
                                </a:solidFill>
                                <a:latin typeface="Cambria Math" panose="02040503050406030204" pitchFamily="18" charset="0"/>
                                <a:cs typeface="Times New Roman" panose="02020603050405020304" pitchFamily="18" charset="0"/>
                              </a:rPr>
                            </m:ctrlPr>
                          </m:sSubPr>
                          <m:e>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𝜉</m:t>
                            </m:r>
                          </m:e>
                          <m:sub>
                            <m:r>
                              <a:rPr lang="en-GB" sz="1977" i="1">
                                <a:solidFill>
                                  <a:srgbClr val="C00000"/>
                                </a:solidFill>
                                <a:latin typeface="Cambria Math" panose="02040503050406030204" pitchFamily="18" charset="0"/>
                                <a:cs typeface="Times New Roman" panose="02020603050405020304" pitchFamily="18" charset="0"/>
                              </a:rPr>
                              <m:t>1</m:t>
                            </m:r>
                          </m:sub>
                        </m:sSub>
                        <m:r>
                          <a:rPr lang="en-GB" sz="1977" i="1">
                            <a:solidFill>
                              <a:srgbClr val="C00000"/>
                            </a:solidFill>
                            <a:latin typeface="Cambria Math" panose="02040503050406030204" pitchFamily="18" charset="0"/>
                            <a:cs typeface="Times New Roman" panose="02020603050405020304" pitchFamily="18" charset="0"/>
                          </a:rPr>
                          <m:t>)</m:t>
                        </m:r>
                      </m:oMath>
                    </m:oMathPara>
                  </a14:m>
                  <a:endParaRPr lang="en-GB" sz="1977"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39" name="文本框 138">
                  <a:extLst>
                    <a:ext uri="{FF2B5EF4-FFF2-40B4-BE49-F238E27FC236}">
                      <a16:creationId xmlns:a16="http://schemas.microsoft.com/office/drawing/2014/main" id="{02E205AF-5212-EA9A-B141-DF4ED308C3FD}"/>
                    </a:ext>
                  </a:extLst>
                </p:cNvPr>
                <p:cNvSpPr txBox="1">
                  <a:spLocks noRot="1" noChangeAspect="1" noMove="1" noResize="1" noEditPoints="1" noAdjustHandles="1" noChangeArrowheads="1" noChangeShapeType="1" noTextEdit="1"/>
                </p:cNvSpPr>
                <p:nvPr/>
              </p:nvSpPr>
              <p:spPr>
                <a:xfrm>
                  <a:off x="2641381" y="1626288"/>
                  <a:ext cx="992240" cy="393724"/>
                </a:xfrm>
                <a:prstGeom prst="rect">
                  <a:avLst/>
                </a:prstGeom>
                <a:blipFill>
                  <a:blip r:embed="rId15"/>
                  <a:stretch>
                    <a:fillRect l="-6173" b="-1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0" name="文本框 139">
                  <a:extLst>
                    <a:ext uri="{FF2B5EF4-FFF2-40B4-BE49-F238E27FC236}">
                      <a16:creationId xmlns:a16="http://schemas.microsoft.com/office/drawing/2014/main" id="{5671D0BA-94FF-5F2B-2801-C19EC3879C29}"/>
                    </a:ext>
                  </a:extLst>
                </p:cNvPr>
                <p:cNvSpPr txBox="1"/>
                <p:nvPr/>
              </p:nvSpPr>
              <p:spPr>
                <a:xfrm>
                  <a:off x="4095077" y="1633092"/>
                  <a:ext cx="992240"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1977" i="1">
                            <a:solidFill>
                              <a:srgbClr val="C00000"/>
                            </a:solidFill>
                            <a:latin typeface="Cambria Math" panose="02040503050406030204" pitchFamily="18" charset="0"/>
                            <a:cs typeface="Times New Roman" panose="02020603050405020304" pitchFamily="18" charset="0"/>
                          </a:rPr>
                          <m:t>(</m:t>
                        </m:r>
                        <m:sSub>
                          <m:sSubPr>
                            <m:ctrlPr>
                              <a:rPr lang="en-GB" sz="1977" i="1">
                                <a:solidFill>
                                  <a:srgbClr val="C00000"/>
                                </a:solidFill>
                                <a:latin typeface="Cambria Math" panose="02040503050406030204" pitchFamily="18" charset="0"/>
                                <a:cs typeface="Times New Roman" panose="02020603050405020304" pitchFamily="18" charset="0"/>
                              </a:rPr>
                            </m:ctrlPr>
                          </m:sSubPr>
                          <m:e>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𝜓</m:t>
                            </m:r>
                          </m:e>
                          <m:sub>
                            <m:r>
                              <a:rPr lang="en-GB" sz="1977" i="1">
                                <a:solidFill>
                                  <a:srgbClr val="C00000"/>
                                </a:solidFill>
                                <a:latin typeface="Cambria Math" panose="02040503050406030204" pitchFamily="18" charset="0"/>
                                <a:cs typeface="Times New Roman" panose="02020603050405020304" pitchFamily="18" charset="0"/>
                              </a:rPr>
                              <m:t>2</m:t>
                            </m:r>
                          </m:sub>
                        </m:sSub>
                        <m:r>
                          <a:rPr lang="en-GB" sz="1977" i="1">
                            <a:solidFill>
                              <a:srgbClr val="C00000"/>
                            </a:solidFill>
                            <a:latin typeface="Cambria Math" panose="02040503050406030204" pitchFamily="18" charset="0"/>
                            <a:cs typeface="Times New Roman" panose="02020603050405020304" pitchFamily="18" charset="0"/>
                          </a:rPr>
                          <m:t>,</m:t>
                        </m:r>
                        <m:sSub>
                          <m:sSubPr>
                            <m:ctrlPr>
                              <a:rPr lang="en-GB" sz="1977" i="1">
                                <a:solidFill>
                                  <a:srgbClr val="C00000"/>
                                </a:solidFill>
                                <a:latin typeface="Cambria Math" panose="02040503050406030204" pitchFamily="18" charset="0"/>
                                <a:cs typeface="Times New Roman" panose="02020603050405020304" pitchFamily="18" charset="0"/>
                              </a:rPr>
                            </m:ctrlPr>
                          </m:sSubPr>
                          <m:e>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𝜉</m:t>
                            </m:r>
                          </m:e>
                          <m:sub>
                            <m:r>
                              <a:rPr lang="en-GB" sz="1977" i="1">
                                <a:solidFill>
                                  <a:srgbClr val="C00000"/>
                                </a:solidFill>
                                <a:latin typeface="Cambria Math" panose="02040503050406030204" pitchFamily="18" charset="0"/>
                                <a:cs typeface="Times New Roman" panose="02020603050405020304" pitchFamily="18" charset="0"/>
                              </a:rPr>
                              <m:t>2</m:t>
                            </m:r>
                          </m:sub>
                        </m:sSub>
                        <m:r>
                          <a:rPr lang="en-GB" sz="1977" i="1">
                            <a:solidFill>
                              <a:srgbClr val="C00000"/>
                            </a:solidFill>
                            <a:latin typeface="Cambria Math" panose="02040503050406030204" pitchFamily="18" charset="0"/>
                            <a:cs typeface="Times New Roman" panose="02020603050405020304" pitchFamily="18" charset="0"/>
                          </a:rPr>
                          <m:t>)</m:t>
                        </m:r>
                      </m:oMath>
                    </m:oMathPara>
                  </a14:m>
                  <a:endParaRPr lang="en-GB" sz="1977"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40" name="文本框 139">
                  <a:extLst>
                    <a:ext uri="{FF2B5EF4-FFF2-40B4-BE49-F238E27FC236}">
                      <a16:creationId xmlns:a16="http://schemas.microsoft.com/office/drawing/2014/main" id="{5671D0BA-94FF-5F2B-2801-C19EC3879C29}"/>
                    </a:ext>
                  </a:extLst>
                </p:cNvPr>
                <p:cNvSpPr txBox="1">
                  <a:spLocks noRot="1" noChangeAspect="1" noMove="1" noResize="1" noEditPoints="1" noAdjustHandles="1" noChangeArrowheads="1" noChangeShapeType="1" noTextEdit="1"/>
                </p:cNvSpPr>
                <p:nvPr/>
              </p:nvSpPr>
              <p:spPr>
                <a:xfrm>
                  <a:off x="4095077" y="1633092"/>
                  <a:ext cx="992240" cy="393724"/>
                </a:xfrm>
                <a:prstGeom prst="rect">
                  <a:avLst/>
                </a:prstGeom>
                <a:blipFill>
                  <a:blip r:embed="rId16"/>
                  <a:stretch>
                    <a:fillRect l="-6748" b="-1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1" name="文本框 140">
                  <a:extLst>
                    <a:ext uri="{FF2B5EF4-FFF2-40B4-BE49-F238E27FC236}">
                      <a16:creationId xmlns:a16="http://schemas.microsoft.com/office/drawing/2014/main" id="{9532CB15-E17E-A73A-E8DE-4B9B239103EF}"/>
                    </a:ext>
                  </a:extLst>
                </p:cNvPr>
                <p:cNvSpPr txBox="1"/>
                <p:nvPr/>
              </p:nvSpPr>
              <p:spPr>
                <a:xfrm>
                  <a:off x="6082978" y="1618135"/>
                  <a:ext cx="992240" cy="393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1977" i="1">
                            <a:solidFill>
                              <a:srgbClr val="C00000"/>
                            </a:solidFill>
                            <a:latin typeface="Cambria Math" panose="02040503050406030204" pitchFamily="18" charset="0"/>
                            <a:cs typeface="Times New Roman" panose="02020603050405020304" pitchFamily="18" charset="0"/>
                          </a:rPr>
                          <m:t>(</m:t>
                        </m:r>
                        <m:sSub>
                          <m:sSubPr>
                            <m:ctrlPr>
                              <a:rPr lang="en-GB" sz="1977" i="1">
                                <a:solidFill>
                                  <a:srgbClr val="C00000"/>
                                </a:solidFill>
                                <a:latin typeface="Cambria Math" panose="02040503050406030204" pitchFamily="18" charset="0"/>
                                <a:cs typeface="Times New Roman" panose="02020603050405020304" pitchFamily="18" charset="0"/>
                              </a:rPr>
                            </m:ctrlPr>
                          </m:sSubPr>
                          <m:e>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𝜓</m:t>
                            </m:r>
                          </m:e>
                          <m:sub>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𝐼</m:t>
                            </m:r>
                          </m:sub>
                        </m:sSub>
                        <m:r>
                          <a:rPr lang="en-GB" sz="1977" i="1">
                            <a:solidFill>
                              <a:srgbClr val="C00000"/>
                            </a:solidFill>
                            <a:latin typeface="Cambria Math" panose="02040503050406030204" pitchFamily="18" charset="0"/>
                            <a:cs typeface="Times New Roman" panose="02020603050405020304" pitchFamily="18" charset="0"/>
                          </a:rPr>
                          <m:t>,</m:t>
                        </m:r>
                        <m:sSub>
                          <m:sSubPr>
                            <m:ctrlPr>
                              <a:rPr lang="en-GB" sz="1977" i="1">
                                <a:solidFill>
                                  <a:srgbClr val="C00000"/>
                                </a:solidFill>
                                <a:latin typeface="Cambria Math" panose="02040503050406030204" pitchFamily="18" charset="0"/>
                                <a:cs typeface="Times New Roman" panose="02020603050405020304" pitchFamily="18" charset="0"/>
                              </a:rPr>
                            </m:ctrlPr>
                          </m:sSubPr>
                          <m:e>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𝜉</m:t>
                            </m:r>
                          </m:e>
                          <m:sub>
                            <m:r>
                              <a:rPr lang="en-GB" sz="1977"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𝐼</m:t>
                            </m:r>
                          </m:sub>
                        </m:sSub>
                        <m:r>
                          <a:rPr lang="en-GB" sz="1977" i="1">
                            <a:solidFill>
                              <a:srgbClr val="C00000"/>
                            </a:solidFill>
                            <a:latin typeface="Cambria Math" panose="02040503050406030204" pitchFamily="18" charset="0"/>
                            <a:cs typeface="Times New Roman" panose="02020603050405020304" pitchFamily="18" charset="0"/>
                          </a:rPr>
                          <m:t>)</m:t>
                        </m:r>
                      </m:oMath>
                    </m:oMathPara>
                  </a14:m>
                  <a:endParaRPr lang="en-GB" sz="1977"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41" name="文本框 140">
                  <a:extLst>
                    <a:ext uri="{FF2B5EF4-FFF2-40B4-BE49-F238E27FC236}">
                      <a16:creationId xmlns:a16="http://schemas.microsoft.com/office/drawing/2014/main" id="{9532CB15-E17E-A73A-E8DE-4B9B239103EF}"/>
                    </a:ext>
                  </a:extLst>
                </p:cNvPr>
                <p:cNvSpPr txBox="1">
                  <a:spLocks noRot="1" noChangeAspect="1" noMove="1" noResize="1" noEditPoints="1" noAdjustHandles="1" noChangeArrowheads="1" noChangeShapeType="1" noTextEdit="1"/>
                </p:cNvSpPr>
                <p:nvPr/>
              </p:nvSpPr>
              <p:spPr>
                <a:xfrm>
                  <a:off x="6082978" y="1618135"/>
                  <a:ext cx="992240" cy="393724"/>
                </a:xfrm>
                <a:prstGeom prst="rect">
                  <a:avLst/>
                </a:prstGeom>
                <a:blipFill>
                  <a:blip r:embed="rId17"/>
                  <a:stretch>
                    <a:fillRect l="-3681" b="-16923"/>
                  </a:stretch>
                </a:blipFill>
              </p:spPr>
              <p:txBody>
                <a:bodyPr/>
                <a:lstStyle/>
                <a:p>
                  <a:r>
                    <a:rPr lang="zh-CN" altLang="en-US">
                      <a:noFill/>
                    </a:rPr>
                    <a:t> </a:t>
                  </a:r>
                </a:p>
              </p:txBody>
            </p:sp>
          </mc:Fallback>
        </mc:AlternateContent>
        <p:sp>
          <p:nvSpPr>
            <p:cNvPr id="142" name="矩形: 圆角 141">
              <a:extLst>
                <a:ext uri="{FF2B5EF4-FFF2-40B4-BE49-F238E27FC236}">
                  <a16:creationId xmlns:a16="http://schemas.microsoft.com/office/drawing/2014/main" id="{F8C2AF00-EF18-0E90-C0B5-076B56627EA4}"/>
                </a:ext>
              </a:extLst>
            </p:cNvPr>
            <p:cNvSpPr/>
            <p:nvPr/>
          </p:nvSpPr>
          <p:spPr>
            <a:xfrm>
              <a:off x="6326569" y="5004542"/>
              <a:ext cx="35595" cy="4096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411" tIns="45206" rIns="90411" bIns="45206" numCol="1" spcCol="0" rtlCol="0" fromWordArt="0" anchor="ctr" anchorCtr="0" forceAA="0" compatLnSpc="1">
              <a:prstTxWarp prst="textNoShape">
                <a:avLst/>
              </a:prstTxWarp>
              <a:noAutofit/>
            </a:bodyPr>
            <a:lstStyle/>
            <a:p>
              <a:pPr algn="ctr"/>
              <a:endParaRPr lang="en-GB" sz="1847"/>
            </a:p>
          </p:txBody>
        </p:sp>
        <p:cxnSp>
          <p:nvCxnSpPr>
            <p:cNvPr id="143" name="直接连接符 142">
              <a:extLst>
                <a:ext uri="{FF2B5EF4-FFF2-40B4-BE49-F238E27FC236}">
                  <a16:creationId xmlns:a16="http://schemas.microsoft.com/office/drawing/2014/main" id="{8B65B84C-6C62-3AF7-3D46-51FDBFD32325}"/>
                </a:ext>
              </a:extLst>
            </p:cNvPr>
            <p:cNvCxnSpPr>
              <a:cxnSpLocks/>
              <a:stCxn id="90" idx="3"/>
              <a:endCxn id="142" idx="1"/>
            </p:cNvCxnSpPr>
            <p:nvPr/>
          </p:nvCxnSpPr>
          <p:spPr>
            <a:xfrm>
              <a:off x="6081041" y="5207004"/>
              <a:ext cx="245528" cy="2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7759A6E1-804C-7E6C-0D2E-9111BC96636E}"/>
                </a:ext>
              </a:extLst>
            </p:cNvPr>
            <p:cNvSpPr txBox="1"/>
            <p:nvPr/>
          </p:nvSpPr>
          <p:spPr>
            <a:xfrm>
              <a:off x="2460135" y="4922755"/>
              <a:ext cx="2667084" cy="819700"/>
            </a:xfrm>
            <a:prstGeom prst="rect">
              <a:avLst/>
            </a:prstGeom>
            <a:noFill/>
          </p:spPr>
          <p:txBody>
            <a:bodyPr wrap="none" rtlCol="0">
              <a:spAutoFit/>
            </a:bodyPr>
            <a:lstStyle/>
            <a:p>
              <a:pPr marL="282514" indent="-282514">
                <a:buSzPct val="75000"/>
                <a:buFont typeface="Wingdings" panose="05000000000000000000" pitchFamily="2" charset="2"/>
                <a:buChar char="p"/>
              </a:pPr>
              <a:r>
                <a:rPr lang="en-US" sz="1582" dirty="0">
                  <a:latin typeface="Times New Roman" panose="02020603050405020304" pitchFamily="18" charset="0"/>
                  <a:cs typeface="Times New Roman" panose="02020603050405020304" pitchFamily="18" charset="0"/>
                </a:rPr>
                <a:t>MMR pricing</a:t>
              </a:r>
            </a:p>
            <a:p>
              <a:pPr marL="282514" indent="-282514">
                <a:buSzPct val="75000"/>
                <a:buFont typeface="Wingdings" panose="05000000000000000000" pitchFamily="2" charset="2"/>
                <a:buChar char="p"/>
              </a:pPr>
              <a:r>
                <a:rPr lang="en-US" sz="1582" dirty="0">
                  <a:latin typeface="Times New Roman" panose="02020603050405020304" pitchFamily="18" charset="0"/>
                  <a:cs typeface="Times New Roman" panose="02020603050405020304" pitchFamily="18" charset="0"/>
                </a:rPr>
                <a:t>Reward shaping</a:t>
              </a:r>
            </a:p>
            <a:p>
              <a:pPr marL="282514" indent="-282514">
                <a:buSzPct val="75000"/>
                <a:buFont typeface="Wingdings" panose="05000000000000000000" pitchFamily="2" charset="2"/>
                <a:buChar char="p"/>
              </a:pPr>
              <a:r>
                <a:rPr lang="en-US" sz="1582" dirty="0">
                  <a:latin typeface="Times New Roman" panose="02020603050405020304" pitchFamily="18" charset="0"/>
                  <a:cs typeface="Times New Roman" panose="02020603050405020304" pitchFamily="18" charset="0"/>
                </a:rPr>
                <a:t>Collective market behavior</a:t>
              </a:r>
              <a:endParaRPr lang="en-GB" sz="1582" dirty="0">
                <a:latin typeface="Times New Roman" panose="02020603050405020304" pitchFamily="18" charset="0"/>
                <a:cs typeface="Times New Roman" panose="02020603050405020304" pitchFamily="18" charset="0"/>
              </a:endParaRPr>
            </a:p>
          </p:txBody>
        </p:sp>
      </p:grpSp>
      <p:sp>
        <p:nvSpPr>
          <p:cNvPr id="8" name="文本框 7">
            <a:extLst>
              <a:ext uri="{FF2B5EF4-FFF2-40B4-BE49-F238E27FC236}">
                <a16:creationId xmlns:a16="http://schemas.microsoft.com/office/drawing/2014/main" id="{61700B99-F0AA-F619-9290-7CD3AE0D1F4E}"/>
              </a:ext>
            </a:extLst>
          </p:cNvPr>
          <p:cNvSpPr txBox="1"/>
          <p:nvPr/>
        </p:nvSpPr>
        <p:spPr>
          <a:xfrm>
            <a:off x="7574350" y="871444"/>
            <a:ext cx="4470050" cy="5324535"/>
          </a:xfrm>
          <a:prstGeom prst="rect">
            <a:avLst/>
          </a:prstGeom>
          <a:noFill/>
        </p:spPr>
        <p:txBody>
          <a:bodyPr wrap="square">
            <a:spAutoFit/>
          </a:bodyPr>
          <a:lstStyle/>
          <a:p>
            <a:pPr algn="l"/>
            <a:r>
              <a:rPr lang="en-US" altLang="zh-CN" sz="2000" b="1" i="0" u="none" strike="noStrike" baseline="0" dirty="0">
                <a:latin typeface="CharisSIL"/>
              </a:rPr>
              <a:t>Characteristics:</a:t>
            </a:r>
          </a:p>
          <a:p>
            <a:pPr marL="342900" indent="-342900" algn="l">
              <a:buFont typeface="Arial" panose="020B0604020202020204" pitchFamily="34" charset="0"/>
              <a:buChar char="•"/>
            </a:pPr>
            <a:r>
              <a:rPr lang="en-US" altLang="zh-CN" sz="2000" dirty="0">
                <a:latin typeface="CharisSIL"/>
              </a:rPr>
              <a:t>Actor-critic network &gt;&gt; handle high-dimensional </a:t>
            </a:r>
            <a:r>
              <a:rPr lang="en-US" altLang="zh-CN" sz="2000" b="1" i="1" u="sng" dirty="0">
                <a:solidFill>
                  <a:srgbClr val="C00000"/>
                </a:solidFill>
                <a:latin typeface="CharisSIL"/>
              </a:rPr>
              <a:t>continuous state and action spaces</a:t>
            </a:r>
            <a:r>
              <a:rPr lang="en-US" altLang="zh-CN" sz="2000" dirty="0">
                <a:latin typeface="CharisSIL"/>
              </a:rPr>
              <a:t>.</a:t>
            </a:r>
          </a:p>
          <a:p>
            <a:pPr marL="342900" indent="-342900" algn="l">
              <a:buFont typeface="Arial" panose="020B0604020202020204" pitchFamily="34" charset="0"/>
              <a:buChar char="•"/>
            </a:pPr>
            <a:r>
              <a:rPr lang="en-US" altLang="zh-CN" sz="2000" dirty="0">
                <a:latin typeface="CharisSIL"/>
              </a:rPr>
              <a:t>A</a:t>
            </a:r>
            <a:r>
              <a:rPr lang="en-US" altLang="zh-CN" sz="2000" b="0" i="0" u="none" strike="noStrike" baseline="0" dirty="0">
                <a:latin typeface="CharisSIL"/>
              </a:rPr>
              <a:t>llow all agents to </a:t>
            </a:r>
            <a:r>
              <a:rPr lang="en-US" altLang="zh-CN" sz="2000" b="1" i="1" u="sng" strike="noStrike" baseline="0" dirty="0">
                <a:solidFill>
                  <a:srgbClr val="C00000"/>
                </a:solidFill>
                <a:latin typeface="CharisSIL"/>
              </a:rPr>
              <a:t>share the parameters</a:t>
            </a:r>
            <a:r>
              <a:rPr lang="en-US" altLang="zh-CN" sz="2000" b="0" i="0" u="none" strike="noStrike" baseline="0" dirty="0">
                <a:latin typeface="CharisSIL"/>
              </a:rPr>
              <a:t> (e.g., the weights of the actor and critic networks) of a single policy.</a:t>
            </a:r>
          </a:p>
          <a:p>
            <a:pPr marL="342900" indent="-342900" algn="l">
              <a:buFont typeface="Arial" panose="020B0604020202020204" pitchFamily="34" charset="0"/>
              <a:buChar char="•"/>
            </a:pPr>
            <a:r>
              <a:rPr lang="en-US" altLang="zh-CN" sz="2000" b="0" i="0" u="none" strike="noStrike" baseline="0" dirty="0">
                <a:latin typeface="CharisSIL"/>
              </a:rPr>
              <a:t>Being trained using experiences gathered from all agents.</a:t>
            </a:r>
          </a:p>
          <a:p>
            <a:pPr algn="l"/>
            <a:endParaRPr lang="en-US" altLang="zh-CN" sz="2000" dirty="0">
              <a:latin typeface="CharisSIL"/>
            </a:endParaRPr>
          </a:p>
          <a:p>
            <a:pPr algn="l"/>
            <a:r>
              <a:rPr lang="en-US" altLang="zh-CN" sz="2000" b="1" dirty="0">
                <a:latin typeface="CharisSIL"/>
              </a:rPr>
              <a:t>Benefits:</a:t>
            </a:r>
          </a:p>
          <a:p>
            <a:pPr marL="342900" indent="-342900">
              <a:buFont typeface="Arial" panose="020B0604020202020204" pitchFamily="34" charset="0"/>
              <a:buChar char="•"/>
            </a:pPr>
            <a:r>
              <a:rPr lang="en-US" altLang="zh-CN" sz="2000" dirty="0">
                <a:latin typeface="CharisSIL"/>
              </a:rPr>
              <a:t>Accelerate learning speed.</a:t>
            </a:r>
          </a:p>
          <a:p>
            <a:pPr marL="342900" indent="-342900">
              <a:buFont typeface="Arial" panose="020B0604020202020204" pitchFamily="34" charset="0"/>
              <a:buChar char="•"/>
            </a:pPr>
            <a:r>
              <a:rPr lang="en-US" altLang="zh-CN" sz="2000" dirty="0">
                <a:latin typeface="CharisSIL"/>
              </a:rPr>
              <a:t>Sampled experiences are better diversified.</a:t>
            </a:r>
          </a:p>
          <a:p>
            <a:pPr marL="342900" indent="-342900">
              <a:buFont typeface="Arial" panose="020B0604020202020204" pitchFamily="34" charset="0"/>
              <a:buChar char="•"/>
            </a:pPr>
            <a:r>
              <a:rPr lang="en-US" altLang="zh-CN" sz="2000" dirty="0">
                <a:latin typeface="CharisSIL"/>
              </a:rPr>
              <a:t>Improve convergence speed and stability.</a:t>
            </a:r>
            <a:endParaRPr lang="zh-CN" altLang="en-US" sz="2000" dirty="0">
              <a:latin typeface="CharisSIL"/>
            </a:endParaRPr>
          </a:p>
        </p:txBody>
      </p:sp>
      <p:sp>
        <p:nvSpPr>
          <p:cNvPr id="9" name="文本框 8">
            <a:extLst>
              <a:ext uri="{FF2B5EF4-FFF2-40B4-BE49-F238E27FC236}">
                <a16:creationId xmlns:a16="http://schemas.microsoft.com/office/drawing/2014/main" id="{3334C6C9-952E-0468-8336-345A6F50D7B1}"/>
              </a:ext>
            </a:extLst>
          </p:cNvPr>
          <p:cNvSpPr txBox="1"/>
          <p:nvPr/>
        </p:nvSpPr>
        <p:spPr>
          <a:xfrm>
            <a:off x="399322" y="5642845"/>
            <a:ext cx="6820627" cy="646331"/>
          </a:xfrm>
          <a:prstGeom prst="rect">
            <a:avLst/>
          </a:prstGeom>
          <a:noFill/>
        </p:spPr>
        <p:txBody>
          <a:bodyPr wrap="square" rtlCol="0">
            <a:spAutoFit/>
          </a:bodyPr>
          <a:lstStyle/>
          <a:p>
            <a:pPr marL="363538" indent="-363538" algn="ctr">
              <a:spcBef>
                <a:spcPts val="0"/>
              </a:spcBef>
              <a:spcAft>
                <a:spcPts val="0"/>
              </a:spcAft>
            </a:pPr>
            <a:r>
              <a:rPr lang="en-GB" i="0" dirty="0">
                <a:solidFill>
                  <a:srgbClr val="040404"/>
                </a:solidFill>
                <a:latin typeface="Calibri" panose="020F0502020204030204" pitchFamily="34" charset="0"/>
                <a:cs typeface="Calibri" panose="020F0502020204030204" pitchFamily="34" charset="0"/>
              </a:rPr>
              <a:t>Figure: Multi-agent reinforcement learning in parameter-sharing framework based on an actor-critic architecture.</a:t>
            </a:r>
          </a:p>
        </p:txBody>
      </p:sp>
    </p:spTree>
    <p:extLst>
      <p:ext uri="{BB962C8B-B14F-4D97-AF65-F5344CB8AC3E}">
        <p14:creationId xmlns:p14="http://schemas.microsoft.com/office/powerpoint/2010/main" val="862869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64</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10199877" cy="677108"/>
          </a:xfrm>
          <a:prstGeom prst="rect">
            <a:avLst/>
          </a:prstGeom>
          <a:noFill/>
        </p:spPr>
        <p:txBody>
          <a:bodyPr wrap="square" rtlCol="0">
            <a:spAutoFit/>
          </a:bodyPr>
          <a:lstStyle/>
          <a:p>
            <a:r>
              <a:rPr lang="en-US" sz="3800" dirty="0">
                <a:solidFill>
                  <a:srgbClr val="C00000"/>
                </a:solidFill>
                <a:latin typeface="Calibri" panose="020F0502020204030204" pitchFamily="34" charset="0"/>
                <a:cs typeface="Calibri" panose="020F0502020204030204" pitchFamily="34" charset="0"/>
              </a:rPr>
              <a:t>P2P Household Physical and Economic Values</a:t>
            </a:r>
          </a:p>
        </p:txBody>
      </p:sp>
      <p:pic>
        <p:nvPicPr>
          <p:cNvPr id="5" name="图片 4" descr="图表, 折线图&#10;&#10;描述已自动生成">
            <a:extLst>
              <a:ext uri="{FF2B5EF4-FFF2-40B4-BE49-F238E27FC236}">
                <a16:creationId xmlns:a16="http://schemas.microsoft.com/office/drawing/2014/main" id="{CEF0DF50-D555-2181-1B39-4DC8C127DF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499" y="919159"/>
            <a:ext cx="5226049" cy="2704910"/>
          </a:xfrm>
          <a:prstGeom prst="rect">
            <a:avLst/>
          </a:prstGeom>
        </p:spPr>
      </p:pic>
      <p:sp>
        <p:nvSpPr>
          <p:cNvPr id="12" name="Rectangle 8">
            <a:extLst>
              <a:ext uri="{FF2B5EF4-FFF2-40B4-BE49-F238E27FC236}">
                <a16:creationId xmlns:a16="http://schemas.microsoft.com/office/drawing/2014/main" id="{2DE87E2B-C1C4-3C87-8115-3B507A9DF181}"/>
              </a:ext>
            </a:extLst>
          </p:cNvPr>
          <p:cNvSpPr txBox="1">
            <a:spLocks noChangeArrowheads="1"/>
          </p:cNvSpPr>
          <p:nvPr/>
        </p:nvSpPr>
        <p:spPr>
          <a:xfrm>
            <a:off x="5799958" y="3587178"/>
            <a:ext cx="6072517" cy="2407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592" indent="-174592">
              <a:spcBef>
                <a:spcPts val="0"/>
              </a:spcBef>
              <a:spcAft>
                <a:spcPts val="600"/>
              </a:spcAft>
              <a:buFontTx/>
              <a:buChar char="•"/>
            </a:pPr>
            <a:r>
              <a:rPr lang="en-GB" sz="2000" b="1" i="1" u="sng" dirty="0">
                <a:solidFill>
                  <a:srgbClr val="C00000"/>
                </a:solidFill>
                <a:latin typeface="Calibri" panose="020F0502020204030204" pitchFamily="34" charset="0"/>
                <a:cs typeface="Calibri" panose="020F0502020204030204" pitchFamily="34" charset="0"/>
              </a:rPr>
              <a:t>Absorption of PV generation:</a:t>
            </a:r>
            <a:r>
              <a:rPr lang="en-GB" sz="2000" b="1" dirty="0">
                <a:solidFill>
                  <a:schemeClr val="tx1"/>
                </a:solidFill>
                <a:latin typeface="Calibri" panose="020F0502020204030204" pitchFamily="34" charset="0"/>
                <a:cs typeface="Calibri" panose="020F0502020204030204" pitchFamily="34" charset="0"/>
              </a:rPr>
              <a:t> </a:t>
            </a:r>
            <a:r>
              <a:rPr lang="en-GB" sz="2000" dirty="0">
                <a:solidFill>
                  <a:schemeClr val="tx1"/>
                </a:solidFill>
                <a:latin typeface="Calibri" panose="020F0502020204030204" pitchFamily="34" charset="0"/>
                <a:cs typeface="Calibri" panose="020F0502020204030204" pitchFamily="34" charset="0"/>
              </a:rPr>
              <a:t>more PV generation is absorbed during mid-peak hours, since P2P trading allows households to fully exploit their DER flexibility to absorb their neighbours’ PV generation.</a:t>
            </a:r>
          </a:p>
          <a:p>
            <a:pPr marL="174592" indent="-174592">
              <a:spcBef>
                <a:spcPts val="0"/>
              </a:spcBef>
              <a:spcAft>
                <a:spcPts val="600"/>
              </a:spcAft>
              <a:buFontTx/>
              <a:buChar char="•"/>
            </a:pPr>
            <a:r>
              <a:rPr lang="en-GB" sz="2000" b="1" i="1" u="sng" dirty="0">
                <a:solidFill>
                  <a:srgbClr val="C00000"/>
                </a:solidFill>
                <a:latin typeface="Calibri" panose="020F0502020204030204" pitchFamily="34" charset="0"/>
                <a:cs typeface="Calibri" panose="020F0502020204030204" pitchFamily="34" charset="0"/>
              </a:rPr>
              <a:t>Peak demand reduction:</a:t>
            </a:r>
            <a:r>
              <a:rPr lang="en-GB" sz="2000" dirty="0">
                <a:solidFill>
                  <a:schemeClr val="tx1"/>
                </a:solidFill>
                <a:latin typeface="Calibri" panose="020F0502020204030204" pitchFamily="34" charset="0"/>
                <a:cs typeface="Calibri" panose="020F0502020204030204" pitchFamily="34" charset="0"/>
              </a:rPr>
              <a:t> demand peaks are significantly reduced given the reward shaping mechanism restricting the households' contribution to peak concentrations.</a:t>
            </a:r>
          </a:p>
        </p:txBody>
      </p:sp>
      <p:sp>
        <p:nvSpPr>
          <p:cNvPr id="13" name="矩形 12">
            <a:extLst>
              <a:ext uri="{FF2B5EF4-FFF2-40B4-BE49-F238E27FC236}">
                <a16:creationId xmlns:a16="http://schemas.microsoft.com/office/drawing/2014/main" id="{71DA20B0-E206-35D9-C801-31AE11A18B95}"/>
              </a:ext>
            </a:extLst>
          </p:cNvPr>
          <p:cNvSpPr/>
          <p:nvPr/>
        </p:nvSpPr>
        <p:spPr>
          <a:xfrm>
            <a:off x="5799959" y="1077222"/>
            <a:ext cx="6392041" cy="2169825"/>
          </a:xfrm>
          <a:prstGeom prst="rect">
            <a:avLst/>
          </a:prstGeom>
        </p:spPr>
        <p:txBody>
          <a:bodyPr wrap="square">
            <a:spAutoFit/>
          </a:bodyPr>
          <a:lstStyle/>
          <a:p>
            <a:pPr>
              <a:spcAft>
                <a:spcPts val="600"/>
              </a:spcAft>
            </a:pPr>
            <a:r>
              <a:rPr lang="en-GB" altLang="zh-CN" sz="2000" b="1" i="1" dirty="0">
                <a:latin typeface="Calibri" panose="020F0502020204030204" pitchFamily="34" charset="0"/>
                <a:cs typeface="Calibri" panose="020F0502020204030204" pitchFamily="34" charset="0"/>
              </a:rPr>
              <a:t>Aggregate demand/generation profiles in the community</a:t>
            </a:r>
            <a:endParaRPr lang="en-GB" sz="2000" b="1" i="1" dirty="0">
              <a:latin typeface="Calibri" panose="020F0502020204030204" pitchFamily="34" charset="0"/>
              <a:cs typeface="Calibri" panose="020F0502020204030204" pitchFamily="34" charset="0"/>
            </a:endParaRPr>
          </a:p>
          <a:p>
            <a:pPr>
              <a:spcAft>
                <a:spcPts val="600"/>
              </a:spcAft>
            </a:pPr>
            <a:r>
              <a:rPr lang="en-GB" sz="2000" b="1" i="1" dirty="0">
                <a:latin typeface="Calibri" panose="020F0502020204030204" pitchFamily="34" charset="0"/>
                <a:cs typeface="Calibri" panose="020F0502020204030204" pitchFamily="34" charset="0"/>
              </a:rPr>
              <a:t>Common trends:</a:t>
            </a:r>
          </a:p>
          <a:p>
            <a:pPr marL="285750" indent="-285750">
              <a:spcAft>
                <a:spcPts val="600"/>
              </a:spcAft>
              <a:buFont typeface="Arial" panose="020B0604020202020204" pitchFamily="34" charset="0"/>
              <a:buChar char="•"/>
            </a:pPr>
            <a:r>
              <a:rPr lang="en-GB" sz="2000" dirty="0">
                <a:latin typeface="Calibri" panose="020F0502020204030204" pitchFamily="34" charset="0"/>
                <a:cs typeface="Calibri" panose="020F0502020204030204" pitchFamily="34" charset="0"/>
              </a:rPr>
              <a:t>Energy is shifted from peak demand of high price hours to off-peak demand of low price hours.</a:t>
            </a:r>
          </a:p>
          <a:p>
            <a:pPr marL="285750" indent="-285750">
              <a:spcAft>
                <a:spcPts val="600"/>
              </a:spcAft>
              <a:buFont typeface="Arial" panose="020B0604020202020204" pitchFamily="34" charset="0"/>
              <a:buChar char="•"/>
            </a:pPr>
            <a:r>
              <a:rPr lang="en-GB" sz="2000" dirty="0">
                <a:latin typeface="Calibri" panose="020F0502020204030204" pitchFamily="34" charset="0"/>
                <a:cs typeface="Calibri" panose="020F0502020204030204" pitchFamily="34" charset="0"/>
              </a:rPr>
              <a:t>PV generation is absorbed to supply the energy consumptions.</a:t>
            </a:r>
          </a:p>
        </p:txBody>
      </p:sp>
      <p:graphicFrame>
        <p:nvGraphicFramePr>
          <p:cNvPr id="10" name="表格 9">
            <a:extLst>
              <a:ext uri="{FF2B5EF4-FFF2-40B4-BE49-F238E27FC236}">
                <a16:creationId xmlns:a16="http://schemas.microsoft.com/office/drawing/2014/main" id="{734C029B-2AB0-1281-DF80-656516E733CB}"/>
              </a:ext>
            </a:extLst>
          </p:cNvPr>
          <p:cNvGraphicFramePr>
            <a:graphicFrameLocks noGrp="1"/>
          </p:cNvGraphicFramePr>
          <p:nvPr>
            <p:extLst>
              <p:ext uri="{D42A27DB-BD31-4B8C-83A1-F6EECF244321}">
                <p14:modId xmlns:p14="http://schemas.microsoft.com/office/powerpoint/2010/main" val="137187435"/>
              </p:ext>
            </p:extLst>
          </p:nvPr>
        </p:nvGraphicFramePr>
        <p:xfrm>
          <a:off x="319524" y="4357187"/>
          <a:ext cx="4968000" cy="1381760"/>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2011041380"/>
                    </a:ext>
                  </a:extLst>
                </a:gridCol>
                <a:gridCol w="1656000">
                  <a:extLst>
                    <a:ext uri="{9D8B030D-6E8A-4147-A177-3AD203B41FA5}">
                      <a16:colId xmlns:a16="http://schemas.microsoft.com/office/drawing/2014/main" val="1386497210"/>
                    </a:ext>
                  </a:extLst>
                </a:gridCol>
                <a:gridCol w="1656000">
                  <a:extLst>
                    <a:ext uri="{9D8B030D-6E8A-4147-A177-3AD203B41FA5}">
                      <a16:colId xmlns:a16="http://schemas.microsoft.com/office/drawing/2014/main" val="336591329"/>
                    </a:ext>
                  </a:extLst>
                </a:gridCol>
              </a:tblGrid>
              <a:tr h="370840">
                <a:tc>
                  <a:txBody>
                    <a:bodyPr/>
                    <a:lstStyle/>
                    <a:p>
                      <a:pPr algn="ctr"/>
                      <a:r>
                        <a:rPr lang="en-US" altLang="zh-CN" dirty="0">
                          <a:latin typeface="Calibri" panose="020F0502020204030204" pitchFamily="34" charset="0"/>
                          <a:cs typeface="Calibri" panose="020F0502020204030204" pitchFamily="34" charset="0"/>
                        </a:rPr>
                        <a:t>Markets</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Peak demand (kWh)</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Cost ($)</a:t>
                      </a:r>
                      <a:endParaRPr lang="zh-CN"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97394462"/>
                  </a:ext>
                </a:extLst>
              </a:tr>
              <a:tr h="370840">
                <a:tc>
                  <a:txBody>
                    <a:bodyPr/>
                    <a:lstStyle/>
                    <a:p>
                      <a:pPr algn="ctr"/>
                      <a:r>
                        <a:rPr lang="en-US" altLang="zh-CN" dirty="0">
                          <a:latin typeface="Calibri" panose="020F0502020204030204" pitchFamily="34" charset="0"/>
                          <a:cs typeface="Calibri" panose="020F0502020204030204" pitchFamily="34" charset="0"/>
                        </a:rPr>
                        <a:t>w/o P2P</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1,064</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1,882</a:t>
                      </a:r>
                      <a:endParaRPr lang="zh-CN"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39428646"/>
                  </a:ext>
                </a:extLst>
              </a:tr>
              <a:tr h="370840">
                <a:tc>
                  <a:txBody>
                    <a:bodyPr/>
                    <a:lstStyle/>
                    <a:p>
                      <a:pPr algn="ctr"/>
                      <a:r>
                        <a:rPr lang="en-US" altLang="zh-CN" dirty="0">
                          <a:latin typeface="Calibri" panose="020F0502020204030204" pitchFamily="34" charset="0"/>
                          <a:cs typeface="Calibri" panose="020F0502020204030204" pitchFamily="34" charset="0"/>
                        </a:rPr>
                        <a:t>with P2P</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783</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1,478</a:t>
                      </a:r>
                      <a:endParaRPr lang="zh-CN"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52350473"/>
                  </a:ext>
                </a:extLst>
              </a:tr>
            </a:tbl>
          </a:graphicData>
        </a:graphic>
      </p:graphicFrame>
      <p:sp>
        <p:nvSpPr>
          <p:cNvPr id="14" name="文本框 13">
            <a:extLst>
              <a:ext uri="{FF2B5EF4-FFF2-40B4-BE49-F238E27FC236}">
                <a16:creationId xmlns:a16="http://schemas.microsoft.com/office/drawing/2014/main" id="{DCA02356-91F9-5401-8BE6-7AFFC34695D4}"/>
              </a:ext>
            </a:extLst>
          </p:cNvPr>
          <p:cNvSpPr txBox="1"/>
          <p:nvPr/>
        </p:nvSpPr>
        <p:spPr>
          <a:xfrm>
            <a:off x="609665" y="3642447"/>
            <a:ext cx="4387716" cy="584775"/>
          </a:xfrm>
          <a:prstGeom prst="rect">
            <a:avLst/>
          </a:prstGeom>
          <a:noFill/>
        </p:spPr>
        <p:txBody>
          <a:bodyPr wrap="square" rtlCol="0">
            <a:spAutoFit/>
          </a:bodyPr>
          <a:lstStyle/>
          <a:p>
            <a:pPr marL="363538" indent="-363538" algn="ctr">
              <a:spcBef>
                <a:spcPts val="0"/>
              </a:spcBef>
              <a:spcAft>
                <a:spcPts val="0"/>
              </a:spcAft>
            </a:pPr>
            <a:r>
              <a:rPr lang="en-GB" sz="1600" i="0" dirty="0">
                <a:solidFill>
                  <a:srgbClr val="040404"/>
                </a:solidFill>
                <a:latin typeface="Calibri" panose="020F0502020204030204" pitchFamily="34" charset="0"/>
                <a:cs typeface="Calibri" panose="020F0502020204030204" pitchFamily="34" charset="0"/>
              </a:rPr>
              <a:t>Figure: Net loads of aggregate 300 </a:t>
            </a:r>
            <a:r>
              <a:rPr lang="en-GB" sz="1600" dirty="0">
                <a:solidFill>
                  <a:srgbClr val="040404"/>
                </a:solidFill>
                <a:latin typeface="Calibri" panose="020F0502020204030204" pitchFamily="34" charset="0"/>
                <a:cs typeface="Calibri" panose="020F0502020204030204" pitchFamily="34" charset="0"/>
              </a:rPr>
              <a:t>households </a:t>
            </a:r>
            <a:r>
              <a:rPr lang="en-GB" sz="1600" i="0" dirty="0">
                <a:solidFill>
                  <a:srgbClr val="040404"/>
                </a:solidFill>
                <a:latin typeface="Calibri" panose="020F0502020204030204" pitchFamily="34" charset="0"/>
                <a:cs typeface="Calibri" panose="020F0502020204030204" pitchFamily="34" charset="0"/>
              </a:rPr>
              <a:t>without and with P2P market.</a:t>
            </a:r>
          </a:p>
        </p:txBody>
      </p:sp>
      <p:sp>
        <p:nvSpPr>
          <p:cNvPr id="15" name="文本框 14">
            <a:extLst>
              <a:ext uri="{FF2B5EF4-FFF2-40B4-BE49-F238E27FC236}">
                <a16:creationId xmlns:a16="http://schemas.microsoft.com/office/drawing/2014/main" id="{3813F43D-08C7-57B3-BA7D-5D918AC8897F}"/>
              </a:ext>
            </a:extLst>
          </p:cNvPr>
          <p:cNvSpPr txBox="1"/>
          <p:nvPr/>
        </p:nvSpPr>
        <p:spPr>
          <a:xfrm>
            <a:off x="600351" y="5812367"/>
            <a:ext cx="4387716" cy="584775"/>
          </a:xfrm>
          <a:prstGeom prst="rect">
            <a:avLst/>
          </a:prstGeom>
          <a:noFill/>
        </p:spPr>
        <p:txBody>
          <a:bodyPr wrap="square" rtlCol="0">
            <a:spAutoFit/>
          </a:bodyPr>
          <a:lstStyle/>
          <a:p>
            <a:pPr marL="363538" indent="-363538" algn="ctr">
              <a:spcBef>
                <a:spcPts val="0"/>
              </a:spcBef>
              <a:spcAft>
                <a:spcPts val="0"/>
              </a:spcAft>
            </a:pPr>
            <a:r>
              <a:rPr lang="en-GB" sz="1600" i="0" dirty="0">
                <a:solidFill>
                  <a:srgbClr val="040404"/>
                </a:solidFill>
                <a:latin typeface="Calibri" panose="020F0502020204030204" pitchFamily="34" charset="0"/>
                <a:cs typeface="Calibri" panose="020F0502020204030204" pitchFamily="34" charset="0"/>
              </a:rPr>
              <a:t>Table: Peak demand and energy cost of 300 households without and with P2P market.</a:t>
            </a:r>
          </a:p>
        </p:txBody>
      </p:sp>
    </p:spTree>
    <p:extLst>
      <p:ext uri="{BB962C8B-B14F-4D97-AF65-F5344CB8AC3E}">
        <p14:creationId xmlns:p14="http://schemas.microsoft.com/office/powerpoint/2010/main" val="1833828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65</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Smart grid applications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Household P2P energy trading</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Multi-energy Microgrid P2P energy trading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EV ancillary services in power-transportation network</a:t>
            </a:r>
            <a:endParaRPr lang="en-US" altLang="zh-CN" sz="2400" b="1" dirty="0">
              <a:solidFill>
                <a:srgbClr val="C00000"/>
              </a:solidFill>
              <a:latin typeface="Calibri" panose="020F0502020204030204" pitchFamily="34" charset="0"/>
              <a:cs typeface="Calibri" panose="020F0502020204030204" pitchFamily="34" charset="0"/>
            </a:endParaRP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0109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66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Case Study II: MEMG P2P Energy Trading</a:t>
            </a:r>
          </a:p>
        </p:txBody>
      </p:sp>
      <p:sp>
        <p:nvSpPr>
          <p:cNvPr id="6" name="文本框 5">
            <a:extLst>
              <a:ext uri="{FF2B5EF4-FFF2-40B4-BE49-F238E27FC236}">
                <a16:creationId xmlns:a16="http://schemas.microsoft.com/office/drawing/2014/main" id="{41262A0E-0D83-9E4A-EAB2-88717DB42DE6}"/>
              </a:ext>
            </a:extLst>
          </p:cNvPr>
          <p:cNvSpPr txBox="1"/>
          <p:nvPr/>
        </p:nvSpPr>
        <p:spPr>
          <a:xfrm>
            <a:off x="740628" y="1331549"/>
            <a:ext cx="10702858" cy="3093154"/>
          </a:xfrm>
          <a:prstGeom prst="rect">
            <a:avLst/>
          </a:prstGeom>
          <a:noFill/>
        </p:spPr>
        <p:txBody>
          <a:bodyPr wrap="square">
            <a:spAutoFit/>
          </a:bodyPr>
          <a:lstStyle/>
          <a:p>
            <a:pPr algn="ctr">
              <a:spcAft>
                <a:spcPts val="1800"/>
              </a:spcAft>
            </a:pPr>
            <a:r>
              <a:rPr lang="en-US" altLang="zh-CN" sz="3600" b="1" dirty="0">
                <a:solidFill>
                  <a:srgbClr val="C00000"/>
                </a:solidFill>
                <a:latin typeface="Calibri" panose="020F0502020204030204" pitchFamily="34" charset="0"/>
                <a:cs typeface="Calibri" panose="020F0502020204030204" pitchFamily="34" charset="0"/>
              </a:rPr>
              <a:t>Work 1: Peer-to-Peer Energy Trading and Energy Conversion in Interconnected Multi-Energy Microgrids using Multiagent Deep Reinforcement Learning</a:t>
            </a:r>
          </a:p>
          <a:p>
            <a:pPr algn="ctr">
              <a:spcAft>
                <a:spcPts val="1800"/>
              </a:spcAft>
            </a:pPr>
            <a:r>
              <a:rPr lang="en-US" altLang="zh-CN" sz="3600" b="1" dirty="0">
                <a:solidFill>
                  <a:srgbClr val="C00000"/>
                </a:solidFill>
                <a:latin typeface="Calibri" panose="020F0502020204030204" pitchFamily="34" charset="0"/>
                <a:cs typeface="Calibri" panose="020F0502020204030204" pitchFamily="34" charset="0"/>
              </a:rPr>
              <a:t>Work 2: Coordination for Multi-Energy Microgrids using Multi-Agent Reinforcement Learning</a:t>
            </a:r>
          </a:p>
        </p:txBody>
      </p:sp>
      <p:sp>
        <p:nvSpPr>
          <p:cNvPr id="8" name="文本框 7">
            <a:extLst>
              <a:ext uri="{FF2B5EF4-FFF2-40B4-BE49-F238E27FC236}">
                <a16:creationId xmlns:a16="http://schemas.microsoft.com/office/drawing/2014/main" id="{3C73ED97-A2ED-6CBE-856F-AB1E46DFBE58}"/>
              </a:ext>
            </a:extLst>
          </p:cNvPr>
          <p:cNvSpPr txBox="1"/>
          <p:nvPr/>
        </p:nvSpPr>
        <p:spPr>
          <a:xfrm>
            <a:off x="329432" y="4964668"/>
            <a:ext cx="11525250" cy="1400383"/>
          </a:xfrm>
          <a:prstGeom prst="rect">
            <a:avLst/>
          </a:prstGeom>
          <a:noFill/>
        </p:spPr>
        <p:txBody>
          <a:bodyPr wrap="square">
            <a:spAutoFit/>
          </a:bodyPr>
          <a:lstStyle/>
          <a:p>
            <a:pPr>
              <a:spcBef>
                <a:spcPts val="600"/>
              </a:spcBef>
            </a:pP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[2] </a:t>
            </a:r>
            <a:r>
              <a:rPr lang="en-US" altLang="zh-CN" sz="1600" dirty="0" err="1">
                <a:solidFill>
                  <a:schemeClr val="tx1">
                    <a:lumMod val="50000"/>
                    <a:lumOff val="50000"/>
                  </a:schemeClr>
                </a:solidFill>
                <a:latin typeface="Calibri" panose="020F0502020204030204" pitchFamily="34" charset="0"/>
                <a:cs typeface="Calibri" panose="020F0502020204030204" pitchFamily="34" charset="0"/>
              </a:rPr>
              <a:t>Tianyi</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Chen, </a:t>
            </a:r>
            <a:r>
              <a:rPr lang="en-US" altLang="zh-CN" sz="1600" dirty="0" err="1">
                <a:solidFill>
                  <a:schemeClr val="tx1">
                    <a:lumMod val="50000"/>
                    <a:lumOff val="50000"/>
                  </a:schemeClr>
                </a:solidFill>
                <a:latin typeface="Calibri" panose="020F0502020204030204" pitchFamily="34" charset="0"/>
                <a:cs typeface="Calibri" panose="020F0502020204030204" pitchFamily="34" charset="0"/>
              </a:rPr>
              <a:t>Shengrong</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Bu, </a:t>
            </a:r>
            <a:r>
              <a:rPr lang="en-US" altLang="zh-CN" sz="1600" dirty="0" err="1">
                <a:solidFill>
                  <a:schemeClr val="tx1">
                    <a:lumMod val="50000"/>
                    <a:lumOff val="50000"/>
                  </a:schemeClr>
                </a:solidFill>
                <a:latin typeface="Calibri" panose="020F0502020204030204" pitchFamily="34" charset="0"/>
                <a:cs typeface="Calibri" panose="020F0502020204030204" pitchFamily="34" charset="0"/>
              </a:rPr>
              <a:t>Xue</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Liu, </a:t>
            </a:r>
            <a:r>
              <a:rPr lang="en-US" altLang="zh-CN" sz="1600" dirty="0" err="1">
                <a:solidFill>
                  <a:schemeClr val="tx1">
                    <a:lumMod val="50000"/>
                    <a:lumOff val="50000"/>
                  </a:schemeClr>
                </a:solidFill>
                <a:latin typeface="Calibri" panose="020F0502020204030204" pitchFamily="34" charset="0"/>
                <a:cs typeface="Calibri" panose="020F0502020204030204" pitchFamily="34" charset="0"/>
              </a:rPr>
              <a:t>Jikun</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Kang, F. Richard Yu, and Zhu Han, “Peer-to-peer energy trading and energy conversion in interconnected multi-energy microgrids using multiagent deep reinforcement learning”, </a:t>
            </a:r>
            <a:r>
              <a:rPr lang="en-US" altLang="zh-CN" sz="1600" i="1" dirty="0">
                <a:solidFill>
                  <a:schemeClr val="tx1">
                    <a:lumMod val="50000"/>
                    <a:lumOff val="50000"/>
                  </a:schemeClr>
                </a:solidFill>
                <a:latin typeface="Calibri" panose="020F0502020204030204" pitchFamily="34" charset="0"/>
                <a:cs typeface="Calibri" panose="020F0502020204030204" pitchFamily="34" charset="0"/>
              </a:rPr>
              <a:t>IEEE Transactions on Smart Grid</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Volume 13, Issue 1, pages 715 – 727, January 2022.</a:t>
            </a:r>
          </a:p>
          <a:p>
            <a:pPr>
              <a:spcBef>
                <a:spcPts val="600"/>
              </a:spcBef>
            </a:pP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[3] Dawei Qiu, </a:t>
            </a:r>
            <a:r>
              <a:rPr lang="en-US" altLang="zh-CN" sz="1600" dirty="0" err="1">
                <a:solidFill>
                  <a:schemeClr val="tx1">
                    <a:lumMod val="50000"/>
                    <a:lumOff val="50000"/>
                  </a:schemeClr>
                </a:solidFill>
                <a:latin typeface="Calibri" panose="020F0502020204030204" pitchFamily="34" charset="0"/>
                <a:cs typeface="Calibri" panose="020F0502020204030204" pitchFamily="34" charset="0"/>
              </a:rPr>
              <a:t>Tianyi</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Chen, Goran Strbac, and </a:t>
            </a:r>
            <a:r>
              <a:rPr lang="en-US" altLang="zh-CN" sz="1600" dirty="0" err="1">
                <a:solidFill>
                  <a:schemeClr val="tx1">
                    <a:lumMod val="50000"/>
                    <a:lumOff val="50000"/>
                  </a:schemeClr>
                </a:solidFill>
                <a:latin typeface="Calibri" panose="020F0502020204030204" pitchFamily="34" charset="0"/>
                <a:cs typeface="Calibri" panose="020F0502020204030204" pitchFamily="34" charset="0"/>
              </a:rPr>
              <a:t>Shengrong</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Bu, “Coordination for multi-energy microgrids using multi-agent reinforcement learning”, </a:t>
            </a:r>
            <a:r>
              <a:rPr lang="en-US" altLang="zh-CN" sz="1600" i="1" dirty="0">
                <a:solidFill>
                  <a:schemeClr val="tx1">
                    <a:lumMod val="50000"/>
                    <a:lumOff val="50000"/>
                  </a:schemeClr>
                </a:solidFill>
                <a:latin typeface="Calibri" panose="020F0502020204030204" pitchFamily="34" charset="0"/>
                <a:cs typeface="Calibri" panose="020F0502020204030204" pitchFamily="34" charset="0"/>
              </a:rPr>
              <a:t>IEEE Transactions on Industrial Informatics</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Early Access, April 2022.</a:t>
            </a:r>
            <a:endParaRPr lang="en-US" altLang="zh-CN" sz="1400"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686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71C67-3735-65E2-4392-362953F8A92C}"/>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177EFE3B-87DC-BFE2-C4CC-4A858CE80F04}"/>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25C96420-C9A4-7E76-D8A8-056CE8061D00}"/>
              </a:ext>
            </a:extLst>
          </p:cNvPr>
          <p:cNvSpPr>
            <a:spLocks noGrp="1"/>
          </p:cNvSpPr>
          <p:nvPr>
            <p:ph type="sldNum" sz="quarter" idx="12"/>
          </p:nvPr>
        </p:nvSpPr>
        <p:spPr/>
        <p:txBody>
          <a:bodyPr/>
          <a:lstStyle/>
          <a:p>
            <a:fld id="{96B68FFD-0763-4F02-AF57-14976084D8FC}" type="slidenum">
              <a:rPr lang="zh-CN" altLang="en-US" smtClean="0"/>
              <a:pPr/>
              <a:t>67</a:t>
            </a:fld>
            <a:endParaRPr lang="zh-CN" altLang="en-US"/>
          </a:p>
        </p:txBody>
      </p:sp>
      <p:pic>
        <p:nvPicPr>
          <p:cNvPr id="5" name="Image" descr="Image">
            <a:extLst>
              <a:ext uri="{FF2B5EF4-FFF2-40B4-BE49-F238E27FC236}">
                <a16:creationId xmlns:a16="http://schemas.microsoft.com/office/drawing/2014/main" id="{F37EECFA-1816-B92A-DA4A-3E2D32C012A7}"/>
              </a:ext>
            </a:extLst>
          </p:cNvPr>
          <p:cNvPicPr>
            <a:picLocks noChangeAspect="1"/>
          </p:cNvPicPr>
          <p:nvPr/>
        </p:nvPicPr>
        <p:blipFill>
          <a:blip r:embed="rId2"/>
          <a:stretch>
            <a:fillRect/>
          </a:stretch>
        </p:blipFill>
        <p:spPr>
          <a:xfrm>
            <a:off x="1114776" y="853887"/>
            <a:ext cx="9144001" cy="2689413"/>
          </a:xfrm>
          <a:prstGeom prst="rect">
            <a:avLst/>
          </a:prstGeom>
          <a:ln w="12700">
            <a:miter lim="400000"/>
          </a:ln>
        </p:spPr>
      </p:pic>
      <p:sp>
        <p:nvSpPr>
          <p:cNvPr id="6" name="Problem: How does each multi-energy MG to meet its electricity and heat demand while minimizing its operational cost?">
            <a:extLst>
              <a:ext uri="{FF2B5EF4-FFF2-40B4-BE49-F238E27FC236}">
                <a16:creationId xmlns:a16="http://schemas.microsoft.com/office/drawing/2014/main" id="{36BACD52-E994-2E6C-60A6-C19EA1EE27C3}"/>
              </a:ext>
            </a:extLst>
          </p:cNvPr>
          <p:cNvSpPr txBox="1">
            <a:spLocks/>
          </p:cNvSpPr>
          <p:nvPr/>
        </p:nvSpPr>
        <p:spPr>
          <a:xfrm>
            <a:off x="301760" y="3860134"/>
            <a:ext cx="11786478" cy="2112041"/>
          </a:xfrm>
          <a:prstGeom prst="rect">
            <a:avLst/>
          </a:prstGeom>
        </p:spPr>
        <p:txBody>
          <a:bodyPr/>
          <a:lstStyle>
            <a:lvl1pPr marL="212181" indent="-212181" algn="l" defTabSz="841247" rtl="0" eaLnBrk="1" latinLnBrk="0" hangingPunct="1">
              <a:lnSpc>
                <a:spcPct val="90000"/>
              </a:lnSpc>
              <a:spcBef>
                <a:spcPts val="900"/>
              </a:spcBef>
              <a:buFont typeface="Arial" panose="020B0604020202020204" pitchFamily="34" charset="0"/>
              <a:buBlip>
                <a:blip r:embed="rId3"/>
              </a:buBlip>
              <a:defRPr sz="2116"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spcAft>
                <a:spcPts val="600"/>
              </a:spcAft>
              <a:buNone/>
            </a:pPr>
            <a:r>
              <a:rPr lang="en-CA" sz="2000" b="1" i="1" dirty="0">
                <a:latin typeface="Calibri" panose="020F0502020204030204" pitchFamily="34" charset="0"/>
                <a:cs typeface="Calibri" panose="020F0502020204030204" pitchFamily="34" charset="0"/>
              </a:rPr>
              <a:t>Background:</a:t>
            </a:r>
          </a:p>
          <a:p>
            <a:pPr marL="285750" indent="-285750" defTabSz="914400">
              <a:spcBef>
                <a:spcPts val="0"/>
              </a:spcBef>
              <a:spcAft>
                <a:spcPts val="600"/>
              </a:spcAft>
              <a:buFont typeface="Arial" panose="020B0604020202020204" pitchFamily="34" charset="0"/>
              <a:buChar char="•"/>
            </a:pPr>
            <a:r>
              <a:rPr lang="en-CA" sz="1800" dirty="0">
                <a:latin typeface="Calibri" panose="020F0502020204030204" pitchFamily="34" charset="0"/>
                <a:cs typeface="Calibri" panose="020F0502020204030204" pitchFamily="34" charset="0"/>
              </a:rPr>
              <a:t>Microgrids (MGs) are solutions for coordinating a high share of DERs within a local region.</a:t>
            </a:r>
          </a:p>
          <a:p>
            <a:pPr marL="285750" indent="-285750" defTabSz="914400">
              <a:spcBef>
                <a:spcPts val="0"/>
              </a:spcBef>
              <a:spcAft>
                <a:spcPts val="1200"/>
              </a:spcAft>
              <a:buFont typeface="Arial" panose="020B0604020202020204" pitchFamily="34" charset="0"/>
              <a:buChar char="•"/>
            </a:pPr>
            <a:r>
              <a:rPr lang="en-CA" sz="1800" dirty="0">
                <a:latin typeface="Calibri" panose="020F0502020204030204" pitchFamily="34" charset="0"/>
                <a:cs typeface="Calibri" panose="020F0502020204030204" pitchFamily="34" charset="0"/>
              </a:rPr>
              <a:t>Multi-energy MGs are an extension from Microgrids with multi-energy sectors coupling with each other.</a:t>
            </a:r>
          </a:p>
          <a:p>
            <a:pPr marL="0" indent="0">
              <a:spcBef>
                <a:spcPts val="0"/>
              </a:spcBef>
              <a:spcAft>
                <a:spcPts val="600"/>
              </a:spcAft>
              <a:buNone/>
            </a:pPr>
            <a:r>
              <a:rPr lang="en-CA" sz="2000" b="1" i="1" dirty="0">
                <a:latin typeface="Calibri" panose="020F0502020204030204" pitchFamily="34" charset="0"/>
                <a:cs typeface="Calibri" panose="020F0502020204030204" pitchFamily="34" charset="0"/>
              </a:rPr>
              <a:t>Problem: </a:t>
            </a:r>
          </a:p>
          <a:p>
            <a:pPr marL="285750" indent="-285750" defTabSz="914400">
              <a:spcBef>
                <a:spcPts val="0"/>
              </a:spcBef>
              <a:spcAft>
                <a:spcPts val="600"/>
              </a:spcAft>
              <a:buFont typeface="Arial" panose="020B0604020202020204" pitchFamily="34" charset="0"/>
              <a:buChar char="•"/>
            </a:pPr>
            <a:r>
              <a:rPr lang="en-CA" sz="1800" dirty="0">
                <a:latin typeface="Calibri" panose="020F0502020204030204" pitchFamily="34" charset="0"/>
                <a:cs typeface="Calibri" panose="020F0502020204030204" pitchFamily="34" charset="0"/>
              </a:rPr>
              <a:t>How does each multi-energy MG to meet its electricity and heat demand while minimizing its operational cost?</a:t>
            </a:r>
          </a:p>
          <a:p>
            <a:pPr marL="285750" indent="-285750" defTabSz="914400">
              <a:spcBef>
                <a:spcPts val="0"/>
              </a:spcBef>
              <a:spcAft>
                <a:spcPts val="600"/>
              </a:spcAft>
              <a:buFont typeface="Arial" panose="020B0604020202020204" pitchFamily="34" charset="0"/>
              <a:buChar char="•"/>
            </a:pPr>
            <a:r>
              <a:rPr lang="en-CA" sz="1800" dirty="0">
                <a:latin typeface="Calibri" panose="020F0502020204030204" pitchFamily="34" charset="0"/>
                <a:cs typeface="Calibri" panose="020F0502020204030204" pitchFamily="34" charset="0"/>
              </a:rPr>
              <a:t>Any advanced control algorithm for these multi-energy MGs operating in a decentralized manner without central control? </a:t>
            </a:r>
          </a:p>
        </p:txBody>
      </p:sp>
      <p:sp>
        <p:nvSpPr>
          <p:cNvPr id="7" name="文本框 6">
            <a:extLst>
              <a:ext uri="{FF2B5EF4-FFF2-40B4-BE49-F238E27FC236}">
                <a16:creationId xmlns:a16="http://schemas.microsoft.com/office/drawing/2014/main" id="{20E8211F-3C97-57FE-518C-5A6DB0BE2B5F}"/>
              </a:ext>
            </a:extLst>
          </p:cNvPr>
          <p:cNvSpPr txBox="1"/>
          <p:nvPr/>
        </p:nvSpPr>
        <p:spPr>
          <a:xfrm>
            <a:off x="311285" y="19455"/>
            <a:ext cx="878509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M</a:t>
            </a:r>
            <a:r>
              <a:rPr lang="en-US" altLang="zh-CN" sz="4000" dirty="0">
                <a:solidFill>
                  <a:srgbClr val="C00000"/>
                </a:solidFill>
                <a:latin typeface="Calibri" panose="020F0502020204030204" pitchFamily="34" charset="0"/>
                <a:cs typeface="Calibri" panose="020F0502020204030204" pitchFamily="34" charset="0"/>
              </a:rPr>
              <a:t>ulti-Energy Microgrids Coordination</a:t>
            </a:r>
            <a:endParaRPr lang="en-US" sz="40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817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1E11DE-00AC-F96B-3B75-204F33B61B1E}"/>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B3DBE649-54E1-64DC-6377-046044274953}"/>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96464C7D-6036-1F28-2901-7B346B461B13}"/>
              </a:ext>
            </a:extLst>
          </p:cNvPr>
          <p:cNvSpPr>
            <a:spLocks noGrp="1"/>
          </p:cNvSpPr>
          <p:nvPr>
            <p:ph type="sldNum" sz="quarter" idx="12"/>
          </p:nvPr>
        </p:nvSpPr>
        <p:spPr/>
        <p:txBody>
          <a:bodyPr/>
          <a:lstStyle/>
          <a:p>
            <a:fld id="{96B68FFD-0763-4F02-AF57-14976084D8FC}" type="slidenum">
              <a:rPr lang="zh-CN" altLang="en-US" smtClean="0"/>
              <a:pPr/>
              <a:t>68</a:t>
            </a:fld>
            <a:endParaRPr lang="zh-CN" altLang="en-US"/>
          </a:p>
        </p:txBody>
      </p:sp>
      <p:sp>
        <p:nvSpPr>
          <p:cNvPr id="5" name="Residential Microgrid">
            <a:extLst>
              <a:ext uri="{FF2B5EF4-FFF2-40B4-BE49-F238E27FC236}">
                <a16:creationId xmlns:a16="http://schemas.microsoft.com/office/drawing/2014/main" id="{0EA8DD44-4FE6-6953-5F7D-26C6FC26B339}"/>
              </a:ext>
            </a:extLst>
          </p:cNvPr>
          <p:cNvSpPr txBox="1">
            <a:spLocks/>
          </p:cNvSpPr>
          <p:nvPr/>
        </p:nvSpPr>
        <p:spPr>
          <a:xfrm>
            <a:off x="195512" y="46484"/>
            <a:ext cx="9908608" cy="6488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3600" dirty="0">
                <a:solidFill>
                  <a:srgbClr val="C00000"/>
                </a:solidFill>
                <a:latin typeface="Calibri" panose="020F0502020204030204" pitchFamily="34" charset="0"/>
                <a:ea typeface="+mn-ea"/>
                <a:cs typeface="Calibri" panose="020F0502020204030204" pitchFamily="34" charset="0"/>
              </a:rPr>
              <a:t>Residential, Commercial, Industrial </a:t>
            </a:r>
            <a:r>
              <a:rPr lang="en-CA" sz="3600" dirty="0">
                <a:solidFill>
                  <a:srgbClr val="C00000"/>
                </a:solidFill>
                <a:latin typeface="Calibri" panose="020F0502020204030204" pitchFamily="34" charset="0"/>
                <a:ea typeface="+mn-ea"/>
                <a:cs typeface="Calibri" panose="020F0502020204030204" pitchFamily="34" charset="0"/>
              </a:rPr>
              <a:t>Microgrids</a:t>
            </a:r>
          </a:p>
        </p:txBody>
      </p:sp>
      <p:pic>
        <p:nvPicPr>
          <p:cNvPr id="7" name="Image" descr="Image">
            <a:extLst>
              <a:ext uri="{FF2B5EF4-FFF2-40B4-BE49-F238E27FC236}">
                <a16:creationId xmlns:a16="http://schemas.microsoft.com/office/drawing/2014/main" id="{09A86CC2-1951-2442-6F02-8ABFC890E1EA}"/>
              </a:ext>
            </a:extLst>
          </p:cNvPr>
          <p:cNvPicPr>
            <a:picLocks noChangeAspect="1"/>
          </p:cNvPicPr>
          <p:nvPr/>
        </p:nvPicPr>
        <p:blipFill>
          <a:blip r:embed="rId2"/>
          <a:stretch>
            <a:fillRect/>
          </a:stretch>
        </p:blipFill>
        <p:spPr>
          <a:xfrm>
            <a:off x="375174" y="908583"/>
            <a:ext cx="4892151" cy="2542950"/>
          </a:xfrm>
          <a:prstGeom prst="rect">
            <a:avLst/>
          </a:prstGeom>
          <a:ln w="12700">
            <a:miter lim="400000"/>
          </a:ln>
        </p:spPr>
      </p:pic>
      <p:pic>
        <p:nvPicPr>
          <p:cNvPr id="6" name="Image" descr="Image">
            <a:extLst>
              <a:ext uri="{FF2B5EF4-FFF2-40B4-BE49-F238E27FC236}">
                <a16:creationId xmlns:a16="http://schemas.microsoft.com/office/drawing/2014/main" id="{B4B95183-6EC0-84A8-EB68-BDCCFD8A2CEC}"/>
              </a:ext>
            </a:extLst>
          </p:cNvPr>
          <p:cNvPicPr>
            <a:picLocks noChangeAspect="1"/>
          </p:cNvPicPr>
          <p:nvPr/>
        </p:nvPicPr>
        <p:blipFill>
          <a:blip r:embed="rId3"/>
          <a:stretch>
            <a:fillRect/>
          </a:stretch>
        </p:blipFill>
        <p:spPr>
          <a:xfrm>
            <a:off x="151558" y="3831853"/>
            <a:ext cx="5400000" cy="2244845"/>
          </a:xfrm>
          <a:prstGeom prst="rect">
            <a:avLst/>
          </a:prstGeom>
          <a:ln w="12700">
            <a:miter lim="400000"/>
          </a:ln>
        </p:spPr>
      </p:pic>
      <p:pic>
        <p:nvPicPr>
          <p:cNvPr id="15" name="Image" descr="Image">
            <a:extLst>
              <a:ext uri="{FF2B5EF4-FFF2-40B4-BE49-F238E27FC236}">
                <a16:creationId xmlns:a16="http://schemas.microsoft.com/office/drawing/2014/main" id="{8405813E-F434-D89A-7FC1-232CDFA1E4F2}"/>
              </a:ext>
            </a:extLst>
          </p:cNvPr>
          <p:cNvPicPr>
            <a:picLocks noChangeAspect="1"/>
          </p:cNvPicPr>
          <p:nvPr/>
        </p:nvPicPr>
        <p:blipFill>
          <a:blip r:embed="rId4"/>
          <a:stretch>
            <a:fillRect/>
          </a:stretch>
        </p:blipFill>
        <p:spPr>
          <a:xfrm>
            <a:off x="6359676" y="800421"/>
            <a:ext cx="5400000" cy="2217392"/>
          </a:xfrm>
          <a:prstGeom prst="rect">
            <a:avLst/>
          </a:prstGeom>
          <a:ln w="12700">
            <a:miter lim="400000"/>
          </a:ln>
        </p:spPr>
      </p:pic>
      <p:sp>
        <p:nvSpPr>
          <p:cNvPr id="19" name="矩形 18">
            <a:extLst>
              <a:ext uri="{FF2B5EF4-FFF2-40B4-BE49-F238E27FC236}">
                <a16:creationId xmlns:a16="http://schemas.microsoft.com/office/drawing/2014/main" id="{5D6B371B-FA67-789F-1096-8F1D07492523}"/>
              </a:ext>
            </a:extLst>
          </p:cNvPr>
          <p:cNvSpPr/>
          <p:nvPr/>
        </p:nvSpPr>
        <p:spPr>
          <a:xfrm>
            <a:off x="5883718" y="3136977"/>
            <a:ext cx="6136832" cy="3200876"/>
          </a:xfrm>
          <a:prstGeom prst="rect">
            <a:avLst/>
          </a:prstGeom>
        </p:spPr>
        <p:txBody>
          <a:bodyPr wrap="square">
            <a:spAutoFit/>
          </a:bodyPr>
          <a:lstStyle/>
          <a:p>
            <a:pPr>
              <a:spcAft>
                <a:spcPts val="600"/>
              </a:spcAft>
            </a:pPr>
            <a:r>
              <a:rPr lang="en-GB" altLang="zh-CN" b="1" i="1" dirty="0">
                <a:latin typeface="Calibri" panose="020F0502020204030204" pitchFamily="34" charset="0"/>
                <a:cs typeface="Calibri" panose="020F0502020204030204" pitchFamily="34" charset="0"/>
              </a:rPr>
              <a:t>Energy converters</a:t>
            </a:r>
            <a:r>
              <a:rPr lang="en-GB" b="1" i="1" dirty="0">
                <a:latin typeface="Calibri" panose="020F0502020204030204" pitchFamily="34" charset="0"/>
                <a:cs typeface="Calibri" panose="020F0502020204030204" pitchFamily="34" charset="0"/>
              </a:rPr>
              <a:t>:</a:t>
            </a:r>
          </a:p>
          <a:p>
            <a:pPr marL="285750" indent="-285750">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Residential: fuel cell, electrolyser, boiler.</a:t>
            </a:r>
          </a:p>
          <a:p>
            <a:pPr marL="285750" indent="-285750">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Commercial: heat pump, boiler.</a:t>
            </a:r>
          </a:p>
          <a:p>
            <a:pPr marL="285750" indent="-285750">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Industrial: CHP, boiler.</a:t>
            </a:r>
          </a:p>
          <a:p>
            <a:pPr>
              <a:spcAft>
                <a:spcPts val="600"/>
              </a:spcAft>
            </a:pPr>
            <a:r>
              <a:rPr lang="en-GB" altLang="zh-CN" b="1" i="1" dirty="0">
                <a:latin typeface="Calibri" panose="020F0502020204030204" pitchFamily="34" charset="0"/>
                <a:cs typeface="Calibri" panose="020F0502020204030204" pitchFamily="34" charset="0"/>
              </a:rPr>
              <a:t>Storage units:</a:t>
            </a:r>
          </a:p>
          <a:p>
            <a:pPr marL="285750" indent="-285750">
              <a:spcAft>
                <a:spcPts val="600"/>
              </a:spcAft>
              <a:buFont typeface="Arial" panose="020B0604020202020204" pitchFamily="34" charset="0"/>
              <a:buChar char="•"/>
            </a:pPr>
            <a:r>
              <a:rPr lang="en-GB" altLang="zh-CN" dirty="0">
                <a:latin typeface="Calibri" panose="020F0502020204030204" pitchFamily="34" charset="0"/>
                <a:cs typeface="Calibri" panose="020F0502020204030204" pitchFamily="34" charset="0"/>
              </a:rPr>
              <a:t>Residential: electrical storage.</a:t>
            </a:r>
          </a:p>
          <a:p>
            <a:pPr marL="285750" indent="-285750">
              <a:spcAft>
                <a:spcPts val="600"/>
              </a:spcAft>
              <a:buFont typeface="Arial" panose="020B0604020202020204" pitchFamily="34" charset="0"/>
              <a:buChar char="•"/>
            </a:pPr>
            <a:r>
              <a:rPr lang="en-GB" altLang="zh-CN" dirty="0">
                <a:latin typeface="Calibri" panose="020F0502020204030204" pitchFamily="34" charset="0"/>
                <a:cs typeface="Calibri" panose="020F0502020204030204" pitchFamily="34" charset="0"/>
              </a:rPr>
              <a:t>Commercial &amp; Industrial: electrical storage, thermal storage.</a:t>
            </a:r>
          </a:p>
          <a:p>
            <a:pPr>
              <a:spcAft>
                <a:spcPts val="600"/>
              </a:spcAft>
            </a:pPr>
            <a:r>
              <a:rPr lang="en-GB" altLang="zh-CN" b="1" i="1" dirty="0">
                <a:latin typeface="Calibri" panose="020F0502020204030204" pitchFamily="34" charset="0"/>
                <a:cs typeface="Calibri" panose="020F0502020204030204" pitchFamily="34" charset="0"/>
              </a:rPr>
              <a:t>Energy balances: </a:t>
            </a:r>
          </a:p>
          <a:p>
            <a:pPr marL="285750" indent="-285750">
              <a:spcAft>
                <a:spcPts val="600"/>
              </a:spcAft>
              <a:buFont typeface="Arial" panose="020B0604020202020204" pitchFamily="34" charset="0"/>
              <a:buChar char="•"/>
            </a:pPr>
            <a:r>
              <a:rPr lang="en-GB" altLang="zh-CN" dirty="0">
                <a:latin typeface="Calibri" panose="020F0502020204030204" pitchFamily="34" charset="0"/>
                <a:cs typeface="Calibri" panose="020F0502020204030204" pitchFamily="34" charset="0"/>
              </a:rPr>
              <a:t>Residential &amp; Commercial &amp; Industrial : electricity and heat.</a:t>
            </a:r>
          </a:p>
        </p:txBody>
      </p:sp>
    </p:spTree>
    <p:extLst>
      <p:ext uri="{BB962C8B-B14F-4D97-AF65-F5344CB8AC3E}">
        <p14:creationId xmlns:p14="http://schemas.microsoft.com/office/powerpoint/2010/main" val="2232622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4407F-4961-4C4D-37FE-1CDA362B03C4}"/>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AFFAE4EB-55D9-67D4-E59E-CB4568747994}"/>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85D32BA0-53A2-7539-3DDF-CD4EF12B6B2E}"/>
              </a:ext>
            </a:extLst>
          </p:cNvPr>
          <p:cNvSpPr>
            <a:spLocks noGrp="1"/>
          </p:cNvSpPr>
          <p:nvPr>
            <p:ph type="sldNum" sz="quarter" idx="12"/>
          </p:nvPr>
        </p:nvSpPr>
        <p:spPr/>
        <p:txBody>
          <a:bodyPr/>
          <a:lstStyle/>
          <a:p>
            <a:fld id="{96B68FFD-0763-4F02-AF57-14976084D8FC}" type="slidenum">
              <a:rPr lang="zh-CN" altLang="en-US" smtClean="0"/>
              <a:pPr/>
              <a:t>69</a:t>
            </a:fld>
            <a:endParaRPr lang="zh-CN" altLang="en-US"/>
          </a:p>
        </p:txBody>
      </p:sp>
      <p:sp>
        <p:nvSpPr>
          <p:cNvPr id="5" name="P2P Energy Trading and Energy Conversion Problem:…">
            <a:extLst>
              <a:ext uri="{FF2B5EF4-FFF2-40B4-BE49-F238E27FC236}">
                <a16:creationId xmlns:a16="http://schemas.microsoft.com/office/drawing/2014/main" id="{E9D7A644-7998-DE9A-0BC6-7B9B5D756962}"/>
              </a:ext>
            </a:extLst>
          </p:cNvPr>
          <p:cNvSpPr txBox="1">
            <a:spLocks/>
          </p:cNvSpPr>
          <p:nvPr/>
        </p:nvSpPr>
        <p:spPr>
          <a:xfrm>
            <a:off x="195512" y="46484"/>
            <a:ext cx="9043737" cy="6669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sz="3600" dirty="0">
                <a:solidFill>
                  <a:srgbClr val="C00000"/>
                </a:solidFill>
                <a:latin typeface="Calibri" panose="020F0502020204030204" pitchFamily="34" charset="0"/>
                <a:ea typeface="+mn-ea"/>
                <a:cs typeface="Calibri" panose="020F0502020204030204" pitchFamily="34" charset="0"/>
              </a:rPr>
              <a:t>Partially Observable Markov Decision Process </a:t>
            </a:r>
          </a:p>
        </p:txBody>
      </p:sp>
      <p:sp>
        <p:nvSpPr>
          <p:cNvPr id="6" name="System Problem for MG i">
            <a:extLst>
              <a:ext uri="{FF2B5EF4-FFF2-40B4-BE49-F238E27FC236}">
                <a16:creationId xmlns:a16="http://schemas.microsoft.com/office/drawing/2014/main" id="{4426FC27-13CF-1F0E-F939-B7AFB77006BC}"/>
              </a:ext>
            </a:extLst>
          </p:cNvPr>
          <p:cNvSpPr txBox="1">
            <a:spLocks/>
          </p:cNvSpPr>
          <p:nvPr/>
        </p:nvSpPr>
        <p:spPr>
          <a:xfrm>
            <a:off x="1503072" y="4695965"/>
            <a:ext cx="4592928" cy="376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a:spcAft>
                <a:spcPts val="600"/>
              </a:spcAft>
              <a:buFont typeface="Arial" panose="020B0604020202020204" pitchFamily="34" charset="0"/>
              <a:buChar char="•"/>
            </a:pPr>
            <a:r>
              <a:rPr lang="en-CA" sz="2000" b="1" i="1" dirty="0">
                <a:latin typeface="Calibri" panose="020F0502020204030204" pitchFamily="34" charset="0"/>
                <a:cs typeface="Calibri" panose="020F0502020204030204" pitchFamily="34" charset="0"/>
              </a:rPr>
              <a:t>System Problem for MG </a:t>
            </a:r>
            <a:r>
              <a:rPr lang="en-CA" sz="2000" b="1" i="1" dirty="0" err="1">
                <a:latin typeface="Calibri" panose="020F0502020204030204" pitchFamily="34" charset="0"/>
                <a:cs typeface="Calibri" panose="020F0502020204030204" pitchFamily="34" charset="0"/>
              </a:rPr>
              <a:t>i</a:t>
            </a:r>
            <a:endParaRPr lang="en-CA" sz="2000" b="1" i="1" dirty="0">
              <a:latin typeface="Calibri" panose="020F0502020204030204" pitchFamily="34" charset="0"/>
              <a:cs typeface="Calibri" panose="020F0502020204030204" pitchFamily="34" charset="0"/>
            </a:endParaRPr>
          </a:p>
        </p:txBody>
      </p:sp>
      <p:pic>
        <p:nvPicPr>
          <p:cNvPr id="8" name="Image" descr="Image">
            <a:extLst>
              <a:ext uri="{FF2B5EF4-FFF2-40B4-BE49-F238E27FC236}">
                <a16:creationId xmlns:a16="http://schemas.microsoft.com/office/drawing/2014/main" id="{6E493820-CA23-E850-0019-491476F51D35}"/>
              </a:ext>
            </a:extLst>
          </p:cNvPr>
          <p:cNvPicPr>
            <a:picLocks noChangeAspect="1"/>
          </p:cNvPicPr>
          <p:nvPr/>
        </p:nvPicPr>
        <p:blipFill>
          <a:blip r:embed="rId3"/>
          <a:stretch>
            <a:fillRect/>
          </a:stretch>
        </p:blipFill>
        <p:spPr>
          <a:xfrm>
            <a:off x="1360727" y="1036539"/>
            <a:ext cx="9462663" cy="3715402"/>
          </a:xfrm>
          <a:prstGeom prst="rect">
            <a:avLst/>
          </a:prstGeom>
          <a:ln w="12700">
            <a:miter lim="400000"/>
          </a:ln>
        </p:spPr>
      </p:pic>
      <p:pic>
        <p:nvPicPr>
          <p:cNvPr id="19" name="Screen Shot 2021-03-20 at 9.33.22 PM.png" descr="Screen Shot 2021-03-20 at 9.33.22 PM.png">
            <a:extLst>
              <a:ext uri="{FF2B5EF4-FFF2-40B4-BE49-F238E27FC236}">
                <a16:creationId xmlns:a16="http://schemas.microsoft.com/office/drawing/2014/main" id="{273FD63D-D796-99F8-87CF-8444251A0C98}"/>
              </a:ext>
            </a:extLst>
          </p:cNvPr>
          <p:cNvPicPr>
            <a:picLocks noChangeAspect="1"/>
          </p:cNvPicPr>
          <p:nvPr/>
        </p:nvPicPr>
        <p:blipFill>
          <a:blip r:embed="rId4"/>
          <a:stretch>
            <a:fillRect/>
          </a:stretch>
        </p:blipFill>
        <p:spPr>
          <a:xfrm>
            <a:off x="1929290" y="5166954"/>
            <a:ext cx="3087490" cy="738313"/>
          </a:xfrm>
          <a:prstGeom prst="rect">
            <a:avLst/>
          </a:prstGeom>
          <a:ln w="12700">
            <a:miter lim="400000"/>
          </a:ln>
        </p:spPr>
      </p:pic>
      <mc:AlternateContent xmlns:mc="http://schemas.openxmlformats.org/markup-compatibility/2006" xmlns:a14="http://schemas.microsoft.com/office/drawing/2010/main">
        <mc:Choice Requires="a14">
          <p:sp>
            <p:nvSpPr>
              <p:cNvPr id="7" name="System Problem for MG i">
                <a:extLst>
                  <a:ext uri="{FF2B5EF4-FFF2-40B4-BE49-F238E27FC236}">
                    <a16:creationId xmlns:a16="http://schemas.microsoft.com/office/drawing/2014/main" id="{6B6E8E2F-D60A-4C95-8452-34895BFDF863}"/>
                  </a:ext>
                </a:extLst>
              </p:cNvPr>
              <p:cNvSpPr txBox="1">
                <a:spLocks/>
              </p:cNvSpPr>
              <p:nvPr/>
            </p:nvSpPr>
            <p:spPr>
              <a:xfrm>
                <a:off x="6230462" y="4695964"/>
                <a:ext cx="4592928" cy="1440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a:spcAft>
                    <a:spcPts val="600"/>
                  </a:spcAft>
                  <a:buFont typeface="Arial" panose="020B0604020202020204" pitchFamily="34" charset="0"/>
                  <a:buChar char="•"/>
                </a:pPr>
                <a:r>
                  <a:rPr lang="en-CA" sz="2000" b="1" i="1" dirty="0">
                    <a:latin typeface="Calibri" panose="020F0502020204030204" pitchFamily="34" charset="0"/>
                    <a:cs typeface="Calibri" panose="020F0502020204030204" pitchFamily="34" charset="0"/>
                  </a:rPr>
                  <a:t>Objective of MG i</a:t>
                </a:r>
              </a:p>
              <a:p>
                <a:pPr marL="0" indent="0">
                  <a:spcAft>
                    <a:spcPts val="600"/>
                  </a:spcAft>
                  <a:buNone/>
                </a:pPr>
                <a:r>
                  <a:rPr lang="en-CA" sz="2000" i="1" dirty="0">
                    <a:solidFill>
                      <a:srgbClr val="C00000"/>
                    </a:solidFill>
                    <a:latin typeface="Calibri" panose="020F0502020204030204" pitchFamily="34" charset="0"/>
                    <a:cs typeface="Calibri" panose="020F0502020204030204" pitchFamily="34" charset="0"/>
                  </a:rPr>
                  <a:t>Finding a control policy </a:t>
                </a:r>
                <a14:m>
                  <m:oMath xmlns:m="http://schemas.openxmlformats.org/officeDocument/2006/math">
                    <m:r>
                      <a:rPr lang="el-GR" sz="2000" b="0" i="1" smtClean="0">
                        <a:solidFill>
                          <a:srgbClr val="C00000"/>
                        </a:solidFill>
                        <a:latin typeface="Cambria Math" panose="02040503050406030204" pitchFamily="18" charset="0"/>
                        <a:cs typeface="Calibri" panose="020F0502020204030204" pitchFamily="34" charset="0"/>
                      </a:rPr>
                      <m:t>𝜋</m:t>
                    </m:r>
                  </m:oMath>
                </a14:m>
                <a:r>
                  <a:rPr lang="en-CA" sz="2000" i="1" dirty="0">
                    <a:solidFill>
                      <a:srgbClr val="C00000"/>
                    </a:solidFill>
                    <a:latin typeface="Calibri" panose="020F0502020204030204" pitchFamily="34" charset="0"/>
                    <a:cs typeface="Calibri" panose="020F0502020204030204" pitchFamily="34" charset="0"/>
                  </a:rPr>
                  <a:t> that maximizes the expected discounted reward over the daily trading horizon.</a:t>
                </a:r>
              </a:p>
            </p:txBody>
          </p:sp>
        </mc:Choice>
        <mc:Fallback xmlns="">
          <p:sp>
            <p:nvSpPr>
              <p:cNvPr id="7" name="System Problem for MG i">
                <a:extLst>
                  <a:ext uri="{FF2B5EF4-FFF2-40B4-BE49-F238E27FC236}">
                    <a16:creationId xmlns:a16="http://schemas.microsoft.com/office/drawing/2014/main" id="{6B6E8E2F-D60A-4C95-8452-34895BFDF863}"/>
                  </a:ext>
                </a:extLst>
              </p:cNvPr>
              <p:cNvSpPr txBox="1">
                <a:spLocks noRot="1" noChangeAspect="1" noMove="1" noResize="1" noEditPoints="1" noAdjustHandles="1" noChangeArrowheads="1" noChangeShapeType="1" noTextEdit="1"/>
              </p:cNvSpPr>
              <p:nvPr/>
            </p:nvSpPr>
            <p:spPr>
              <a:xfrm>
                <a:off x="6230462" y="4695964"/>
                <a:ext cx="4592928" cy="1440593"/>
              </a:xfrm>
              <a:prstGeom prst="rect">
                <a:avLst/>
              </a:prstGeom>
              <a:blipFill>
                <a:blip r:embed="rId5"/>
                <a:stretch>
                  <a:fillRect l="-1328" t="-4219" b="-37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161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7</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Smart Grid Domains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1285" y="1365031"/>
            <a:ext cx="5472608" cy="3746130"/>
          </a:xfrm>
          <a:prstGeom prst="rect">
            <a:avLst/>
          </a:prstGeom>
          <a:noFill/>
          <a:ln w="9525">
            <a:noFill/>
            <a:miter lim="800000"/>
            <a:headEnd/>
            <a:tailEnd/>
          </a:ln>
        </p:spPr>
      </p:pic>
      <p:sp>
        <p:nvSpPr>
          <p:cNvPr id="8" name="矩形 6"/>
          <p:cNvSpPr/>
          <p:nvPr/>
        </p:nvSpPr>
        <p:spPr>
          <a:xfrm>
            <a:off x="491888" y="5273483"/>
            <a:ext cx="5111402" cy="400110"/>
          </a:xfrm>
          <a:prstGeom prst="rect">
            <a:avLst/>
          </a:prstGeom>
        </p:spPr>
        <p:txBody>
          <a:bodyPr wrap="square">
            <a:spAutoFit/>
          </a:bodyPr>
          <a:lstStyle/>
          <a:p>
            <a:pPr algn="ctr" fontAlgn="base">
              <a:spcBef>
                <a:spcPct val="20000"/>
              </a:spcBef>
              <a:spcAft>
                <a:spcPct val="0"/>
              </a:spcAft>
            </a:pPr>
            <a:r>
              <a:rPr lang="en-US" altLang="zh-CN" sz="2000" b="1" dirty="0">
                <a:solidFill>
                  <a:prstClr val="black"/>
                </a:solidFill>
                <a:latin typeface="Calibri" panose="020F0502020204030204" pitchFamily="34" charset="0"/>
                <a:cs typeface="Calibri" panose="020F0502020204030204" pitchFamily="34" charset="0"/>
              </a:rPr>
              <a:t>Fig. 1 Smart Grid domains by the U.S. DOE</a:t>
            </a:r>
          </a:p>
        </p:txBody>
      </p:sp>
      <p:sp>
        <p:nvSpPr>
          <p:cNvPr id="9" name="矩形 6"/>
          <p:cNvSpPr/>
          <p:nvPr/>
        </p:nvSpPr>
        <p:spPr>
          <a:xfrm>
            <a:off x="6179806" y="5273483"/>
            <a:ext cx="5273849" cy="400110"/>
          </a:xfrm>
          <a:prstGeom prst="rect">
            <a:avLst/>
          </a:prstGeom>
        </p:spPr>
        <p:txBody>
          <a:bodyPr wrap="square">
            <a:spAutoFit/>
          </a:bodyPr>
          <a:lstStyle/>
          <a:p>
            <a:pPr algn="ctr" fontAlgn="base">
              <a:spcBef>
                <a:spcPct val="20000"/>
              </a:spcBef>
              <a:spcAft>
                <a:spcPct val="0"/>
              </a:spcAft>
            </a:pPr>
            <a:r>
              <a:rPr lang="en-US" altLang="zh-CN" sz="2000" b="1" dirty="0">
                <a:solidFill>
                  <a:prstClr val="black"/>
                </a:solidFill>
                <a:latin typeface="Calibri" panose="020F0502020204030204" pitchFamily="34" charset="0"/>
                <a:cs typeface="Calibri" panose="020F0502020204030204" pitchFamily="34" charset="0"/>
              </a:rPr>
              <a:t>Table 2 Smart Grid domains by the U.S. DOE</a:t>
            </a:r>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893" y="1700781"/>
            <a:ext cx="6065676"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08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DFD4DD-FEBB-D86A-306F-B16DCFD447B9}"/>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884872E2-9115-A6F2-8F75-EB36A36DB156}"/>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39BFDB3D-8D92-8599-5723-966B99C4FAE7}"/>
              </a:ext>
            </a:extLst>
          </p:cNvPr>
          <p:cNvSpPr>
            <a:spLocks noGrp="1"/>
          </p:cNvSpPr>
          <p:nvPr>
            <p:ph type="sldNum" sz="quarter" idx="12"/>
          </p:nvPr>
        </p:nvSpPr>
        <p:spPr/>
        <p:txBody>
          <a:bodyPr/>
          <a:lstStyle/>
          <a:p>
            <a:fld id="{96B68FFD-0763-4F02-AF57-14976084D8FC}" type="slidenum">
              <a:rPr lang="zh-CN" altLang="en-US" smtClean="0"/>
              <a:pPr/>
              <a:t>70</a:t>
            </a:fld>
            <a:endParaRPr lang="zh-CN" altLang="en-US"/>
          </a:p>
        </p:txBody>
      </p:sp>
      <p:sp>
        <p:nvSpPr>
          <p:cNvPr id="5" name="MATD3 Information Flowchart">
            <a:extLst>
              <a:ext uri="{FF2B5EF4-FFF2-40B4-BE49-F238E27FC236}">
                <a16:creationId xmlns:a16="http://schemas.microsoft.com/office/drawing/2014/main" id="{17A4E79F-F100-B24E-CEAF-6F14F950F142}"/>
              </a:ext>
            </a:extLst>
          </p:cNvPr>
          <p:cNvSpPr txBox="1">
            <a:spLocks/>
          </p:cNvSpPr>
          <p:nvPr/>
        </p:nvSpPr>
        <p:spPr>
          <a:xfrm>
            <a:off x="195512" y="46484"/>
            <a:ext cx="8376987" cy="6634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altLang="zh-CN" sz="3600" dirty="0">
                <a:solidFill>
                  <a:srgbClr val="C00000"/>
                </a:solidFill>
                <a:latin typeface="Calibri" panose="020F0502020204030204" pitchFamily="34" charset="0"/>
                <a:ea typeface="+mn-ea"/>
                <a:cs typeface="Calibri" panose="020F0502020204030204" pitchFamily="34" charset="0"/>
              </a:rPr>
              <a:t>Flowchart of Proposed </a:t>
            </a:r>
            <a:r>
              <a:rPr lang="en-CA" sz="3600" dirty="0">
                <a:solidFill>
                  <a:srgbClr val="C00000"/>
                </a:solidFill>
                <a:latin typeface="Calibri" panose="020F0502020204030204" pitchFamily="34" charset="0"/>
                <a:ea typeface="+mn-ea"/>
                <a:cs typeface="Calibri" panose="020F0502020204030204" pitchFamily="34" charset="0"/>
              </a:rPr>
              <a:t>MATD3</a:t>
            </a:r>
          </a:p>
        </p:txBody>
      </p:sp>
      <p:pic>
        <p:nvPicPr>
          <p:cNvPr id="7" name="Image" descr="Image">
            <a:extLst>
              <a:ext uri="{FF2B5EF4-FFF2-40B4-BE49-F238E27FC236}">
                <a16:creationId xmlns:a16="http://schemas.microsoft.com/office/drawing/2014/main" id="{E863CD68-A13E-3C3E-7C13-1E96F3DE2E93}"/>
              </a:ext>
            </a:extLst>
          </p:cNvPr>
          <p:cNvPicPr>
            <a:picLocks noChangeAspect="1"/>
          </p:cNvPicPr>
          <p:nvPr/>
        </p:nvPicPr>
        <p:blipFill>
          <a:blip r:embed="rId2"/>
          <a:stretch>
            <a:fillRect/>
          </a:stretch>
        </p:blipFill>
        <p:spPr>
          <a:xfrm>
            <a:off x="195512" y="931817"/>
            <a:ext cx="8578924" cy="3232790"/>
          </a:xfrm>
          <a:prstGeom prst="rect">
            <a:avLst/>
          </a:prstGeom>
          <a:ln w="12700">
            <a:miter lim="400000"/>
          </a:ln>
        </p:spPr>
      </p:pic>
      <p:pic>
        <p:nvPicPr>
          <p:cNvPr id="10" name="Screen Shot 2021-03-19 at 10.47.33 AM.png" descr="Screen Shot 2021-03-19 at 10.47.33 AM.png">
            <a:extLst>
              <a:ext uri="{FF2B5EF4-FFF2-40B4-BE49-F238E27FC236}">
                <a16:creationId xmlns:a16="http://schemas.microsoft.com/office/drawing/2014/main" id="{45CE5D1D-1220-4553-493F-8C7F2A853EBE}"/>
              </a:ext>
            </a:extLst>
          </p:cNvPr>
          <p:cNvPicPr>
            <a:picLocks noChangeAspect="1"/>
          </p:cNvPicPr>
          <p:nvPr/>
        </p:nvPicPr>
        <p:blipFill>
          <a:blip r:embed="rId3"/>
          <a:stretch>
            <a:fillRect/>
          </a:stretch>
        </p:blipFill>
        <p:spPr>
          <a:xfrm>
            <a:off x="137539" y="5263820"/>
            <a:ext cx="3963543" cy="709727"/>
          </a:xfrm>
          <a:prstGeom prst="rect">
            <a:avLst/>
          </a:prstGeom>
          <a:ln w="12700">
            <a:miter lim="400000"/>
          </a:ln>
        </p:spPr>
      </p:pic>
      <p:pic>
        <p:nvPicPr>
          <p:cNvPr id="11" name="Screen Shot 2021-03-19 at 7.50.07 PM.png" descr="Screen Shot 2021-03-19 at 7.50.07 PM.png">
            <a:extLst>
              <a:ext uri="{FF2B5EF4-FFF2-40B4-BE49-F238E27FC236}">
                <a16:creationId xmlns:a16="http://schemas.microsoft.com/office/drawing/2014/main" id="{AD6188C0-0583-C0F0-F5DA-0C3FD4294195}"/>
              </a:ext>
            </a:extLst>
          </p:cNvPr>
          <p:cNvPicPr>
            <a:picLocks noChangeAspect="1"/>
          </p:cNvPicPr>
          <p:nvPr/>
        </p:nvPicPr>
        <p:blipFill>
          <a:blip r:embed="rId4"/>
          <a:stretch>
            <a:fillRect/>
          </a:stretch>
        </p:blipFill>
        <p:spPr>
          <a:xfrm>
            <a:off x="4384005" y="5102685"/>
            <a:ext cx="4775766" cy="1112597"/>
          </a:xfrm>
          <a:prstGeom prst="rect">
            <a:avLst/>
          </a:prstGeom>
          <a:ln w="12700">
            <a:miter lim="400000"/>
          </a:ln>
        </p:spPr>
      </p:pic>
      <p:sp>
        <p:nvSpPr>
          <p:cNvPr id="12" name="文本框 11">
            <a:extLst>
              <a:ext uri="{FF2B5EF4-FFF2-40B4-BE49-F238E27FC236}">
                <a16:creationId xmlns:a16="http://schemas.microsoft.com/office/drawing/2014/main" id="{AD3ABC19-3D97-2A7A-97AB-0D72998F7D9C}"/>
              </a:ext>
            </a:extLst>
          </p:cNvPr>
          <p:cNvSpPr txBox="1"/>
          <p:nvPr/>
        </p:nvSpPr>
        <p:spPr>
          <a:xfrm>
            <a:off x="-1" y="4386522"/>
            <a:ext cx="4238625" cy="662361"/>
          </a:xfrm>
          <a:prstGeom prst="rect">
            <a:avLst/>
          </a:prstGeom>
          <a:noFill/>
        </p:spPr>
        <p:txBody>
          <a:bodyPr wrap="square">
            <a:spAutoFit/>
          </a:bodyPr>
          <a:lstStyle/>
          <a:p>
            <a:pPr marL="285750" lvl="1" indent="-285750">
              <a:lnSpc>
                <a:spcPct val="90000"/>
              </a:lnSpc>
              <a:spcAft>
                <a:spcPts val="600"/>
              </a:spcAft>
              <a:buFont typeface="Arial" panose="020B0604020202020204" pitchFamily="34" charset="0"/>
              <a:buChar char="•"/>
              <a:defRPr sz="2058"/>
            </a:pPr>
            <a:r>
              <a:rPr lang="en-US" altLang="zh-CN" sz="2000" dirty="0">
                <a:latin typeface="Calibri" panose="020F0502020204030204" pitchFamily="34" charset="0"/>
                <a:cs typeface="Calibri" panose="020F0502020204030204" pitchFamily="34" charset="0"/>
              </a:rPr>
              <a:t>The gradient of the neural network of actor can be written as:</a:t>
            </a:r>
          </a:p>
        </p:txBody>
      </p:sp>
      <p:sp>
        <p:nvSpPr>
          <p:cNvPr id="13" name="文本框 12">
            <a:extLst>
              <a:ext uri="{FF2B5EF4-FFF2-40B4-BE49-F238E27FC236}">
                <a16:creationId xmlns:a16="http://schemas.microsoft.com/office/drawing/2014/main" id="{F1482949-6137-DB12-6882-1FF253973824}"/>
              </a:ext>
            </a:extLst>
          </p:cNvPr>
          <p:cNvSpPr txBox="1"/>
          <p:nvPr/>
        </p:nvSpPr>
        <p:spPr>
          <a:xfrm>
            <a:off x="4672151" y="4385228"/>
            <a:ext cx="4024173" cy="662361"/>
          </a:xfrm>
          <a:prstGeom prst="rect">
            <a:avLst/>
          </a:prstGeom>
          <a:noFill/>
        </p:spPr>
        <p:txBody>
          <a:bodyPr wrap="square">
            <a:spAutoFit/>
          </a:bodyPr>
          <a:lstStyle/>
          <a:p>
            <a:pPr marL="285750" lvl="1" indent="-285750">
              <a:lnSpc>
                <a:spcPct val="90000"/>
              </a:lnSpc>
              <a:spcAft>
                <a:spcPts val="600"/>
              </a:spcAft>
              <a:buFont typeface="Arial" panose="020B0604020202020204" pitchFamily="34" charset="0"/>
              <a:buChar char="•"/>
              <a:defRPr sz="2058"/>
            </a:pPr>
            <a:r>
              <a:rPr lang="en-US" altLang="zh-CN" sz="2000" dirty="0">
                <a:latin typeface="Calibri" panose="020F0502020204030204" pitchFamily="34" charset="0"/>
                <a:cs typeface="Calibri" panose="020F0502020204030204" pitchFamily="34" charset="0"/>
              </a:rPr>
              <a:t>The centralized Q-value function is updated as</a:t>
            </a:r>
          </a:p>
        </p:txBody>
      </p:sp>
      <p:sp>
        <p:nvSpPr>
          <p:cNvPr id="15" name="文本框 14">
            <a:extLst>
              <a:ext uri="{FF2B5EF4-FFF2-40B4-BE49-F238E27FC236}">
                <a16:creationId xmlns:a16="http://schemas.microsoft.com/office/drawing/2014/main" id="{16509BEA-2C74-377F-546F-57C5B32535B4}"/>
              </a:ext>
            </a:extLst>
          </p:cNvPr>
          <p:cNvSpPr txBox="1"/>
          <p:nvPr/>
        </p:nvSpPr>
        <p:spPr>
          <a:xfrm>
            <a:off x="9197783" y="1052868"/>
            <a:ext cx="2986334" cy="4752263"/>
          </a:xfrm>
          <a:prstGeom prst="rect">
            <a:avLst/>
          </a:prstGeom>
          <a:noFill/>
        </p:spPr>
        <p:txBody>
          <a:bodyPr wrap="square">
            <a:spAutoFit/>
          </a:bodyPr>
          <a:lstStyle/>
          <a:p>
            <a:pPr marL="285750" lvl="1" indent="-285750">
              <a:lnSpc>
                <a:spcPct val="90000"/>
              </a:lnSpc>
              <a:spcAft>
                <a:spcPts val="600"/>
              </a:spcAft>
              <a:buFont typeface="Arial" panose="020B0604020202020204" pitchFamily="34" charset="0"/>
              <a:buChar char="•"/>
              <a:defRPr sz="2058"/>
            </a:pPr>
            <a:r>
              <a:rPr lang="en-US" altLang="zh-CN" sz="2000" dirty="0">
                <a:latin typeface="Calibri" panose="020F0502020204030204" pitchFamily="34" charset="0"/>
                <a:cs typeface="Calibri" panose="020F0502020204030204" pitchFamily="34" charset="0"/>
              </a:rPr>
              <a:t>Solve the overestimation and high variance problems</a:t>
            </a:r>
          </a:p>
          <a:p>
            <a:pPr marL="285750" lvl="1" indent="-285750">
              <a:lnSpc>
                <a:spcPct val="90000"/>
              </a:lnSpc>
              <a:spcAft>
                <a:spcPts val="600"/>
              </a:spcAft>
              <a:buFont typeface="Arial" panose="020B0604020202020204" pitchFamily="34" charset="0"/>
              <a:buChar char="•"/>
              <a:defRPr sz="2058"/>
            </a:pPr>
            <a:r>
              <a:rPr lang="en-US" altLang="zh-CN" sz="2000" dirty="0">
                <a:latin typeface="Calibri" panose="020F0502020204030204" pitchFamily="34" charset="0"/>
                <a:cs typeface="Calibri" panose="020F0502020204030204" pitchFamily="34" charset="0"/>
              </a:rPr>
              <a:t>Critic consists of two Q networks</a:t>
            </a:r>
          </a:p>
          <a:p>
            <a:pPr marL="285750" lvl="1" indent="-285750">
              <a:lnSpc>
                <a:spcPct val="90000"/>
              </a:lnSpc>
              <a:spcAft>
                <a:spcPts val="600"/>
              </a:spcAft>
              <a:buFont typeface="Arial" panose="020B0604020202020204" pitchFamily="34" charset="0"/>
              <a:buChar char="•"/>
              <a:defRPr sz="2058"/>
            </a:pPr>
            <a:r>
              <a:rPr lang="en-US" altLang="zh-CN" sz="2000" dirty="0">
                <a:latin typeface="Calibri" panose="020F0502020204030204" pitchFamily="34" charset="0"/>
                <a:cs typeface="Calibri" panose="020F0502020204030204" pitchFamily="34" charset="0"/>
              </a:rPr>
              <a:t>Delay policy updates</a:t>
            </a:r>
            <a:endParaRPr lang="en-CA" altLang="zh-CN" sz="2000" dirty="0">
              <a:latin typeface="Calibri" panose="020F0502020204030204" pitchFamily="34" charset="0"/>
              <a:cs typeface="Calibri" panose="020F0502020204030204" pitchFamily="34" charset="0"/>
            </a:endParaRPr>
          </a:p>
          <a:p>
            <a:pPr marL="285750" lvl="1" indent="-285750">
              <a:lnSpc>
                <a:spcPct val="90000"/>
              </a:lnSpc>
              <a:spcAft>
                <a:spcPts val="600"/>
              </a:spcAft>
              <a:buFont typeface="Arial" panose="020B0604020202020204" pitchFamily="34" charset="0"/>
              <a:buChar char="•"/>
              <a:defRPr sz="2058"/>
            </a:pPr>
            <a:r>
              <a:rPr lang="en-CA" altLang="zh-CN" sz="2000" dirty="0">
                <a:latin typeface="Calibri" panose="020F0502020204030204" pitchFamily="34" charset="0"/>
                <a:cs typeface="Calibri" panose="020F0502020204030204" pitchFamily="34" charset="0"/>
              </a:rPr>
              <a:t>Centralized training with decentralized execution</a:t>
            </a:r>
          </a:p>
          <a:p>
            <a:pPr marL="285750" lvl="1" indent="-285750">
              <a:lnSpc>
                <a:spcPct val="90000"/>
              </a:lnSpc>
              <a:spcAft>
                <a:spcPts val="600"/>
              </a:spcAft>
              <a:buFont typeface="Arial" panose="020B0604020202020204" pitchFamily="34" charset="0"/>
              <a:buChar char="•"/>
              <a:defRPr sz="2058"/>
            </a:pPr>
            <a:r>
              <a:rPr lang="en-CA" altLang="zh-CN" sz="2000" dirty="0">
                <a:latin typeface="Calibri" panose="020F0502020204030204" pitchFamily="34" charset="0"/>
                <a:cs typeface="Calibri" panose="020F0502020204030204" pitchFamily="34" charset="0"/>
              </a:rPr>
              <a:t>The centralized critic takes observations and actions of all MGs</a:t>
            </a:r>
          </a:p>
          <a:p>
            <a:pPr marL="285750" lvl="1" indent="-285750">
              <a:lnSpc>
                <a:spcPct val="90000"/>
              </a:lnSpc>
              <a:spcAft>
                <a:spcPts val="600"/>
              </a:spcAft>
              <a:buFont typeface="Arial" panose="020B0604020202020204" pitchFamily="34" charset="0"/>
              <a:buChar char="•"/>
              <a:defRPr sz="2058"/>
            </a:pPr>
            <a:r>
              <a:rPr lang="en-CA" altLang="zh-CN" sz="2000" dirty="0">
                <a:latin typeface="Calibri" panose="020F0502020204030204" pitchFamily="34" charset="0"/>
                <a:cs typeface="Calibri" panose="020F0502020204030204" pitchFamily="34" charset="0"/>
              </a:rPr>
              <a:t>Only local information is used when executing policies</a:t>
            </a:r>
          </a:p>
        </p:txBody>
      </p:sp>
    </p:spTree>
    <p:extLst>
      <p:ext uri="{BB962C8B-B14F-4D97-AF65-F5344CB8AC3E}">
        <p14:creationId xmlns:p14="http://schemas.microsoft.com/office/powerpoint/2010/main" val="618772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F8312-8F77-02D5-2706-A8BC2F6B6A79}"/>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3A5C58AB-88E3-DFBD-CA17-40448D9085C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6932C2F9-D33A-47EF-51A1-2545717C3B3D}"/>
              </a:ext>
            </a:extLst>
          </p:cNvPr>
          <p:cNvSpPr>
            <a:spLocks noGrp="1"/>
          </p:cNvSpPr>
          <p:nvPr>
            <p:ph type="sldNum" sz="quarter" idx="12"/>
          </p:nvPr>
        </p:nvSpPr>
        <p:spPr/>
        <p:txBody>
          <a:bodyPr/>
          <a:lstStyle/>
          <a:p>
            <a:fld id="{96B68FFD-0763-4F02-AF57-14976084D8FC}" type="slidenum">
              <a:rPr lang="zh-CN" altLang="en-US" smtClean="0"/>
              <a:pPr/>
              <a:t>71</a:t>
            </a:fld>
            <a:endParaRPr lang="zh-CN" altLang="en-US"/>
          </a:p>
        </p:txBody>
      </p:sp>
      <p:sp>
        <p:nvSpPr>
          <p:cNvPr id="5" name="Simulation Setup">
            <a:extLst>
              <a:ext uri="{FF2B5EF4-FFF2-40B4-BE49-F238E27FC236}">
                <a16:creationId xmlns:a16="http://schemas.microsoft.com/office/drawing/2014/main" id="{26B7B239-144E-E7DE-9944-5A219BF57193}"/>
              </a:ext>
            </a:extLst>
          </p:cNvPr>
          <p:cNvSpPr txBox="1">
            <a:spLocks/>
          </p:cNvSpPr>
          <p:nvPr/>
        </p:nvSpPr>
        <p:spPr>
          <a:xfrm>
            <a:off x="195513" y="46484"/>
            <a:ext cx="7183072" cy="620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sz="3600" dirty="0">
                <a:solidFill>
                  <a:srgbClr val="C00000"/>
                </a:solidFill>
                <a:latin typeface="Calibri" panose="020F0502020204030204" pitchFamily="34" charset="0"/>
                <a:ea typeface="+mn-ea"/>
                <a:cs typeface="Calibri" panose="020F0502020204030204" pitchFamily="34" charset="0"/>
              </a:rPr>
              <a:t>Simulation Setup</a:t>
            </a:r>
          </a:p>
        </p:txBody>
      </p:sp>
      <p:sp>
        <p:nvSpPr>
          <p:cNvPr id="7" name="Real-World Datasets…">
            <a:extLst>
              <a:ext uri="{FF2B5EF4-FFF2-40B4-BE49-F238E27FC236}">
                <a16:creationId xmlns:a16="http://schemas.microsoft.com/office/drawing/2014/main" id="{45756156-81AC-9D3B-8D5A-60C693CA5DA9}"/>
              </a:ext>
            </a:extLst>
          </p:cNvPr>
          <p:cNvSpPr txBox="1">
            <a:spLocks/>
          </p:cNvSpPr>
          <p:nvPr/>
        </p:nvSpPr>
        <p:spPr>
          <a:xfrm>
            <a:off x="538608" y="932730"/>
            <a:ext cx="10516352" cy="3821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CA" sz="2000" b="1" dirty="0">
                <a:latin typeface="Calibri" panose="020F0502020204030204" pitchFamily="34" charset="0"/>
                <a:cs typeface="Calibri" panose="020F0502020204030204" pitchFamily="34" charset="0"/>
              </a:rPr>
              <a:t>Real-World Datasets</a:t>
            </a:r>
          </a:p>
          <a:p>
            <a:pPr marL="742950" lvl="2" indent="-285750">
              <a:spcAft>
                <a:spcPts val="600"/>
              </a:spcAft>
            </a:pPr>
            <a:r>
              <a:rPr lang="en-CA" dirty="0">
                <a:latin typeface="Calibri" panose="020F0502020204030204" pitchFamily="34" charset="0"/>
                <a:cs typeface="Calibri" panose="020F0502020204030204" pitchFamily="34" charset="0"/>
              </a:rPr>
              <a:t>Renewable generation and energy demand data at 1-hour resolution</a:t>
            </a:r>
          </a:p>
          <a:p>
            <a:pPr marL="742950" lvl="2" indent="-285750">
              <a:spcAft>
                <a:spcPts val="600"/>
              </a:spcAft>
            </a:pPr>
            <a:r>
              <a:rPr lang="en-CA" dirty="0">
                <a:latin typeface="Calibri" panose="020F0502020204030204" pitchFamily="34" charset="0"/>
                <a:cs typeface="Calibri" panose="020F0502020204030204" pitchFamily="34" charset="0"/>
              </a:rPr>
              <a:t>Residential households located in Mueller, Austin, Texas</a:t>
            </a:r>
          </a:p>
          <a:p>
            <a:pPr marL="742950" lvl="2" indent="-285750">
              <a:spcAft>
                <a:spcPts val="600"/>
              </a:spcAft>
            </a:pPr>
            <a:r>
              <a:rPr lang="en-CA" dirty="0">
                <a:latin typeface="Calibri" panose="020F0502020204030204" pitchFamily="34" charset="0"/>
                <a:cs typeface="Calibri" panose="020F0502020204030204" pitchFamily="34" charset="0"/>
              </a:rPr>
              <a:t>Commercial data warehouse located in Mueller, Austin, Texas</a:t>
            </a:r>
          </a:p>
          <a:p>
            <a:pPr marL="742950" lvl="2" indent="-285750">
              <a:spcAft>
                <a:spcPts val="600"/>
              </a:spcAft>
            </a:pPr>
            <a:r>
              <a:rPr lang="en-CA" dirty="0">
                <a:latin typeface="Calibri" panose="020F0502020204030204" pitchFamily="34" charset="0"/>
                <a:cs typeface="Calibri" panose="020F0502020204030204" pitchFamily="34" charset="0"/>
              </a:rPr>
              <a:t>Power plant at trial site Aachen/Cologne, Germany</a:t>
            </a:r>
          </a:p>
          <a:p>
            <a:pPr marL="0" indent="0">
              <a:spcAft>
                <a:spcPts val="600"/>
              </a:spcAft>
              <a:buNone/>
            </a:pPr>
            <a:r>
              <a:rPr lang="en-CA" sz="2000" b="1" dirty="0">
                <a:latin typeface="Calibri" panose="020F0502020204030204" pitchFamily="34" charset="0"/>
                <a:cs typeface="Calibri" panose="020F0502020204030204" pitchFamily="34" charset="0"/>
              </a:rPr>
              <a:t>Neural Network architecture</a:t>
            </a:r>
          </a:p>
          <a:p>
            <a:pPr marL="0" indent="0">
              <a:spcAft>
                <a:spcPts val="600"/>
              </a:spcAft>
              <a:buNone/>
            </a:pPr>
            <a:r>
              <a:rPr lang="en-CA" sz="2000" b="1" dirty="0">
                <a:latin typeface="Calibri" panose="020F0502020204030204" pitchFamily="34" charset="0"/>
                <a:cs typeface="Calibri" panose="020F0502020204030204" pitchFamily="34" charset="0"/>
              </a:rPr>
              <a:t>Training techniques:</a:t>
            </a:r>
          </a:p>
          <a:p>
            <a:pPr marL="742950" lvl="2" indent="-285750">
              <a:spcAft>
                <a:spcPts val="600"/>
              </a:spcAft>
            </a:pPr>
            <a:r>
              <a:rPr lang="en-CA" dirty="0">
                <a:latin typeface="Calibri" panose="020F0502020204030204" pitchFamily="34" charset="0"/>
                <a:cs typeface="Calibri" panose="020F0502020204030204" pitchFamily="34" charset="0"/>
              </a:rPr>
              <a:t>State/Observation Normalization</a:t>
            </a:r>
          </a:p>
          <a:p>
            <a:pPr marL="742950" lvl="2" indent="-285750">
              <a:spcAft>
                <a:spcPts val="600"/>
              </a:spcAft>
            </a:pPr>
            <a:r>
              <a:rPr lang="en-US" altLang="zh-CN" dirty="0">
                <a:latin typeface="Calibri" panose="020F0502020204030204" pitchFamily="34" charset="0"/>
                <a:cs typeface="Calibri" panose="020F0502020204030204" pitchFamily="34" charset="0"/>
              </a:rPr>
              <a:t>Reward Scaling</a:t>
            </a:r>
            <a:endParaRPr lang="en-CA" dirty="0">
              <a:latin typeface="Calibri" panose="020F0502020204030204" pitchFamily="34" charset="0"/>
              <a:cs typeface="Calibri" panose="020F0502020204030204" pitchFamily="34" charset="0"/>
            </a:endParaRPr>
          </a:p>
          <a:p>
            <a:pPr marL="0" indent="0">
              <a:spcAft>
                <a:spcPts val="600"/>
              </a:spcAft>
              <a:buNone/>
            </a:pPr>
            <a:endParaRPr lang="en-CA" sz="2000" b="1" dirty="0">
              <a:latin typeface="Calibri" panose="020F0502020204030204" pitchFamily="34" charset="0"/>
              <a:cs typeface="Calibri" panose="020F0502020204030204" pitchFamily="34" charset="0"/>
            </a:endParaRPr>
          </a:p>
        </p:txBody>
      </p:sp>
      <p:pic>
        <p:nvPicPr>
          <p:cNvPr id="9" name="Image" descr="Image">
            <a:extLst>
              <a:ext uri="{FF2B5EF4-FFF2-40B4-BE49-F238E27FC236}">
                <a16:creationId xmlns:a16="http://schemas.microsoft.com/office/drawing/2014/main" id="{91AF0EF2-849A-749F-A3FB-33FDC7D42492}"/>
              </a:ext>
            </a:extLst>
          </p:cNvPr>
          <p:cNvPicPr>
            <a:picLocks noChangeAspect="1"/>
          </p:cNvPicPr>
          <p:nvPr/>
        </p:nvPicPr>
        <p:blipFill>
          <a:blip r:embed="rId2"/>
          <a:stretch>
            <a:fillRect/>
          </a:stretch>
        </p:blipFill>
        <p:spPr>
          <a:xfrm>
            <a:off x="4955700" y="3429000"/>
            <a:ext cx="6909750" cy="2696489"/>
          </a:xfrm>
          <a:prstGeom prst="rect">
            <a:avLst/>
          </a:prstGeom>
          <a:ln w="12700">
            <a:miter lim="400000"/>
          </a:ln>
        </p:spPr>
      </p:pic>
    </p:spTree>
    <p:extLst>
      <p:ext uri="{BB962C8B-B14F-4D97-AF65-F5344CB8AC3E}">
        <p14:creationId xmlns:p14="http://schemas.microsoft.com/office/powerpoint/2010/main" val="3708501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080F6-B273-1BDC-D121-1477CBDE429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8ECFD21B-7C40-2F3C-F904-229BAD93B32A}"/>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4916999B-4005-E22F-228B-C0ABCDF56DC5}"/>
              </a:ext>
            </a:extLst>
          </p:cNvPr>
          <p:cNvSpPr>
            <a:spLocks noGrp="1"/>
          </p:cNvSpPr>
          <p:nvPr>
            <p:ph type="sldNum" sz="quarter" idx="12"/>
          </p:nvPr>
        </p:nvSpPr>
        <p:spPr/>
        <p:txBody>
          <a:bodyPr/>
          <a:lstStyle/>
          <a:p>
            <a:fld id="{96B68FFD-0763-4F02-AF57-14976084D8FC}" type="slidenum">
              <a:rPr lang="zh-CN" altLang="en-US" smtClean="0"/>
              <a:pPr/>
              <a:t>72</a:t>
            </a:fld>
            <a:endParaRPr lang="zh-CN" altLang="en-US"/>
          </a:p>
        </p:txBody>
      </p:sp>
      <p:sp>
        <p:nvSpPr>
          <p:cNvPr id="5" name="Performance Evaluation">
            <a:extLst>
              <a:ext uri="{FF2B5EF4-FFF2-40B4-BE49-F238E27FC236}">
                <a16:creationId xmlns:a16="http://schemas.microsoft.com/office/drawing/2014/main" id="{76218B0D-43A4-F06A-5C5E-A252A2109A5B}"/>
              </a:ext>
            </a:extLst>
          </p:cNvPr>
          <p:cNvSpPr txBox="1">
            <a:spLocks/>
          </p:cNvSpPr>
          <p:nvPr/>
        </p:nvSpPr>
        <p:spPr>
          <a:xfrm>
            <a:off x="195513" y="46484"/>
            <a:ext cx="7183072" cy="6393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sz="3600" dirty="0">
                <a:solidFill>
                  <a:srgbClr val="C00000"/>
                </a:solidFill>
                <a:latin typeface="Calibri" panose="020F0502020204030204" pitchFamily="34" charset="0"/>
                <a:ea typeface="+mn-ea"/>
                <a:cs typeface="Calibri" panose="020F0502020204030204" pitchFamily="34" charset="0"/>
              </a:rPr>
              <a:t>Performance Evaluation</a:t>
            </a:r>
          </a:p>
        </p:txBody>
      </p:sp>
      <p:graphicFrame>
        <p:nvGraphicFramePr>
          <p:cNvPr id="6" name="表格 8">
            <a:extLst>
              <a:ext uri="{FF2B5EF4-FFF2-40B4-BE49-F238E27FC236}">
                <a16:creationId xmlns:a16="http://schemas.microsoft.com/office/drawing/2014/main" id="{9F8E38D6-B3CF-2755-C75A-93341F9FC231}"/>
              </a:ext>
            </a:extLst>
          </p:cNvPr>
          <p:cNvGraphicFramePr>
            <a:graphicFrameLocks noGrp="1"/>
          </p:cNvGraphicFramePr>
          <p:nvPr/>
        </p:nvGraphicFramePr>
        <p:xfrm>
          <a:off x="5801194" y="885523"/>
          <a:ext cx="6175948" cy="5430446"/>
        </p:xfrm>
        <a:graphic>
          <a:graphicData uri="http://schemas.openxmlformats.org/drawingml/2006/table">
            <a:tbl>
              <a:tblPr firstRow="1" bandRow="1">
                <a:tableStyleId>{5C22544A-7EE6-4342-B048-85BDC9FD1C3A}</a:tableStyleId>
              </a:tblPr>
              <a:tblGrid>
                <a:gridCol w="1259173">
                  <a:extLst>
                    <a:ext uri="{9D8B030D-6E8A-4147-A177-3AD203B41FA5}">
                      <a16:colId xmlns:a16="http://schemas.microsoft.com/office/drawing/2014/main" val="904776947"/>
                    </a:ext>
                  </a:extLst>
                </a:gridCol>
                <a:gridCol w="3689731">
                  <a:extLst>
                    <a:ext uri="{9D8B030D-6E8A-4147-A177-3AD203B41FA5}">
                      <a16:colId xmlns:a16="http://schemas.microsoft.com/office/drawing/2014/main" val="4031033759"/>
                    </a:ext>
                  </a:extLst>
                </a:gridCol>
                <a:gridCol w="1227044">
                  <a:extLst>
                    <a:ext uri="{9D8B030D-6E8A-4147-A177-3AD203B41FA5}">
                      <a16:colId xmlns:a16="http://schemas.microsoft.com/office/drawing/2014/main" val="2346717005"/>
                    </a:ext>
                  </a:extLst>
                </a:gridCol>
              </a:tblGrid>
              <a:tr h="750183">
                <a:tc>
                  <a:txBody>
                    <a:bodyPr/>
                    <a:lstStyle/>
                    <a:p>
                      <a:r>
                        <a:rPr lang="en-US" altLang="zh-CN" sz="1600" dirty="0"/>
                        <a:t>Methods</a:t>
                      </a:r>
                      <a:endParaRPr lang="zh-CN" altLang="en-US" sz="1600" dirty="0"/>
                    </a:p>
                  </a:txBody>
                  <a:tcPr/>
                </a:tc>
                <a:tc>
                  <a:txBody>
                    <a:bodyPr/>
                    <a:lstStyle/>
                    <a:p>
                      <a:r>
                        <a:rPr lang="en-US" altLang="zh-CN" sz="1600" dirty="0"/>
                        <a:t>Specifications</a:t>
                      </a:r>
                      <a:endParaRPr lang="zh-CN" altLang="en-US" sz="1600" dirty="0"/>
                    </a:p>
                  </a:txBody>
                  <a:tcPr/>
                </a:tc>
                <a:tc>
                  <a:txBody>
                    <a:bodyPr/>
                    <a:lstStyle/>
                    <a:p>
                      <a:r>
                        <a:rPr lang="en-US" altLang="zh-CN" sz="1600" dirty="0"/>
                        <a:t>CPU time (h)</a:t>
                      </a:r>
                      <a:endParaRPr lang="zh-CN" altLang="en-US" sz="1600" dirty="0"/>
                    </a:p>
                  </a:txBody>
                  <a:tcPr/>
                </a:tc>
                <a:extLst>
                  <a:ext uri="{0D108BD9-81ED-4DB2-BD59-A6C34878D82A}">
                    <a16:rowId xmlns:a16="http://schemas.microsoft.com/office/drawing/2014/main" val="3764097104"/>
                  </a:ext>
                </a:extLst>
              </a:tr>
              <a:tr h="1017553">
                <a:tc>
                  <a:txBody>
                    <a:bodyPr/>
                    <a:lstStyle/>
                    <a:p>
                      <a:pPr algn="l"/>
                      <a:r>
                        <a:rPr lang="en-US" altLang="zh-CN" sz="1600" dirty="0"/>
                        <a:t>MATD3</a:t>
                      </a:r>
                      <a:endParaRPr lang="zh-CN" alt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sym typeface="Helvetica Neue"/>
                        </a:rPr>
                        <a:t>Proposed energy trading and energy conversion scheme
Proposed MATD3 approach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sym typeface="Helvetica Neue"/>
                        </a:rPr>
                        <a:t>1.62</a:t>
                      </a:r>
                    </a:p>
                  </a:txBody>
                  <a:tcPr/>
                </a:tc>
                <a:extLst>
                  <a:ext uri="{0D108BD9-81ED-4DB2-BD59-A6C34878D82A}">
                    <a16:rowId xmlns:a16="http://schemas.microsoft.com/office/drawing/2014/main" val="4106890084"/>
                  </a:ext>
                </a:extLst>
              </a:tr>
              <a:tr h="1017553">
                <a:tc>
                  <a:txBody>
                    <a:bodyPr/>
                    <a:lstStyle/>
                    <a:p>
                      <a:pPr algn="l"/>
                      <a:r>
                        <a:rPr lang="en-US" altLang="zh-CN" sz="1600" dirty="0"/>
                        <a:t>SATD3</a:t>
                      </a:r>
                      <a:endParaRPr lang="zh-CN" alt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sym typeface="Helvetica Neue"/>
                        </a:rPr>
                        <a:t>Use our system model for P2P energy trading and energy conversion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sym typeface="Helvetica Neue"/>
                        </a:rPr>
                        <a:t>The agents are three independent TD3 agents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mn-ea"/>
                          <a:cs typeface="+mn-cs"/>
                          <a:sym typeface="Helvetica Neue"/>
                        </a:rPr>
                        <a:t>2.13</a:t>
                      </a:r>
                    </a:p>
                  </a:txBody>
                  <a:tcPr/>
                </a:tc>
                <a:extLst>
                  <a:ext uri="{0D108BD9-81ED-4DB2-BD59-A6C34878D82A}">
                    <a16:rowId xmlns:a16="http://schemas.microsoft.com/office/drawing/2014/main" val="871365400"/>
                  </a:ext>
                </a:extLst>
              </a:tr>
              <a:tr h="1069576">
                <a:tc>
                  <a:txBody>
                    <a:bodyPr/>
                    <a:lstStyle/>
                    <a:p>
                      <a:pPr algn="l"/>
                      <a:r>
                        <a:rPr lang="en-US" altLang="zh-CN" sz="1600" dirty="0"/>
                        <a:t>SATD3-SEP</a:t>
                      </a:r>
                      <a:endParaRPr lang="zh-CN" altLang="en-US" sz="1600" dirty="0"/>
                    </a:p>
                  </a:txBody>
                  <a:tcPr anchor="ctr"/>
                </a:tc>
                <a:tc>
                  <a:txBody>
                    <a:bodyPr/>
                    <a:lstStyle/>
                    <a:p>
                      <a:pPr marL="0" algn="l" defTabSz="914400" rtl="0" eaLnBrk="1" latinLnBrk="0" hangingPunct="1"/>
                      <a:r>
                        <a:rPr lang="en-US" altLang="zh-CN" sz="1600" kern="1200" dirty="0">
                          <a:solidFill>
                            <a:schemeClr val="dk1"/>
                          </a:solidFill>
                          <a:latin typeface="+mn-lt"/>
                          <a:ea typeface="+mn-ea"/>
                          <a:cs typeface="+mn-cs"/>
                          <a:sym typeface="Helvetica Neue"/>
                        </a:rPr>
                        <a:t>Use the same configuration as the rule-based method
Use three independent TD3 agents to find the trading actions</a:t>
                      </a:r>
                      <a:endParaRPr lang="zh-CN" altLang="en-US" sz="1600"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a:solidFill>
                            <a:schemeClr val="dk1"/>
                          </a:solidFill>
                          <a:latin typeface="+mn-lt"/>
                          <a:ea typeface="+mn-ea"/>
                          <a:cs typeface="+mn-cs"/>
                        </a:rPr>
                        <a:t>0.74</a:t>
                      </a:r>
                      <a:endParaRPr lang="zh-CN" altLang="en-US" sz="1600" kern="1200" dirty="0">
                        <a:solidFill>
                          <a:schemeClr val="dk1"/>
                        </a:solidFill>
                        <a:latin typeface="+mn-lt"/>
                        <a:ea typeface="+mn-ea"/>
                        <a:cs typeface="+mn-cs"/>
                      </a:endParaRPr>
                    </a:p>
                  </a:txBody>
                  <a:tcPr/>
                </a:tc>
                <a:extLst>
                  <a:ext uri="{0D108BD9-81ED-4DB2-BD59-A6C34878D82A}">
                    <a16:rowId xmlns:a16="http://schemas.microsoft.com/office/drawing/2014/main" val="612241248"/>
                  </a:ext>
                </a:extLst>
              </a:tr>
              <a:tr h="1526334">
                <a:tc>
                  <a:txBody>
                    <a:bodyPr/>
                    <a:lstStyle/>
                    <a:p>
                      <a:pPr algn="l"/>
                      <a:r>
                        <a:rPr lang="en-US" altLang="zh-CN" sz="1600" dirty="0"/>
                        <a:t>Rule-based</a:t>
                      </a:r>
                      <a:endParaRPr lang="zh-CN" altLang="en-US" sz="1600" dirty="0"/>
                    </a:p>
                  </a:txBody>
                  <a:tcPr anchor="ctr"/>
                </a:tc>
                <a:tc>
                  <a:txBody>
                    <a:bodyPr/>
                    <a:lstStyle/>
                    <a:p>
                      <a:pPr marL="0" algn="l" defTabSz="914400" rtl="0" eaLnBrk="1" latinLnBrk="0" hangingPunct="1"/>
                      <a:r>
                        <a:rPr lang="en-US" altLang="zh-CN" sz="1600" kern="1200" dirty="0">
                          <a:solidFill>
                            <a:schemeClr val="dk1"/>
                          </a:solidFill>
                          <a:latin typeface="+mn-lt"/>
                          <a:ea typeface="+mn-ea"/>
                          <a:cs typeface="+mn-cs"/>
                        </a:rPr>
                        <a:t>Do not use any energy converters</a:t>
                      </a:r>
                    </a:p>
                    <a:p>
                      <a:pPr marL="0" algn="l" defTabSz="914400" rtl="0" eaLnBrk="1" latinLnBrk="0" hangingPunct="1"/>
                      <a:r>
                        <a:rPr lang="en-US" altLang="zh-CN" sz="1600" kern="1200" dirty="0">
                          <a:solidFill>
                            <a:schemeClr val="dk1"/>
                          </a:solidFill>
                          <a:latin typeface="+mn-lt"/>
                          <a:ea typeface="+mn-ea"/>
                          <a:cs typeface="+mn-cs"/>
                        </a:rPr>
                        <a:t>Only trade energy with external networks</a:t>
                      </a:r>
                    </a:p>
                    <a:p>
                      <a:pPr marL="0" algn="l" defTabSz="914400" rtl="0" eaLnBrk="1" latinLnBrk="0" hangingPunct="1"/>
                      <a:r>
                        <a:rPr lang="en-US" altLang="zh-CN" sz="1600" kern="1200" dirty="0">
                          <a:solidFill>
                            <a:schemeClr val="dk1"/>
                          </a:solidFill>
                          <a:latin typeface="+mn-lt"/>
                          <a:ea typeface="+mn-ea"/>
                          <a:cs typeface="+mn-cs"/>
                        </a:rPr>
                        <a:t>Sell the surplus electricity or buy the needed energy</a:t>
                      </a:r>
                      <a:endParaRPr lang="zh-CN" altLang="en-US" sz="1600" kern="1200" dirty="0">
                        <a:solidFill>
                          <a:schemeClr val="dk1"/>
                        </a:solidFill>
                        <a:latin typeface="+mn-lt"/>
                        <a:ea typeface="+mn-ea"/>
                        <a:cs typeface="+mn-cs"/>
                      </a:endParaRPr>
                    </a:p>
                  </a:txBody>
                  <a:tcPr/>
                </a:tc>
                <a:tc>
                  <a:txBody>
                    <a:bodyPr/>
                    <a:lstStyle/>
                    <a:p>
                      <a:pPr marL="0" algn="l" defTabSz="914400" rtl="0" eaLnBrk="1" latinLnBrk="0" hangingPunct="1"/>
                      <a:r>
                        <a:rPr lang="en-US" altLang="zh-CN" sz="1600" kern="1200" dirty="0">
                          <a:solidFill>
                            <a:schemeClr val="dk1"/>
                          </a:solidFill>
                          <a:latin typeface="+mn-lt"/>
                          <a:ea typeface="+mn-ea"/>
                          <a:cs typeface="+mn-cs"/>
                        </a:rPr>
                        <a:t>-</a:t>
                      </a:r>
                      <a:endParaRPr lang="zh-CN" altLang="en-US" sz="1600" kern="1200" dirty="0">
                        <a:solidFill>
                          <a:schemeClr val="dk1"/>
                        </a:solidFill>
                        <a:latin typeface="+mn-lt"/>
                        <a:ea typeface="+mn-ea"/>
                        <a:cs typeface="+mn-cs"/>
                      </a:endParaRPr>
                    </a:p>
                  </a:txBody>
                  <a:tcPr/>
                </a:tc>
                <a:extLst>
                  <a:ext uri="{0D108BD9-81ED-4DB2-BD59-A6C34878D82A}">
                    <a16:rowId xmlns:a16="http://schemas.microsoft.com/office/drawing/2014/main" val="969518539"/>
                  </a:ext>
                </a:extLst>
              </a:tr>
            </a:tbl>
          </a:graphicData>
        </a:graphic>
      </p:graphicFrame>
      <p:pic>
        <p:nvPicPr>
          <p:cNvPr id="11" name="Picture 10">
            <a:extLst>
              <a:ext uri="{FF2B5EF4-FFF2-40B4-BE49-F238E27FC236}">
                <a16:creationId xmlns:a16="http://schemas.microsoft.com/office/drawing/2014/main" id="{ECD7FB92-0AC3-AF44-1D22-F39FD969D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70" y="885522"/>
            <a:ext cx="5088404" cy="5476927"/>
          </a:xfrm>
          <a:prstGeom prst="rect">
            <a:avLst/>
          </a:prstGeom>
        </p:spPr>
      </p:pic>
    </p:spTree>
    <p:extLst>
      <p:ext uri="{BB962C8B-B14F-4D97-AF65-F5344CB8AC3E}">
        <p14:creationId xmlns:p14="http://schemas.microsoft.com/office/powerpoint/2010/main" val="620317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45D9B0-F9C6-BCD9-E340-B583039E9CB4}"/>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7BE4EEEF-2984-C1BF-E4BD-9C7F2DE48974}"/>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120CB95E-4B25-28BB-1A2C-BD225C31627A}"/>
              </a:ext>
            </a:extLst>
          </p:cNvPr>
          <p:cNvSpPr>
            <a:spLocks noGrp="1"/>
          </p:cNvSpPr>
          <p:nvPr>
            <p:ph type="sldNum" sz="quarter" idx="12"/>
          </p:nvPr>
        </p:nvSpPr>
        <p:spPr/>
        <p:txBody>
          <a:bodyPr/>
          <a:lstStyle/>
          <a:p>
            <a:fld id="{96B68FFD-0763-4F02-AF57-14976084D8FC}" type="slidenum">
              <a:rPr lang="zh-CN" altLang="en-US" smtClean="0"/>
              <a:pPr/>
              <a:t>73</a:t>
            </a:fld>
            <a:endParaRPr lang="zh-CN" altLang="en-US"/>
          </a:p>
        </p:txBody>
      </p:sp>
      <p:sp>
        <p:nvSpPr>
          <p:cNvPr id="5" name="MATD3 Approach:…">
            <a:extLst>
              <a:ext uri="{FF2B5EF4-FFF2-40B4-BE49-F238E27FC236}">
                <a16:creationId xmlns:a16="http://schemas.microsoft.com/office/drawing/2014/main" id="{DFC8F71A-AED1-253F-2290-D42F87997AFF}"/>
              </a:ext>
            </a:extLst>
          </p:cNvPr>
          <p:cNvSpPr txBox="1">
            <a:spLocks/>
          </p:cNvSpPr>
          <p:nvPr/>
        </p:nvSpPr>
        <p:spPr>
          <a:xfrm>
            <a:off x="195513" y="46484"/>
            <a:ext cx="10705850" cy="5956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sz="3600" dirty="0">
                <a:solidFill>
                  <a:srgbClr val="C00000"/>
                </a:solidFill>
                <a:latin typeface="Calibri" panose="020F0502020204030204" pitchFamily="34" charset="0"/>
                <a:ea typeface="+mn-ea"/>
                <a:cs typeface="Calibri" panose="020F0502020204030204" pitchFamily="34" charset="0"/>
              </a:rPr>
              <a:t>Meeting Electricity &amp; Heat Demand</a:t>
            </a:r>
          </a:p>
        </p:txBody>
      </p:sp>
      <p:pic>
        <p:nvPicPr>
          <p:cNvPr id="7" name="Image" descr="Image">
            <a:extLst>
              <a:ext uri="{FF2B5EF4-FFF2-40B4-BE49-F238E27FC236}">
                <a16:creationId xmlns:a16="http://schemas.microsoft.com/office/drawing/2014/main" id="{F4DD89E9-1F51-90CE-5CD6-F2811AABCF25}"/>
              </a:ext>
            </a:extLst>
          </p:cNvPr>
          <p:cNvPicPr>
            <a:picLocks noChangeAspect="1"/>
          </p:cNvPicPr>
          <p:nvPr/>
        </p:nvPicPr>
        <p:blipFill>
          <a:blip r:embed="rId2"/>
          <a:stretch>
            <a:fillRect/>
          </a:stretch>
        </p:blipFill>
        <p:spPr>
          <a:xfrm>
            <a:off x="313982" y="788836"/>
            <a:ext cx="9054243" cy="2160000"/>
          </a:xfrm>
          <a:prstGeom prst="rect">
            <a:avLst/>
          </a:prstGeom>
          <a:ln w="12700">
            <a:miter lim="400000"/>
          </a:ln>
        </p:spPr>
      </p:pic>
      <p:graphicFrame>
        <p:nvGraphicFramePr>
          <p:cNvPr id="8" name="Table">
            <a:extLst>
              <a:ext uri="{FF2B5EF4-FFF2-40B4-BE49-F238E27FC236}">
                <a16:creationId xmlns:a16="http://schemas.microsoft.com/office/drawing/2014/main" id="{E2F91184-4FD5-95EA-F7A7-BAD05E31AFF1}"/>
              </a:ext>
            </a:extLst>
          </p:cNvPr>
          <p:cNvGraphicFramePr/>
          <p:nvPr>
            <p:extLst>
              <p:ext uri="{D42A27DB-BD31-4B8C-83A1-F6EECF244321}">
                <p14:modId xmlns:p14="http://schemas.microsoft.com/office/powerpoint/2010/main" val="2804786179"/>
              </p:ext>
            </p:extLst>
          </p:nvPr>
        </p:nvGraphicFramePr>
        <p:xfrm>
          <a:off x="9664460" y="1295587"/>
          <a:ext cx="2306897" cy="3599998"/>
        </p:xfrm>
        <a:graphic>
          <a:graphicData uri="http://schemas.openxmlformats.org/drawingml/2006/table">
            <a:tbl>
              <a:tblPr bandRow="1"/>
              <a:tblGrid>
                <a:gridCol w="559094">
                  <a:extLst>
                    <a:ext uri="{9D8B030D-6E8A-4147-A177-3AD203B41FA5}">
                      <a16:colId xmlns:a16="http://schemas.microsoft.com/office/drawing/2014/main" val="20000"/>
                    </a:ext>
                  </a:extLst>
                </a:gridCol>
                <a:gridCol w="1747803">
                  <a:extLst>
                    <a:ext uri="{9D8B030D-6E8A-4147-A177-3AD203B41FA5}">
                      <a16:colId xmlns:a16="http://schemas.microsoft.com/office/drawing/2014/main" val="20001"/>
                    </a:ext>
                  </a:extLst>
                </a:gridCol>
              </a:tblGrid>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ED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Electricity demand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6923">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HD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Heat demand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723706"/>
                  </a:ext>
                </a:extLst>
              </a:tr>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PV</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Solar generation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Energy trading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ES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Electrical storage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6923">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HS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Thermal storage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033473"/>
                  </a:ext>
                </a:extLst>
              </a:tr>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FC</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Fuel cell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WE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Water </a:t>
                      </a:r>
                      <a:r>
                        <a:rPr sz="1400" dirty="0" err="1">
                          <a:solidFill>
                            <a:schemeClr val="tx1"/>
                          </a:solidFill>
                          <a:latin typeface="Helvetica Neue"/>
                          <a:ea typeface="Helvetica Neue"/>
                          <a:cs typeface="Helvetica Neue"/>
                          <a:sym typeface="Helvetica Neue"/>
                        </a:rPr>
                        <a:t>electrolyser</a:t>
                      </a:r>
                      <a:endParaRPr sz="1400" dirty="0">
                        <a:solidFill>
                          <a:schemeClr val="tx1"/>
                        </a:solidFill>
                        <a:latin typeface="Helvetica Neue"/>
                        <a:ea typeface="Helvetica Neue"/>
                        <a:cs typeface="Helvetica Neue"/>
                        <a:sym typeface="Helvetica Neue"/>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6923">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GB</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Gas boiler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086727"/>
                  </a:ext>
                </a:extLst>
              </a:tr>
              <a:tr h="276923">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HP</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Heat pump</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53845">
                <a:tc>
                  <a:txBody>
                    <a:bodyPr/>
                    <a:lstStyle/>
                    <a:p>
                      <a:pPr marL="36000" algn="l">
                        <a:spcAft>
                          <a:spcPts val="600"/>
                        </a:spcAft>
                        <a:defRPr sz="1800"/>
                      </a:pPr>
                      <a:r>
                        <a:rPr sz="1400">
                          <a:solidFill>
                            <a:schemeClr val="tx1"/>
                          </a:solidFill>
                          <a:latin typeface="Helvetica Neue"/>
                          <a:ea typeface="Helvetica Neue"/>
                          <a:cs typeface="Helvetica Neue"/>
                          <a:sym typeface="Helvetica Neue"/>
                        </a:rPr>
                        <a:t>CHP</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Combined heat and power generator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6923">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a:spcAft>
                          <a:spcPts val="600"/>
                        </a:spcAft>
                        <a:defRPr sz="1800"/>
                      </a:pPr>
                      <a:r>
                        <a:rPr sz="1400" dirty="0">
                          <a:solidFill>
                            <a:schemeClr val="tx1"/>
                          </a:solidFill>
                          <a:latin typeface="Helvetica Neue"/>
                          <a:ea typeface="Helvetica Neue"/>
                          <a:cs typeface="Helvetica Neue"/>
                          <a:sym typeface="Helvetica Neue"/>
                        </a:rPr>
                        <a:t>Energy trading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370908"/>
                  </a:ext>
                </a:extLst>
              </a:tr>
            </a:tbl>
          </a:graphicData>
        </a:graphic>
      </p:graphicFrame>
      <p:pic>
        <p:nvPicPr>
          <p:cNvPr id="6" name="Image" descr="Image">
            <a:extLst>
              <a:ext uri="{FF2B5EF4-FFF2-40B4-BE49-F238E27FC236}">
                <a16:creationId xmlns:a16="http://schemas.microsoft.com/office/drawing/2014/main" id="{D7CC4F76-5C07-01C7-1895-DC26E7E21364}"/>
              </a:ext>
            </a:extLst>
          </p:cNvPr>
          <p:cNvPicPr>
            <a:picLocks noChangeAspect="1"/>
          </p:cNvPicPr>
          <p:nvPr/>
        </p:nvPicPr>
        <p:blipFill>
          <a:blip r:embed="rId3"/>
          <a:stretch>
            <a:fillRect/>
          </a:stretch>
        </p:blipFill>
        <p:spPr>
          <a:xfrm>
            <a:off x="313982" y="3095586"/>
            <a:ext cx="9054243" cy="2160000"/>
          </a:xfrm>
          <a:prstGeom prst="rect">
            <a:avLst/>
          </a:prstGeom>
          <a:ln w="12700">
            <a:miter lim="400000"/>
          </a:ln>
        </p:spPr>
      </p:pic>
      <p:sp>
        <p:nvSpPr>
          <p:cNvPr id="10" name="Real-World Datasets…">
            <a:extLst>
              <a:ext uri="{FF2B5EF4-FFF2-40B4-BE49-F238E27FC236}">
                <a16:creationId xmlns:a16="http://schemas.microsoft.com/office/drawing/2014/main" id="{0E95D74A-97A7-D191-E1E9-F7D374E4EC8E}"/>
              </a:ext>
            </a:extLst>
          </p:cNvPr>
          <p:cNvSpPr txBox="1">
            <a:spLocks/>
          </p:cNvSpPr>
          <p:nvPr/>
        </p:nvSpPr>
        <p:spPr>
          <a:xfrm>
            <a:off x="0" y="5529849"/>
            <a:ext cx="10041160" cy="7038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CA" sz="2000" b="1" i="1" dirty="0">
                <a:solidFill>
                  <a:srgbClr val="C00000"/>
                </a:solidFill>
                <a:latin typeface="Calibri" panose="020F0502020204030204" pitchFamily="34" charset="0"/>
                <a:cs typeface="Calibri" panose="020F0502020204030204" pitchFamily="34" charset="0"/>
              </a:rPr>
              <a:t>Electricity and heat demand can be fully supplied via various multi-energy resources (generators, storages, converters) and energy trading activities.</a:t>
            </a:r>
          </a:p>
        </p:txBody>
      </p:sp>
    </p:spTree>
    <p:extLst>
      <p:ext uri="{BB962C8B-B14F-4D97-AF65-F5344CB8AC3E}">
        <p14:creationId xmlns:p14="http://schemas.microsoft.com/office/powerpoint/2010/main" val="2467085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82001-F139-EB03-12F1-92985D05A737}"/>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7D3BE3DF-3304-FB6F-FC66-B2B92C366921}"/>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0B74B7D8-7110-81C2-FF74-F920A7DD2A09}"/>
              </a:ext>
            </a:extLst>
          </p:cNvPr>
          <p:cNvSpPr>
            <a:spLocks noGrp="1"/>
          </p:cNvSpPr>
          <p:nvPr>
            <p:ph type="sldNum" sz="quarter" idx="12"/>
          </p:nvPr>
        </p:nvSpPr>
        <p:spPr/>
        <p:txBody>
          <a:bodyPr/>
          <a:lstStyle/>
          <a:p>
            <a:fld id="{96B68FFD-0763-4F02-AF57-14976084D8FC}" type="slidenum">
              <a:rPr lang="zh-CN" altLang="en-US" smtClean="0"/>
              <a:pPr/>
              <a:t>74</a:t>
            </a:fld>
            <a:endParaRPr lang="zh-CN" altLang="en-US"/>
          </a:p>
        </p:txBody>
      </p:sp>
      <p:sp>
        <p:nvSpPr>
          <p:cNvPr id="5" name="MATD3 Approach:…">
            <a:extLst>
              <a:ext uri="{FF2B5EF4-FFF2-40B4-BE49-F238E27FC236}">
                <a16:creationId xmlns:a16="http://schemas.microsoft.com/office/drawing/2014/main" id="{0771CF3B-B6D6-8684-8810-AFDF60493951}"/>
              </a:ext>
            </a:extLst>
          </p:cNvPr>
          <p:cNvSpPr txBox="1">
            <a:spLocks/>
          </p:cNvSpPr>
          <p:nvPr/>
        </p:nvSpPr>
        <p:spPr>
          <a:xfrm>
            <a:off x="195513" y="46484"/>
            <a:ext cx="8972238" cy="591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sz="3600" dirty="0">
                <a:solidFill>
                  <a:srgbClr val="C00000"/>
                </a:solidFill>
                <a:latin typeface="Calibri" panose="020F0502020204030204" pitchFamily="34" charset="0"/>
                <a:ea typeface="+mn-ea"/>
                <a:cs typeface="Calibri" panose="020F0502020204030204" pitchFamily="34" charset="0"/>
              </a:rPr>
              <a:t>Electricity &amp; Heat Trading among three MGs</a:t>
            </a:r>
          </a:p>
        </p:txBody>
      </p:sp>
      <p:pic>
        <p:nvPicPr>
          <p:cNvPr id="7" name="Image" descr="Image">
            <a:extLst>
              <a:ext uri="{FF2B5EF4-FFF2-40B4-BE49-F238E27FC236}">
                <a16:creationId xmlns:a16="http://schemas.microsoft.com/office/drawing/2014/main" id="{0750808D-BC71-DE40-5469-AEDAE35864EF}"/>
              </a:ext>
            </a:extLst>
          </p:cNvPr>
          <p:cNvPicPr>
            <a:picLocks noChangeAspect="1"/>
          </p:cNvPicPr>
          <p:nvPr/>
        </p:nvPicPr>
        <p:blipFill>
          <a:blip r:embed="rId2"/>
          <a:stretch>
            <a:fillRect/>
          </a:stretch>
        </p:blipFill>
        <p:spPr>
          <a:xfrm>
            <a:off x="567433" y="752336"/>
            <a:ext cx="8413147" cy="2160000"/>
          </a:xfrm>
          <a:prstGeom prst="rect">
            <a:avLst/>
          </a:prstGeom>
          <a:ln w="12700">
            <a:miter lim="400000"/>
          </a:ln>
        </p:spPr>
      </p:pic>
      <p:pic>
        <p:nvPicPr>
          <p:cNvPr id="6" name="Image" descr="Image">
            <a:extLst>
              <a:ext uri="{FF2B5EF4-FFF2-40B4-BE49-F238E27FC236}">
                <a16:creationId xmlns:a16="http://schemas.microsoft.com/office/drawing/2014/main" id="{E37915E7-68DC-38F9-1DCC-6CAA9AF9C93E}"/>
              </a:ext>
            </a:extLst>
          </p:cNvPr>
          <p:cNvPicPr>
            <a:picLocks noChangeAspect="1"/>
          </p:cNvPicPr>
          <p:nvPr/>
        </p:nvPicPr>
        <p:blipFill>
          <a:blip r:embed="rId3"/>
          <a:stretch>
            <a:fillRect/>
          </a:stretch>
        </p:blipFill>
        <p:spPr>
          <a:xfrm>
            <a:off x="567433" y="3088556"/>
            <a:ext cx="8413149" cy="2160000"/>
          </a:xfrm>
          <a:prstGeom prst="rect">
            <a:avLst/>
          </a:prstGeom>
          <a:ln w="12700">
            <a:miter lim="400000"/>
          </a:ln>
        </p:spPr>
      </p:pic>
      <p:graphicFrame>
        <p:nvGraphicFramePr>
          <p:cNvPr id="9" name="Table">
            <a:extLst>
              <a:ext uri="{FF2B5EF4-FFF2-40B4-BE49-F238E27FC236}">
                <a16:creationId xmlns:a16="http://schemas.microsoft.com/office/drawing/2014/main" id="{D7A08B19-F91A-3CB9-1176-CFB0A240B1A4}"/>
              </a:ext>
            </a:extLst>
          </p:cNvPr>
          <p:cNvGraphicFramePr/>
          <p:nvPr>
            <p:extLst>
              <p:ext uri="{D42A27DB-BD31-4B8C-83A1-F6EECF244321}">
                <p14:modId xmlns:p14="http://schemas.microsoft.com/office/powerpoint/2010/main" val="2871176760"/>
              </p:ext>
            </p:extLst>
          </p:nvPr>
        </p:nvGraphicFramePr>
        <p:xfrm>
          <a:off x="9493187" y="1293311"/>
          <a:ext cx="2306897" cy="3599999"/>
        </p:xfrm>
        <a:graphic>
          <a:graphicData uri="http://schemas.openxmlformats.org/drawingml/2006/table">
            <a:tbl>
              <a:tblPr bandRow="1"/>
              <a:tblGrid>
                <a:gridCol w="559094">
                  <a:extLst>
                    <a:ext uri="{9D8B030D-6E8A-4147-A177-3AD203B41FA5}">
                      <a16:colId xmlns:a16="http://schemas.microsoft.com/office/drawing/2014/main" val="20000"/>
                    </a:ext>
                  </a:extLst>
                </a:gridCol>
                <a:gridCol w="1747803">
                  <a:extLst>
                    <a:ext uri="{9D8B030D-6E8A-4147-A177-3AD203B41FA5}">
                      <a16:colId xmlns:a16="http://schemas.microsoft.com/office/drawing/2014/main" val="20001"/>
                    </a:ext>
                  </a:extLst>
                </a:gridCol>
              </a:tblGrid>
              <a:tr h="343671">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Energy trading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29574">
                <a:tc>
                  <a:txBody>
                    <a:bodyPr/>
                    <a:lstStyle/>
                    <a:p>
                      <a:pPr marL="36000" algn="l" defTabSz="914400" rtl="0" eaLnBrk="1" latinLnBrk="0" hangingPunct="1">
                        <a:spcAft>
                          <a:spcPts val="600"/>
                        </a:spcAft>
                        <a:defRPr sz="1800"/>
                      </a:pPr>
                      <a:r>
                        <a:rPr sz="1400" kern="1200">
                          <a:solidFill>
                            <a:schemeClr val="tx1"/>
                          </a:solidFill>
                          <a:latin typeface="Helvetica Neue"/>
                          <a:ea typeface="Helvetica Neue"/>
                          <a:cs typeface="Helvetica Neue"/>
                          <a:sym typeface="Helvetica Neue"/>
                        </a:rPr>
                        <a:t>PG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Electricity trading with the main grid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723706"/>
                  </a:ext>
                </a:extLst>
              </a:tr>
              <a:tr h="794361">
                <a:tc>
                  <a:txBody>
                    <a:bodyPr/>
                    <a:lstStyle/>
                    <a:p>
                      <a:pPr marL="36000" algn="l" defTabSz="914400" rtl="0" eaLnBrk="1" latinLnBrk="0" hangingPunct="1">
                        <a:spcAft>
                          <a:spcPts val="600"/>
                        </a:spcAft>
                        <a:defRPr sz="1800"/>
                      </a:pPr>
                      <a:r>
                        <a:rPr sz="1400" kern="1200">
                          <a:solidFill>
                            <a:schemeClr val="tx1"/>
                          </a:solidFill>
                          <a:latin typeface="Helvetica Neue"/>
                          <a:ea typeface="Helvetica Neue"/>
                          <a:cs typeface="Helvetica Neue"/>
                          <a:sym typeface="Helvetica Neue"/>
                        </a:rPr>
                        <a:t>RES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P2P electricity trading with residential MG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94361">
                <a:tc>
                  <a:txBody>
                    <a:bodyPr/>
                    <a:lstStyle/>
                    <a:p>
                      <a:pPr marL="36000" algn="l" defTabSz="914400" rtl="0" eaLnBrk="1" latinLnBrk="0" hangingPunct="1">
                        <a:spcAft>
                          <a:spcPts val="600"/>
                        </a:spcAft>
                        <a:defRPr sz="1800"/>
                      </a:pPr>
                      <a:r>
                        <a:rPr sz="1400" kern="1200">
                          <a:solidFill>
                            <a:schemeClr val="tx1"/>
                          </a:solidFill>
                          <a:latin typeface="Helvetica Neue"/>
                          <a:ea typeface="Helvetica Neue"/>
                          <a:cs typeface="Helvetica Neue"/>
                          <a:sym typeface="Helvetica Neue"/>
                        </a:rPr>
                        <a:t>COM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P2P electricity trading with commercial MG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94361">
                <a:tc>
                  <a:txBody>
                    <a:bodyPr/>
                    <a:lstStyle/>
                    <a:p>
                      <a:pPr marL="36000" algn="l" defTabSz="914400" rtl="0" eaLnBrk="1" latinLnBrk="0" hangingPunct="1">
                        <a:spcAft>
                          <a:spcPts val="600"/>
                        </a:spcAft>
                        <a:defRPr sz="1800"/>
                      </a:pPr>
                      <a:r>
                        <a:rPr sz="1400" kern="1200">
                          <a:solidFill>
                            <a:schemeClr val="tx1"/>
                          </a:solidFill>
                          <a:latin typeface="Helvetica Neue"/>
                          <a:ea typeface="Helvetica Neue"/>
                          <a:cs typeface="Helvetica Neue"/>
                          <a:sym typeface="Helvetica Neue"/>
                        </a:rPr>
                        <a:t>IND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P2P electricity trading with industrial MG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3671">
                <a:tc>
                  <a:txBody>
                    <a:bodyPr/>
                    <a:lstStyle/>
                    <a:p>
                      <a:pPr marL="36000" algn="l" defTabSz="914400" rtl="0" eaLnBrk="1" latinLnBrk="0" hangingPunct="1">
                        <a:spcAft>
                          <a:spcPts val="600"/>
                        </a:spcAft>
                        <a:defRPr sz="1800"/>
                      </a:pPr>
                      <a:r>
                        <a:rPr sz="1400" kern="1200">
                          <a:solidFill>
                            <a:schemeClr val="tx1"/>
                          </a:solidFill>
                          <a:latin typeface="Helvetica Neue"/>
                          <a:ea typeface="Helvetica Neue"/>
                          <a:cs typeface="Helvetica Neue"/>
                          <a:sym typeface="Helvetica Neue"/>
                        </a:rPr>
                        <a:t>GB</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000" algn="l" defTabSz="914400" rtl="0" eaLnBrk="1" latinLnBrk="0" hangingPunct="1">
                        <a:spcAft>
                          <a:spcPts val="600"/>
                        </a:spcAft>
                        <a:defRPr sz="1800"/>
                      </a:pPr>
                      <a:r>
                        <a:rPr sz="1400" kern="1200" dirty="0">
                          <a:solidFill>
                            <a:schemeClr val="tx1"/>
                          </a:solidFill>
                          <a:latin typeface="Helvetica Neue"/>
                          <a:ea typeface="Helvetica Neue"/>
                          <a:cs typeface="Helvetica Neue"/>
                          <a:sym typeface="Helvetica Neue"/>
                        </a:rPr>
                        <a:t>Gas boiler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033473"/>
                  </a:ext>
                </a:extLst>
              </a:tr>
            </a:tbl>
          </a:graphicData>
        </a:graphic>
      </p:graphicFrame>
      <p:sp>
        <p:nvSpPr>
          <p:cNvPr id="12" name="文本框 11">
            <a:extLst>
              <a:ext uri="{FF2B5EF4-FFF2-40B4-BE49-F238E27FC236}">
                <a16:creationId xmlns:a16="http://schemas.microsoft.com/office/drawing/2014/main" id="{00A7E4BB-AF6B-1295-7A5C-24F62C079486}"/>
              </a:ext>
            </a:extLst>
          </p:cNvPr>
          <p:cNvSpPr txBox="1"/>
          <p:nvPr/>
        </p:nvSpPr>
        <p:spPr>
          <a:xfrm>
            <a:off x="567433" y="5412570"/>
            <a:ext cx="11424542" cy="1000274"/>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altLang="zh-CN" sz="2000" b="1" i="1" dirty="0">
                <a:solidFill>
                  <a:srgbClr val="C00000"/>
                </a:solidFill>
                <a:latin typeface="Calibri" panose="020F0502020204030204" pitchFamily="34" charset="0"/>
                <a:cs typeface="Calibri" panose="020F0502020204030204" pitchFamily="34" charset="0"/>
              </a:rPr>
              <a:t>P2P energy trading accounts for a considerable proportion of the heat traded. </a:t>
            </a:r>
          </a:p>
          <a:p>
            <a:pPr marL="342900" indent="-342900">
              <a:lnSpc>
                <a:spcPct val="90000"/>
              </a:lnSpc>
              <a:spcAft>
                <a:spcPts val="600"/>
              </a:spcAft>
              <a:buFont typeface="Arial" panose="020B0604020202020204" pitchFamily="34" charset="0"/>
              <a:buChar char="•"/>
            </a:pPr>
            <a:r>
              <a:rPr lang="en-US" altLang="zh-CN" sz="2000" b="1" i="1" dirty="0">
                <a:solidFill>
                  <a:srgbClr val="C00000"/>
                </a:solidFill>
                <a:latin typeface="Calibri" panose="020F0502020204030204" pitchFamily="34" charset="0"/>
                <a:cs typeface="Calibri" panose="020F0502020204030204" pitchFamily="34" charset="0"/>
              </a:rPr>
              <a:t>The majority of electricity trading is with the main power grid, since all three MGs have insufficient renewable generation to meet their own demand and energy conversion.</a:t>
            </a:r>
            <a:endParaRPr lang="zh-CN" altLang="en-US" sz="2000" b="1"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6188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01AFB-E911-B8B0-22CF-08E2A6BEE2FB}"/>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Footer Placeholder 2">
            <a:extLst>
              <a:ext uri="{FF2B5EF4-FFF2-40B4-BE49-F238E27FC236}">
                <a16:creationId xmlns:a16="http://schemas.microsoft.com/office/drawing/2014/main" id="{7DC49D67-018A-2148-B4D6-B735576B3418}"/>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Slide Number Placeholder 3">
            <a:extLst>
              <a:ext uri="{FF2B5EF4-FFF2-40B4-BE49-F238E27FC236}">
                <a16:creationId xmlns:a16="http://schemas.microsoft.com/office/drawing/2014/main" id="{9493455D-CCDC-B039-5ED0-E4E8039FD558}"/>
              </a:ext>
            </a:extLst>
          </p:cNvPr>
          <p:cNvSpPr>
            <a:spLocks noGrp="1"/>
          </p:cNvSpPr>
          <p:nvPr>
            <p:ph type="sldNum" sz="quarter" idx="12"/>
          </p:nvPr>
        </p:nvSpPr>
        <p:spPr/>
        <p:txBody>
          <a:bodyPr/>
          <a:lstStyle/>
          <a:p>
            <a:fld id="{96B68FFD-0763-4F02-AF57-14976084D8FC}" type="slidenum">
              <a:rPr lang="zh-CN" altLang="en-US" smtClean="0"/>
              <a:pPr/>
              <a:t>75</a:t>
            </a:fld>
            <a:endParaRPr lang="zh-CN" altLang="en-US"/>
          </a:p>
        </p:txBody>
      </p:sp>
      <p:sp>
        <p:nvSpPr>
          <p:cNvPr id="8" name="Effect of Carbon Tax Price">
            <a:extLst>
              <a:ext uri="{FF2B5EF4-FFF2-40B4-BE49-F238E27FC236}">
                <a16:creationId xmlns:a16="http://schemas.microsoft.com/office/drawing/2014/main" id="{2DE08D43-A56C-B504-6EBC-5569FD547812}"/>
              </a:ext>
            </a:extLst>
          </p:cNvPr>
          <p:cNvSpPr txBox="1">
            <a:spLocks/>
          </p:cNvSpPr>
          <p:nvPr/>
        </p:nvSpPr>
        <p:spPr>
          <a:xfrm>
            <a:off x="195513" y="46484"/>
            <a:ext cx="7183072" cy="5726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400"/>
            </a:pPr>
            <a:r>
              <a:rPr lang="en-CA" sz="3600" dirty="0">
                <a:solidFill>
                  <a:srgbClr val="C00000"/>
                </a:solidFill>
                <a:latin typeface="Calibri" panose="020F0502020204030204" pitchFamily="34" charset="0"/>
                <a:ea typeface="+mn-ea"/>
                <a:cs typeface="Calibri" panose="020F0502020204030204" pitchFamily="34" charset="0"/>
              </a:rPr>
              <a:t>Effect of Carbon Tax Price</a:t>
            </a:r>
          </a:p>
        </p:txBody>
      </p:sp>
      <p:pic>
        <p:nvPicPr>
          <p:cNvPr id="9" name="Image" descr="Image">
            <a:extLst>
              <a:ext uri="{FF2B5EF4-FFF2-40B4-BE49-F238E27FC236}">
                <a16:creationId xmlns:a16="http://schemas.microsoft.com/office/drawing/2014/main" id="{E39E5259-8839-663A-603C-21AF057CC60C}"/>
              </a:ext>
            </a:extLst>
          </p:cNvPr>
          <p:cNvPicPr>
            <a:picLocks noChangeAspect="1"/>
          </p:cNvPicPr>
          <p:nvPr/>
        </p:nvPicPr>
        <p:blipFill>
          <a:blip r:embed="rId2"/>
          <a:stretch>
            <a:fillRect/>
          </a:stretch>
        </p:blipFill>
        <p:spPr>
          <a:xfrm>
            <a:off x="483089" y="1136293"/>
            <a:ext cx="5089036" cy="3673682"/>
          </a:xfrm>
          <a:prstGeom prst="rect">
            <a:avLst/>
          </a:prstGeom>
          <a:ln w="12700">
            <a:miter lim="400000"/>
          </a:ln>
        </p:spPr>
      </p:pic>
      <p:sp>
        <p:nvSpPr>
          <p:cNvPr id="6" name="文本框 5">
            <a:extLst>
              <a:ext uri="{FF2B5EF4-FFF2-40B4-BE49-F238E27FC236}">
                <a16:creationId xmlns:a16="http://schemas.microsoft.com/office/drawing/2014/main" id="{B5C99E92-7162-9DA6-A95E-B32A37C45894}"/>
              </a:ext>
            </a:extLst>
          </p:cNvPr>
          <p:cNvSpPr txBox="1"/>
          <p:nvPr/>
        </p:nvSpPr>
        <p:spPr>
          <a:xfrm>
            <a:off x="770182" y="4914954"/>
            <a:ext cx="4514850" cy="1015663"/>
          </a:xfrm>
          <a:prstGeom prst="rect">
            <a:avLst/>
          </a:prstGeom>
          <a:noFill/>
        </p:spPr>
        <p:txBody>
          <a:bodyPr wrap="square">
            <a:spAutoFit/>
          </a:bodyPr>
          <a:lstStyle/>
          <a:p>
            <a:pPr algn="ctr"/>
            <a:r>
              <a:rPr lang="en-US" altLang="zh-CN" sz="2000" dirty="0">
                <a:solidFill>
                  <a:srgbClr val="040404"/>
                </a:solidFill>
                <a:latin typeface="Calibri" panose="020F0502020204030204" pitchFamily="34" charset="0"/>
                <a:cs typeface="Calibri" panose="020F0502020204030204" pitchFamily="34" charset="0"/>
              </a:rPr>
              <a:t>Figure: The impact of the carbon tax price on the average hourly costs and CO2 emissions for each MEMG</a:t>
            </a:r>
            <a:endParaRPr lang="zh-CN" altLang="en-US" sz="2000" dirty="0">
              <a:solidFill>
                <a:srgbClr val="040404"/>
              </a:solidFill>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C00BC9C7-2B40-07B9-BE6B-4A7AA89088F6}"/>
              </a:ext>
            </a:extLst>
          </p:cNvPr>
          <p:cNvSpPr txBox="1"/>
          <p:nvPr/>
        </p:nvSpPr>
        <p:spPr>
          <a:xfrm>
            <a:off x="5924550" y="824707"/>
            <a:ext cx="6096000" cy="5478423"/>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altLang="zh-CN" sz="2000" dirty="0">
                <a:solidFill>
                  <a:srgbClr val="040404"/>
                </a:solidFill>
                <a:latin typeface="Calibri" panose="020F0502020204030204" pitchFamily="34" charset="0"/>
                <a:cs typeface="Calibri" panose="020F0502020204030204" pitchFamily="34" charset="0"/>
              </a:rPr>
              <a:t>When the carbon tax price increases, the average hourly costs of each MG increase due to the increase of the environmental cost. </a:t>
            </a:r>
          </a:p>
          <a:p>
            <a:pPr marL="285750" indent="-285750">
              <a:spcAft>
                <a:spcPts val="1200"/>
              </a:spcAft>
              <a:buFont typeface="Arial" panose="020B0604020202020204" pitchFamily="34" charset="0"/>
              <a:buChar char="•"/>
            </a:pPr>
            <a:r>
              <a:rPr lang="en-US" altLang="zh-CN" sz="2000" dirty="0">
                <a:solidFill>
                  <a:srgbClr val="040404"/>
                </a:solidFill>
                <a:latin typeface="Calibri" panose="020F0502020204030204" pitchFamily="34" charset="0"/>
                <a:cs typeface="Calibri" panose="020F0502020204030204" pitchFamily="34" charset="0"/>
              </a:rPr>
              <a:t>The carbon tax price impact is less on the residential MG, because the amount of energy trading with the external network is smaller compared to the commercial and industrial MGs.</a:t>
            </a:r>
          </a:p>
          <a:p>
            <a:pPr marL="285750" indent="-285750">
              <a:spcAft>
                <a:spcPts val="1200"/>
              </a:spcAft>
              <a:buFont typeface="Arial" panose="020B0604020202020204" pitchFamily="34" charset="0"/>
              <a:buChar char="•"/>
            </a:pPr>
            <a:r>
              <a:rPr lang="en-US" altLang="zh-CN" sz="2000" dirty="0">
                <a:solidFill>
                  <a:srgbClr val="040404"/>
                </a:solidFill>
                <a:latin typeface="Calibri" panose="020F0502020204030204" pitchFamily="34" charset="0"/>
                <a:cs typeface="Calibri" panose="020F0502020204030204" pitchFamily="34" charset="0"/>
              </a:rPr>
              <a:t>The CO2 emissions from the commercial MG are stable when the carbon tax price is lower than 0.02 $/kg, decrease significantly when the carbon tax increases from 0.02 to 0.04 $/kg, and stay unchanged when the price increases beyond 0.04 $/kg. </a:t>
            </a:r>
          </a:p>
          <a:p>
            <a:pPr marL="285750" indent="-285750">
              <a:spcAft>
                <a:spcPts val="1200"/>
              </a:spcAft>
              <a:buFont typeface="Arial" panose="020B0604020202020204" pitchFamily="34" charset="0"/>
              <a:buChar char="•"/>
            </a:pPr>
            <a:r>
              <a:rPr lang="en-US" altLang="zh-CN" sz="2000" dirty="0">
                <a:solidFill>
                  <a:srgbClr val="040404"/>
                </a:solidFill>
                <a:latin typeface="Calibri" panose="020F0502020204030204" pitchFamily="34" charset="0"/>
                <a:cs typeface="Calibri" panose="020F0502020204030204" pitchFamily="34" charset="0"/>
              </a:rPr>
              <a:t>When the carbon tax price is above 0.02 $/kg, the amount of the heat traded with other MGs is reduced, and the CO2 emissions are reduced until no more heat trading takes place.</a:t>
            </a:r>
            <a:endParaRPr lang="zh-CN" altLang="en-US" sz="2000" dirty="0">
              <a:solidFill>
                <a:srgbClr val="04040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292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76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Market Approach for P2P Energy Trading</a:t>
            </a:r>
          </a:p>
        </p:txBody>
      </p:sp>
      <p:cxnSp>
        <p:nvCxnSpPr>
          <p:cNvPr id="8" name="直接连接符 7">
            <a:extLst>
              <a:ext uri="{FF2B5EF4-FFF2-40B4-BE49-F238E27FC236}">
                <a16:creationId xmlns:a16="http://schemas.microsoft.com/office/drawing/2014/main" id="{F68EFF53-24EF-B5FF-8CDF-8329A360FBD5}"/>
              </a:ext>
            </a:extLst>
          </p:cNvPr>
          <p:cNvCxnSpPr>
            <a:cxnSpLocks/>
            <a:stCxn id="270" idx="0"/>
          </p:cNvCxnSpPr>
          <p:nvPr/>
        </p:nvCxnSpPr>
        <p:spPr>
          <a:xfrm flipV="1">
            <a:off x="4494838" y="3501082"/>
            <a:ext cx="7697162" cy="1731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C3069E8-B0DB-B294-9186-2EC6D5A7A506}"/>
              </a:ext>
            </a:extLst>
          </p:cNvPr>
          <p:cNvSpPr txBox="1"/>
          <p:nvPr/>
        </p:nvSpPr>
        <p:spPr>
          <a:xfrm>
            <a:off x="7727043" y="950906"/>
            <a:ext cx="4317421" cy="2385268"/>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Centralized framework employs a central operator to manage everything in the trading activities, does not generalized to the large-scale problem.</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Decentralized framework allows MEMGs to manage their own resources with limited information exchanges, system benefit may not be maximized.</a:t>
            </a:r>
          </a:p>
        </p:txBody>
      </p:sp>
      <p:pic>
        <p:nvPicPr>
          <p:cNvPr id="15" name="图片 14">
            <a:extLst>
              <a:ext uri="{FF2B5EF4-FFF2-40B4-BE49-F238E27FC236}">
                <a16:creationId xmlns:a16="http://schemas.microsoft.com/office/drawing/2014/main" id="{0727EB7C-F2B7-8FD9-BDA3-D18DC5742B77}"/>
              </a:ext>
            </a:extLst>
          </p:cNvPr>
          <p:cNvPicPr>
            <a:picLocks noChangeAspect="1"/>
          </p:cNvPicPr>
          <p:nvPr/>
        </p:nvPicPr>
        <p:blipFill>
          <a:blip r:embed="rId2"/>
          <a:stretch>
            <a:fillRect/>
          </a:stretch>
        </p:blipFill>
        <p:spPr>
          <a:xfrm>
            <a:off x="4744350" y="1008771"/>
            <a:ext cx="540000" cy="540000"/>
          </a:xfrm>
          <a:prstGeom prst="rect">
            <a:avLst/>
          </a:prstGeom>
        </p:spPr>
      </p:pic>
      <p:sp>
        <p:nvSpPr>
          <p:cNvPr id="19" name="文本框 18">
            <a:extLst>
              <a:ext uri="{FF2B5EF4-FFF2-40B4-BE49-F238E27FC236}">
                <a16:creationId xmlns:a16="http://schemas.microsoft.com/office/drawing/2014/main" id="{039FD4E7-FB2D-5362-BD43-5CA270BFBF5A}"/>
              </a:ext>
            </a:extLst>
          </p:cNvPr>
          <p:cNvSpPr txBox="1"/>
          <p:nvPr/>
        </p:nvSpPr>
        <p:spPr>
          <a:xfrm>
            <a:off x="1007690" y="869043"/>
            <a:ext cx="2591831" cy="1015663"/>
          </a:xfrm>
          <a:prstGeom prst="rect">
            <a:avLst/>
          </a:prstGeom>
          <a:noFill/>
        </p:spPr>
        <p:txBody>
          <a:bodyPr wrap="square">
            <a:spAutoFit/>
          </a:bodyPr>
          <a:lstStyle/>
          <a:p>
            <a:pPr algn="ctr"/>
            <a:r>
              <a:rPr lang="en-US" altLang="zh-CN" sz="2000" b="1" dirty="0">
                <a:solidFill>
                  <a:srgbClr val="0070C0"/>
                </a:solidFill>
                <a:latin typeface="Calibri" panose="020F0502020204030204" pitchFamily="34" charset="0"/>
                <a:cs typeface="Calibri" panose="020F0502020204030204" pitchFamily="34" charset="0"/>
              </a:rPr>
              <a:t>Centralized / Decentralized / Distributed control</a:t>
            </a:r>
            <a:endParaRPr lang="zh-CN" altLang="en-US" sz="2000" b="1" dirty="0">
              <a:solidFill>
                <a:srgbClr val="0070C0"/>
              </a:solidFill>
            </a:endParaRPr>
          </a:p>
        </p:txBody>
      </p:sp>
      <p:sp>
        <p:nvSpPr>
          <p:cNvPr id="20" name="文本框 19">
            <a:extLst>
              <a:ext uri="{FF2B5EF4-FFF2-40B4-BE49-F238E27FC236}">
                <a16:creationId xmlns:a16="http://schemas.microsoft.com/office/drawing/2014/main" id="{47F25806-61F9-DC60-E169-EB2E89B59142}"/>
              </a:ext>
            </a:extLst>
          </p:cNvPr>
          <p:cNvSpPr txBox="1"/>
          <p:nvPr/>
        </p:nvSpPr>
        <p:spPr>
          <a:xfrm>
            <a:off x="5308456" y="1428662"/>
            <a:ext cx="1421331" cy="618503"/>
          </a:xfrm>
          <a:prstGeom prst="rect">
            <a:avLst/>
          </a:prstGeom>
          <a:noFill/>
        </p:spPr>
        <p:txBody>
          <a:bodyPr wrap="square">
            <a:spAutoFit/>
          </a:bodyPr>
          <a:lstStyle/>
          <a:p>
            <a:pPr algn="ctr">
              <a:lnSpc>
                <a:spcPct val="85000"/>
              </a:lnSpc>
            </a:pPr>
            <a:r>
              <a:rPr lang="en-US" altLang="zh-CN" sz="2000" b="1" dirty="0">
                <a:solidFill>
                  <a:srgbClr val="0070C0"/>
                </a:solidFill>
                <a:latin typeface="Calibri" panose="020F0502020204030204" pitchFamily="34" charset="0"/>
                <a:cs typeface="Calibri" panose="020F0502020204030204" pitchFamily="34" charset="0"/>
              </a:rPr>
              <a:t>Control theory</a:t>
            </a:r>
            <a:endParaRPr lang="zh-CN" altLang="en-US" sz="2000" b="1" dirty="0">
              <a:solidFill>
                <a:srgbClr val="0070C0"/>
              </a:solidFill>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994191FE-B305-10C3-5C56-EB4AF7582A08}"/>
                  </a:ext>
                </a:extLst>
              </p:cNvPr>
              <p:cNvSpPr txBox="1"/>
              <p:nvPr/>
            </p:nvSpPr>
            <p:spPr>
              <a:xfrm>
                <a:off x="4878439" y="3327207"/>
                <a:ext cx="2458725" cy="400110"/>
              </a:xfrm>
              <a:prstGeom prst="rect">
                <a:avLst/>
              </a:prstGeom>
              <a:solidFill>
                <a:schemeClr val="accent6"/>
              </a:solidFill>
            </p:spPr>
            <p:txBody>
              <a:bodyPr wrap="square">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Control </a:t>
                </a:r>
                <a14:m>
                  <m:oMath xmlns:m="http://schemas.openxmlformats.org/officeDocument/2006/math">
                    <m:r>
                      <a:rPr lang="en-US" altLang="zh-CN" sz="20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oMath>
                </a14:m>
                <a:r>
                  <a:rPr lang="en-US" altLang="zh-CN" sz="2000" b="1" dirty="0">
                    <a:solidFill>
                      <a:schemeClr val="bg1"/>
                    </a:solidFill>
                    <a:latin typeface="Calibri" panose="020F0502020204030204" pitchFamily="34" charset="0"/>
                    <a:cs typeface="Calibri" panose="020F0502020204030204" pitchFamily="34" charset="0"/>
                  </a:rPr>
                  <a:t> Market</a:t>
                </a:r>
              </a:p>
            </p:txBody>
          </p:sp>
        </mc:Choice>
        <mc:Fallback xmlns="">
          <p:sp>
            <p:nvSpPr>
              <p:cNvPr id="28" name="文本框 27">
                <a:extLst>
                  <a:ext uri="{FF2B5EF4-FFF2-40B4-BE49-F238E27FC236}">
                    <a16:creationId xmlns:a16="http://schemas.microsoft.com/office/drawing/2014/main" id="{994191FE-B305-10C3-5C56-EB4AF7582A08}"/>
                  </a:ext>
                </a:extLst>
              </p:cNvPr>
              <p:cNvSpPr txBox="1">
                <a:spLocks noRot="1" noChangeAspect="1" noMove="1" noResize="1" noEditPoints="1" noAdjustHandles="1" noChangeArrowheads="1" noChangeShapeType="1" noTextEdit="1"/>
              </p:cNvSpPr>
              <p:nvPr/>
            </p:nvSpPr>
            <p:spPr>
              <a:xfrm>
                <a:off x="4878439" y="3327207"/>
                <a:ext cx="2458725" cy="400110"/>
              </a:xfrm>
              <a:prstGeom prst="rect">
                <a:avLst/>
              </a:prstGeom>
              <a:blipFill>
                <a:blip r:embed="rId4"/>
                <a:stretch>
                  <a:fillRect t="-9231" b="-27692"/>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FD8C55B7-07F8-C226-D261-817A9A1E8B11}"/>
              </a:ext>
            </a:extLst>
          </p:cNvPr>
          <p:cNvSpPr txBox="1"/>
          <p:nvPr/>
        </p:nvSpPr>
        <p:spPr>
          <a:xfrm>
            <a:off x="7727043" y="3722502"/>
            <a:ext cx="4457074" cy="2616101"/>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Double-auction market, takes advantages of both centralized and decentralized frameworks.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Allow price-quantity bids.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Can evaluate the energy trading via the local prices.</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Protect private information.</a:t>
            </a:r>
          </a:p>
          <a:p>
            <a:pPr marL="342900" indent="-342900">
              <a:spcBef>
                <a:spcPts val="600"/>
              </a:spcBef>
              <a:buFont typeface="Arial" panose="020B0604020202020204" pitchFamily="34" charset="0"/>
              <a:buChar char="•"/>
            </a:pPr>
            <a:r>
              <a:rPr lang="en-US" altLang="zh-CN" dirty="0">
                <a:latin typeface="Calibri" panose="020F0502020204030204" pitchFamily="34" charset="0"/>
                <a:cs typeface="Calibri" panose="020F0502020204030204" pitchFamily="34" charset="0"/>
              </a:rPr>
              <a:t>Market social welfare maximized. </a:t>
            </a:r>
          </a:p>
        </p:txBody>
      </p:sp>
      <p:grpSp>
        <p:nvGrpSpPr>
          <p:cNvPr id="5" name="组合 4">
            <a:extLst>
              <a:ext uri="{FF2B5EF4-FFF2-40B4-BE49-F238E27FC236}">
                <a16:creationId xmlns:a16="http://schemas.microsoft.com/office/drawing/2014/main" id="{B82BD825-84B6-1C5B-B410-33C32FE7B565}"/>
              </a:ext>
            </a:extLst>
          </p:cNvPr>
          <p:cNvGrpSpPr/>
          <p:nvPr/>
        </p:nvGrpSpPr>
        <p:grpSpPr>
          <a:xfrm>
            <a:off x="113712" y="2476625"/>
            <a:ext cx="3711999" cy="2088000"/>
            <a:chOff x="113712" y="2476625"/>
            <a:chExt cx="3711999" cy="2088000"/>
          </a:xfrm>
        </p:grpSpPr>
        <p:pic>
          <p:nvPicPr>
            <p:cNvPr id="9" name="图片 8">
              <a:extLst>
                <a:ext uri="{FF2B5EF4-FFF2-40B4-BE49-F238E27FC236}">
                  <a16:creationId xmlns:a16="http://schemas.microsoft.com/office/drawing/2014/main" id="{5907BC8D-FB2F-024D-0182-9E57C7A2295D}"/>
                </a:ext>
              </a:extLst>
            </p:cNvPr>
            <p:cNvPicPr>
              <a:picLocks noChangeAspect="1"/>
            </p:cNvPicPr>
            <p:nvPr/>
          </p:nvPicPr>
          <p:blipFill>
            <a:blip r:embed="rId5"/>
            <a:stretch>
              <a:fillRect/>
            </a:stretch>
          </p:blipFill>
          <p:spPr>
            <a:xfrm>
              <a:off x="113712" y="2476625"/>
              <a:ext cx="3711999" cy="2088000"/>
            </a:xfrm>
            <a:prstGeom prst="rect">
              <a:avLst/>
            </a:prstGeom>
            <a:ln>
              <a:solidFill>
                <a:schemeClr val="bg2"/>
              </a:solidFill>
            </a:ln>
          </p:spPr>
        </p:pic>
        <p:sp>
          <p:nvSpPr>
            <p:cNvPr id="32" name="矩形 31">
              <a:extLst>
                <a:ext uri="{FF2B5EF4-FFF2-40B4-BE49-F238E27FC236}">
                  <a16:creationId xmlns:a16="http://schemas.microsoft.com/office/drawing/2014/main" id="{3E7ACF20-0395-776E-4663-BBDA64B0E4A9}"/>
                </a:ext>
              </a:extLst>
            </p:cNvPr>
            <p:cNvSpPr/>
            <p:nvPr/>
          </p:nvSpPr>
          <p:spPr>
            <a:xfrm>
              <a:off x="3238360" y="2505108"/>
              <a:ext cx="558065" cy="114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pic>
        <p:nvPicPr>
          <p:cNvPr id="33" name="图片 32">
            <a:extLst>
              <a:ext uri="{FF2B5EF4-FFF2-40B4-BE49-F238E27FC236}">
                <a16:creationId xmlns:a16="http://schemas.microsoft.com/office/drawing/2014/main" id="{34DCA3DE-88FB-C7B3-B0E4-C7BA10C4EBC1}"/>
              </a:ext>
            </a:extLst>
          </p:cNvPr>
          <p:cNvPicPr>
            <a:picLocks noChangeAspect="1"/>
          </p:cNvPicPr>
          <p:nvPr/>
        </p:nvPicPr>
        <p:blipFill>
          <a:blip r:embed="rId2"/>
          <a:stretch>
            <a:fillRect/>
          </a:stretch>
        </p:blipFill>
        <p:spPr>
          <a:xfrm>
            <a:off x="6753893" y="1008771"/>
            <a:ext cx="540000" cy="540000"/>
          </a:xfrm>
          <a:prstGeom prst="rect">
            <a:avLst/>
          </a:prstGeom>
        </p:spPr>
      </p:pic>
      <p:pic>
        <p:nvPicPr>
          <p:cNvPr id="34" name="图片 33">
            <a:extLst>
              <a:ext uri="{FF2B5EF4-FFF2-40B4-BE49-F238E27FC236}">
                <a16:creationId xmlns:a16="http://schemas.microsoft.com/office/drawing/2014/main" id="{BA32274D-C270-1F76-6564-63F39248E2C6}"/>
              </a:ext>
            </a:extLst>
          </p:cNvPr>
          <p:cNvPicPr>
            <a:picLocks noChangeAspect="1"/>
          </p:cNvPicPr>
          <p:nvPr/>
        </p:nvPicPr>
        <p:blipFill>
          <a:blip r:embed="rId2"/>
          <a:stretch>
            <a:fillRect/>
          </a:stretch>
        </p:blipFill>
        <p:spPr>
          <a:xfrm>
            <a:off x="5751324" y="2114906"/>
            <a:ext cx="540000" cy="540000"/>
          </a:xfrm>
          <a:prstGeom prst="rect">
            <a:avLst/>
          </a:prstGeom>
        </p:spPr>
      </p:pic>
      <p:sp>
        <p:nvSpPr>
          <p:cNvPr id="35" name="矩形: 圆角 34">
            <a:extLst>
              <a:ext uri="{FF2B5EF4-FFF2-40B4-BE49-F238E27FC236}">
                <a16:creationId xmlns:a16="http://schemas.microsoft.com/office/drawing/2014/main" id="{C97EB9AC-82D4-BF88-6850-02E17BBB54DB}"/>
              </a:ext>
            </a:extLst>
          </p:cNvPr>
          <p:cNvSpPr/>
          <p:nvPr/>
        </p:nvSpPr>
        <p:spPr>
          <a:xfrm>
            <a:off x="4577043" y="926874"/>
            <a:ext cx="2880000" cy="1800000"/>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6">
            <a:extLst>
              <a:ext uri="{FF2B5EF4-FFF2-40B4-BE49-F238E27FC236}">
                <a16:creationId xmlns:a16="http://schemas.microsoft.com/office/drawing/2014/main" id="{560DA3A0-4150-39A9-3183-533F226B05E4}"/>
              </a:ext>
            </a:extLst>
          </p:cNvPr>
          <p:cNvCxnSpPr>
            <a:cxnSpLocks/>
            <a:stCxn id="15" idx="2"/>
            <a:endCxn id="34" idx="1"/>
          </p:cNvCxnSpPr>
          <p:nvPr/>
        </p:nvCxnSpPr>
        <p:spPr>
          <a:xfrm>
            <a:off x="5014350" y="1548771"/>
            <a:ext cx="736974" cy="836135"/>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16262EC8-4B85-ABD9-8712-D59A21687E93}"/>
              </a:ext>
            </a:extLst>
          </p:cNvPr>
          <p:cNvCxnSpPr>
            <a:cxnSpLocks/>
            <a:stCxn id="15" idx="3"/>
            <a:endCxn id="33" idx="1"/>
          </p:cNvCxnSpPr>
          <p:nvPr/>
        </p:nvCxnSpPr>
        <p:spPr>
          <a:xfrm>
            <a:off x="5284350" y="1278771"/>
            <a:ext cx="1469543"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CEBE3CC8-D2A4-5FD5-289F-C3E0307F33B2}"/>
              </a:ext>
            </a:extLst>
          </p:cNvPr>
          <p:cNvCxnSpPr>
            <a:cxnSpLocks/>
            <a:stCxn id="34" idx="3"/>
            <a:endCxn id="33" idx="2"/>
          </p:cNvCxnSpPr>
          <p:nvPr/>
        </p:nvCxnSpPr>
        <p:spPr>
          <a:xfrm flipV="1">
            <a:off x="6291324" y="1548771"/>
            <a:ext cx="732569" cy="836135"/>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7" name="图片 56">
            <a:extLst>
              <a:ext uri="{FF2B5EF4-FFF2-40B4-BE49-F238E27FC236}">
                <a16:creationId xmlns:a16="http://schemas.microsoft.com/office/drawing/2014/main" id="{9AEA3C4A-B52E-2DAD-D234-46F12CDBBC45}"/>
              </a:ext>
            </a:extLst>
          </p:cNvPr>
          <p:cNvPicPr>
            <a:picLocks noChangeAspect="1"/>
          </p:cNvPicPr>
          <p:nvPr/>
        </p:nvPicPr>
        <p:blipFill>
          <a:blip r:embed="rId2"/>
          <a:stretch>
            <a:fillRect/>
          </a:stretch>
        </p:blipFill>
        <p:spPr>
          <a:xfrm>
            <a:off x="4744350" y="4419114"/>
            <a:ext cx="540000" cy="540000"/>
          </a:xfrm>
          <a:prstGeom prst="rect">
            <a:avLst/>
          </a:prstGeom>
        </p:spPr>
      </p:pic>
      <p:sp>
        <p:nvSpPr>
          <p:cNvPr id="58" name="文本框 57">
            <a:extLst>
              <a:ext uri="{FF2B5EF4-FFF2-40B4-BE49-F238E27FC236}">
                <a16:creationId xmlns:a16="http://schemas.microsoft.com/office/drawing/2014/main" id="{0065EE49-7EDF-9F0C-14CE-4ABAD440120A}"/>
              </a:ext>
            </a:extLst>
          </p:cNvPr>
          <p:cNvSpPr txBox="1"/>
          <p:nvPr/>
        </p:nvSpPr>
        <p:spPr>
          <a:xfrm>
            <a:off x="5308456" y="4800905"/>
            <a:ext cx="1421331" cy="618503"/>
          </a:xfrm>
          <a:prstGeom prst="rect">
            <a:avLst/>
          </a:prstGeom>
          <a:noFill/>
        </p:spPr>
        <p:txBody>
          <a:bodyPr wrap="square">
            <a:spAutoFit/>
          </a:bodyPr>
          <a:lstStyle/>
          <a:p>
            <a:pPr algn="ctr">
              <a:lnSpc>
                <a:spcPct val="85000"/>
              </a:lnSpc>
            </a:pPr>
            <a:r>
              <a:rPr lang="en-US" altLang="zh-CN" sz="2000" b="1" dirty="0">
                <a:solidFill>
                  <a:srgbClr val="C00000"/>
                </a:solidFill>
                <a:latin typeface="Calibri" panose="020F0502020204030204" pitchFamily="34" charset="0"/>
                <a:cs typeface="Calibri" panose="020F0502020204030204" pitchFamily="34" charset="0"/>
              </a:rPr>
              <a:t>Market mechanism</a:t>
            </a:r>
            <a:endParaRPr lang="zh-CN" altLang="en-US" sz="2000" b="1" dirty="0">
              <a:solidFill>
                <a:srgbClr val="C00000"/>
              </a:solidFill>
            </a:endParaRPr>
          </a:p>
        </p:txBody>
      </p:sp>
      <p:pic>
        <p:nvPicPr>
          <p:cNvPr id="59" name="图片 58">
            <a:extLst>
              <a:ext uri="{FF2B5EF4-FFF2-40B4-BE49-F238E27FC236}">
                <a16:creationId xmlns:a16="http://schemas.microsoft.com/office/drawing/2014/main" id="{5E9DDB5A-C80F-D977-BA43-82168DE14319}"/>
              </a:ext>
            </a:extLst>
          </p:cNvPr>
          <p:cNvPicPr>
            <a:picLocks noChangeAspect="1"/>
          </p:cNvPicPr>
          <p:nvPr/>
        </p:nvPicPr>
        <p:blipFill>
          <a:blip r:embed="rId2"/>
          <a:stretch>
            <a:fillRect/>
          </a:stretch>
        </p:blipFill>
        <p:spPr>
          <a:xfrm>
            <a:off x="6753893" y="4419114"/>
            <a:ext cx="540000" cy="540000"/>
          </a:xfrm>
          <a:prstGeom prst="rect">
            <a:avLst/>
          </a:prstGeom>
        </p:spPr>
      </p:pic>
      <p:pic>
        <p:nvPicPr>
          <p:cNvPr id="60" name="图片 59">
            <a:extLst>
              <a:ext uri="{FF2B5EF4-FFF2-40B4-BE49-F238E27FC236}">
                <a16:creationId xmlns:a16="http://schemas.microsoft.com/office/drawing/2014/main" id="{401BA907-6831-147E-57D3-86174F7A0E7B}"/>
              </a:ext>
            </a:extLst>
          </p:cNvPr>
          <p:cNvPicPr>
            <a:picLocks noChangeAspect="1"/>
          </p:cNvPicPr>
          <p:nvPr/>
        </p:nvPicPr>
        <p:blipFill>
          <a:blip r:embed="rId2"/>
          <a:stretch>
            <a:fillRect/>
          </a:stretch>
        </p:blipFill>
        <p:spPr>
          <a:xfrm>
            <a:off x="5751324" y="5525249"/>
            <a:ext cx="540000" cy="540000"/>
          </a:xfrm>
          <a:prstGeom prst="rect">
            <a:avLst/>
          </a:prstGeom>
        </p:spPr>
      </p:pic>
      <p:sp>
        <p:nvSpPr>
          <p:cNvPr id="61" name="矩形: 圆角 60">
            <a:extLst>
              <a:ext uri="{FF2B5EF4-FFF2-40B4-BE49-F238E27FC236}">
                <a16:creationId xmlns:a16="http://schemas.microsoft.com/office/drawing/2014/main" id="{9D809C65-236E-7DB3-1C2E-7004F3DBCC42}"/>
              </a:ext>
            </a:extLst>
          </p:cNvPr>
          <p:cNvSpPr/>
          <p:nvPr/>
        </p:nvSpPr>
        <p:spPr>
          <a:xfrm>
            <a:off x="4577043" y="4337217"/>
            <a:ext cx="2880000" cy="18000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箭头连接符 61">
            <a:extLst>
              <a:ext uri="{FF2B5EF4-FFF2-40B4-BE49-F238E27FC236}">
                <a16:creationId xmlns:a16="http://schemas.microsoft.com/office/drawing/2014/main" id="{18E0064E-495D-4A83-4FF4-A9F792A4B59B}"/>
              </a:ext>
            </a:extLst>
          </p:cNvPr>
          <p:cNvCxnSpPr>
            <a:cxnSpLocks/>
            <a:stCxn id="57" idx="2"/>
            <a:endCxn id="60" idx="1"/>
          </p:cNvCxnSpPr>
          <p:nvPr/>
        </p:nvCxnSpPr>
        <p:spPr>
          <a:xfrm>
            <a:off x="5014350" y="4959114"/>
            <a:ext cx="736974" cy="836135"/>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A1489F81-3EA7-EB1A-1EC1-B148C4876FBC}"/>
              </a:ext>
            </a:extLst>
          </p:cNvPr>
          <p:cNvCxnSpPr>
            <a:cxnSpLocks/>
            <a:stCxn id="57" idx="3"/>
            <a:endCxn id="59" idx="1"/>
          </p:cNvCxnSpPr>
          <p:nvPr/>
        </p:nvCxnSpPr>
        <p:spPr>
          <a:xfrm>
            <a:off x="5284350" y="4689114"/>
            <a:ext cx="1469543" cy="0"/>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6" name="直接箭头连接符 255">
            <a:extLst>
              <a:ext uri="{FF2B5EF4-FFF2-40B4-BE49-F238E27FC236}">
                <a16:creationId xmlns:a16="http://schemas.microsoft.com/office/drawing/2014/main" id="{CA1F4D20-5607-3AC0-E97D-4C8F243BC9D6}"/>
              </a:ext>
            </a:extLst>
          </p:cNvPr>
          <p:cNvCxnSpPr>
            <a:cxnSpLocks/>
            <a:stCxn id="60" idx="3"/>
            <a:endCxn id="59" idx="2"/>
          </p:cNvCxnSpPr>
          <p:nvPr/>
        </p:nvCxnSpPr>
        <p:spPr>
          <a:xfrm flipV="1">
            <a:off x="6291324" y="4959114"/>
            <a:ext cx="732569" cy="836135"/>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8" name="连接符: 曲线 257">
            <a:extLst>
              <a:ext uri="{FF2B5EF4-FFF2-40B4-BE49-F238E27FC236}">
                <a16:creationId xmlns:a16="http://schemas.microsoft.com/office/drawing/2014/main" id="{41E85D9C-6369-1A29-8944-61FEEA549828}"/>
              </a:ext>
            </a:extLst>
          </p:cNvPr>
          <p:cNvCxnSpPr>
            <a:cxnSpLocks/>
            <a:stCxn id="9" idx="0"/>
            <a:endCxn id="35" idx="1"/>
          </p:cNvCxnSpPr>
          <p:nvPr/>
        </p:nvCxnSpPr>
        <p:spPr>
          <a:xfrm rot="5400000" flipH="1" flipV="1">
            <a:off x="2948502" y="848085"/>
            <a:ext cx="649751" cy="2607331"/>
          </a:xfrm>
          <a:prstGeom prst="curvedConnector2">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0" name="连接符: 曲线 259">
            <a:extLst>
              <a:ext uri="{FF2B5EF4-FFF2-40B4-BE49-F238E27FC236}">
                <a16:creationId xmlns:a16="http://schemas.microsoft.com/office/drawing/2014/main" id="{BA135049-05A7-58D0-44B6-7230DB40F920}"/>
              </a:ext>
            </a:extLst>
          </p:cNvPr>
          <p:cNvCxnSpPr>
            <a:cxnSpLocks/>
            <a:stCxn id="9" idx="2"/>
            <a:endCxn id="61" idx="1"/>
          </p:cNvCxnSpPr>
          <p:nvPr/>
        </p:nvCxnSpPr>
        <p:spPr>
          <a:xfrm rot="16200000" flipH="1">
            <a:off x="2937081" y="3597255"/>
            <a:ext cx="672592" cy="2607331"/>
          </a:xfrm>
          <a:prstGeom prst="curvedConnector2">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9" name="文本框 268">
            <a:extLst>
              <a:ext uri="{FF2B5EF4-FFF2-40B4-BE49-F238E27FC236}">
                <a16:creationId xmlns:a16="http://schemas.microsoft.com/office/drawing/2014/main" id="{8AF308F2-268A-067B-EDCE-FE43E8688556}"/>
              </a:ext>
            </a:extLst>
          </p:cNvPr>
          <p:cNvSpPr txBox="1"/>
          <p:nvPr/>
        </p:nvSpPr>
        <p:spPr>
          <a:xfrm>
            <a:off x="848470" y="5110156"/>
            <a:ext cx="2767066" cy="1015663"/>
          </a:xfrm>
          <a:prstGeom prst="rect">
            <a:avLst/>
          </a:prstGeom>
          <a:noFill/>
        </p:spPr>
        <p:txBody>
          <a:bodyPr wrap="square">
            <a:spAutoFit/>
          </a:bodyPr>
          <a:lstStyle/>
          <a:p>
            <a:pPr algn="ctr"/>
            <a:r>
              <a:rPr lang="en-US" altLang="zh-CN" sz="2000" b="1" dirty="0">
                <a:solidFill>
                  <a:srgbClr val="C00000"/>
                </a:solidFill>
                <a:latin typeface="Calibri" panose="020F0502020204030204" pitchFamily="34" charset="0"/>
                <a:cs typeface="Calibri" panose="020F0502020204030204" pitchFamily="34" charset="0"/>
              </a:rPr>
              <a:t>Market operator /</a:t>
            </a:r>
          </a:p>
          <a:p>
            <a:pPr algn="ctr"/>
            <a:r>
              <a:rPr lang="en-US" altLang="zh-CN" sz="2000" b="1" dirty="0">
                <a:solidFill>
                  <a:srgbClr val="C00000"/>
                </a:solidFill>
                <a:latin typeface="Calibri" panose="020F0502020204030204" pitchFamily="34" charset="0"/>
                <a:cs typeface="Calibri" panose="020F0502020204030204" pitchFamily="34" charset="0"/>
              </a:rPr>
              <a:t>Market pricing scheme /</a:t>
            </a:r>
          </a:p>
          <a:p>
            <a:pPr algn="ctr"/>
            <a:r>
              <a:rPr lang="en-US" altLang="zh-CN" sz="2000" b="1" dirty="0">
                <a:solidFill>
                  <a:srgbClr val="C00000"/>
                </a:solidFill>
                <a:latin typeface="Calibri" panose="020F0502020204030204" pitchFamily="34" charset="0"/>
                <a:cs typeface="Calibri" panose="020F0502020204030204" pitchFamily="34" charset="0"/>
              </a:rPr>
              <a:t>Auction market </a:t>
            </a:r>
            <a:endParaRPr lang="zh-CN" altLang="en-US" sz="2000" b="1" dirty="0">
              <a:solidFill>
                <a:srgbClr val="C00000"/>
              </a:solidFill>
            </a:endParaRPr>
          </a:p>
        </p:txBody>
      </p:sp>
      <p:sp>
        <p:nvSpPr>
          <p:cNvPr id="270" name="箭头: 左弧形 269">
            <a:extLst>
              <a:ext uri="{FF2B5EF4-FFF2-40B4-BE49-F238E27FC236}">
                <a16:creationId xmlns:a16="http://schemas.microsoft.com/office/drawing/2014/main" id="{17A90C31-8567-931E-7F60-0BF87DC1411E}"/>
              </a:ext>
            </a:extLst>
          </p:cNvPr>
          <p:cNvSpPr/>
          <p:nvPr/>
        </p:nvSpPr>
        <p:spPr>
          <a:xfrm>
            <a:off x="4494838" y="2856894"/>
            <a:ext cx="360000" cy="1368000"/>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841139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77</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Market-Driven for Multi-Energy Microgrids</a:t>
            </a:r>
          </a:p>
        </p:txBody>
      </p:sp>
      <p:sp>
        <p:nvSpPr>
          <p:cNvPr id="264" name="矩形 263">
            <a:extLst>
              <a:ext uri="{FF2B5EF4-FFF2-40B4-BE49-F238E27FC236}">
                <a16:creationId xmlns:a16="http://schemas.microsoft.com/office/drawing/2014/main" id="{B7626306-8AC9-2326-7B8A-A78B29F3E867}"/>
              </a:ext>
            </a:extLst>
          </p:cNvPr>
          <p:cNvSpPr/>
          <p:nvPr/>
        </p:nvSpPr>
        <p:spPr>
          <a:xfrm>
            <a:off x="8488928" y="1053366"/>
            <a:ext cx="3140398" cy="1862048"/>
          </a:xfrm>
          <a:prstGeom prst="rect">
            <a:avLst/>
          </a:prstGeom>
        </p:spPr>
        <p:txBody>
          <a:bodyPr wrap="square">
            <a:spAutoFit/>
          </a:bodyPr>
          <a:lstStyle/>
          <a:p>
            <a:pPr>
              <a:spcAft>
                <a:spcPts val="600"/>
              </a:spcAft>
            </a:pPr>
            <a:r>
              <a:rPr lang="en-GB" altLang="zh-CN" sz="2000" b="1" i="1" dirty="0">
                <a:latin typeface="Calibri" panose="020F0502020204030204" pitchFamily="34" charset="0"/>
                <a:cs typeface="Calibri" panose="020F0502020204030204" pitchFamily="34" charset="0"/>
              </a:rPr>
              <a:t>Three</a:t>
            </a:r>
            <a:r>
              <a:rPr lang="en-US" altLang="zh-CN" sz="2000" b="1" i="1" dirty="0">
                <a:latin typeface="Calibri" panose="020F0502020204030204" pitchFamily="34" charset="0"/>
                <a:cs typeface="Calibri" panose="020F0502020204030204" pitchFamily="34" charset="0"/>
              </a:rPr>
              <a:t> types of multi-energy microgrids (MEMGs):</a:t>
            </a:r>
          </a:p>
          <a:p>
            <a:pPr marL="285750" indent="-285750">
              <a:spcAft>
                <a:spcPts val="600"/>
              </a:spcAft>
              <a:buFont typeface="Arial" panose="020B0604020202020204" pitchFamily="34" charset="0"/>
              <a:buChar char="•"/>
            </a:pPr>
            <a:r>
              <a:rPr lang="en-US" altLang="zh-CN" sz="2000" b="1" i="1" dirty="0">
                <a:latin typeface="Calibri" panose="020F0502020204030204" pitchFamily="34" charset="0"/>
                <a:cs typeface="Calibri" panose="020F0502020204030204" pitchFamily="34" charset="0"/>
              </a:rPr>
              <a:t>Residential MEMG</a:t>
            </a:r>
          </a:p>
          <a:p>
            <a:pPr marL="285750" indent="-285750">
              <a:spcAft>
                <a:spcPts val="600"/>
              </a:spcAft>
              <a:buFont typeface="Arial" panose="020B0604020202020204" pitchFamily="34" charset="0"/>
              <a:buChar char="•"/>
            </a:pPr>
            <a:r>
              <a:rPr lang="en-US" altLang="zh-CN" sz="2000" b="1" i="1" dirty="0">
                <a:latin typeface="Calibri" panose="020F0502020204030204" pitchFamily="34" charset="0"/>
                <a:cs typeface="Calibri" panose="020F0502020204030204" pitchFamily="34" charset="0"/>
              </a:rPr>
              <a:t>Commercial MEMG</a:t>
            </a:r>
          </a:p>
          <a:p>
            <a:pPr marL="285750" indent="-285750">
              <a:spcAft>
                <a:spcPts val="600"/>
              </a:spcAft>
              <a:buFont typeface="Arial" panose="020B0604020202020204" pitchFamily="34" charset="0"/>
              <a:buChar char="•"/>
            </a:pPr>
            <a:r>
              <a:rPr lang="en-US" altLang="zh-CN" sz="2000" b="1" i="1" dirty="0">
                <a:latin typeface="Calibri" panose="020F0502020204030204" pitchFamily="34" charset="0"/>
                <a:cs typeface="Calibri" panose="020F0502020204030204" pitchFamily="34" charset="0"/>
              </a:rPr>
              <a:t>Industrial MEMG </a:t>
            </a:r>
            <a:endParaRPr lang="en-GB" sz="2000" dirty="0">
              <a:latin typeface="Calibri" panose="020F0502020204030204" pitchFamily="34" charset="0"/>
              <a:cs typeface="Calibri" panose="020F0502020204030204" pitchFamily="34" charset="0"/>
            </a:endParaRPr>
          </a:p>
        </p:txBody>
      </p:sp>
      <p:sp>
        <p:nvSpPr>
          <p:cNvPr id="265" name="TextBox 116">
            <a:extLst>
              <a:ext uri="{FF2B5EF4-FFF2-40B4-BE49-F238E27FC236}">
                <a16:creationId xmlns:a16="http://schemas.microsoft.com/office/drawing/2014/main" id="{856F0B18-A2D7-3552-3342-87AF597BDD66}"/>
              </a:ext>
            </a:extLst>
          </p:cNvPr>
          <p:cNvSpPr txBox="1"/>
          <p:nvPr/>
        </p:nvSpPr>
        <p:spPr>
          <a:xfrm>
            <a:off x="8488928" y="3255055"/>
            <a:ext cx="3614172" cy="2862322"/>
          </a:xfrm>
          <a:prstGeom prst="rect">
            <a:avLst/>
          </a:prstGeom>
          <a:solidFill>
            <a:schemeClr val="accent4">
              <a:lumMod val="40000"/>
              <a:lumOff val="60000"/>
            </a:schemeClr>
          </a:solidFill>
        </p:spPr>
        <p:txBody>
          <a:bodyPr wrap="square" rtlCol="0">
            <a:spAutoFit/>
          </a:bodyPr>
          <a:lstStyle/>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Electric load (EL)</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Heat load (HL)</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Solar photovoltaic (PV)</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Wind generator (WG)</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Electric energy storage (EES)</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Thermal energy storage (TES)</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Combined heat and power (CHP)</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Fuel cell (FC)</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Electric heat pump (EHP)</a:t>
            </a:r>
          </a:p>
          <a:p>
            <a:pPr marL="214313" indent="-214313" defTabSz="685800">
              <a:buFont typeface="Wingdings" panose="05000000000000000000" pitchFamily="2" charset="2"/>
              <a:buChar char="v"/>
              <a:defRPr/>
            </a:pPr>
            <a:r>
              <a:rPr lang="en-US" dirty="0">
                <a:solidFill>
                  <a:srgbClr val="040404"/>
                </a:solidFill>
                <a:latin typeface="Calibri" panose="020F0502020204030204" pitchFamily="34" charset="0"/>
                <a:cs typeface="Calibri" panose="020F0502020204030204" pitchFamily="34" charset="0"/>
              </a:rPr>
              <a:t>Gas boiler (GB)</a:t>
            </a:r>
          </a:p>
        </p:txBody>
      </p:sp>
      <p:sp>
        <p:nvSpPr>
          <p:cNvPr id="266" name="文本框 265">
            <a:extLst>
              <a:ext uri="{FF2B5EF4-FFF2-40B4-BE49-F238E27FC236}">
                <a16:creationId xmlns:a16="http://schemas.microsoft.com/office/drawing/2014/main" id="{38393ADF-D59F-DAF0-B6E9-98EE67355F33}"/>
              </a:ext>
            </a:extLst>
          </p:cNvPr>
          <p:cNvSpPr txBox="1"/>
          <p:nvPr/>
        </p:nvSpPr>
        <p:spPr>
          <a:xfrm>
            <a:off x="269998" y="4268945"/>
            <a:ext cx="7975600" cy="1938992"/>
          </a:xfrm>
          <a:prstGeom prst="rect">
            <a:avLst/>
          </a:prstGeom>
          <a:noFill/>
        </p:spPr>
        <p:txBody>
          <a:bodyPr wrap="square">
            <a:spAutoFit/>
          </a:bodyPr>
          <a:lstStyle/>
          <a:p>
            <a:r>
              <a:rPr lang="en-US" altLang="zh-CN" sz="2000" dirty="0">
                <a:latin typeface="Calibri" panose="020F0502020204030204" pitchFamily="34" charset="0"/>
                <a:cs typeface="Calibri" panose="020F0502020204030204" pitchFamily="34" charset="0"/>
              </a:rPr>
              <a:t>Each MEMG</a:t>
            </a:r>
            <a:r>
              <a:rPr lang="zh-CN" altLang="en-US" sz="2000" dirty="0">
                <a:latin typeface="Calibri" panose="020F0502020204030204" pitchFamily="34" charset="0"/>
                <a:cs typeface="Calibri" panose="020F0502020204030204" pitchFamily="34" charset="0"/>
              </a:rPr>
              <a:t> has a variety of options for supplying their demand</a:t>
            </a:r>
            <a:r>
              <a:rPr lang="en-US" altLang="zh-CN"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M</a:t>
            </a:r>
            <a:r>
              <a:rPr lang="zh-CN" altLang="en-US" sz="2000" dirty="0">
                <a:latin typeface="Calibri" panose="020F0502020204030204" pitchFamily="34" charset="0"/>
                <a:cs typeface="Calibri" panose="020F0502020204030204" pitchFamily="34" charset="0"/>
              </a:rPr>
              <a:t>anage the energy schedules of their equipped </a:t>
            </a:r>
            <a:r>
              <a:rPr lang="en-US" altLang="zh-CN" sz="2000" dirty="0">
                <a:latin typeface="Calibri" panose="020F0502020204030204" pitchFamily="34" charset="0"/>
                <a:cs typeface="Calibri" panose="020F0502020204030204" pitchFamily="34" charset="0"/>
              </a:rPr>
              <a:t>multi-energy system (</a:t>
            </a:r>
            <a:r>
              <a:rPr lang="zh-CN" altLang="en-US" sz="2000" dirty="0">
                <a:latin typeface="Calibri" panose="020F0502020204030204" pitchFamily="34" charset="0"/>
                <a:cs typeface="Calibri" panose="020F0502020204030204" pitchFamily="34" charset="0"/>
              </a:rPr>
              <a:t>MES</a:t>
            </a:r>
            <a:r>
              <a:rPr lang="en-US" altLang="zh-CN"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 components to meet</a:t>
            </a:r>
            <a:r>
              <a:rPr lang="en-US" altLang="zh-CN" sz="2000" dirty="0">
                <a:latin typeface="Calibri" panose="020F0502020204030204" pitchFamily="34" charset="0"/>
                <a:cs typeface="Calibri" panose="020F0502020204030204" pitchFamily="34" charset="0"/>
              </a:rPr>
              <a:t> both electric and heat</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energy </a:t>
            </a:r>
            <a:r>
              <a:rPr lang="zh-CN" altLang="en-US" sz="2000" dirty="0">
                <a:latin typeface="Calibri" panose="020F0502020204030204" pitchFamily="34" charset="0"/>
                <a:cs typeface="Calibri" panose="020F0502020204030204" pitchFamily="34" charset="0"/>
              </a:rPr>
              <a:t>consumption</a:t>
            </a:r>
            <a:r>
              <a:rPr lang="en-US" altLang="zh-CN" sz="2000" dirty="0">
                <a:latin typeface="Calibri" panose="020F0502020204030204" pitchFamily="34" charset="0"/>
                <a:cs typeface="Calibri" panose="020F0502020204030204" pitchFamily="34" charset="0"/>
              </a:rPr>
              <a:t>s</a:t>
            </a:r>
            <a:r>
              <a:rPr lang="zh-CN" altLang="en-US" sz="2000" dirty="0">
                <a:latin typeface="Calibri" panose="020F0502020204030204" pitchFamily="34" charset="0"/>
                <a:cs typeface="Calibri" panose="020F0502020204030204" pitchFamily="34" charset="0"/>
              </a:rPr>
              <a:t>. </a:t>
            </a:r>
            <a:endParaRPr lang="en-US" altLang="zh-CN"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a:t>
            </a:r>
            <a:r>
              <a:rPr lang="zh-CN" altLang="en-US" sz="2000" dirty="0">
                <a:latin typeface="Calibri" panose="020F0502020204030204" pitchFamily="34" charset="0"/>
                <a:cs typeface="Calibri" panose="020F0502020204030204" pitchFamily="34" charset="0"/>
              </a:rPr>
              <a:t>rade electricity locally in the </a:t>
            </a:r>
            <a:r>
              <a:rPr lang="en-US" altLang="zh-CN" sz="2000" dirty="0">
                <a:latin typeface="Calibri" panose="020F0502020204030204" pitchFamily="34" charset="0"/>
                <a:cs typeface="Calibri" panose="020F0502020204030204" pitchFamily="34" charset="0"/>
              </a:rPr>
              <a:t>local energy</a:t>
            </a:r>
            <a:r>
              <a:rPr lang="zh-CN" altLang="en-US" sz="2000" dirty="0">
                <a:latin typeface="Calibri" panose="020F0502020204030204" pitchFamily="34" charset="0"/>
                <a:cs typeface="Calibri" panose="020F0502020204030204" pitchFamily="34" charset="0"/>
              </a:rPr>
              <a:t> market. </a:t>
            </a:r>
            <a:endParaRPr lang="en-US" altLang="zh-CN"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S</a:t>
            </a:r>
            <a:r>
              <a:rPr lang="zh-CN" altLang="en-US" sz="2000" dirty="0">
                <a:latin typeface="Calibri" panose="020F0502020204030204" pitchFamily="34" charset="0"/>
                <a:cs typeface="Calibri" panose="020F0502020204030204" pitchFamily="34" charset="0"/>
              </a:rPr>
              <a:t>till buy and sell their unbalanced energy in the main grid at grid buy and sell prices.</a:t>
            </a:r>
          </a:p>
        </p:txBody>
      </p:sp>
      <p:pic>
        <p:nvPicPr>
          <p:cNvPr id="6" name="图片 5">
            <a:extLst>
              <a:ext uri="{FF2B5EF4-FFF2-40B4-BE49-F238E27FC236}">
                <a16:creationId xmlns:a16="http://schemas.microsoft.com/office/drawing/2014/main" id="{AB4EA0C5-9531-65C3-12D4-9CA94510F58D}"/>
              </a:ext>
            </a:extLst>
          </p:cNvPr>
          <p:cNvPicPr>
            <a:picLocks noChangeAspect="1"/>
          </p:cNvPicPr>
          <p:nvPr/>
        </p:nvPicPr>
        <p:blipFill>
          <a:blip r:embed="rId2"/>
          <a:stretch>
            <a:fillRect/>
          </a:stretch>
        </p:blipFill>
        <p:spPr>
          <a:xfrm>
            <a:off x="670624" y="825419"/>
            <a:ext cx="7331644" cy="3232231"/>
          </a:xfrm>
          <a:prstGeom prst="rect">
            <a:avLst/>
          </a:prstGeom>
        </p:spPr>
      </p:pic>
    </p:spTree>
    <p:extLst>
      <p:ext uri="{BB962C8B-B14F-4D97-AF65-F5344CB8AC3E}">
        <p14:creationId xmlns:p14="http://schemas.microsoft.com/office/powerpoint/2010/main" val="3339538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78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Privacy-Preserving DA-MATD3 Methods</a:t>
            </a:r>
          </a:p>
        </p:txBody>
      </p:sp>
      <p:pic>
        <p:nvPicPr>
          <p:cNvPr id="5" name="图片 4">
            <a:extLst>
              <a:ext uri="{FF2B5EF4-FFF2-40B4-BE49-F238E27FC236}">
                <a16:creationId xmlns:a16="http://schemas.microsoft.com/office/drawing/2014/main" id="{C41DA3CA-2826-3251-F7D1-06101463EB3C}"/>
              </a:ext>
            </a:extLst>
          </p:cNvPr>
          <p:cNvPicPr>
            <a:picLocks noChangeAspect="1"/>
          </p:cNvPicPr>
          <p:nvPr/>
        </p:nvPicPr>
        <p:blipFill>
          <a:blip r:embed="rId2"/>
          <a:stretch>
            <a:fillRect/>
          </a:stretch>
        </p:blipFill>
        <p:spPr>
          <a:xfrm>
            <a:off x="210699" y="1052753"/>
            <a:ext cx="6491193" cy="3318079"/>
          </a:xfrm>
          <a:prstGeom prst="rect">
            <a:avLst/>
          </a:prstGeom>
        </p:spPr>
      </p:pic>
      <p:sp>
        <p:nvSpPr>
          <p:cNvPr id="8" name="文本框 7">
            <a:extLst>
              <a:ext uri="{FF2B5EF4-FFF2-40B4-BE49-F238E27FC236}">
                <a16:creationId xmlns:a16="http://schemas.microsoft.com/office/drawing/2014/main" id="{4FB225D6-9FB5-AF07-1F6C-B417C5B89E15}"/>
              </a:ext>
            </a:extLst>
          </p:cNvPr>
          <p:cNvSpPr txBox="1"/>
          <p:nvPr/>
        </p:nvSpPr>
        <p:spPr>
          <a:xfrm>
            <a:off x="6902888" y="884016"/>
            <a:ext cx="4920304" cy="5247590"/>
          </a:xfrm>
          <a:prstGeom prst="rect">
            <a:avLst/>
          </a:prstGeom>
          <a:noFill/>
        </p:spPr>
        <p:txBody>
          <a:bodyPr wrap="square">
            <a:spAutoFit/>
          </a:bodyPr>
          <a:lstStyle/>
          <a:p>
            <a:pPr>
              <a:spcAft>
                <a:spcPts val="600"/>
              </a:spcAft>
            </a:pPr>
            <a:r>
              <a:rPr lang="en-US" altLang="zh-CN" sz="2000" dirty="0">
                <a:latin typeface="Calibri" panose="020F0502020204030204" pitchFamily="34" charset="0"/>
                <a:cs typeface="Calibri" panose="020F0502020204030204" pitchFamily="34" charset="0"/>
              </a:rPr>
              <a:t>DA-MATD3 derives three concrete implementation details that are insightful and particularly critical to our proposed MEMG energy management coordination problem: </a:t>
            </a:r>
          </a:p>
          <a:p>
            <a:pPr marL="342900" indent="-3429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Learning an </a:t>
            </a:r>
            <a:r>
              <a:rPr lang="en-US" altLang="zh-CN" sz="2000" b="1" i="1" u="sng" dirty="0">
                <a:solidFill>
                  <a:srgbClr val="C00000"/>
                </a:solidFill>
                <a:latin typeface="Calibri" panose="020F0502020204030204" pitchFamily="34" charset="0"/>
                <a:cs typeface="Calibri" panose="020F0502020204030204" pitchFamily="34" charset="0"/>
              </a:rPr>
              <a:t>abstracted Q-value </a:t>
            </a:r>
            <a:r>
              <a:rPr lang="en-US" altLang="zh-CN" sz="2000" dirty="0">
                <a:latin typeface="Calibri" panose="020F0502020204030204" pitchFamily="34" charset="0"/>
                <a:cs typeface="Calibri" panose="020F0502020204030204" pitchFamily="34" charset="0"/>
              </a:rPr>
              <a:t>function for each agent through the DA market public order books to </a:t>
            </a:r>
            <a:r>
              <a:rPr lang="en-US" altLang="zh-CN" sz="2000" b="1" i="1" u="sng" dirty="0">
                <a:solidFill>
                  <a:srgbClr val="C00000"/>
                </a:solidFill>
                <a:latin typeface="Calibri" panose="020F0502020204030204" pitchFamily="34" charset="0"/>
                <a:cs typeface="Calibri" panose="020F0502020204030204" pitchFamily="34" charset="0"/>
              </a:rPr>
              <a:t>protect the private information</a:t>
            </a:r>
            <a:r>
              <a:rPr lang="en-US" altLang="zh-CN" sz="2000" dirty="0">
                <a:latin typeface="Calibri" panose="020F0502020204030204" pitchFamily="34" charset="0"/>
                <a:cs typeface="Calibri" panose="020F0502020204030204" pitchFamily="34" charset="0"/>
              </a:rPr>
              <a:t> of each MEMG.</a:t>
            </a:r>
          </a:p>
          <a:p>
            <a:pPr marL="342900" indent="-3429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Forming an actor-critic architecture to handle the </a:t>
            </a:r>
            <a:r>
              <a:rPr lang="en-US" altLang="zh-CN" sz="2000" b="1" i="1" u="sng" dirty="0">
                <a:solidFill>
                  <a:schemeClr val="accent6"/>
                </a:solidFill>
                <a:latin typeface="Calibri" panose="020F0502020204030204" pitchFamily="34" charset="0"/>
                <a:cs typeface="Calibri" panose="020F0502020204030204" pitchFamily="34" charset="0"/>
              </a:rPr>
              <a:t>high-dimensional continuous state and action spaces</a:t>
            </a:r>
            <a:r>
              <a:rPr lang="en-US" altLang="zh-CN" sz="2000" dirty="0">
                <a:latin typeface="Calibri" panose="020F0502020204030204" pitchFamily="34" charset="0"/>
                <a:cs typeface="Calibri" panose="020F0502020204030204" pitchFamily="34" charset="0"/>
              </a:rPr>
              <a:t> of the MEMGs.</a:t>
            </a:r>
          </a:p>
          <a:p>
            <a:pPr marL="342900" indent="-342900">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Taking advantage of </a:t>
            </a:r>
            <a:r>
              <a:rPr lang="en-US" altLang="zh-CN" sz="2000" b="1" i="1" u="sng" dirty="0">
                <a:solidFill>
                  <a:schemeClr val="accent4"/>
                </a:solidFill>
                <a:latin typeface="Calibri" panose="020F0502020204030204" pitchFamily="34" charset="0"/>
                <a:cs typeface="Calibri" panose="020F0502020204030204" pitchFamily="34" charset="0"/>
              </a:rPr>
              <a:t>double critic networks</a:t>
            </a:r>
            <a:r>
              <a:rPr lang="en-US" altLang="zh-CN" sz="2000" dirty="0">
                <a:latin typeface="Calibri" panose="020F0502020204030204" pitchFamily="34" charset="0"/>
                <a:cs typeface="Calibri" panose="020F0502020204030204" pitchFamily="34" charset="0"/>
              </a:rPr>
              <a:t> in Twin delayed DDPG (TD3) algorithm to address the Q-value overestimation problem, thereby </a:t>
            </a:r>
            <a:r>
              <a:rPr lang="en-US" altLang="zh-CN" sz="2000" b="1" i="1" u="sng" dirty="0">
                <a:solidFill>
                  <a:schemeClr val="accent4"/>
                </a:solidFill>
                <a:latin typeface="Calibri" panose="020F0502020204030204" pitchFamily="34" charset="0"/>
                <a:cs typeface="Calibri" panose="020F0502020204030204" pitchFamily="34" charset="0"/>
              </a:rPr>
              <a:t>stabilizing the training performance</a:t>
            </a:r>
            <a:r>
              <a:rPr lang="en-US" altLang="zh-CN" sz="2000" dirty="0">
                <a:latin typeface="Calibri" panose="020F0502020204030204" pitchFamily="34" charset="0"/>
                <a:cs typeface="Calibri" panose="020F0502020204030204" pitchFamily="34" charset="0"/>
              </a:rPr>
              <a:t>.</a:t>
            </a:r>
            <a:endParaRPr lang="zh-CN" altLang="en-US" sz="2000"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CDD9E021-2847-5859-F59C-A4CEC872073F}"/>
              </a:ext>
            </a:extLst>
          </p:cNvPr>
          <p:cNvSpPr txBox="1"/>
          <p:nvPr/>
        </p:nvSpPr>
        <p:spPr>
          <a:xfrm>
            <a:off x="936428" y="4696244"/>
            <a:ext cx="5391220" cy="1477328"/>
          </a:xfrm>
          <a:prstGeom prst="rect">
            <a:avLst/>
          </a:prstGeom>
          <a:noFill/>
        </p:spPr>
        <p:txBody>
          <a:bodyPr wrap="square">
            <a:spAutoFit/>
          </a:bodyPr>
          <a:lstStyle/>
          <a:p>
            <a:r>
              <a:rPr lang="en-US" altLang="zh-CN" sz="1800" dirty="0">
                <a:solidFill>
                  <a:srgbClr val="C00000"/>
                </a:solidFill>
                <a:latin typeface="Calibri" panose="020F0502020204030204" pitchFamily="34" charset="0"/>
                <a:cs typeface="Calibri" panose="020F0502020204030204" pitchFamily="34" charset="0"/>
              </a:rPr>
              <a:t>Oder books contain all agents’ price and quantity bidding/offering information:</a:t>
            </a:r>
          </a:p>
          <a:p>
            <a:pPr marL="285750" indent="-285750">
              <a:buFont typeface="Arial" panose="020B0604020202020204" pitchFamily="34" charset="0"/>
              <a:buChar char="•"/>
            </a:pPr>
            <a:r>
              <a:rPr lang="en-US" altLang="zh-CN" dirty="0">
                <a:solidFill>
                  <a:srgbClr val="C00000"/>
                </a:solidFill>
                <a:latin typeface="Calibri" panose="020F0502020204030204" pitchFamily="34" charset="0"/>
                <a:cs typeface="Calibri" panose="020F0502020204030204" pitchFamily="34" charset="0"/>
              </a:rPr>
              <a:t>MEMGs’ energy portfolios are unknown.</a:t>
            </a:r>
          </a:p>
          <a:p>
            <a:pPr marL="285750" indent="-285750">
              <a:buFont typeface="Arial" panose="020B0604020202020204" pitchFamily="34" charset="0"/>
              <a:buChar char="•"/>
            </a:pPr>
            <a:r>
              <a:rPr lang="en-US" altLang="zh-CN" dirty="0">
                <a:solidFill>
                  <a:srgbClr val="C00000"/>
                </a:solidFill>
                <a:latin typeface="Calibri" panose="020F0502020204030204" pitchFamily="34" charset="0"/>
                <a:cs typeface="Calibri" panose="020F0502020204030204" pitchFamily="34" charset="0"/>
              </a:rPr>
              <a:t>MEMGs’ energy schedules are unknown.</a:t>
            </a:r>
          </a:p>
          <a:p>
            <a:pPr marL="285750" indent="-285750">
              <a:buFont typeface="Arial" panose="020B0604020202020204" pitchFamily="34" charset="0"/>
              <a:buChar char="•"/>
            </a:pPr>
            <a:r>
              <a:rPr lang="en-US" altLang="zh-CN" dirty="0">
                <a:solidFill>
                  <a:srgbClr val="C00000"/>
                </a:solidFill>
                <a:latin typeface="Calibri" panose="020F0502020204030204" pitchFamily="34" charset="0"/>
                <a:cs typeface="Calibri" panose="020F0502020204030204" pitchFamily="34" charset="0"/>
              </a:rPr>
              <a:t>Capture market dynamics.</a:t>
            </a:r>
          </a:p>
        </p:txBody>
      </p:sp>
      <p:cxnSp>
        <p:nvCxnSpPr>
          <p:cNvPr id="12" name="连接符: 曲线 11">
            <a:extLst>
              <a:ext uri="{FF2B5EF4-FFF2-40B4-BE49-F238E27FC236}">
                <a16:creationId xmlns:a16="http://schemas.microsoft.com/office/drawing/2014/main" id="{67FFF476-BD67-C874-0383-36DBCC2668F5}"/>
              </a:ext>
            </a:extLst>
          </p:cNvPr>
          <p:cNvCxnSpPr>
            <a:cxnSpLocks/>
            <a:stCxn id="10" idx="0"/>
          </p:cNvCxnSpPr>
          <p:nvPr/>
        </p:nvCxnSpPr>
        <p:spPr>
          <a:xfrm rot="5400000" flipH="1" flipV="1">
            <a:off x="3674137" y="3834957"/>
            <a:ext cx="819188" cy="903386"/>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822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79</a:t>
            </a:fld>
            <a:endParaRPr lang="zh-CN" altLang="en-US" dirty="0"/>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Double-Auction Market</a:t>
            </a:r>
          </a:p>
        </p:txBody>
      </p:sp>
      <p:sp>
        <p:nvSpPr>
          <p:cNvPr id="6" name="文本框 5">
            <a:extLst>
              <a:ext uri="{FF2B5EF4-FFF2-40B4-BE49-F238E27FC236}">
                <a16:creationId xmlns:a16="http://schemas.microsoft.com/office/drawing/2014/main" id="{D0A63209-3D01-30F7-1C0F-1BCBAB77B1F8}"/>
              </a:ext>
            </a:extLst>
          </p:cNvPr>
          <p:cNvSpPr txBox="1"/>
          <p:nvPr/>
        </p:nvSpPr>
        <p:spPr>
          <a:xfrm>
            <a:off x="2349090" y="3594954"/>
            <a:ext cx="2042617"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Quantity (kWh)</a:t>
            </a:r>
            <a:endParaRPr lang="zh-CN" altLang="en-US" sz="1400" dirty="0">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D454EDD0-9647-F181-8807-5B081D605438}"/>
              </a:ext>
            </a:extLst>
          </p:cNvPr>
          <p:cNvCxnSpPr>
            <a:cxnSpLocks/>
          </p:cNvCxnSpPr>
          <p:nvPr/>
        </p:nvCxnSpPr>
        <p:spPr>
          <a:xfrm flipH="1">
            <a:off x="949413" y="1210906"/>
            <a:ext cx="5220000" cy="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36" name="椭圆 135">
            <a:extLst>
              <a:ext uri="{FF2B5EF4-FFF2-40B4-BE49-F238E27FC236}">
                <a16:creationId xmlns:a16="http://schemas.microsoft.com/office/drawing/2014/main" id="{7B137CE5-2B33-6E22-6586-758AD4A7E411}"/>
              </a:ext>
            </a:extLst>
          </p:cNvPr>
          <p:cNvSpPr/>
          <p:nvPr/>
        </p:nvSpPr>
        <p:spPr>
          <a:xfrm>
            <a:off x="3752370" y="2431888"/>
            <a:ext cx="163621" cy="163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8"/>
          </a:p>
        </p:txBody>
      </p:sp>
      <p:cxnSp>
        <p:nvCxnSpPr>
          <p:cNvPr id="137" name="连接符: 肘形 136">
            <a:extLst>
              <a:ext uri="{FF2B5EF4-FFF2-40B4-BE49-F238E27FC236}">
                <a16:creationId xmlns:a16="http://schemas.microsoft.com/office/drawing/2014/main" id="{F8E34E26-7212-9C6E-0BBF-6B8E5532901C}"/>
              </a:ext>
            </a:extLst>
          </p:cNvPr>
          <p:cNvCxnSpPr/>
          <p:nvPr/>
        </p:nvCxnSpPr>
        <p:spPr>
          <a:xfrm>
            <a:off x="949410" y="871717"/>
            <a:ext cx="5184000" cy="2520000"/>
          </a:xfrm>
          <a:prstGeom prst="bentConnector3">
            <a:avLst>
              <a:gd name="adj1" fmla="val 66"/>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文本框 137">
            <a:extLst>
              <a:ext uri="{FF2B5EF4-FFF2-40B4-BE49-F238E27FC236}">
                <a16:creationId xmlns:a16="http://schemas.microsoft.com/office/drawing/2014/main" id="{4F33ABF7-A11B-22DE-7062-DF3DBC158C6E}"/>
              </a:ext>
            </a:extLst>
          </p:cNvPr>
          <p:cNvSpPr txBox="1"/>
          <p:nvPr/>
        </p:nvSpPr>
        <p:spPr>
          <a:xfrm rot="16200000">
            <a:off x="-509143" y="2001690"/>
            <a:ext cx="1717879"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Price ($/kWh)</a:t>
            </a:r>
            <a:endParaRPr lang="zh-CN" altLang="en-US" sz="1400" dirty="0">
              <a:latin typeface="Times New Roman" panose="02020603050405020304" pitchFamily="18" charset="0"/>
              <a:cs typeface="Times New Roman" panose="02020603050405020304" pitchFamily="18" charset="0"/>
            </a:endParaRPr>
          </a:p>
        </p:txBody>
      </p:sp>
      <p:graphicFrame>
        <p:nvGraphicFramePr>
          <p:cNvPr id="139" name="表格 138">
            <a:extLst>
              <a:ext uri="{FF2B5EF4-FFF2-40B4-BE49-F238E27FC236}">
                <a16:creationId xmlns:a16="http://schemas.microsoft.com/office/drawing/2014/main" id="{7E96C61B-94C8-F991-777B-32EF32157C82}"/>
              </a:ext>
            </a:extLst>
          </p:cNvPr>
          <p:cNvGraphicFramePr>
            <a:graphicFrameLocks noGrp="1"/>
          </p:cNvGraphicFramePr>
          <p:nvPr>
            <p:extLst>
              <p:ext uri="{D42A27DB-BD31-4B8C-83A1-F6EECF244321}">
                <p14:modId xmlns:p14="http://schemas.microsoft.com/office/powerpoint/2010/main" val="981354740"/>
              </p:ext>
            </p:extLst>
          </p:nvPr>
        </p:nvGraphicFramePr>
        <p:xfrm>
          <a:off x="290644" y="4008439"/>
          <a:ext cx="2700000" cy="2134568"/>
        </p:xfrm>
        <a:graphic>
          <a:graphicData uri="http://schemas.openxmlformats.org/drawingml/2006/table">
            <a:tbl>
              <a:tblPr firstRow="1" bandRow="1">
                <a:tableStyleId>{2D5ABB26-0587-4C30-8999-92F81FD0307C}</a:tableStyleId>
              </a:tblPr>
              <a:tblGrid>
                <a:gridCol w="572598">
                  <a:extLst>
                    <a:ext uri="{9D8B030D-6E8A-4147-A177-3AD203B41FA5}">
                      <a16:colId xmlns:a16="http://schemas.microsoft.com/office/drawing/2014/main" val="823812989"/>
                    </a:ext>
                  </a:extLst>
                </a:gridCol>
                <a:gridCol w="530634">
                  <a:extLst>
                    <a:ext uri="{9D8B030D-6E8A-4147-A177-3AD203B41FA5}">
                      <a16:colId xmlns:a16="http://schemas.microsoft.com/office/drawing/2014/main" val="2994662282"/>
                    </a:ext>
                  </a:extLst>
                </a:gridCol>
                <a:gridCol w="764307">
                  <a:extLst>
                    <a:ext uri="{9D8B030D-6E8A-4147-A177-3AD203B41FA5}">
                      <a16:colId xmlns:a16="http://schemas.microsoft.com/office/drawing/2014/main" val="1922190800"/>
                    </a:ext>
                  </a:extLst>
                </a:gridCol>
                <a:gridCol w="832461">
                  <a:extLst>
                    <a:ext uri="{9D8B030D-6E8A-4147-A177-3AD203B41FA5}">
                      <a16:colId xmlns:a16="http://schemas.microsoft.com/office/drawing/2014/main" val="3618803813"/>
                    </a:ext>
                  </a:extLst>
                </a:gridCol>
              </a:tblGrid>
              <a:tr h="266821">
                <a:tc gridSpan="4">
                  <a:txBody>
                    <a:bodyPr/>
                    <a:lstStyle/>
                    <a:p>
                      <a:pPr algn="ctr">
                        <a:lnSpc>
                          <a:spcPct val="80000"/>
                        </a:lnSpc>
                      </a:pPr>
                      <a:r>
                        <a:rPr lang="en-GB" sz="1400" dirty="0">
                          <a:latin typeface="Times New Roman" panose="02020603050405020304" pitchFamily="18" charset="0"/>
                          <a:cs typeface="Times New Roman" panose="02020603050405020304" pitchFamily="18" charset="0"/>
                        </a:rPr>
                        <a:t>Oder Book before Clearing</a:t>
                      </a:r>
                    </a:p>
                  </a:txBody>
                  <a:tcPr marL="91441" marR="9144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804491"/>
                  </a:ext>
                </a:extLst>
              </a:tr>
              <a:tr h="266821">
                <a:tc>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ID</a:t>
                      </a:r>
                    </a:p>
                  </a:txBody>
                  <a:tcPr marL="91441" marR="91441" marT="45721" marB="457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price</a:t>
                      </a:r>
                    </a:p>
                  </a:txBody>
                  <a:tcPr marL="91441" marR="91441" marT="45721" marB="457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quantity</a:t>
                      </a:r>
                    </a:p>
                  </a:txBody>
                  <a:tcPr marL="91441" marR="91441"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2232640"/>
                  </a:ext>
                </a:extLst>
              </a:tr>
              <a:tr h="266821">
                <a:tc rowSpan="3">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i1</a:t>
                      </a:r>
                    </a:p>
                  </a:txBody>
                  <a:tcPr marL="91441" marR="91441" marT="45721" marB="45721">
                    <a:lnT w="12700" cap="flat" cmpd="sng" algn="ctr">
                      <a:solidFill>
                        <a:schemeClr val="tx1"/>
                      </a:solidFill>
                      <a:prstDash val="solid"/>
                      <a:round/>
                      <a:headEnd type="none" w="med" len="med"/>
                      <a:tailEnd type="none" w="med" len="med"/>
                    </a:lnT>
                    <a:solidFill>
                      <a:srgbClr val="00B0F0"/>
                    </a:solid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0.11</a:t>
                      </a:r>
                    </a:p>
                  </a:txBody>
                  <a:tcPr marL="91441" marR="91441" marT="45721" marB="45721">
                    <a:lnT w="12700" cap="flat" cmpd="sng" algn="ctr">
                      <a:solidFill>
                        <a:schemeClr val="tx1"/>
                      </a:solidFill>
                      <a:prstDash val="solid"/>
                      <a:round/>
                      <a:headEnd type="none" w="med" len="med"/>
                      <a:tailEnd type="none" w="med" len="med"/>
                    </a:lnT>
                    <a:solidFill>
                      <a:srgbClr val="00B0F0"/>
                    </a:solid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2</a:t>
                      </a:r>
                    </a:p>
                  </a:txBody>
                  <a:tcPr marL="91441" marR="91441"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F0"/>
                    </a:solidFill>
                  </a:tcPr>
                </a:tc>
                <a:extLst>
                  <a:ext uri="{0D108BD9-81ED-4DB2-BD59-A6C34878D82A}">
                    <a16:rowId xmlns:a16="http://schemas.microsoft.com/office/drawing/2014/main" val="1200415049"/>
                  </a:ext>
                </a:extLst>
              </a:tr>
              <a:tr h="266821">
                <a:tc vMerge="1">
                  <a:txBody>
                    <a:bodyPr/>
                    <a:lstStyle/>
                    <a:p>
                      <a:endParaRPr lang="en-GB" dirty="0"/>
                    </a:p>
                  </a:txBody>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i2</a:t>
                      </a:r>
                    </a:p>
                  </a:txBody>
                  <a:tcPr marL="91441" marR="91441" marT="45721" marB="45721">
                    <a:solidFill>
                      <a:srgbClr val="00B0F0"/>
                    </a:solid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0.09</a:t>
                      </a:r>
                    </a:p>
                  </a:txBody>
                  <a:tcPr marL="91441" marR="91441" marT="45721" marB="45721">
                    <a:solidFill>
                      <a:srgbClr val="00B0F0"/>
                    </a:solid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3</a:t>
                      </a:r>
                    </a:p>
                  </a:txBody>
                  <a:tcPr marL="91441" marR="91441" marT="45721" marB="45721">
                    <a:lnR w="12700" cap="flat" cmpd="sng" algn="ctr">
                      <a:solidFill>
                        <a:schemeClr val="tx1"/>
                      </a:solidFill>
                      <a:prstDash val="solid"/>
                      <a:round/>
                      <a:headEnd type="none" w="med" len="med"/>
                      <a:tailEnd type="none" w="med" len="med"/>
                    </a:lnR>
                    <a:solidFill>
                      <a:srgbClr val="00B0F0"/>
                    </a:solidFill>
                  </a:tcPr>
                </a:tc>
                <a:extLst>
                  <a:ext uri="{0D108BD9-81ED-4DB2-BD59-A6C34878D82A}">
                    <a16:rowId xmlns:a16="http://schemas.microsoft.com/office/drawing/2014/main" val="3512406140"/>
                  </a:ext>
                </a:extLst>
              </a:tr>
              <a:tr h="266821">
                <a:tc vMerge="1">
                  <a:txBody>
                    <a:bodyPr/>
                    <a:lstStyle/>
                    <a:p>
                      <a:endParaRPr lang="en-GB" dirty="0"/>
                    </a:p>
                  </a:txBody>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i3</a:t>
                      </a:r>
                    </a:p>
                  </a:txBody>
                  <a:tcPr marL="91441" marR="91441" marT="45721" marB="45721">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0.07</a:t>
                      </a:r>
                    </a:p>
                  </a:txBody>
                  <a:tcPr marL="91441" marR="91441" marT="45721" marB="45721">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2</a:t>
                      </a:r>
                    </a:p>
                  </a:txBody>
                  <a:tcPr marL="91441" marR="91441"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535490"/>
                  </a:ext>
                </a:extLst>
              </a:tr>
              <a:tr h="266821">
                <a:tc rowSpan="3">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j1</a:t>
                      </a:r>
                    </a:p>
                  </a:txBody>
                  <a:tcPr marL="91441" marR="91441" marT="45721" marB="45721">
                    <a:lnT w="12700" cap="flat" cmpd="sng" algn="ctr">
                      <a:solidFill>
                        <a:schemeClr val="tx1"/>
                      </a:solidFill>
                      <a:prstDash val="solid"/>
                      <a:round/>
                      <a:headEnd type="none" w="med" len="med"/>
                      <a:tailEnd type="none" w="med" len="med"/>
                    </a:lnT>
                    <a:solidFill>
                      <a:srgbClr val="92D050"/>
                    </a:solid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0.05</a:t>
                      </a:r>
                    </a:p>
                  </a:txBody>
                  <a:tcPr marL="91441" marR="91441" marT="45721" marB="45721">
                    <a:lnT w="12700" cap="flat" cmpd="sng" algn="ctr">
                      <a:solidFill>
                        <a:schemeClr val="tx1"/>
                      </a:solidFill>
                      <a:prstDash val="solid"/>
                      <a:round/>
                      <a:headEnd type="none" w="med" len="med"/>
                      <a:tailEnd type="none" w="med" len="med"/>
                    </a:lnT>
                    <a:solidFill>
                      <a:srgbClr val="92D050"/>
                    </a:solidFill>
                  </a:tcPr>
                </a:tc>
                <a:tc>
                  <a:txBody>
                    <a:bodyPr/>
                    <a:lstStyle/>
                    <a:p>
                      <a:pPr marL="0" indent="0">
                        <a:lnSpc>
                          <a:spcPct val="80000"/>
                        </a:lnSpc>
                        <a:buFontTx/>
                        <a:buNone/>
                      </a:pPr>
                      <a:r>
                        <a:rPr lang="en-US" altLang="zh-CN"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4 </a:t>
                      </a:r>
                    </a:p>
                  </a:txBody>
                  <a:tcPr marL="91441" marR="91441"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986085650"/>
                  </a:ext>
                </a:extLst>
              </a:tr>
              <a:tr h="266821">
                <a:tc vMerge="1">
                  <a:txBody>
                    <a:bodyPr/>
                    <a:lstStyle/>
                    <a:p>
                      <a:endParaRPr lang="en-GB" dirty="0"/>
                    </a:p>
                  </a:txBody>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j2</a:t>
                      </a:r>
                    </a:p>
                  </a:txBody>
                  <a:tcPr marL="91441" marR="91441" marT="45721" marB="45721">
                    <a:no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0.10</a:t>
                      </a:r>
                    </a:p>
                  </a:txBody>
                  <a:tcPr marL="91441" marR="91441" marT="45721" marB="45721">
                    <a:noFill/>
                  </a:tcPr>
                </a:tc>
                <a:tc>
                  <a:txBody>
                    <a:bodyPr/>
                    <a:lstStyle/>
                    <a:p>
                      <a:pPr>
                        <a:lnSpc>
                          <a:spcPct val="80000"/>
                        </a:lnSpc>
                      </a:pPr>
                      <a:r>
                        <a:rPr lang="en-US" altLang="zh-CN"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2 </a:t>
                      </a:r>
                    </a:p>
                  </a:txBody>
                  <a:tcPr marL="91441" marR="91441" marT="45721" marB="45721">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036738736"/>
                  </a:ext>
                </a:extLst>
              </a:tr>
              <a:tr h="266821">
                <a:tc vMerge="1">
                  <a:txBody>
                    <a:bodyPr/>
                    <a:lstStyle/>
                    <a:p>
                      <a:endParaRPr lang="en-GB" dirty="0"/>
                    </a:p>
                  </a:txBody>
                  <a:tcPr>
                    <a:lnB w="12700" cap="flat" cmpd="sng" algn="ctr">
                      <a:solidFill>
                        <a:schemeClr val="tx1"/>
                      </a:solidFill>
                      <a:prstDash val="solid"/>
                      <a:round/>
                      <a:headEnd type="none" w="med" len="med"/>
                      <a:tailEnd type="none" w="med" len="med"/>
                    </a:lnB>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j3 </a:t>
                      </a:r>
                    </a:p>
                  </a:txBody>
                  <a:tcPr marL="91441" marR="91441" marT="45721" marB="45721">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0.11</a:t>
                      </a:r>
                    </a:p>
                  </a:txBody>
                  <a:tcPr marL="91441" marR="91441" marT="45721" marB="45721">
                    <a:lnB w="12700" cap="flat" cmpd="sng" algn="ctr">
                      <a:solidFill>
                        <a:schemeClr val="tx1"/>
                      </a:solidFill>
                      <a:prstDash val="solid"/>
                      <a:round/>
                      <a:headEnd type="none" w="med" len="med"/>
                      <a:tailEnd type="none" w="med" len="med"/>
                    </a:lnB>
                  </a:tcPr>
                </a:tc>
                <a:tc>
                  <a:txBody>
                    <a:bodyPr/>
                    <a:lstStyle/>
                    <a:p>
                      <a:pPr>
                        <a:lnSpc>
                          <a:spcPct val="80000"/>
                        </a:lnSpc>
                      </a:pPr>
                      <a:r>
                        <a:rPr lang="en-US" altLang="zh-CN"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 </a:t>
                      </a:r>
                    </a:p>
                  </a:txBody>
                  <a:tcPr marL="91441" marR="91441"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380187"/>
                  </a:ext>
                </a:extLst>
              </a:tr>
            </a:tbl>
          </a:graphicData>
        </a:graphic>
      </p:graphicFrame>
      <p:graphicFrame>
        <p:nvGraphicFramePr>
          <p:cNvPr id="140" name="表格 8">
            <a:extLst>
              <a:ext uri="{FF2B5EF4-FFF2-40B4-BE49-F238E27FC236}">
                <a16:creationId xmlns:a16="http://schemas.microsoft.com/office/drawing/2014/main" id="{BA947551-5CC3-6FA6-FD49-C377D480E2E0}"/>
              </a:ext>
            </a:extLst>
          </p:cNvPr>
          <p:cNvGraphicFramePr>
            <a:graphicFrameLocks noGrp="1"/>
          </p:cNvGraphicFramePr>
          <p:nvPr>
            <p:extLst>
              <p:ext uri="{D42A27DB-BD31-4B8C-83A1-F6EECF244321}">
                <p14:modId xmlns:p14="http://schemas.microsoft.com/office/powerpoint/2010/main" val="1898111218"/>
              </p:ext>
            </p:extLst>
          </p:nvPr>
        </p:nvGraphicFramePr>
        <p:xfrm>
          <a:off x="3524062" y="4019058"/>
          <a:ext cx="2700000" cy="2134568"/>
        </p:xfrm>
        <a:graphic>
          <a:graphicData uri="http://schemas.openxmlformats.org/drawingml/2006/table">
            <a:tbl>
              <a:tblPr firstRow="1" bandRow="1">
                <a:tableStyleId>{2D5ABB26-0587-4C30-8999-92F81FD0307C}</a:tableStyleId>
              </a:tblPr>
              <a:tblGrid>
                <a:gridCol w="572598">
                  <a:extLst>
                    <a:ext uri="{9D8B030D-6E8A-4147-A177-3AD203B41FA5}">
                      <a16:colId xmlns:a16="http://schemas.microsoft.com/office/drawing/2014/main" val="823812989"/>
                    </a:ext>
                  </a:extLst>
                </a:gridCol>
                <a:gridCol w="530634">
                  <a:extLst>
                    <a:ext uri="{9D8B030D-6E8A-4147-A177-3AD203B41FA5}">
                      <a16:colId xmlns:a16="http://schemas.microsoft.com/office/drawing/2014/main" val="2994662282"/>
                    </a:ext>
                  </a:extLst>
                </a:gridCol>
                <a:gridCol w="764307">
                  <a:extLst>
                    <a:ext uri="{9D8B030D-6E8A-4147-A177-3AD203B41FA5}">
                      <a16:colId xmlns:a16="http://schemas.microsoft.com/office/drawing/2014/main" val="1922190800"/>
                    </a:ext>
                  </a:extLst>
                </a:gridCol>
                <a:gridCol w="832461">
                  <a:extLst>
                    <a:ext uri="{9D8B030D-6E8A-4147-A177-3AD203B41FA5}">
                      <a16:colId xmlns:a16="http://schemas.microsoft.com/office/drawing/2014/main" val="3618803813"/>
                    </a:ext>
                  </a:extLst>
                </a:gridCol>
              </a:tblGrid>
              <a:tr h="266821">
                <a:tc gridSpan="4">
                  <a:txBody>
                    <a:bodyPr/>
                    <a:lstStyle/>
                    <a:p>
                      <a:pPr algn="ctr">
                        <a:lnSpc>
                          <a:spcPct val="80000"/>
                        </a:lnSpc>
                      </a:pPr>
                      <a:r>
                        <a:rPr lang="en-GB" sz="1400" dirty="0">
                          <a:latin typeface="Times New Roman" panose="02020603050405020304" pitchFamily="18" charset="0"/>
                          <a:cs typeface="Times New Roman" panose="02020603050405020304" pitchFamily="18" charset="0"/>
                        </a:rPr>
                        <a:t>Oder Book after Clearing</a:t>
                      </a:r>
                    </a:p>
                  </a:txBody>
                  <a:tcPr marL="91441" marR="91441"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804491"/>
                  </a:ext>
                </a:extLst>
              </a:tr>
              <a:tr h="266821">
                <a:tc>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ID</a:t>
                      </a:r>
                    </a:p>
                  </a:txBody>
                  <a:tcPr marL="91441" marR="91441" marT="45721" marB="457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price</a:t>
                      </a:r>
                    </a:p>
                  </a:txBody>
                  <a:tcPr marL="91441" marR="91441" marT="45721" marB="457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quantity</a:t>
                      </a:r>
                    </a:p>
                  </a:txBody>
                  <a:tcPr marL="91441" marR="91441"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2232640"/>
                  </a:ext>
                </a:extLst>
              </a:tr>
              <a:tr h="266821">
                <a:tc rowSpan="3">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i2</a:t>
                      </a:r>
                    </a:p>
                  </a:txBody>
                  <a:tcPr marL="91441" marR="91441" marT="45721" marB="45721">
                    <a:lnT w="12700" cap="flat" cmpd="sng" algn="ctr">
                      <a:solidFill>
                        <a:schemeClr val="tx1"/>
                      </a:solidFill>
                      <a:prstDash val="solid"/>
                      <a:round/>
                      <a:headEnd type="none" w="med" len="med"/>
                      <a:tailEnd type="none" w="med" len="med"/>
                    </a:lnT>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0.09</a:t>
                      </a:r>
                    </a:p>
                  </a:txBody>
                  <a:tcPr marL="91441" marR="91441" marT="45721" marB="45721">
                    <a:lnT w="12700" cap="flat" cmpd="sng" algn="ctr">
                      <a:solidFill>
                        <a:schemeClr val="tx1"/>
                      </a:solidFill>
                      <a:prstDash val="solid"/>
                      <a:round/>
                      <a:headEnd type="none" w="med" len="med"/>
                      <a:tailEnd type="none" w="med" len="med"/>
                    </a:lnT>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1</a:t>
                      </a:r>
                    </a:p>
                  </a:txBody>
                  <a:tcPr marL="91441" marR="91441"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0415049"/>
                  </a:ext>
                </a:extLst>
              </a:tr>
              <a:tr h="266821">
                <a:tc vMerge="1">
                  <a:txBody>
                    <a:bodyPr/>
                    <a:lstStyle/>
                    <a:p>
                      <a:endParaRPr lang="en-GB" dirty="0"/>
                    </a:p>
                  </a:txBody>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i3</a:t>
                      </a:r>
                    </a:p>
                  </a:txBody>
                  <a:tcPr marL="91441" marR="91441" marT="45721" marB="45721"/>
                </a:tc>
                <a:tc>
                  <a:txBody>
                    <a:bodyPr/>
                    <a:lstStyle/>
                    <a:p>
                      <a:pPr>
                        <a:lnSpc>
                          <a:spcPct val="80000"/>
                        </a:lnSpc>
                      </a:pPr>
                      <a:r>
                        <a:rPr lang="en-GB" sz="1400" dirty="0">
                          <a:latin typeface="Times New Roman" panose="02020603050405020304" pitchFamily="18" charset="0"/>
                          <a:cs typeface="Times New Roman" panose="02020603050405020304" pitchFamily="18" charset="0"/>
                        </a:rPr>
                        <a:t>0.07</a:t>
                      </a:r>
                    </a:p>
                  </a:txBody>
                  <a:tcPr marL="91441" marR="91441" marT="45721" marB="45721"/>
                </a:tc>
                <a:tc>
                  <a:txBody>
                    <a:bodyPr/>
                    <a:lstStyle/>
                    <a:p>
                      <a:pPr>
                        <a:lnSpc>
                          <a:spcPct val="80000"/>
                        </a:lnSpc>
                      </a:pPr>
                      <a:r>
                        <a:rPr lang="en-GB" sz="1400" dirty="0">
                          <a:latin typeface="Times New Roman" panose="02020603050405020304" pitchFamily="18" charset="0"/>
                          <a:cs typeface="Times New Roman" panose="02020603050405020304" pitchFamily="18" charset="0"/>
                        </a:rPr>
                        <a:t>2</a:t>
                      </a:r>
                    </a:p>
                  </a:txBody>
                  <a:tcPr marL="91441" marR="91441" marT="45721" marB="45721">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12406140"/>
                  </a:ext>
                </a:extLst>
              </a:tr>
              <a:tr h="266821">
                <a:tc vMerge="1">
                  <a:txBody>
                    <a:bodyPr/>
                    <a:lstStyle/>
                    <a:p>
                      <a:endParaRPr lang="en-GB" dirty="0"/>
                    </a:p>
                  </a:txBody>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endParaRPr lang="en-GB" sz="1400" dirty="0">
                        <a:latin typeface="Times New Roman" panose="02020603050405020304" pitchFamily="18" charset="0"/>
                        <a:cs typeface="Times New Roman" panose="02020603050405020304" pitchFamily="18" charset="0"/>
                      </a:endParaRPr>
                    </a:p>
                  </a:txBody>
                  <a:tcPr marL="91441" marR="91441" marT="45721" marB="45721">
                    <a:lnB w="12700" cap="flat" cmpd="sng" algn="ctr">
                      <a:solidFill>
                        <a:schemeClr val="tx1"/>
                      </a:solidFill>
                      <a:prstDash val="solid"/>
                      <a:round/>
                      <a:headEnd type="none" w="med" len="med"/>
                      <a:tailEnd type="none" w="med" len="med"/>
                    </a:lnB>
                  </a:tcPr>
                </a:tc>
                <a:tc>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B w="12700" cap="flat" cmpd="sng" algn="ctr">
                      <a:solidFill>
                        <a:schemeClr val="tx1"/>
                      </a:solidFill>
                      <a:prstDash val="solid"/>
                      <a:round/>
                      <a:headEnd type="none" w="med" len="med"/>
                      <a:tailEnd type="none" w="med" len="med"/>
                    </a:lnB>
                  </a:tcPr>
                </a:tc>
                <a:tc>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535490"/>
                  </a:ext>
                </a:extLst>
              </a:tr>
              <a:tr h="266821">
                <a:tc rowSpan="3">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j2</a:t>
                      </a:r>
                    </a:p>
                  </a:txBody>
                  <a:tcPr marL="91441" marR="91441" marT="45721" marB="45721">
                    <a:lnT w="12700" cap="flat" cmpd="sng" algn="ctr">
                      <a:solidFill>
                        <a:schemeClr val="tx1"/>
                      </a:solidFill>
                      <a:prstDash val="solid"/>
                      <a:round/>
                      <a:headEnd type="none" w="med" len="med"/>
                      <a:tailEnd type="none" w="med" len="med"/>
                    </a:lnT>
                    <a:no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0.10</a:t>
                      </a:r>
                    </a:p>
                  </a:txBody>
                  <a:tcPr marL="91441" marR="91441" marT="45721" marB="45721">
                    <a:lnT w="12700" cap="flat" cmpd="sng" algn="ctr">
                      <a:solidFill>
                        <a:schemeClr val="tx1"/>
                      </a:solidFill>
                      <a:prstDash val="solid"/>
                      <a:round/>
                      <a:headEnd type="none" w="med" len="med"/>
                      <a:tailEnd type="none" w="med" len="med"/>
                    </a:lnT>
                    <a:noFill/>
                  </a:tcPr>
                </a:tc>
                <a:tc>
                  <a:txBody>
                    <a:bodyPr/>
                    <a:lstStyle/>
                    <a:p>
                      <a:pPr>
                        <a:lnSpc>
                          <a:spcPct val="80000"/>
                        </a:lnSpc>
                      </a:pPr>
                      <a:r>
                        <a:rPr lang="en-US" altLang="zh-CN"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2 </a:t>
                      </a:r>
                    </a:p>
                  </a:txBody>
                  <a:tcPr marL="91441" marR="91441"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86085650"/>
                  </a:ext>
                </a:extLst>
              </a:tr>
              <a:tr h="266821">
                <a:tc vMerge="1">
                  <a:txBody>
                    <a:bodyPr/>
                    <a:lstStyle/>
                    <a:p>
                      <a:endParaRPr lang="en-GB" dirty="0"/>
                    </a:p>
                  </a:txBody>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j3 </a:t>
                      </a:r>
                    </a:p>
                  </a:txBody>
                  <a:tcPr marL="91441" marR="91441" marT="45721" marB="45721">
                    <a:noFill/>
                  </a:tcPr>
                </a:tc>
                <a:tc>
                  <a:txBody>
                    <a:bodyPr/>
                    <a:lstStyle/>
                    <a:p>
                      <a:pPr>
                        <a:lnSpc>
                          <a:spcPct val="80000"/>
                        </a:lnSpc>
                      </a:pPr>
                      <a:r>
                        <a:rPr lang="en-GB" sz="1400" dirty="0">
                          <a:latin typeface="Times New Roman" panose="02020603050405020304" pitchFamily="18" charset="0"/>
                          <a:cs typeface="Times New Roman" panose="02020603050405020304" pitchFamily="18" charset="0"/>
                        </a:rPr>
                        <a:t>0.12</a:t>
                      </a:r>
                    </a:p>
                  </a:txBody>
                  <a:tcPr marL="91441" marR="91441" marT="45721" marB="45721">
                    <a:noFill/>
                  </a:tcPr>
                </a:tc>
                <a:tc>
                  <a:txBody>
                    <a:bodyPr/>
                    <a:lstStyle/>
                    <a:p>
                      <a:pPr>
                        <a:lnSpc>
                          <a:spcPct val="80000"/>
                        </a:lnSpc>
                      </a:pPr>
                      <a:r>
                        <a:rPr lang="en-US" altLang="zh-CN" sz="1400" dirty="0">
                          <a:latin typeface="Times New Roman" panose="02020603050405020304" pitchFamily="18" charset="0"/>
                          <a:cs typeface="Times New Roman" panose="02020603050405020304" pitchFamily="18" charset="0"/>
                        </a:rPr>
                        <a:t>- </a:t>
                      </a:r>
                      <a:r>
                        <a:rPr lang="en-GB" sz="1400">
                          <a:latin typeface="Times New Roman" panose="02020603050405020304" pitchFamily="18" charset="0"/>
                          <a:cs typeface="Times New Roman" panose="02020603050405020304" pitchFamily="18" charset="0"/>
                        </a:rPr>
                        <a:t>1 </a:t>
                      </a:r>
                      <a:endParaRPr lang="en-GB" sz="1400" dirty="0">
                        <a:latin typeface="Times New Roman" panose="02020603050405020304" pitchFamily="18" charset="0"/>
                        <a:cs typeface="Times New Roman" panose="02020603050405020304" pitchFamily="18" charset="0"/>
                      </a:endParaRPr>
                    </a:p>
                  </a:txBody>
                  <a:tcPr marL="91441" marR="91441" marT="45721" marB="45721">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036738736"/>
                  </a:ext>
                </a:extLst>
              </a:tr>
              <a:tr h="266821">
                <a:tc vMerge="1">
                  <a:txBody>
                    <a:bodyPr/>
                    <a:lstStyle/>
                    <a:p>
                      <a:endParaRPr lang="en-GB" dirty="0"/>
                    </a:p>
                  </a:txBody>
                  <a:tcPr>
                    <a:lnB w="12700" cap="flat" cmpd="sng" algn="ctr">
                      <a:solidFill>
                        <a:schemeClr val="tx1"/>
                      </a:solidFill>
                      <a:prstDash val="solid"/>
                      <a:round/>
                      <a:headEnd type="none" w="med" len="med"/>
                      <a:tailEnd type="none" w="med" len="med"/>
                    </a:lnB>
                  </a:tcPr>
                </a:tc>
                <a:tc>
                  <a:txBody>
                    <a:bodyPr/>
                    <a:lstStyle/>
                    <a:p>
                      <a:pPr marL="0" marR="0" lvl="0" indent="0" algn="l" defTabSz="719907" rtl="0" eaLnBrk="1" fontAlgn="auto" latinLnBrk="0" hangingPunct="1">
                        <a:lnSpc>
                          <a:spcPct val="80000"/>
                        </a:lnSpc>
                        <a:spcBef>
                          <a:spcPts val="0"/>
                        </a:spcBef>
                        <a:spcAft>
                          <a:spcPts val="0"/>
                        </a:spcAft>
                        <a:buClrTx/>
                        <a:buSzTx/>
                        <a:buFontTx/>
                        <a:buNone/>
                        <a:tabLst/>
                        <a:defRPr/>
                      </a:pPr>
                      <a:endParaRPr lang="en-GB" sz="1400" dirty="0">
                        <a:latin typeface="Times New Roman" panose="02020603050405020304" pitchFamily="18" charset="0"/>
                        <a:cs typeface="Times New Roman" panose="02020603050405020304" pitchFamily="18" charset="0"/>
                      </a:endParaRPr>
                    </a:p>
                  </a:txBody>
                  <a:tcPr marL="91441" marR="91441" marT="45721" marB="45721">
                    <a:lnB w="12700" cap="flat" cmpd="sng" algn="ctr">
                      <a:solidFill>
                        <a:schemeClr val="tx1"/>
                      </a:solidFill>
                      <a:prstDash val="solid"/>
                      <a:round/>
                      <a:headEnd type="none" w="med" len="med"/>
                      <a:tailEnd type="none" w="med" len="med"/>
                    </a:lnB>
                    <a:noFill/>
                  </a:tcPr>
                </a:tc>
                <a:tc>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B w="12700" cap="flat" cmpd="sng" algn="ctr">
                      <a:solidFill>
                        <a:schemeClr val="tx1"/>
                      </a:solidFill>
                      <a:prstDash val="solid"/>
                      <a:round/>
                      <a:headEnd type="none" w="med" len="med"/>
                      <a:tailEnd type="none" w="med" len="med"/>
                    </a:lnB>
                    <a:noFill/>
                  </a:tcPr>
                </a:tc>
                <a:tc>
                  <a:txBody>
                    <a:bodyPr/>
                    <a:lstStyle/>
                    <a:p>
                      <a:pPr>
                        <a:lnSpc>
                          <a:spcPct val="80000"/>
                        </a:lnSpc>
                      </a:pPr>
                      <a:endParaRPr lang="en-GB" sz="1400" dirty="0">
                        <a:latin typeface="Times New Roman" panose="02020603050405020304" pitchFamily="18" charset="0"/>
                        <a:cs typeface="Times New Roman" panose="02020603050405020304" pitchFamily="18" charset="0"/>
                      </a:endParaRPr>
                    </a:p>
                  </a:txBody>
                  <a:tcPr marL="91441" marR="91441"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1380187"/>
                  </a:ext>
                </a:extLst>
              </a:tr>
            </a:tbl>
          </a:graphicData>
        </a:graphic>
      </p:graphicFrame>
      <p:sp>
        <p:nvSpPr>
          <p:cNvPr id="141" name="文本框 140">
            <a:extLst>
              <a:ext uri="{FF2B5EF4-FFF2-40B4-BE49-F238E27FC236}">
                <a16:creationId xmlns:a16="http://schemas.microsoft.com/office/drawing/2014/main" id="{67EC3926-A277-57EE-E2FD-B13B095E065E}"/>
              </a:ext>
            </a:extLst>
          </p:cNvPr>
          <p:cNvSpPr txBox="1"/>
          <p:nvPr/>
        </p:nvSpPr>
        <p:spPr>
          <a:xfrm rot="16200000">
            <a:off x="162804" y="4780646"/>
            <a:ext cx="558864"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buy</a:t>
            </a:r>
            <a:endParaRPr lang="zh-CN" altLang="en-US" sz="1400" dirty="0">
              <a:latin typeface="Times New Roman" panose="02020603050405020304" pitchFamily="18" charset="0"/>
              <a:cs typeface="Times New Roman" panose="02020603050405020304" pitchFamily="18" charset="0"/>
            </a:endParaRPr>
          </a:p>
        </p:txBody>
      </p:sp>
      <p:sp>
        <p:nvSpPr>
          <p:cNvPr id="142" name="文本框 141">
            <a:extLst>
              <a:ext uri="{FF2B5EF4-FFF2-40B4-BE49-F238E27FC236}">
                <a16:creationId xmlns:a16="http://schemas.microsoft.com/office/drawing/2014/main" id="{AEB594FD-7E00-FCC3-9021-DDD2498E8468}"/>
              </a:ext>
            </a:extLst>
          </p:cNvPr>
          <p:cNvSpPr txBox="1"/>
          <p:nvPr/>
        </p:nvSpPr>
        <p:spPr>
          <a:xfrm rot="16200000">
            <a:off x="190425" y="5597621"/>
            <a:ext cx="516762"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sell</a:t>
            </a:r>
            <a:endParaRPr lang="zh-CN" altLang="en-US" sz="1400" dirty="0">
              <a:latin typeface="Times New Roman" panose="02020603050405020304" pitchFamily="18" charset="0"/>
              <a:cs typeface="Times New Roman" panose="02020603050405020304" pitchFamily="18" charset="0"/>
            </a:endParaRPr>
          </a:p>
        </p:txBody>
      </p:sp>
      <p:cxnSp>
        <p:nvCxnSpPr>
          <p:cNvPr id="143" name="直接箭头连接符 142">
            <a:extLst>
              <a:ext uri="{FF2B5EF4-FFF2-40B4-BE49-F238E27FC236}">
                <a16:creationId xmlns:a16="http://schemas.microsoft.com/office/drawing/2014/main" id="{287948F6-E707-9CBF-A8B4-8DE9583D1ACB}"/>
              </a:ext>
            </a:extLst>
          </p:cNvPr>
          <p:cNvCxnSpPr/>
          <p:nvPr/>
        </p:nvCxnSpPr>
        <p:spPr>
          <a:xfrm>
            <a:off x="674593" y="4649354"/>
            <a:ext cx="0" cy="540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箭头连接符 143">
            <a:extLst>
              <a:ext uri="{FF2B5EF4-FFF2-40B4-BE49-F238E27FC236}">
                <a16:creationId xmlns:a16="http://schemas.microsoft.com/office/drawing/2014/main" id="{5E7AB9D5-DE05-A970-AFC2-A215567DECC4}"/>
              </a:ext>
            </a:extLst>
          </p:cNvPr>
          <p:cNvCxnSpPr>
            <a:cxnSpLocks/>
          </p:cNvCxnSpPr>
          <p:nvPr/>
        </p:nvCxnSpPr>
        <p:spPr>
          <a:xfrm flipH="1" flipV="1">
            <a:off x="674593" y="5456363"/>
            <a:ext cx="0" cy="540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文本框 144">
            <a:extLst>
              <a:ext uri="{FF2B5EF4-FFF2-40B4-BE49-F238E27FC236}">
                <a16:creationId xmlns:a16="http://schemas.microsoft.com/office/drawing/2014/main" id="{9ED3BA7E-9076-86E6-B046-6839E9A6D0CA}"/>
              </a:ext>
            </a:extLst>
          </p:cNvPr>
          <p:cNvSpPr txBox="1"/>
          <p:nvPr/>
        </p:nvSpPr>
        <p:spPr>
          <a:xfrm rot="16200000">
            <a:off x="3409964" y="4799096"/>
            <a:ext cx="558864"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buy</a:t>
            </a:r>
            <a:endParaRPr lang="zh-CN" altLang="en-US" sz="1400" dirty="0">
              <a:latin typeface="Times New Roman" panose="02020603050405020304" pitchFamily="18" charset="0"/>
              <a:cs typeface="Times New Roman" panose="02020603050405020304" pitchFamily="18" charset="0"/>
            </a:endParaRPr>
          </a:p>
        </p:txBody>
      </p:sp>
      <p:sp>
        <p:nvSpPr>
          <p:cNvPr id="146" name="文本框 145">
            <a:extLst>
              <a:ext uri="{FF2B5EF4-FFF2-40B4-BE49-F238E27FC236}">
                <a16:creationId xmlns:a16="http://schemas.microsoft.com/office/drawing/2014/main" id="{9BF3F5BD-FAEE-F091-E3B1-8522019BB36C}"/>
              </a:ext>
            </a:extLst>
          </p:cNvPr>
          <p:cNvSpPr txBox="1"/>
          <p:nvPr/>
        </p:nvSpPr>
        <p:spPr>
          <a:xfrm rot="16200000">
            <a:off x="3437585" y="5603446"/>
            <a:ext cx="516762"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sell</a:t>
            </a:r>
            <a:endParaRPr lang="zh-CN" altLang="en-US" sz="1400" dirty="0">
              <a:latin typeface="Times New Roman" panose="02020603050405020304" pitchFamily="18" charset="0"/>
              <a:cs typeface="Times New Roman" panose="02020603050405020304" pitchFamily="18" charset="0"/>
            </a:endParaRPr>
          </a:p>
        </p:txBody>
      </p:sp>
      <p:cxnSp>
        <p:nvCxnSpPr>
          <p:cNvPr id="147" name="直接箭头连接符 146">
            <a:extLst>
              <a:ext uri="{FF2B5EF4-FFF2-40B4-BE49-F238E27FC236}">
                <a16:creationId xmlns:a16="http://schemas.microsoft.com/office/drawing/2014/main" id="{F865CB9A-6DC5-C1D5-3B43-2BC654F081E2}"/>
              </a:ext>
            </a:extLst>
          </p:cNvPr>
          <p:cNvCxnSpPr/>
          <p:nvPr/>
        </p:nvCxnSpPr>
        <p:spPr>
          <a:xfrm>
            <a:off x="3934429" y="4667060"/>
            <a:ext cx="0" cy="540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接箭头连接符 147">
            <a:extLst>
              <a:ext uri="{FF2B5EF4-FFF2-40B4-BE49-F238E27FC236}">
                <a16:creationId xmlns:a16="http://schemas.microsoft.com/office/drawing/2014/main" id="{98B21887-CCD8-D446-388E-D162E4CC54E8}"/>
              </a:ext>
            </a:extLst>
          </p:cNvPr>
          <p:cNvCxnSpPr>
            <a:cxnSpLocks/>
          </p:cNvCxnSpPr>
          <p:nvPr/>
        </p:nvCxnSpPr>
        <p:spPr>
          <a:xfrm flipH="1" flipV="1">
            <a:off x="3934429" y="5459893"/>
            <a:ext cx="0" cy="540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9F4DE865-45A6-AEF7-AD33-88FD3B81436A}"/>
              </a:ext>
            </a:extLst>
          </p:cNvPr>
          <p:cNvCxnSpPr>
            <a:cxnSpLocks/>
          </p:cNvCxnSpPr>
          <p:nvPr/>
        </p:nvCxnSpPr>
        <p:spPr>
          <a:xfrm flipH="1">
            <a:off x="949412" y="3234627"/>
            <a:ext cx="5220000" cy="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50" name="文本框 149">
            <a:extLst>
              <a:ext uri="{FF2B5EF4-FFF2-40B4-BE49-F238E27FC236}">
                <a16:creationId xmlns:a16="http://schemas.microsoft.com/office/drawing/2014/main" id="{17078042-3E2D-3A27-EB50-AE6447DAF378}"/>
              </a:ext>
            </a:extLst>
          </p:cNvPr>
          <p:cNvSpPr txBox="1"/>
          <p:nvPr/>
        </p:nvSpPr>
        <p:spPr>
          <a:xfrm>
            <a:off x="5604575" y="903852"/>
            <a:ext cx="776490" cy="307777"/>
          </a:xfrm>
          <a:prstGeom prst="rect">
            <a:avLst/>
          </a:prstGeom>
          <a:noFill/>
        </p:spPr>
        <p:txBody>
          <a:bodyPr wrap="square" rtlCol="0">
            <a:spAutoFit/>
          </a:bodyPr>
          <a:lstStyle/>
          <a:p>
            <a:pPr algn="ctr"/>
            <a:r>
              <a:rPr lang="en-US" altLang="zh-CN" sz="1400" b="1" dirty="0" err="1">
                <a:solidFill>
                  <a:srgbClr val="7030A0"/>
                </a:solidFill>
                <a:latin typeface="Times New Roman" panose="02020603050405020304" pitchFamily="18" charset="0"/>
                <a:cs typeface="Times New Roman" panose="02020603050405020304" pitchFamily="18" charset="0"/>
              </a:rPr>
              <a:t>ToU</a:t>
            </a:r>
            <a:endParaRPr lang="zh-CN" altLang="en-US" sz="1400" b="1" dirty="0">
              <a:solidFill>
                <a:srgbClr val="7030A0"/>
              </a:solidFill>
              <a:latin typeface="Times New Roman" panose="02020603050405020304" pitchFamily="18" charset="0"/>
              <a:cs typeface="Times New Roman" panose="02020603050405020304" pitchFamily="18" charset="0"/>
            </a:endParaRPr>
          </a:p>
        </p:txBody>
      </p:sp>
      <p:sp>
        <p:nvSpPr>
          <p:cNvPr id="151" name="文本框 150">
            <a:extLst>
              <a:ext uri="{FF2B5EF4-FFF2-40B4-BE49-F238E27FC236}">
                <a16:creationId xmlns:a16="http://schemas.microsoft.com/office/drawing/2014/main" id="{631EC0AF-A53A-50E8-8E38-5740235AC06B}"/>
              </a:ext>
            </a:extLst>
          </p:cNvPr>
          <p:cNvSpPr txBox="1"/>
          <p:nvPr/>
        </p:nvSpPr>
        <p:spPr>
          <a:xfrm>
            <a:off x="5652270" y="2932187"/>
            <a:ext cx="776490" cy="307777"/>
          </a:xfrm>
          <a:prstGeom prst="rect">
            <a:avLst/>
          </a:prstGeom>
          <a:noFill/>
        </p:spPr>
        <p:txBody>
          <a:bodyPr wrap="square" rtlCol="0">
            <a:spAutoFit/>
          </a:bodyPr>
          <a:lstStyle/>
          <a:p>
            <a:pPr algn="ctr"/>
            <a:r>
              <a:rPr lang="en-US" altLang="zh-CN" sz="1400" b="1" dirty="0" err="1">
                <a:solidFill>
                  <a:srgbClr val="7030A0"/>
                </a:solidFill>
                <a:latin typeface="Times New Roman" panose="02020603050405020304" pitchFamily="18" charset="0"/>
                <a:cs typeface="Times New Roman" panose="02020603050405020304" pitchFamily="18" charset="0"/>
              </a:rPr>
              <a:t>FiT</a:t>
            </a:r>
            <a:endParaRPr lang="zh-CN" altLang="en-US" sz="1400" b="1" dirty="0">
              <a:solidFill>
                <a:srgbClr val="7030A0"/>
              </a:solidFill>
              <a:latin typeface="Times New Roman" panose="02020603050405020304" pitchFamily="18" charset="0"/>
              <a:cs typeface="Times New Roman" panose="02020603050405020304" pitchFamily="18" charset="0"/>
            </a:endParaRPr>
          </a:p>
        </p:txBody>
      </p:sp>
      <p:sp>
        <p:nvSpPr>
          <p:cNvPr id="152" name="文本框 151">
            <a:extLst>
              <a:ext uri="{FF2B5EF4-FFF2-40B4-BE49-F238E27FC236}">
                <a16:creationId xmlns:a16="http://schemas.microsoft.com/office/drawing/2014/main" id="{DC2FF8C7-5E0D-D783-C6EE-C27AA836827E}"/>
              </a:ext>
            </a:extLst>
          </p:cNvPr>
          <p:cNvSpPr txBox="1"/>
          <p:nvPr/>
        </p:nvSpPr>
        <p:spPr>
          <a:xfrm>
            <a:off x="280064" y="3118600"/>
            <a:ext cx="776490" cy="307777"/>
          </a:xfrm>
          <a:prstGeom prst="rect">
            <a:avLst/>
          </a:prstGeom>
          <a:noFill/>
        </p:spPr>
        <p:txBody>
          <a:bodyPr wrap="square" rtlCol="0">
            <a:spAutoFit/>
          </a:bodyPr>
          <a:lstStyle/>
          <a:p>
            <a:pPr algn="ctr"/>
            <a:r>
              <a:rPr lang="en-US" altLang="zh-CN" sz="1400" dirty="0">
                <a:solidFill>
                  <a:srgbClr val="7030A0"/>
                </a:solidFill>
                <a:latin typeface="Times New Roman" panose="02020603050405020304" pitchFamily="18" charset="0"/>
                <a:cs typeface="Times New Roman" panose="02020603050405020304" pitchFamily="18" charset="0"/>
              </a:rPr>
              <a:t>0.04</a:t>
            </a:r>
            <a:endParaRPr lang="zh-CN" altLang="en-US" sz="1400" dirty="0">
              <a:solidFill>
                <a:srgbClr val="7030A0"/>
              </a:solidFill>
              <a:latin typeface="Times New Roman" panose="02020603050405020304" pitchFamily="18" charset="0"/>
              <a:cs typeface="Times New Roman" panose="02020603050405020304" pitchFamily="18" charset="0"/>
            </a:endParaRPr>
          </a:p>
        </p:txBody>
      </p:sp>
      <p:sp>
        <p:nvSpPr>
          <p:cNvPr id="153" name="文本框 152">
            <a:extLst>
              <a:ext uri="{FF2B5EF4-FFF2-40B4-BE49-F238E27FC236}">
                <a16:creationId xmlns:a16="http://schemas.microsoft.com/office/drawing/2014/main" id="{62C4FF25-8623-67D3-00B4-F39542A45817}"/>
              </a:ext>
            </a:extLst>
          </p:cNvPr>
          <p:cNvSpPr txBox="1"/>
          <p:nvPr/>
        </p:nvSpPr>
        <p:spPr>
          <a:xfrm>
            <a:off x="244528" y="1072081"/>
            <a:ext cx="776490" cy="307777"/>
          </a:xfrm>
          <a:prstGeom prst="rect">
            <a:avLst/>
          </a:prstGeom>
          <a:noFill/>
        </p:spPr>
        <p:txBody>
          <a:bodyPr wrap="square" rtlCol="0">
            <a:spAutoFit/>
          </a:bodyPr>
          <a:lstStyle/>
          <a:p>
            <a:pPr algn="ctr"/>
            <a:r>
              <a:rPr lang="en-US" altLang="zh-CN" sz="1400" dirty="0">
                <a:solidFill>
                  <a:srgbClr val="7030A0"/>
                </a:solidFill>
                <a:latin typeface="Times New Roman" panose="02020603050405020304" pitchFamily="18" charset="0"/>
                <a:cs typeface="Times New Roman" panose="02020603050405020304" pitchFamily="18" charset="0"/>
              </a:rPr>
              <a:t>0.1129</a:t>
            </a:r>
            <a:endParaRPr lang="zh-CN" altLang="en-US" sz="1400" dirty="0">
              <a:solidFill>
                <a:srgbClr val="7030A0"/>
              </a:solidFill>
              <a:latin typeface="Times New Roman" panose="02020603050405020304" pitchFamily="18" charset="0"/>
              <a:cs typeface="Times New Roman" panose="02020603050405020304" pitchFamily="18" charset="0"/>
            </a:endParaRPr>
          </a:p>
        </p:txBody>
      </p:sp>
      <p:cxnSp>
        <p:nvCxnSpPr>
          <p:cNvPr id="154" name="直接连接符 153">
            <a:extLst>
              <a:ext uri="{FF2B5EF4-FFF2-40B4-BE49-F238E27FC236}">
                <a16:creationId xmlns:a16="http://schemas.microsoft.com/office/drawing/2014/main" id="{7EEA474B-8D92-0C7D-A866-17D4787EEF9B}"/>
              </a:ext>
            </a:extLst>
          </p:cNvPr>
          <p:cNvCxnSpPr>
            <a:cxnSpLocks/>
          </p:cNvCxnSpPr>
          <p:nvPr/>
        </p:nvCxnSpPr>
        <p:spPr>
          <a:xfrm flipH="1">
            <a:off x="949411" y="1529171"/>
            <a:ext cx="1440000" cy="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F78547EB-9975-4E1E-2338-F02F0BD7645D}"/>
              </a:ext>
            </a:extLst>
          </p:cNvPr>
          <p:cNvCxnSpPr>
            <a:cxnSpLocks/>
          </p:cNvCxnSpPr>
          <p:nvPr/>
        </p:nvCxnSpPr>
        <p:spPr>
          <a:xfrm flipH="1">
            <a:off x="949411" y="3046518"/>
            <a:ext cx="2880000" cy="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FE21265C-9645-B4A6-4535-A1D80C4F640D}"/>
              </a:ext>
            </a:extLst>
          </p:cNvPr>
          <p:cNvCxnSpPr>
            <a:cxnSpLocks/>
          </p:cNvCxnSpPr>
          <p:nvPr/>
        </p:nvCxnSpPr>
        <p:spPr>
          <a:xfrm flipH="1">
            <a:off x="2389423" y="2056468"/>
            <a:ext cx="2160001" cy="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3765B2A8-018E-50B1-0A7D-937EB4F026B8}"/>
              </a:ext>
            </a:extLst>
          </p:cNvPr>
          <p:cNvCxnSpPr>
            <a:cxnSpLocks/>
          </p:cNvCxnSpPr>
          <p:nvPr/>
        </p:nvCxnSpPr>
        <p:spPr>
          <a:xfrm flipH="1">
            <a:off x="3829413" y="1785885"/>
            <a:ext cx="1440000" cy="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FF6FAF65-7F94-F36E-F657-40663AA67293}"/>
              </a:ext>
            </a:extLst>
          </p:cNvPr>
          <p:cNvCxnSpPr>
            <a:cxnSpLocks/>
          </p:cNvCxnSpPr>
          <p:nvPr/>
        </p:nvCxnSpPr>
        <p:spPr>
          <a:xfrm flipH="1">
            <a:off x="5269411" y="1527235"/>
            <a:ext cx="720000" cy="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9" name="直接连接符 158">
            <a:extLst>
              <a:ext uri="{FF2B5EF4-FFF2-40B4-BE49-F238E27FC236}">
                <a16:creationId xmlns:a16="http://schemas.microsoft.com/office/drawing/2014/main" id="{CC7225A0-B660-03B7-C9F1-32FCD1873490}"/>
              </a:ext>
            </a:extLst>
          </p:cNvPr>
          <p:cNvCxnSpPr>
            <a:cxnSpLocks/>
          </p:cNvCxnSpPr>
          <p:nvPr/>
        </p:nvCxnSpPr>
        <p:spPr>
          <a:xfrm flipH="1">
            <a:off x="4549410" y="2552086"/>
            <a:ext cx="1440000" cy="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D5DA2040-7A70-B623-1497-ED43E2C2B6A7}"/>
              </a:ext>
            </a:extLst>
          </p:cNvPr>
          <p:cNvCxnSpPr>
            <a:cxnSpLocks/>
          </p:cNvCxnSpPr>
          <p:nvPr/>
        </p:nvCxnSpPr>
        <p:spPr>
          <a:xfrm>
            <a:off x="3829409" y="2059562"/>
            <a:ext cx="0" cy="13320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6902F830-ACBE-38ED-2CA2-35384EB2A9C5}"/>
              </a:ext>
            </a:extLst>
          </p:cNvPr>
          <p:cNvCxnSpPr>
            <a:cxnSpLocks/>
          </p:cNvCxnSpPr>
          <p:nvPr/>
        </p:nvCxnSpPr>
        <p:spPr>
          <a:xfrm flipV="1">
            <a:off x="938420" y="2530715"/>
            <a:ext cx="2869755" cy="174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2" name="文本框 161">
            <a:extLst>
              <a:ext uri="{FF2B5EF4-FFF2-40B4-BE49-F238E27FC236}">
                <a16:creationId xmlns:a16="http://schemas.microsoft.com/office/drawing/2014/main" id="{84FC3FAB-7A3B-55FF-08C6-F459EEB161AE}"/>
              </a:ext>
            </a:extLst>
          </p:cNvPr>
          <p:cNvSpPr txBox="1"/>
          <p:nvPr/>
        </p:nvSpPr>
        <p:spPr>
          <a:xfrm>
            <a:off x="1534716" y="2761420"/>
            <a:ext cx="1529806" cy="307777"/>
          </a:xfrm>
          <a:prstGeom prst="rect">
            <a:avLst/>
          </a:prstGeom>
          <a:noFill/>
        </p:spPr>
        <p:txBody>
          <a:bodyPr wrap="square" rtlCol="0">
            <a:spAutoFit/>
          </a:bodyPr>
          <a:lstStyle/>
          <a:p>
            <a:pPr algn="ctr"/>
            <a:r>
              <a:rPr lang="en-US" altLang="zh-CN" sz="1400" i="1" dirty="0">
                <a:latin typeface="Times New Roman" panose="02020603050405020304" pitchFamily="18" charset="0"/>
                <a:cs typeface="Times New Roman" panose="02020603050405020304" pitchFamily="18" charset="0"/>
              </a:rPr>
              <a:t>j1: 4kWh @ 0.05$</a:t>
            </a:r>
            <a:endParaRPr lang="zh-CN" altLang="en-US" sz="1400" i="1" dirty="0">
              <a:latin typeface="Times New Roman" panose="02020603050405020304" pitchFamily="18" charset="0"/>
              <a:cs typeface="Times New Roman" panose="02020603050405020304" pitchFamily="18" charset="0"/>
            </a:endParaRPr>
          </a:p>
        </p:txBody>
      </p:sp>
      <p:sp>
        <p:nvSpPr>
          <p:cNvPr id="163" name="文本框 162">
            <a:extLst>
              <a:ext uri="{FF2B5EF4-FFF2-40B4-BE49-F238E27FC236}">
                <a16:creationId xmlns:a16="http://schemas.microsoft.com/office/drawing/2014/main" id="{6D8A945C-F347-7C24-B50C-0A303026B254}"/>
              </a:ext>
            </a:extLst>
          </p:cNvPr>
          <p:cNvSpPr txBox="1"/>
          <p:nvPr/>
        </p:nvSpPr>
        <p:spPr>
          <a:xfrm>
            <a:off x="3808166" y="1488648"/>
            <a:ext cx="1529806" cy="307777"/>
          </a:xfrm>
          <a:prstGeom prst="rect">
            <a:avLst/>
          </a:prstGeom>
          <a:noFill/>
        </p:spPr>
        <p:txBody>
          <a:bodyPr wrap="square" rtlCol="0">
            <a:spAutoFit/>
          </a:bodyPr>
          <a:lstStyle/>
          <a:p>
            <a:pPr algn="ctr"/>
            <a:r>
              <a:rPr lang="en-US" altLang="zh-CN" sz="1400" i="1" dirty="0">
                <a:latin typeface="Times New Roman" panose="02020603050405020304" pitchFamily="18" charset="0"/>
                <a:cs typeface="Times New Roman" panose="02020603050405020304" pitchFamily="18" charset="0"/>
              </a:rPr>
              <a:t>j2: 2kWh @ 0.10$</a:t>
            </a:r>
            <a:endParaRPr lang="zh-CN" altLang="en-US" sz="1400" i="1" dirty="0">
              <a:latin typeface="Times New Roman" panose="02020603050405020304" pitchFamily="18" charset="0"/>
              <a:cs typeface="Times New Roman" panose="02020603050405020304" pitchFamily="18" charset="0"/>
            </a:endParaRPr>
          </a:p>
        </p:txBody>
      </p:sp>
      <p:sp>
        <p:nvSpPr>
          <p:cNvPr id="164" name="文本框 163">
            <a:extLst>
              <a:ext uri="{FF2B5EF4-FFF2-40B4-BE49-F238E27FC236}">
                <a16:creationId xmlns:a16="http://schemas.microsoft.com/office/drawing/2014/main" id="{A39AFCC2-3D83-2AF2-0199-241C1E60E496}"/>
              </a:ext>
            </a:extLst>
          </p:cNvPr>
          <p:cNvSpPr txBox="1"/>
          <p:nvPr/>
        </p:nvSpPr>
        <p:spPr>
          <a:xfrm>
            <a:off x="4826421" y="1223358"/>
            <a:ext cx="1516544" cy="307777"/>
          </a:xfrm>
          <a:prstGeom prst="rect">
            <a:avLst/>
          </a:prstGeom>
          <a:noFill/>
        </p:spPr>
        <p:txBody>
          <a:bodyPr wrap="square" rtlCol="0">
            <a:spAutoFit/>
          </a:bodyPr>
          <a:lstStyle/>
          <a:p>
            <a:pPr algn="ctr"/>
            <a:r>
              <a:rPr lang="en-US" altLang="zh-CN" sz="1400" i="1" dirty="0">
                <a:latin typeface="Times New Roman" panose="02020603050405020304" pitchFamily="18" charset="0"/>
                <a:cs typeface="Times New Roman" panose="02020603050405020304" pitchFamily="18" charset="0"/>
              </a:rPr>
              <a:t>j3: 1kWh @ 0.11$</a:t>
            </a:r>
            <a:endParaRPr lang="zh-CN" altLang="en-US" sz="1400" i="1" dirty="0">
              <a:latin typeface="Times New Roman" panose="02020603050405020304" pitchFamily="18" charset="0"/>
              <a:cs typeface="Times New Roman" panose="02020603050405020304" pitchFamily="18" charset="0"/>
            </a:endParaRPr>
          </a:p>
        </p:txBody>
      </p:sp>
      <p:sp>
        <p:nvSpPr>
          <p:cNvPr id="165" name="文本框 164">
            <a:extLst>
              <a:ext uri="{FF2B5EF4-FFF2-40B4-BE49-F238E27FC236}">
                <a16:creationId xmlns:a16="http://schemas.microsoft.com/office/drawing/2014/main" id="{580F9A5A-DBDA-A5C3-E018-06B2DEE03963}"/>
              </a:ext>
            </a:extLst>
          </p:cNvPr>
          <p:cNvSpPr txBox="1"/>
          <p:nvPr/>
        </p:nvSpPr>
        <p:spPr>
          <a:xfrm>
            <a:off x="901831" y="1231270"/>
            <a:ext cx="1529806" cy="307777"/>
          </a:xfrm>
          <a:prstGeom prst="rect">
            <a:avLst/>
          </a:prstGeom>
          <a:noFill/>
        </p:spPr>
        <p:txBody>
          <a:bodyPr wrap="square" rtlCol="0">
            <a:spAutoFit/>
          </a:bodyPr>
          <a:lstStyle/>
          <a:p>
            <a:pPr algn="ctr"/>
            <a:r>
              <a:rPr lang="en-US" altLang="zh-CN" sz="1400" i="1" dirty="0">
                <a:latin typeface="Times New Roman" panose="02020603050405020304" pitchFamily="18" charset="0"/>
                <a:cs typeface="Times New Roman" panose="02020603050405020304" pitchFamily="18" charset="0"/>
              </a:rPr>
              <a:t>i1: 2kWh @ 0.11$</a:t>
            </a:r>
            <a:endParaRPr lang="zh-CN" altLang="en-US" sz="1400" i="1" dirty="0">
              <a:latin typeface="Times New Roman" panose="02020603050405020304" pitchFamily="18" charset="0"/>
              <a:cs typeface="Times New Roman" panose="02020603050405020304" pitchFamily="18" charset="0"/>
            </a:endParaRPr>
          </a:p>
        </p:txBody>
      </p:sp>
      <p:sp>
        <p:nvSpPr>
          <p:cNvPr id="166" name="文本框 165">
            <a:extLst>
              <a:ext uri="{FF2B5EF4-FFF2-40B4-BE49-F238E27FC236}">
                <a16:creationId xmlns:a16="http://schemas.microsoft.com/office/drawing/2014/main" id="{2D910FF9-E579-435F-78CD-DD65B244DBAA}"/>
              </a:ext>
            </a:extLst>
          </p:cNvPr>
          <p:cNvSpPr txBox="1"/>
          <p:nvPr/>
        </p:nvSpPr>
        <p:spPr>
          <a:xfrm>
            <a:off x="2704518" y="1768665"/>
            <a:ext cx="1529806" cy="307777"/>
          </a:xfrm>
          <a:prstGeom prst="rect">
            <a:avLst/>
          </a:prstGeom>
          <a:noFill/>
        </p:spPr>
        <p:txBody>
          <a:bodyPr wrap="square" rtlCol="0">
            <a:spAutoFit/>
          </a:bodyPr>
          <a:lstStyle/>
          <a:p>
            <a:pPr algn="ctr"/>
            <a:r>
              <a:rPr lang="en-US" altLang="zh-CN" sz="1400" i="1" dirty="0">
                <a:latin typeface="Times New Roman" panose="02020603050405020304" pitchFamily="18" charset="0"/>
                <a:cs typeface="Times New Roman" panose="02020603050405020304" pitchFamily="18" charset="0"/>
              </a:rPr>
              <a:t>i2: 3kWh @ 0.09$</a:t>
            </a:r>
            <a:endParaRPr lang="zh-CN" altLang="en-US" sz="1400" i="1" dirty="0">
              <a:latin typeface="Times New Roman" panose="02020603050405020304" pitchFamily="18" charset="0"/>
              <a:cs typeface="Times New Roman" panose="02020603050405020304" pitchFamily="18" charset="0"/>
            </a:endParaRPr>
          </a:p>
        </p:txBody>
      </p:sp>
      <p:sp>
        <p:nvSpPr>
          <p:cNvPr id="167" name="文本框 166">
            <a:extLst>
              <a:ext uri="{FF2B5EF4-FFF2-40B4-BE49-F238E27FC236}">
                <a16:creationId xmlns:a16="http://schemas.microsoft.com/office/drawing/2014/main" id="{6124409B-AFF3-87B0-C107-E800DF904775}"/>
              </a:ext>
            </a:extLst>
          </p:cNvPr>
          <p:cNvSpPr txBox="1"/>
          <p:nvPr/>
        </p:nvSpPr>
        <p:spPr>
          <a:xfrm>
            <a:off x="4527372" y="2266299"/>
            <a:ext cx="1529806" cy="307777"/>
          </a:xfrm>
          <a:prstGeom prst="rect">
            <a:avLst/>
          </a:prstGeom>
          <a:noFill/>
        </p:spPr>
        <p:txBody>
          <a:bodyPr wrap="square" rtlCol="0">
            <a:spAutoFit/>
          </a:bodyPr>
          <a:lstStyle/>
          <a:p>
            <a:pPr algn="ctr"/>
            <a:r>
              <a:rPr lang="en-US" altLang="zh-CN" sz="1400" i="1" dirty="0">
                <a:latin typeface="Times New Roman" panose="02020603050405020304" pitchFamily="18" charset="0"/>
                <a:cs typeface="Times New Roman" panose="02020603050405020304" pitchFamily="18" charset="0"/>
              </a:rPr>
              <a:t>i3: 2kWh @ 0.07$</a:t>
            </a:r>
            <a:endParaRPr lang="zh-CN" altLang="en-US" sz="1400" i="1" dirty="0">
              <a:latin typeface="Times New Roman" panose="02020603050405020304" pitchFamily="18" charset="0"/>
              <a:cs typeface="Times New Roman" panose="02020603050405020304" pitchFamily="18" charset="0"/>
            </a:endParaRPr>
          </a:p>
        </p:txBody>
      </p:sp>
      <p:sp>
        <p:nvSpPr>
          <p:cNvPr id="168" name="文本框 167">
            <a:extLst>
              <a:ext uri="{FF2B5EF4-FFF2-40B4-BE49-F238E27FC236}">
                <a16:creationId xmlns:a16="http://schemas.microsoft.com/office/drawing/2014/main" id="{F61E184E-CD23-0B3F-3309-D7C330F9B731}"/>
              </a:ext>
            </a:extLst>
          </p:cNvPr>
          <p:cNvSpPr txBox="1"/>
          <p:nvPr/>
        </p:nvSpPr>
        <p:spPr>
          <a:xfrm>
            <a:off x="285858" y="2398919"/>
            <a:ext cx="776490" cy="307777"/>
          </a:xfrm>
          <a:prstGeom prst="rect">
            <a:avLst/>
          </a:prstGeom>
          <a:noFill/>
        </p:spPr>
        <p:txBody>
          <a:bodyPr wrap="square" rtlCol="0">
            <a:spAutoFit/>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0.07</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169" name="文本框 168">
            <a:extLst>
              <a:ext uri="{FF2B5EF4-FFF2-40B4-BE49-F238E27FC236}">
                <a16:creationId xmlns:a16="http://schemas.microsoft.com/office/drawing/2014/main" id="{5C3E666D-75E7-AFD2-5587-AF9EA3FF94A0}"/>
              </a:ext>
            </a:extLst>
          </p:cNvPr>
          <p:cNvSpPr txBox="1"/>
          <p:nvPr/>
        </p:nvSpPr>
        <p:spPr>
          <a:xfrm>
            <a:off x="3448188" y="3387475"/>
            <a:ext cx="776490" cy="307777"/>
          </a:xfrm>
          <a:prstGeom prst="rect">
            <a:avLst/>
          </a:prstGeom>
          <a:noFill/>
        </p:spPr>
        <p:txBody>
          <a:bodyPr wrap="square" rtlCol="0">
            <a:spAutoFit/>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4</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170" name="文本框 169">
            <a:extLst>
              <a:ext uri="{FF2B5EF4-FFF2-40B4-BE49-F238E27FC236}">
                <a16:creationId xmlns:a16="http://schemas.microsoft.com/office/drawing/2014/main" id="{7A48803D-8FC8-1890-9087-60793B789B99}"/>
              </a:ext>
            </a:extLst>
          </p:cNvPr>
          <p:cNvSpPr txBox="1"/>
          <p:nvPr/>
        </p:nvSpPr>
        <p:spPr>
          <a:xfrm>
            <a:off x="280064" y="2646778"/>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0.06</a:t>
            </a:r>
            <a:endParaRPr lang="zh-CN" altLang="en-US" sz="1400" dirty="0">
              <a:latin typeface="Times New Roman" panose="02020603050405020304" pitchFamily="18" charset="0"/>
              <a:cs typeface="Times New Roman" panose="02020603050405020304" pitchFamily="18" charset="0"/>
            </a:endParaRPr>
          </a:p>
        </p:txBody>
      </p:sp>
      <p:sp>
        <p:nvSpPr>
          <p:cNvPr id="171" name="文本框 170">
            <a:extLst>
              <a:ext uri="{FF2B5EF4-FFF2-40B4-BE49-F238E27FC236}">
                <a16:creationId xmlns:a16="http://schemas.microsoft.com/office/drawing/2014/main" id="{5CC4958B-79B2-8C8D-DD29-418740DE6748}"/>
              </a:ext>
            </a:extLst>
          </p:cNvPr>
          <p:cNvSpPr txBox="1"/>
          <p:nvPr/>
        </p:nvSpPr>
        <p:spPr>
          <a:xfrm>
            <a:off x="285858" y="2138397"/>
            <a:ext cx="776490" cy="307777"/>
          </a:xfrm>
          <a:prstGeom prst="rect">
            <a:avLst/>
          </a:prstGeom>
          <a:noFill/>
        </p:spPr>
        <p:txBody>
          <a:bodyPr wrap="square" rtlCol="0">
            <a:spAutoFit/>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0.08</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172" name="文本框 171">
            <a:extLst>
              <a:ext uri="{FF2B5EF4-FFF2-40B4-BE49-F238E27FC236}">
                <a16:creationId xmlns:a16="http://schemas.microsoft.com/office/drawing/2014/main" id="{A922EC6A-6AD0-8EE4-176D-C0E8A847AB16}"/>
              </a:ext>
            </a:extLst>
          </p:cNvPr>
          <p:cNvSpPr txBox="1"/>
          <p:nvPr/>
        </p:nvSpPr>
        <p:spPr>
          <a:xfrm>
            <a:off x="280064" y="1642384"/>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0.10</a:t>
            </a:r>
            <a:endParaRPr lang="zh-CN" altLang="en-US" sz="1400" dirty="0">
              <a:latin typeface="Times New Roman" panose="02020603050405020304" pitchFamily="18" charset="0"/>
              <a:cs typeface="Times New Roman" panose="02020603050405020304" pitchFamily="18" charset="0"/>
            </a:endParaRPr>
          </a:p>
        </p:txBody>
      </p:sp>
      <p:sp>
        <p:nvSpPr>
          <p:cNvPr id="173" name="文本框 172">
            <a:extLst>
              <a:ext uri="{FF2B5EF4-FFF2-40B4-BE49-F238E27FC236}">
                <a16:creationId xmlns:a16="http://schemas.microsoft.com/office/drawing/2014/main" id="{88FF1042-82CB-89C2-604E-4F4ED78EF727}"/>
              </a:ext>
            </a:extLst>
          </p:cNvPr>
          <p:cNvSpPr txBox="1"/>
          <p:nvPr/>
        </p:nvSpPr>
        <p:spPr>
          <a:xfrm>
            <a:off x="280064" y="1387240"/>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0.11</a:t>
            </a:r>
            <a:endParaRPr lang="zh-CN" altLang="en-US" sz="1400" dirty="0">
              <a:latin typeface="Times New Roman" panose="02020603050405020304" pitchFamily="18" charset="0"/>
              <a:cs typeface="Times New Roman" panose="02020603050405020304" pitchFamily="18" charset="0"/>
            </a:endParaRPr>
          </a:p>
        </p:txBody>
      </p:sp>
      <p:sp>
        <p:nvSpPr>
          <p:cNvPr id="174" name="文本框 173">
            <a:extLst>
              <a:ext uri="{FF2B5EF4-FFF2-40B4-BE49-F238E27FC236}">
                <a16:creationId xmlns:a16="http://schemas.microsoft.com/office/drawing/2014/main" id="{7532E942-1D23-ABF8-A377-8EFE944F6A65}"/>
              </a:ext>
            </a:extLst>
          </p:cNvPr>
          <p:cNvSpPr txBox="1"/>
          <p:nvPr/>
        </p:nvSpPr>
        <p:spPr>
          <a:xfrm>
            <a:off x="280064" y="1882917"/>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0.09</a:t>
            </a:r>
            <a:endParaRPr lang="zh-CN" altLang="en-US" sz="1400" dirty="0">
              <a:latin typeface="Times New Roman" panose="02020603050405020304" pitchFamily="18" charset="0"/>
              <a:cs typeface="Times New Roman" panose="02020603050405020304" pitchFamily="18" charset="0"/>
            </a:endParaRPr>
          </a:p>
        </p:txBody>
      </p:sp>
      <p:sp>
        <p:nvSpPr>
          <p:cNvPr id="175" name="文本框 174">
            <a:extLst>
              <a:ext uri="{FF2B5EF4-FFF2-40B4-BE49-F238E27FC236}">
                <a16:creationId xmlns:a16="http://schemas.microsoft.com/office/drawing/2014/main" id="{C93F319C-7801-0833-4DB6-EA60E3ECE6E6}"/>
              </a:ext>
            </a:extLst>
          </p:cNvPr>
          <p:cNvSpPr txBox="1"/>
          <p:nvPr/>
        </p:nvSpPr>
        <p:spPr>
          <a:xfrm>
            <a:off x="280064" y="2884160"/>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0.05</a:t>
            </a:r>
            <a:endParaRPr lang="zh-CN" altLang="en-US" sz="1400" dirty="0">
              <a:latin typeface="Times New Roman" panose="02020603050405020304" pitchFamily="18" charset="0"/>
              <a:cs typeface="Times New Roman" panose="02020603050405020304" pitchFamily="18" charset="0"/>
            </a:endParaRPr>
          </a:p>
        </p:txBody>
      </p:sp>
      <p:sp>
        <p:nvSpPr>
          <p:cNvPr id="176" name="文本框 175">
            <a:extLst>
              <a:ext uri="{FF2B5EF4-FFF2-40B4-BE49-F238E27FC236}">
                <a16:creationId xmlns:a16="http://schemas.microsoft.com/office/drawing/2014/main" id="{4CB0875D-C2FE-D80C-27B0-7446ABF5C8FE}"/>
              </a:ext>
            </a:extLst>
          </p:cNvPr>
          <p:cNvSpPr txBox="1"/>
          <p:nvPr/>
        </p:nvSpPr>
        <p:spPr>
          <a:xfrm>
            <a:off x="1965809" y="3380871"/>
            <a:ext cx="776490" cy="307777"/>
          </a:xfrm>
          <a:prstGeom prst="rect">
            <a:avLst/>
          </a:prstGeom>
          <a:noFill/>
        </p:spPr>
        <p:txBody>
          <a:bodyPr wrap="square" rtlCol="0">
            <a:spAutoFit/>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2</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177" name="文本框 176">
            <a:extLst>
              <a:ext uri="{FF2B5EF4-FFF2-40B4-BE49-F238E27FC236}">
                <a16:creationId xmlns:a16="http://schemas.microsoft.com/office/drawing/2014/main" id="{587A5108-9DC2-F38B-6802-AE2298093F78}"/>
              </a:ext>
            </a:extLst>
          </p:cNvPr>
          <p:cNvSpPr txBox="1"/>
          <p:nvPr/>
        </p:nvSpPr>
        <p:spPr>
          <a:xfrm>
            <a:off x="1278251" y="3380871"/>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1</a:t>
            </a:r>
            <a:endParaRPr lang="zh-CN" altLang="en-US" sz="1400" dirty="0">
              <a:latin typeface="Times New Roman" panose="02020603050405020304" pitchFamily="18" charset="0"/>
              <a:cs typeface="Times New Roman" panose="02020603050405020304" pitchFamily="18" charset="0"/>
            </a:endParaRPr>
          </a:p>
        </p:txBody>
      </p:sp>
      <p:sp>
        <p:nvSpPr>
          <p:cNvPr id="178" name="文本框 177">
            <a:extLst>
              <a:ext uri="{FF2B5EF4-FFF2-40B4-BE49-F238E27FC236}">
                <a16:creationId xmlns:a16="http://schemas.microsoft.com/office/drawing/2014/main" id="{CB157445-E78F-E18A-96CA-2336A6F8A1C7}"/>
              </a:ext>
            </a:extLst>
          </p:cNvPr>
          <p:cNvSpPr txBox="1"/>
          <p:nvPr/>
        </p:nvSpPr>
        <p:spPr>
          <a:xfrm>
            <a:off x="2669615" y="3380708"/>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3</a:t>
            </a:r>
            <a:endParaRPr lang="zh-CN" altLang="en-US" sz="1400" dirty="0">
              <a:latin typeface="Times New Roman" panose="02020603050405020304" pitchFamily="18" charset="0"/>
              <a:cs typeface="Times New Roman" panose="02020603050405020304" pitchFamily="18" charset="0"/>
            </a:endParaRPr>
          </a:p>
        </p:txBody>
      </p:sp>
      <p:sp>
        <p:nvSpPr>
          <p:cNvPr id="179" name="文本框 178">
            <a:extLst>
              <a:ext uri="{FF2B5EF4-FFF2-40B4-BE49-F238E27FC236}">
                <a16:creationId xmlns:a16="http://schemas.microsoft.com/office/drawing/2014/main" id="{ADE4C44F-8673-2BAE-171B-0B94E3D9B039}"/>
              </a:ext>
            </a:extLst>
          </p:cNvPr>
          <p:cNvSpPr txBox="1"/>
          <p:nvPr/>
        </p:nvSpPr>
        <p:spPr>
          <a:xfrm>
            <a:off x="4129323" y="3387475"/>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5</a:t>
            </a:r>
            <a:endParaRPr lang="zh-CN" altLang="en-US" sz="1400" dirty="0">
              <a:latin typeface="Times New Roman" panose="02020603050405020304" pitchFamily="18" charset="0"/>
              <a:cs typeface="Times New Roman" panose="02020603050405020304" pitchFamily="18" charset="0"/>
            </a:endParaRPr>
          </a:p>
        </p:txBody>
      </p:sp>
      <p:sp>
        <p:nvSpPr>
          <p:cNvPr id="180" name="文本框 179">
            <a:extLst>
              <a:ext uri="{FF2B5EF4-FFF2-40B4-BE49-F238E27FC236}">
                <a16:creationId xmlns:a16="http://schemas.microsoft.com/office/drawing/2014/main" id="{CFB194F3-73B5-00DB-7B37-5D6268697713}"/>
              </a:ext>
            </a:extLst>
          </p:cNvPr>
          <p:cNvSpPr txBox="1"/>
          <p:nvPr/>
        </p:nvSpPr>
        <p:spPr>
          <a:xfrm>
            <a:off x="4860074" y="3384385"/>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6</a:t>
            </a:r>
            <a:endParaRPr lang="zh-CN" altLang="en-US" sz="1400" dirty="0">
              <a:latin typeface="Times New Roman" panose="02020603050405020304" pitchFamily="18" charset="0"/>
              <a:cs typeface="Times New Roman" panose="02020603050405020304" pitchFamily="18" charset="0"/>
            </a:endParaRPr>
          </a:p>
        </p:txBody>
      </p:sp>
      <p:sp>
        <p:nvSpPr>
          <p:cNvPr id="181" name="文本框 180">
            <a:extLst>
              <a:ext uri="{FF2B5EF4-FFF2-40B4-BE49-F238E27FC236}">
                <a16:creationId xmlns:a16="http://schemas.microsoft.com/office/drawing/2014/main" id="{8A65CBD3-F1CC-BAC9-AAFE-0299744E13B1}"/>
              </a:ext>
            </a:extLst>
          </p:cNvPr>
          <p:cNvSpPr txBox="1"/>
          <p:nvPr/>
        </p:nvSpPr>
        <p:spPr>
          <a:xfrm>
            <a:off x="5640904" y="3395032"/>
            <a:ext cx="364898"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7</a:t>
            </a:r>
            <a:endParaRPr lang="zh-CN" altLang="en-US" sz="1400" dirty="0">
              <a:latin typeface="Times New Roman" panose="02020603050405020304" pitchFamily="18" charset="0"/>
              <a:cs typeface="Times New Roman" panose="02020603050405020304" pitchFamily="18" charset="0"/>
            </a:endParaRPr>
          </a:p>
        </p:txBody>
      </p:sp>
      <p:sp>
        <p:nvSpPr>
          <p:cNvPr id="182" name="文本框 181">
            <a:extLst>
              <a:ext uri="{FF2B5EF4-FFF2-40B4-BE49-F238E27FC236}">
                <a16:creationId xmlns:a16="http://schemas.microsoft.com/office/drawing/2014/main" id="{CED7C07C-6CC5-D8C8-4B87-0983E22DE5AD}"/>
              </a:ext>
            </a:extLst>
          </p:cNvPr>
          <p:cNvSpPr txBox="1"/>
          <p:nvPr/>
        </p:nvSpPr>
        <p:spPr>
          <a:xfrm>
            <a:off x="574144" y="3384027"/>
            <a:ext cx="776490" cy="307777"/>
          </a:xfrm>
          <a:prstGeom prst="rect">
            <a:avLst/>
          </a:prstGeom>
          <a:no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0</a:t>
            </a:r>
            <a:endParaRPr lang="zh-CN" altLang="en-US" sz="1400" dirty="0">
              <a:latin typeface="Times New Roman" panose="02020603050405020304" pitchFamily="18" charset="0"/>
              <a:cs typeface="Times New Roman" panose="02020603050405020304" pitchFamily="18" charset="0"/>
            </a:endParaRPr>
          </a:p>
        </p:txBody>
      </p:sp>
      <p:cxnSp>
        <p:nvCxnSpPr>
          <p:cNvPr id="183" name="直接连接符 182">
            <a:extLst>
              <a:ext uri="{FF2B5EF4-FFF2-40B4-BE49-F238E27FC236}">
                <a16:creationId xmlns:a16="http://schemas.microsoft.com/office/drawing/2014/main" id="{489D8FBF-6360-0A15-7143-26EDE420BDB2}"/>
              </a:ext>
            </a:extLst>
          </p:cNvPr>
          <p:cNvCxnSpPr>
            <a:cxnSpLocks/>
          </p:cNvCxnSpPr>
          <p:nvPr/>
        </p:nvCxnSpPr>
        <p:spPr>
          <a:xfrm>
            <a:off x="2366251" y="1527831"/>
            <a:ext cx="0" cy="18360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77BAE75F-5D83-2E35-EC20-6432CEE966B6}"/>
              </a:ext>
            </a:extLst>
          </p:cNvPr>
          <p:cNvCxnSpPr>
            <a:cxnSpLocks/>
          </p:cNvCxnSpPr>
          <p:nvPr/>
        </p:nvCxnSpPr>
        <p:spPr>
          <a:xfrm>
            <a:off x="962402" y="2243172"/>
            <a:ext cx="140385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5" name="椭圆 184">
            <a:extLst>
              <a:ext uri="{FF2B5EF4-FFF2-40B4-BE49-F238E27FC236}">
                <a16:creationId xmlns:a16="http://schemas.microsoft.com/office/drawing/2014/main" id="{D9A60D5B-2738-2496-6C5D-F864ED1BC334}"/>
              </a:ext>
            </a:extLst>
          </p:cNvPr>
          <p:cNvSpPr/>
          <p:nvPr/>
        </p:nvSpPr>
        <p:spPr>
          <a:xfrm>
            <a:off x="2284450" y="2167723"/>
            <a:ext cx="163621" cy="163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8"/>
          </a:p>
        </p:txBody>
      </p:sp>
      <p:sp>
        <p:nvSpPr>
          <p:cNvPr id="186" name="文本框 185">
            <a:extLst>
              <a:ext uri="{FF2B5EF4-FFF2-40B4-BE49-F238E27FC236}">
                <a16:creationId xmlns:a16="http://schemas.microsoft.com/office/drawing/2014/main" id="{4F431CDF-49ED-C430-11D4-73C4DF6D176D}"/>
              </a:ext>
            </a:extLst>
          </p:cNvPr>
          <p:cNvSpPr txBox="1"/>
          <p:nvPr/>
        </p:nvSpPr>
        <p:spPr>
          <a:xfrm>
            <a:off x="2054624" y="822826"/>
            <a:ext cx="2728239"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Market Clearing Process</a:t>
            </a:r>
            <a:endParaRPr lang="zh-CN" altLang="en-US" b="1" dirty="0">
              <a:latin typeface="Times New Roman" panose="02020603050405020304" pitchFamily="18" charset="0"/>
              <a:cs typeface="Times New Roman" panose="02020603050405020304" pitchFamily="18" charset="0"/>
            </a:endParaRPr>
          </a:p>
        </p:txBody>
      </p:sp>
      <p:cxnSp>
        <p:nvCxnSpPr>
          <p:cNvPr id="187" name="连接符: 曲线 186">
            <a:extLst>
              <a:ext uri="{FF2B5EF4-FFF2-40B4-BE49-F238E27FC236}">
                <a16:creationId xmlns:a16="http://schemas.microsoft.com/office/drawing/2014/main" id="{9634F71B-B672-73F9-42D3-B42E90D91E07}"/>
              </a:ext>
            </a:extLst>
          </p:cNvPr>
          <p:cNvCxnSpPr>
            <a:cxnSpLocks/>
            <a:stCxn id="139" idx="0"/>
            <a:endCxn id="182" idx="1"/>
          </p:cNvCxnSpPr>
          <p:nvPr/>
        </p:nvCxnSpPr>
        <p:spPr>
          <a:xfrm rot="16200000" flipV="1">
            <a:off x="872133" y="3239928"/>
            <a:ext cx="470523" cy="1066500"/>
          </a:xfrm>
          <a:prstGeom prst="curvedConnector4">
            <a:avLst>
              <a:gd name="adj1" fmla="val 33647"/>
              <a:gd name="adj2" fmla="val 148017"/>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8" name="连接符: 曲线 187">
            <a:extLst>
              <a:ext uri="{FF2B5EF4-FFF2-40B4-BE49-F238E27FC236}">
                <a16:creationId xmlns:a16="http://schemas.microsoft.com/office/drawing/2014/main" id="{BBED007A-D6CC-BD78-1BBA-3D5747348723}"/>
              </a:ext>
            </a:extLst>
          </p:cNvPr>
          <p:cNvCxnSpPr>
            <a:cxnSpLocks/>
            <a:stCxn id="181" idx="3"/>
            <a:endCxn id="140" idx="0"/>
          </p:cNvCxnSpPr>
          <p:nvPr/>
        </p:nvCxnSpPr>
        <p:spPr>
          <a:xfrm flipH="1">
            <a:off x="4874062" y="3548921"/>
            <a:ext cx="1131740" cy="470137"/>
          </a:xfrm>
          <a:prstGeom prst="curvedConnector4">
            <a:avLst>
              <a:gd name="adj1" fmla="val -20199"/>
              <a:gd name="adj2" fmla="val 66366"/>
            </a:avLst>
          </a:prstGeom>
          <a:ln w="190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90" name="文本框 189">
            <a:extLst>
              <a:ext uri="{FF2B5EF4-FFF2-40B4-BE49-F238E27FC236}">
                <a16:creationId xmlns:a16="http://schemas.microsoft.com/office/drawing/2014/main" id="{8D522529-7AF2-42BB-FA06-D12B7F6C2A2C}"/>
              </a:ext>
            </a:extLst>
          </p:cNvPr>
          <p:cNvSpPr txBox="1"/>
          <p:nvPr/>
        </p:nvSpPr>
        <p:spPr>
          <a:xfrm>
            <a:off x="6728673" y="861608"/>
            <a:ext cx="5177470" cy="2031325"/>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A double-auction </a:t>
            </a:r>
            <a:r>
              <a:rPr lang="zh-CN" altLang="en-US" dirty="0">
                <a:latin typeface="Calibri" panose="020F0502020204030204" pitchFamily="34" charset="0"/>
                <a:cs typeface="Calibri" panose="020F0502020204030204" pitchFamily="34" charset="0"/>
              </a:rPr>
              <a:t>market comprises</a:t>
            </a:r>
            <a:r>
              <a:rPr lang="en-US" altLang="zh-CN"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A set of buyers (blue), define their bidding price and quantity.</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A set of sellers (green), define their offering price and quantity. </a:t>
            </a:r>
          </a:p>
          <a:p>
            <a:pPr marL="285750" indent="-285750">
              <a:buFont typeface="Arial" panose="020B0604020202020204" pitchFamily="34" charset="0"/>
              <a:buChar char="•"/>
            </a:pPr>
            <a:r>
              <a:rPr lang="en-US" altLang="zh-CN" dirty="0">
                <a:latin typeface="Calibri" panose="020F0502020204030204" pitchFamily="34" charset="0"/>
                <a:cs typeface="Calibri" panose="020F0502020204030204" pitchFamily="34" charset="0"/>
              </a:rPr>
              <a:t>An order book, allocates and lists all accepted bids and offers.</a:t>
            </a:r>
            <a:endParaRPr lang="zh-CN" altLang="en-US" dirty="0">
              <a:latin typeface="Calibri" panose="020F0502020204030204" pitchFamily="34" charset="0"/>
              <a:cs typeface="Calibri" panose="020F0502020204030204" pitchFamily="34" charset="0"/>
            </a:endParaRPr>
          </a:p>
        </p:txBody>
      </p:sp>
      <p:sp>
        <p:nvSpPr>
          <p:cNvPr id="191" name="文本框 190">
            <a:extLst>
              <a:ext uri="{FF2B5EF4-FFF2-40B4-BE49-F238E27FC236}">
                <a16:creationId xmlns:a16="http://schemas.microsoft.com/office/drawing/2014/main" id="{C94EFFC5-0C19-0BD8-7515-CDFA19A0052C}"/>
              </a:ext>
            </a:extLst>
          </p:cNvPr>
          <p:cNvSpPr txBox="1"/>
          <p:nvPr/>
        </p:nvSpPr>
        <p:spPr>
          <a:xfrm>
            <a:off x="6728672" y="3036093"/>
            <a:ext cx="5288449" cy="3293209"/>
          </a:xfrm>
          <a:prstGeom prst="rect">
            <a:avLst/>
          </a:prstGeom>
          <a:noFill/>
        </p:spPr>
        <p:txBody>
          <a:bodyPr wrap="square">
            <a:spAutoFit/>
          </a:bodyPr>
          <a:lstStyle/>
          <a:p>
            <a:pPr>
              <a:spcAft>
                <a:spcPts val="600"/>
              </a:spcAft>
            </a:pPr>
            <a:r>
              <a:rPr lang="en-US" altLang="zh-CN" b="1" i="1" dirty="0">
                <a:latin typeface="Calibri" panose="020F0502020204030204" pitchFamily="34" charset="0"/>
                <a:cs typeface="Calibri" panose="020F0502020204030204" pitchFamily="34" charset="0"/>
              </a:rPr>
              <a:t>Step 1: </a:t>
            </a:r>
            <a:r>
              <a:rPr lang="en-US" altLang="zh-CN" dirty="0">
                <a:latin typeface="Calibri" panose="020F0502020204030204" pitchFamily="34" charset="0"/>
                <a:cs typeface="Calibri" panose="020F0502020204030204" pitchFamily="34" charset="0"/>
              </a:rPr>
              <a:t>t</a:t>
            </a:r>
            <a:r>
              <a:rPr lang="zh-CN" altLang="en-US" dirty="0">
                <a:latin typeface="Calibri" panose="020F0502020204030204" pitchFamily="34" charset="0"/>
                <a:cs typeface="Calibri" panose="020F0502020204030204" pitchFamily="34" charset="0"/>
              </a:rPr>
              <a:t>he clearing process iterates down the order books and attempts to match each buy order with sell order until the </a:t>
            </a:r>
            <a:r>
              <a:rPr lang="en-US" altLang="zh-CN" dirty="0">
                <a:latin typeface="Calibri" panose="020F0502020204030204" pitchFamily="34" charset="0"/>
                <a:cs typeface="Calibri" panose="020F0502020204030204" pitchFamily="34" charset="0"/>
              </a:rPr>
              <a:t>bidding</a:t>
            </a:r>
            <a:r>
              <a:rPr lang="zh-CN" altLang="en-US" dirty="0">
                <a:latin typeface="Calibri" panose="020F0502020204030204" pitchFamily="34" charset="0"/>
                <a:cs typeface="Calibri" panose="020F0502020204030204" pitchFamily="34" charset="0"/>
              </a:rPr>
              <a:t> price is less than the </a:t>
            </a:r>
            <a:r>
              <a:rPr lang="en-US" altLang="zh-CN" dirty="0">
                <a:latin typeface="Calibri" panose="020F0502020204030204" pitchFamily="34" charset="0"/>
                <a:cs typeface="Calibri" panose="020F0502020204030204" pitchFamily="34" charset="0"/>
              </a:rPr>
              <a:t>offering</a:t>
            </a:r>
            <a:r>
              <a:rPr lang="zh-CN" altLang="en-US" dirty="0">
                <a:latin typeface="Calibri" panose="020F0502020204030204" pitchFamily="34" charset="0"/>
                <a:cs typeface="Calibri" panose="020F0502020204030204" pitchFamily="34" charset="0"/>
              </a:rPr>
              <a:t> price or no unmatched order exists anymore</a:t>
            </a:r>
            <a:r>
              <a:rPr lang="en-US" altLang="zh-CN" dirty="0">
                <a:latin typeface="Calibri" panose="020F0502020204030204" pitchFamily="34" charset="0"/>
                <a:cs typeface="Calibri" panose="020F0502020204030204" pitchFamily="34" charset="0"/>
              </a:rPr>
              <a:t>.</a:t>
            </a:r>
          </a:p>
          <a:p>
            <a:r>
              <a:rPr lang="en-US" altLang="zh-CN" b="1" i="1" dirty="0">
                <a:latin typeface="Calibri" panose="020F0502020204030204" pitchFamily="34" charset="0"/>
                <a:cs typeface="Calibri" panose="020F0502020204030204" pitchFamily="34" charset="0"/>
              </a:rPr>
              <a:t>Step 2: </a:t>
            </a:r>
            <a:r>
              <a:rPr lang="en-US" altLang="zh-CN" dirty="0">
                <a:latin typeface="Calibri" panose="020F0502020204030204" pitchFamily="34" charset="0"/>
                <a:cs typeface="Calibri" panose="020F0502020204030204" pitchFamily="34" charset="0"/>
              </a:rPr>
              <a:t>w</a:t>
            </a:r>
            <a:r>
              <a:rPr lang="zh-CN" altLang="en-US" dirty="0">
                <a:latin typeface="Calibri" panose="020F0502020204030204" pitchFamily="34" charset="0"/>
                <a:cs typeface="Calibri" panose="020F0502020204030204" pitchFamily="34" charset="0"/>
              </a:rPr>
              <a:t>hen two orders get matched</a:t>
            </a:r>
            <a:r>
              <a:rPr lang="en-US" altLang="zh-CN" dirty="0">
                <a:latin typeface="Calibri" panose="020F0502020204030204" pitchFamily="34" charset="0"/>
                <a:cs typeface="Calibri" panose="020F0502020204030204" pitchFamily="34" charset="0"/>
              </a:rPr>
              <a:t>:</a:t>
            </a:r>
          </a:p>
          <a:p>
            <a:r>
              <a:rPr lang="en-US" altLang="zh-CN" dirty="0">
                <a:latin typeface="Calibri" panose="020F0502020204030204" pitchFamily="34" charset="0"/>
                <a:cs typeface="Calibri" panose="020F0502020204030204" pitchFamily="34" charset="0"/>
              </a:rPr>
              <a:t>Local trading price = mid-pricing of two orders.</a:t>
            </a:r>
          </a:p>
          <a:p>
            <a:pPr>
              <a:spcAft>
                <a:spcPts val="600"/>
              </a:spcAft>
            </a:pPr>
            <a:r>
              <a:rPr lang="en-US" altLang="zh-CN" dirty="0">
                <a:latin typeface="Calibri" panose="020F0502020204030204" pitchFamily="34" charset="0"/>
                <a:cs typeface="Calibri" panose="020F0502020204030204" pitchFamily="34" charset="0"/>
              </a:rPr>
              <a:t>Local trading quantity = lower value of two orders.</a:t>
            </a:r>
            <a:endParaRPr lang="zh-CN" altLang="en-US" dirty="0">
              <a:latin typeface="Calibri" panose="020F0502020204030204" pitchFamily="34" charset="0"/>
              <a:cs typeface="Calibri" panose="020F0502020204030204" pitchFamily="34" charset="0"/>
            </a:endParaRPr>
          </a:p>
          <a:p>
            <a:pPr>
              <a:spcAft>
                <a:spcPts val="600"/>
              </a:spcAft>
            </a:pPr>
            <a:r>
              <a:rPr lang="en-US" altLang="zh-CN" b="1" i="1" dirty="0">
                <a:latin typeface="Calibri" panose="020F0502020204030204" pitchFamily="34" charset="0"/>
                <a:cs typeface="Calibri" panose="020F0502020204030204" pitchFamily="34" charset="0"/>
              </a:rPr>
              <a:t>Step 3: </a:t>
            </a:r>
            <a:r>
              <a:rPr lang="en-US" altLang="zh-CN" dirty="0">
                <a:latin typeface="Calibri" panose="020F0502020204030204" pitchFamily="34" charset="0"/>
                <a:cs typeface="Calibri" panose="020F0502020204030204" pitchFamily="34" charset="0"/>
              </a:rPr>
              <a:t>t</a:t>
            </a:r>
            <a:r>
              <a:rPr lang="zh-CN" altLang="en-US" dirty="0">
                <a:latin typeface="Calibri" panose="020F0502020204030204" pitchFamily="34" charset="0"/>
                <a:cs typeface="Calibri" panose="020F0502020204030204" pitchFamily="34" charset="0"/>
              </a:rPr>
              <a:t>he remaining </a:t>
            </a:r>
            <a:r>
              <a:rPr lang="en-US" altLang="zh-CN" dirty="0">
                <a:latin typeface="Calibri" panose="020F0502020204030204" pitchFamily="34" charset="0"/>
                <a:cs typeface="Calibri" panose="020F0502020204030204" pitchFamily="34" charset="0"/>
              </a:rPr>
              <a:t>order </a:t>
            </a:r>
            <a:r>
              <a:rPr lang="zh-CN" altLang="en-US" dirty="0">
                <a:latin typeface="Calibri" panose="020F0502020204030204" pitchFamily="34" charset="0"/>
                <a:cs typeface="Calibri" panose="020F0502020204030204" pitchFamily="34" charset="0"/>
              </a:rPr>
              <a:t>quantity and the unmatched orders are balanced with the utility company at the </a:t>
            </a:r>
            <a:r>
              <a:rPr lang="en-US" altLang="zh-CN" dirty="0">
                <a:latin typeface="Calibri" panose="020F0502020204030204" pitchFamily="34" charset="0"/>
                <a:cs typeface="Calibri" panose="020F0502020204030204" pitchFamily="34" charset="0"/>
              </a:rPr>
              <a:t>unattractive </a:t>
            </a:r>
            <a:r>
              <a:rPr lang="zh-CN" altLang="en-US" dirty="0">
                <a:latin typeface="Calibri" panose="020F0502020204030204" pitchFamily="34" charset="0"/>
                <a:cs typeface="Calibri" panose="020F0502020204030204" pitchFamily="34" charset="0"/>
              </a:rPr>
              <a:t>grid electricity prices</a:t>
            </a:r>
            <a:r>
              <a:rPr lang="en-US" altLang="zh-CN" dirty="0">
                <a:latin typeface="Calibri" panose="020F0502020204030204" pitchFamily="34" charset="0"/>
                <a:cs typeface="Calibri" panose="020F0502020204030204" pitchFamily="34" charset="0"/>
              </a:rPr>
              <a:t>, Time-of-Use and Feed-in-Tariff. </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3063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7056669"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Energy Subsystem in Power Grid</a:t>
            </a:r>
          </a:p>
        </p:txBody>
      </p:sp>
      <p:pic>
        <p:nvPicPr>
          <p:cNvPr id="6" name="Picture 2">
            <a:extLst>
              <a:ext uri="{FF2B5EF4-FFF2-40B4-BE49-F238E27FC236}">
                <a16:creationId xmlns:a16="http://schemas.microsoft.com/office/drawing/2014/main" id="{4C0D28CE-D551-6146-957F-A16A27AAA2B1}"/>
              </a:ext>
            </a:extLst>
          </p:cNvPr>
          <p:cNvPicPr>
            <a:picLocks noChangeAspect="1" noChangeArrowheads="1"/>
          </p:cNvPicPr>
          <p:nvPr/>
        </p:nvPicPr>
        <p:blipFill>
          <a:blip r:embed="rId2" cstate="print"/>
          <a:srcRect/>
          <a:stretch>
            <a:fillRect/>
          </a:stretch>
        </p:blipFill>
        <p:spPr bwMode="auto">
          <a:xfrm>
            <a:off x="2014443" y="869146"/>
            <a:ext cx="7456224" cy="4745878"/>
          </a:xfrm>
          <a:prstGeom prst="rect">
            <a:avLst/>
          </a:prstGeom>
          <a:noFill/>
          <a:ln w="9525">
            <a:noFill/>
            <a:miter lim="800000"/>
            <a:headEnd/>
            <a:tailEnd/>
          </a:ln>
        </p:spPr>
      </p:pic>
      <p:sp>
        <p:nvSpPr>
          <p:cNvPr id="8" name="TextBox 7">
            <a:extLst>
              <a:ext uri="{FF2B5EF4-FFF2-40B4-BE49-F238E27FC236}">
                <a16:creationId xmlns:a16="http://schemas.microsoft.com/office/drawing/2014/main" id="{F7D98F27-F880-8445-BB11-90C56985F4DA}"/>
              </a:ext>
            </a:extLst>
          </p:cNvPr>
          <p:cNvSpPr txBox="1"/>
          <p:nvPr/>
        </p:nvSpPr>
        <p:spPr>
          <a:xfrm>
            <a:off x="2014443" y="5794938"/>
            <a:ext cx="7456224" cy="369332"/>
          </a:xfrm>
          <a:prstGeom prst="rect">
            <a:avLst/>
          </a:prstGeom>
          <a:noFill/>
        </p:spPr>
        <p:txBody>
          <a:bodyPr wrap="square">
            <a:spAutoFit/>
          </a:bodyPr>
          <a:lstStyle/>
          <a:p>
            <a:r>
              <a:rPr lang="en-US" altLang="ko-KR" sz="1800" dirty="0">
                <a:effectLst>
                  <a:outerShdw blurRad="38100" dist="38100" dir="2700000" algn="tl">
                    <a:srgbClr val="DDDDDD"/>
                  </a:outerShdw>
                </a:effectLst>
                <a:latin typeface="Calibri" panose="020F0502020204030204" pitchFamily="34" charset="0"/>
                <a:cs typeface="Calibri" panose="020F0502020204030204" pitchFamily="34" charset="0"/>
              </a:rPr>
              <a:t>Renewable energy can be either in power generation or distribution grid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20112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80</a:t>
            </a:fld>
            <a:endParaRPr lang="zh-CN" altLang="en-US" dirty="0"/>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Local Trading for Multi-Energy Microgrids</a:t>
            </a:r>
          </a:p>
        </p:txBody>
      </p:sp>
      <p:sp>
        <p:nvSpPr>
          <p:cNvPr id="9" name="文本框 9">
            <a:extLst>
              <a:ext uri="{FF2B5EF4-FFF2-40B4-BE49-F238E27FC236}">
                <a16:creationId xmlns:a16="http://schemas.microsoft.com/office/drawing/2014/main" id="{84BF82AB-0848-77EF-C456-C95D28438C9D}"/>
              </a:ext>
            </a:extLst>
          </p:cNvPr>
          <p:cNvSpPr txBox="1"/>
          <p:nvPr/>
        </p:nvSpPr>
        <p:spPr>
          <a:xfrm>
            <a:off x="6338781" y="2968954"/>
            <a:ext cx="5707170" cy="33810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da-DK"/>
            </a:defPPr>
            <a:lvl1pPr marL="0" indent="0" eaLnBrk="1" hangingPunct="1">
              <a:spcBef>
                <a:spcPct val="20000"/>
              </a:spcBef>
              <a:buFont typeface="Wingdings" panose="05000000000000000000" pitchFamily="2" charset="2"/>
              <a:buNone/>
              <a:defRPr sz="1800" i="0">
                <a:solidFill>
                  <a:srgbClr val="002060"/>
                </a:solidFill>
                <a:latin typeface="+mn-lt"/>
                <a:cs typeface="+mn-cs"/>
              </a:defRPr>
            </a:lvl1pPr>
            <a:lvl2pPr marL="228600" lvl="1" indent="0" eaLnBrk="1" hangingPunct="1">
              <a:spcBef>
                <a:spcPct val="20000"/>
              </a:spcBef>
              <a:buNone/>
              <a:defRPr sz="1900">
                <a:solidFill>
                  <a:srgbClr val="002060"/>
                </a:solidFill>
                <a:latin typeface="+mn-lt"/>
              </a:defRPr>
            </a:lvl2pPr>
            <a:lvl3pPr marL="952500" indent="-190500" eaLnBrk="0" hangingPunct="0">
              <a:spcBef>
                <a:spcPct val="20000"/>
              </a:spcBef>
              <a:buChar char="»"/>
              <a:defRPr>
                <a:solidFill>
                  <a:srgbClr val="4B4F55"/>
                </a:solidFill>
                <a:latin typeface="+mn-lt"/>
              </a:defRPr>
            </a:lvl3pPr>
            <a:lvl4pPr marL="1333500" indent="-190500" eaLnBrk="0" hangingPunct="0">
              <a:spcBef>
                <a:spcPct val="20000"/>
              </a:spcBef>
              <a:buFont typeface="Wingdings" pitchFamily="2" charset="2"/>
              <a:buChar char="§"/>
              <a:defRPr sz="1400">
                <a:solidFill>
                  <a:srgbClr val="4B4F55"/>
                </a:solidFill>
                <a:latin typeface="+mn-lt"/>
              </a:defRPr>
            </a:lvl4pPr>
            <a:lvl5pPr marL="1727200" indent="-203200" eaLnBrk="0" hangingPunct="0">
              <a:spcBef>
                <a:spcPct val="20000"/>
              </a:spcBef>
              <a:buChar char="°"/>
              <a:defRPr sz="1400">
                <a:solidFill>
                  <a:srgbClr val="4B4F55"/>
                </a:solidFill>
                <a:latin typeface="+mn-lt"/>
              </a:defRPr>
            </a:lvl5pPr>
            <a:lvl6pPr marL="2184400" indent="-203200" fontAlgn="base">
              <a:spcBef>
                <a:spcPct val="20000"/>
              </a:spcBef>
              <a:spcAft>
                <a:spcPct val="0"/>
              </a:spcAft>
              <a:buChar char="°"/>
              <a:defRPr sz="1400">
                <a:solidFill>
                  <a:srgbClr val="4B4F55"/>
                </a:solidFill>
                <a:latin typeface="+mn-lt"/>
              </a:defRPr>
            </a:lvl6pPr>
            <a:lvl7pPr marL="2641600" indent="-203200" fontAlgn="base">
              <a:spcBef>
                <a:spcPct val="20000"/>
              </a:spcBef>
              <a:spcAft>
                <a:spcPct val="0"/>
              </a:spcAft>
              <a:buChar char="°"/>
              <a:defRPr sz="1400">
                <a:solidFill>
                  <a:srgbClr val="4B4F55"/>
                </a:solidFill>
                <a:latin typeface="+mn-lt"/>
              </a:defRPr>
            </a:lvl7pPr>
            <a:lvl8pPr marL="3098800" indent="-203200" fontAlgn="base">
              <a:spcBef>
                <a:spcPct val="20000"/>
              </a:spcBef>
              <a:spcAft>
                <a:spcPct val="0"/>
              </a:spcAft>
              <a:buChar char="°"/>
              <a:defRPr sz="1400">
                <a:solidFill>
                  <a:srgbClr val="4B4F55"/>
                </a:solidFill>
                <a:latin typeface="+mn-lt"/>
              </a:defRPr>
            </a:lvl8pPr>
            <a:lvl9pPr marL="3556000" indent="-203200" fontAlgn="base">
              <a:spcBef>
                <a:spcPct val="20000"/>
              </a:spcBef>
              <a:spcAft>
                <a:spcPct val="0"/>
              </a:spcAft>
              <a:buChar char="°"/>
              <a:defRPr sz="1400">
                <a:solidFill>
                  <a:srgbClr val="4B4F55"/>
                </a:solidFill>
                <a:latin typeface="+mn-lt"/>
              </a:defRPr>
            </a:lvl9pPr>
          </a:lstStyle>
          <a:p>
            <a:pPr marL="285750" indent="-285750">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Compared to the conventional P2G </a:t>
            </a:r>
            <a:r>
              <a:rPr lang="en-GB" altLang="zh-CN" sz="2000" i="0" dirty="0">
                <a:solidFill>
                  <a:srgbClr val="040404"/>
                </a:solidFill>
                <a:latin typeface="Calibri" panose="020F0502020204030204" pitchFamily="34" charset="0"/>
                <a:cs typeface="Calibri" panose="020F0502020204030204" pitchFamily="34" charset="0"/>
              </a:rPr>
              <a:t>(power-to-grid)</a:t>
            </a:r>
            <a:r>
              <a:rPr lang="en-GB" sz="2000" dirty="0">
                <a:solidFill>
                  <a:schemeClr val="tx1"/>
                </a:solidFill>
                <a:latin typeface="Calibri" panose="020F0502020204030204" pitchFamily="34" charset="0"/>
                <a:cs typeface="Calibri" panose="020F0502020204030204" pitchFamily="34" charset="0"/>
              </a:rPr>
              <a:t> case, MEMGs under P2P case can absorb more renewable energies and reduce more demand peaks. </a:t>
            </a:r>
          </a:p>
          <a:p>
            <a:pPr marL="285750" indent="-285750">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MEMGs trade more frequently (23 hours) and a large amount of quantities among each other within the day.</a:t>
            </a:r>
          </a:p>
          <a:p>
            <a:pPr marL="285750" indent="-285750">
              <a:buFont typeface="Arial" panose="020B0604020202020204" pitchFamily="34" charset="0"/>
              <a:buChar char="•"/>
            </a:pPr>
            <a:r>
              <a:rPr lang="en-GB" sz="2000" dirty="0">
                <a:solidFill>
                  <a:schemeClr val="tx1"/>
                </a:solidFill>
                <a:latin typeface="Calibri" panose="020F0502020204030204" pitchFamily="34" charset="0"/>
                <a:cs typeface="Calibri" panose="020F0502020204030204" pitchFamily="34" charset="0"/>
              </a:rPr>
              <a:t>MEMGs select the suitable trading prices, so that the buyers and sellers of MEMGs can achieve more trading deals and reduce net costs. </a:t>
            </a:r>
          </a:p>
        </p:txBody>
      </p:sp>
      <p:sp>
        <p:nvSpPr>
          <p:cNvPr id="10" name="文本框 9">
            <a:extLst>
              <a:ext uri="{FF2B5EF4-FFF2-40B4-BE49-F238E27FC236}">
                <a16:creationId xmlns:a16="http://schemas.microsoft.com/office/drawing/2014/main" id="{AE472FDE-EB1C-54FE-92DF-ED1407B07724}"/>
              </a:ext>
            </a:extLst>
          </p:cNvPr>
          <p:cNvSpPr txBox="1"/>
          <p:nvPr/>
        </p:nvSpPr>
        <p:spPr>
          <a:xfrm>
            <a:off x="311284" y="2634355"/>
            <a:ext cx="6027496" cy="307777"/>
          </a:xfrm>
          <a:prstGeom prst="rect">
            <a:avLst/>
          </a:prstGeom>
          <a:noFill/>
        </p:spPr>
        <p:txBody>
          <a:bodyPr wrap="square" rtlCol="0">
            <a:spAutoFit/>
          </a:bodyPr>
          <a:lstStyle/>
          <a:p>
            <a:pPr marL="363538" indent="-363538" algn="ctr">
              <a:spcBef>
                <a:spcPts val="0"/>
              </a:spcBef>
              <a:spcAft>
                <a:spcPts val="0"/>
              </a:spcAft>
            </a:pPr>
            <a:r>
              <a:rPr lang="en-GB" sz="1400" i="0" dirty="0">
                <a:solidFill>
                  <a:srgbClr val="040404"/>
                </a:solidFill>
                <a:latin typeface="Calibri" panose="020F0502020204030204" pitchFamily="34" charset="0"/>
                <a:cs typeface="Calibri" panose="020F0502020204030204" pitchFamily="34" charset="0"/>
              </a:rPr>
              <a:t>Figure 1: Net loads for 3 MEMGs under P2G (power-to-grid) and P2P markets.</a:t>
            </a:r>
          </a:p>
        </p:txBody>
      </p:sp>
      <p:sp>
        <p:nvSpPr>
          <p:cNvPr id="11" name="文本框 10">
            <a:extLst>
              <a:ext uri="{FF2B5EF4-FFF2-40B4-BE49-F238E27FC236}">
                <a16:creationId xmlns:a16="http://schemas.microsoft.com/office/drawing/2014/main" id="{E41C9177-9DBA-59E7-5E21-3BDC6D7956D0}"/>
              </a:ext>
            </a:extLst>
          </p:cNvPr>
          <p:cNvSpPr txBox="1"/>
          <p:nvPr/>
        </p:nvSpPr>
        <p:spPr>
          <a:xfrm>
            <a:off x="625032" y="6122419"/>
            <a:ext cx="5400000" cy="307777"/>
          </a:xfrm>
          <a:prstGeom prst="rect">
            <a:avLst/>
          </a:prstGeom>
          <a:noFill/>
        </p:spPr>
        <p:txBody>
          <a:bodyPr wrap="square" rtlCol="0">
            <a:spAutoFit/>
          </a:bodyPr>
          <a:lstStyle/>
          <a:p>
            <a:pPr marL="363538" indent="-363538" algn="ctr">
              <a:spcBef>
                <a:spcPts val="0"/>
              </a:spcBef>
              <a:spcAft>
                <a:spcPts val="0"/>
              </a:spcAft>
            </a:pPr>
            <a:r>
              <a:rPr lang="en-GB" sz="1400" i="0" dirty="0">
                <a:solidFill>
                  <a:srgbClr val="040404"/>
                </a:solidFill>
                <a:latin typeface="Calibri" panose="020F0502020204030204" pitchFamily="34" charset="0"/>
                <a:cs typeface="Calibri" panose="020F0502020204030204" pitchFamily="34" charset="0"/>
              </a:rPr>
              <a:t>Figure 2: Local trading quantities and prices under P2P market.</a:t>
            </a:r>
          </a:p>
        </p:txBody>
      </p:sp>
      <p:pic>
        <p:nvPicPr>
          <p:cNvPr id="12" name="图片 11" descr="图表, 折线图&#10;&#10;描述已自动生成">
            <a:extLst>
              <a:ext uri="{FF2B5EF4-FFF2-40B4-BE49-F238E27FC236}">
                <a16:creationId xmlns:a16="http://schemas.microsoft.com/office/drawing/2014/main" id="{34AEE03B-B170-EF75-543C-5CE38454A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26" y="727341"/>
            <a:ext cx="6008724" cy="1897491"/>
          </a:xfrm>
          <a:prstGeom prst="rect">
            <a:avLst/>
          </a:prstGeom>
        </p:spPr>
      </p:pic>
      <p:pic>
        <p:nvPicPr>
          <p:cNvPr id="13" name="图片 12" descr="图表&#10;&#10;描述已自动生成">
            <a:extLst>
              <a:ext uri="{FF2B5EF4-FFF2-40B4-BE49-F238E27FC236}">
                <a16:creationId xmlns:a16="http://schemas.microsoft.com/office/drawing/2014/main" id="{CD4EB16C-BE31-C4DC-1492-A8C41B6A4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88" y="3047194"/>
            <a:ext cx="5760000" cy="3116084"/>
          </a:xfrm>
          <a:prstGeom prst="rect">
            <a:avLst/>
          </a:prstGeom>
        </p:spPr>
      </p:pic>
      <p:graphicFrame>
        <p:nvGraphicFramePr>
          <p:cNvPr id="14" name="表格 9">
            <a:extLst>
              <a:ext uri="{FF2B5EF4-FFF2-40B4-BE49-F238E27FC236}">
                <a16:creationId xmlns:a16="http://schemas.microsoft.com/office/drawing/2014/main" id="{26822AE1-C39A-F485-E885-3279E9AB3F17}"/>
              </a:ext>
            </a:extLst>
          </p:cNvPr>
          <p:cNvGraphicFramePr>
            <a:graphicFrameLocks noGrp="1"/>
          </p:cNvGraphicFramePr>
          <p:nvPr>
            <p:extLst>
              <p:ext uri="{D42A27DB-BD31-4B8C-83A1-F6EECF244321}">
                <p14:modId xmlns:p14="http://schemas.microsoft.com/office/powerpoint/2010/main" val="427738797"/>
              </p:ext>
            </p:extLst>
          </p:nvPr>
        </p:nvGraphicFramePr>
        <p:xfrm>
          <a:off x="7053797" y="968752"/>
          <a:ext cx="4500000" cy="1656080"/>
        </p:xfrm>
        <a:graphic>
          <a:graphicData uri="http://schemas.openxmlformats.org/drawingml/2006/table">
            <a:tbl>
              <a:tblPr firstRow="1" bandRow="1">
                <a:tableStyleId>{5C22544A-7EE6-4342-B048-85BDC9FD1C3A}</a:tableStyleId>
              </a:tblPr>
              <a:tblGrid>
                <a:gridCol w="1125000">
                  <a:extLst>
                    <a:ext uri="{9D8B030D-6E8A-4147-A177-3AD203B41FA5}">
                      <a16:colId xmlns:a16="http://schemas.microsoft.com/office/drawing/2014/main" val="2011041380"/>
                    </a:ext>
                  </a:extLst>
                </a:gridCol>
                <a:gridCol w="1125000">
                  <a:extLst>
                    <a:ext uri="{9D8B030D-6E8A-4147-A177-3AD203B41FA5}">
                      <a16:colId xmlns:a16="http://schemas.microsoft.com/office/drawing/2014/main" val="4293912381"/>
                    </a:ext>
                  </a:extLst>
                </a:gridCol>
                <a:gridCol w="1125000">
                  <a:extLst>
                    <a:ext uri="{9D8B030D-6E8A-4147-A177-3AD203B41FA5}">
                      <a16:colId xmlns:a16="http://schemas.microsoft.com/office/drawing/2014/main" val="1386497210"/>
                    </a:ext>
                  </a:extLst>
                </a:gridCol>
                <a:gridCol w="1125000">
                  <a:extLst>
                    <a:ext uri="{9D8B030D-6E8A-4147-A177-3AD203B41FA5}">
                      <a16:colId xmlns:a16="http://schemas.microsoft.com/office/drawing/2014/main" val="336591329"/>
                    </a:ext>
                  </a:extLst>
                </a:gridCol>
              </a:tblGrid>
              <a:tr h="370840">
                <a:tc>
                  <a:txBody>
                    <a:bodyPr/>
                    <a:lstStyle/>
                    <a:p>
                      <a:pPr algn="ctr"/>
                      <a:r>
                        <a:rPr lang="en-US" altLang="zh-CN" dirty="0">
                          <a:latin typeface="Calibri" panose="020F0502020204030204" pitchFamily="34" charset="0"/>
                          <a:cs typeface="Calibri" panose="020F0502020204030204" pitchFamily="34" charset="0"/>
                        </a:rPr>
                        <a:t>Markets</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Internal trading (kWh)</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External trading (kWh)</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Cost ($)</a:t>
                      </a:r>
                      <a:endParaRPr lang="zh-CN"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97394462"/>
                  </a:ext>
                </a:extLst>
              </a:tr>
              <a:tr h="370840">
                <a:tc>
                  <a:txBody>
                    <a:bodyPr/>
                    <a:lstStyle/>
                    <a:p>
                      <a:pPr algn="ctr"/>
                      <a:r>
                        <a:rPr lang="en-US" altLang="zh-CN" dirty="0">
                          <a:latin typeface="Calibri" panose="020F0502020204030204" pitchFamily="34" charset="0"/>
                          <a:cs typeface="Calibri" panose="020F0502020204030204" pitchFamily="34" charset="0"/>
                        </a:rPr>
                        <a:t>P2G</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7,382</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1,151</a:t>
                      </a:r>
                      <a:endParaRPr lang="zh-CN"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39428646"/>
                  </a:ext>
                </a:extLst>
              </a:tr>
              <a:tr h="370840">
                <a:tc>
                  <a:txBody>
                    <a:bodyPr/>
                    <a:lstStyle/>
                    <a:p>
                      <a:pPr algn="ctr"/>
                      <a:r>
                        <a:rPr lang="en-US" altLang="zh-CN" dirty="0">
                          <a:latin typeface="Calibri" panose="020F0502020204030204" pitchFamily="34" charset="0"/>
                          <a:cs typeface="Calibri" panose="020F0502020204030204" pitchFamily="34" charset="0"/>
                        </a:rPr>
                        <a:t>P2P</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7,263</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1,933</a:t>
                      </a:r>
                      <a:endParaRPr lang="zh-CN" altLang="en-US" dirty="0">
                        <a:latin typeface="Calibri" panose="020F0502020204030204" pitchFamily="34" charset="0"/>
                        <a:cs typeface="Calibri" panose="020F0502020204030204" pitchFamily="34" charset="0"/>
                      </a:endParaRPr>
                    </a:p>
                  </a:txBody>
                  <a:tcPr anchor="ctr"/>
                </a:tc>
                <a:tc>
                  <a:txBody>
                    <a:bodyPr/>
                    <a:lstStyle/>
                    <a:p>
                      <a:pPr algn="ctr"/>
                      <a:r>
                        <a:rPr lang="en-US" altLang="zh-CN" dirty="0">
                          <a:latin typeface="Calibri" panose="020F0502020204030204" pitchFamily="34" charset="0"/>
                          <a:cs typeface="Calibri" panose="020F0502020204030204" pitchFamily="34" charset="0"/>
                        </a:rPr>
                        <a:t>881</a:t>
                      </a:r>
                      <a:endParaRPr lang="zh-CN"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52350473"/>
                  </a:ext>
                </a:extLst>
              </a:tr>
            </a:tbl>
          </a:graphicData>
        </a:graphic>
      </p:graphicFrame>
    </p:spTree>
    <p:extLst>
      <p:ext uri="{BB962C8B-B14F-4D97-AF65-F5344CB8AC3E}">
        <p14:creationId xmlns:p14="http://schemas.microsoft.com/office/powerpoint/2010/main" val="3995922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81</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Smart grid applications</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Household P2P energy trading</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Multi-energy Microgrid P2P energy trading</a:t>
            </a:r>
          </a:p>
          <a:p>
            <a:pPr marL="800100" lvl="1" indent="-342900">
              <a:spcBef>
                <a:spcPts val="600"/>
              </a:spcBef>
              <a:buFont typeface="Arial" panose="020B0604020202020204" pitchFamily="34" charset="0"/>
              <a:buChar char="•"/>
            </a:pPr>
            <a:r>
              <a:rPr lang="en-US" altLang="zh-CN" sz="2400" dirty="0">
                <a:solidFill>
                  <a:srgbClr val="C00000"/>
                </a:solidFill>
                <a:latin typeface="Calibri" panose="020F0502020204030204" pitchFamily="34" charset="0"/>
                <a:cs typeface="Calibri" panose="020F0502020204030204" pitchFamily="34" charset="0"/>
              </a:rPr>
              <a:t>EV ancillary services in power-transportation network</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32646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Case Study III: EVs Ancillary Service</a:t>
            </a:r>
          </a:p>
        </p:txBody>
      </p:sp>
      <p:sp>
        <p:nvSpPr>
          <p:cNvPr id="6" name="文本框 5">
            <a:extLst>
              <a:ext uri="{FF2B5EF4-FFF2-40B4-BE49-F238E27FC236}">
                <a16:creationId xmlns:a16="http://schemas.microsoft.com/office/drawing/2014/main" id="{44077883-B7B3-1C5A-69DB-4AA0264B1A06}"/>
              </a:ext>
            </a:extLst>
          </p:cNvPr>
          <p:cNvSpPr txBox="1"/>
          <p:nvPr/>
        </p:nvSpPr>
        <p:spPr>
          <a:xfrm>
            <a:off x="1119635" y="1577962"/>
            <a:ext cx="9944847" cy="2308324"/>
          </a:xfrm>
          <a:prstGeom prst="rect">
            <a:avLst/>
          </a:prstGeom>
          <a:noFill/>
        </p:spPr>
        <p:txBody>
          <a:bodyPr wrap="square">
            <a:spAutoFit/>
          </a:bodyPr>
          <a:lstStyle/>
          <a:p>
            <a:pPr algn="ctr">
              <a:spcBef>
                <a:spcPts val="600"/>
              </a:spcBef>
            </a:pPr>
            <a:r>
              <a:rPr lang="en-US" altLang="zh-CN" sz="3600" b="1" dirty="0">
                <a:solidFill>
                  <a:srgbClr val="C00000"/>
                </a:solidFill>
                <a:latin typeface="Calibri" panose="020F0502020204030204" pitchFamily="34" charset="0"/>
                <a:cs typeface="Calibri" panose="020F0502020204030204" pitchFamily="34" charset="0"/>
              </a:rPr>
              <a:t>Multi-Service Provision for Electric Vehicles in Power-Transportation Networks Towards a Low-carbon Transition: A Hierarchical and Hybrid Multi-Agent Reinforcement Learning Approach</a:t>
            </a:r>
            <a:endParaRPr lang="en-US" altLang="zh-CN" sz="3200" b="1" dirty="0">
              <a:solidFill>
                <a:srgbClr val="C00000"/>
              </a:solidFill>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E7BC0BF2-DFF9-84C4-9329-4A62A5FBA9A2}"/>
              </a:ext>
            </a:extLst>
          </p:cNvPr>
          <p:cNvSpPr txBox="1"/>
          <p:nvPr/>
        </p:nvSpPr>
        <p:spPr>
          <a:xfrm>
            <a:off x="398081" y="5064674"/>
            <a:ext cx="11387956" cy="830997"/>
          </a:xfrm>
          <a:prstGeom prst="rect">
            <a:avLst/>
          </a:prstGeom>
          <a:noFill/>
        </p:spPr>
        <p:txBody>
          <a:bodyPr wrap="square">
            <a:spAutoFit/>
          </a:bodyPr>
          <a:lstStyle/>
          <a:p>
            <a:pPr>
              <a:spcBef>
                <a:spcPts val="600"/>
              </a:spcBef>
            </a:pP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[4] Dawei Qiu, Yi Wang, Mingyang Sun, and Goran Strbac, “Multi-service provision for electric vehicles in power-transportation networks towards a low-carbon transition: a hierarchical and hybrid multi-agent reinforcement learning approach”, </a:t>
            </a:r>
            <a:r>
              <a:rPr lang="en-US" altLang="zh-CN" sz="1600" i="1" dirty="0">
                <a:solidFill>
                  <a:schemeClr val="tx1">
                    <a:lumMod val="50000"/>
                    <a:lumOff val="50000"/>
                  </a:schemeClr>
                </a:solidFill>
                <a:latin typeface="Calibri" panose="020F0502020204030204" pitchFamily="34" charset="0"/>
                <a:cs typeface="Calibri" panose="020F0502020204030204" pitchFamily="34" charset="0"/>
              </a:rPr>
              <a:t>Applied Energy</a:t>
            </a:r>
            <a:r>
              <a:rPr lang="en-US" altLang="zh-CN" sz="1600" dirty="0">
                <a:solidFill>
                  <a:schemeClr val="tx1">
                    <a:lumMod val="50000"/>
                    <a:lumOff val="50000"/>
                  </a:schemeClr>
                </a:solidFill>
                <a:latin typeface="Calibri" panose="020F0502020204030204" pitchFamily="34" charset="0"/>
                <a:cs typeface="Calibri" panose="020F0502020204030204" pitchFamily="34" charset="0"/>
              </a:rPr>
              <a:t>, Volume 313, page 118790, May 2022.</a:t>
            </a:r>
            <a:endParaRPr lang="en-US" altLang="zh-CN" sz="1400"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0315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Scheme of EV Multi-Service Provision</a:t>
            </a:r>
          </a:p>
        </p:txBody>
      </p:sp>
      <p:grpSp>
        <p:nvGrpSpPr>
          <p:cNvPr id="6" name="组合 5">
            <a:extLst>
              <a:ext uri="{FF2B5EF4-FFF2-40B4-BE49-F238E27FC236}">
                <a16:creationId xmlns:a16="http://schemas.microsoft.com/office/drawing/2014/main" id="{E129D6E7-7BEF-DC23-1524-25CCDC959CF3}"/>
              </a:ext>
            </a:extLst>
          </p:cNvPr>
          <p:cNvGrpSpPr/>
          <p:nvPr/>
        </p:nvGrpSpPr>
        <p:grpSpPr>
          <a:xfrm>
            <a:off x="311284" y="1029073"/>
            <a:ext cx="4848812" cy="3980346"/>
            <a:chOff x="311284" y="1225923"/>
            <a:chExt cx="4848812" cy="3980346"/>
          </a:xfrm>
        </p:grpSpPr>
        <p:sp>
          <p:nvSpPr>
            <p:cNvPr id="5" name="平行四边形 4">
              <a:extLst>
                <a:ext uri="{FF2B5EF4-FFF2-40B4-BE49-F238E27FC236}">
                  <a16:creationId xmlns:a16="http://schemas.microsoft.com/office/drawing/2014/main" id="{54D34DC7-3497-8B4E-E32A-1BE6FF07D780}"/>
                </a:ext>
              </a:extLst>
            </p:cNvPr>
            <p:cNvSpPr/>
            <p:nvPr/>
          </p:nvSpPr>
          <p:spPr>
            <a:xfrm flipV="1">
              <a:off x="705170" y="1279208"/>
              <a:ext cx="4277359" cy="1224000"/>
            </a:xfrm>
            <a:prstGeom prst="parallelogram">
              <a:avLst>
                <a:gd name="adj" fmla="val 6096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sp>
          <p:nvSpPr>
            <p:cNvPr id="9" name="平行四边形 8">
              <a:extLst>
                <a:ext uri="{FF2B5EF4-FFF2-40B4-BE49-F238E27FC236}">
                  <a16:creationId xmlns:a16="http://schemas.microsoft.com/office/drawing/2014/main" id="{8EB03813-EFA1-8F35-5FD8-1BE1F626C6B4}"/>
                </a:ext>
              </a:extLst>
            </p:cNvPr>
            <p:cNvSpPr/>
            <p:nvPr/>
          </p:nvSpPr>
          <p:spPr>
            <a:xfrm flipV="1">
              <a:off x="978224" y="4018269"/>
              <a:ext cx="4068000" cy="1188000"/>
            </a:xfrm>
            <a:prstGeom prst="parallelogram">
              <a:avLst>
                <a:gd name="adj" fmla="val 6096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sp>
          <p:nvSpPr>
            <p:cNvPr id="10" name="平行四边形 9">
              <a:extLst>
                <a:ext uri="{FF2B5EF4-FFF2-40B4-BE49-F238E27FC236}">
                  <a16:creationId xmlns:a16="http://schemas.microsoft.com/office/drawing/2014/main" id="{7461FB9C-EC76-4ACD-B5C3-1BEEB50A3799}"/>
                </a:ext>
              </a:extLst>
            </p:cNvPr>
            <p:cNvSpPr/>
            <p:nvPr/>
          </p:nvSpPr>
          <p:spPr>
            <a:xfrm flipV="1">
              <a:off x="966438" y="2742882"/>
              <a:ext cx="3848100" cy="950936"/>
            </a:xfrm>
            <a:prstGeom prst="parallelogram">
              <a:avLst>
                <a:gd name="adj" fmla="val 609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cxnSp>
          <p:nvCxnSpPr>
            <p:cNvPr id="11" name="直接连接符 10">
              <a:extLst>
                <a:ext uri="{FF2B5EF4-FFF2-40B4-BE49-F238E27FC236}">
                  <a16:creationId xmlns:a16="http://schemas.microsoft.com/office/drawing/2014/main" id="{988F0318-1A98-94ED-CF03-A7A471D064CD}"/>
                </a:ext>
              </a:extLst>
            </p:cNvPr>
            <p:cNvCxnSpPr>
              <a:cxnSpLocks/>
            </p:cNvCxnSpPr>
            <p:nvPr/>
          </p:nvCxnSpPr>
          <p:spPr>
            <a:xfrm>
              <a:off x="1407394" y="4441340"/>
              <a:ext cx="207293" cy="356724"/>
            </a:xfrm>
            <a:prstGeom prst="line">
              <a:avLst/>
            </a:prstGeom>
            <a:ln w="28575"/>
          </p:spPr>
          <p:style>
            <a:lnRef idx="2">
              <a:schemeClr val="dk1"/>
            </a:lnRef>
            <a:fillRef idx="0">
              <a:schemeClr val="dk1"/>
            </a:fillRef>
            <a:effectRef idx="1">
              <a:schemeClr val="dk1"/>
            </a:effectRef>
            <a:fontRef idx="minor">
              <a:schemeClr val="tx1"/>
            </a:fontRef>
          </p:style>
        </p:cxnSp>
        <p:cxnSp>
          <p:nvCxnSpPr>
            <p:cNvPr id="12" name="连接符: 肘形 11">
              <a:extLst>
                <a:ext uri="{FF2B5EF4-FFF2-40B4-BE49-F238E27FC236}">
                  <a16:creationId xmlns:a16="http://schemas.microsoft.com/office/drawing/2014/main" id="{D9600D85-0149-ED4B-0E1F-9D56FE3D2C90}"/>
                </a:ext>
              </a:extLst>
            </p:cNvPr>
            <p:cNvCxnSpPr>
              <a:cxnSpLocks/>
            </p:cNvCxnSpPr>
            <p:nvPr/>
          </p:nvCxnSpPr>
          <p:spPr>
            <a:xfrm flipV="1">
              <a:off x="1501162" y="4194877"/>
              <a:ext cx="2542175" cy="399071"/>
            </a:xfrm>
            <a:prstGeom prst="bentConnector3">
              <a:avLst>
                <a:gd name="adj1" fmla="val 19394"/>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E6C614FB-18E2-274A-91C3-15C86D1329E8}"/>
                </a:ext>
              </a:extLst>
            </p:cNvPr>
            <p:cNvCxnSpPr>
              <a:cxnSpLocks/>
            </p:cNvCxnSpPr>
            <p:nvPr/>
          </p:nvCxnSpPr>
          <p:spPr>
            <a:xfrm>
              <a:off x="1586587" y="4720614"/>
              <a:ext cx="25200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034">
              <a:extLst>
                <a:ext uri="{FF2B5EF4-FFF2-40B4-BE49-F238E27FC236}">
                  <a16:creationId xmlns:a16="http://schemas.microsoft.com/office/drawing/2014/main" id="{A06D2710-78F3-5BDB-722A-61AD5F1FD55E}"/>
                </a:ext>
              </a:extLst>
            </p:cNvPr>
            <p:cNvSpPr/>
            <p:nvPr/>
          </p:nvSpPr>
          <p:spPr>
            <a:xfrm>
              <a:off x="2835396" y="4587808"/>
              <a:ext cx="642441"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DG</a:t>
              </a:r>
            </a:p>
          </p:txBody>
        </p:sp>
        <p:sp>
          <p:nvSpPr>
            <p:cNvPr id="15" name="Rectangle 1015">
              <a:extLst>
                <a:ext uri="{FF2B5EF4-FFF2-40B4-BE49-F238E27FC236}">
                  <a16:creationId xmlns:a16="http://schemas.microsoft.com/office/drawing/2014/main" id="{C1E4A933-1525-4FFD-99C5-AB96707DBE57}"/>
                </a:ext>
              </a:extLst>
            </p:cNvPr>
            <p:cNvSpPr/>
            <p:nvPr/>
          </p:nvSpPr>
          <p:spPr>
            <a:xfrm>
              <a:off x="933684" y="2682399"/>
              <a:ext cx="1106477" cy="430887"/>
            </a:xfrm>
            <a:prstGeom prst="rect">
              <a:avLst/>
            </a:prstGeom>
          </p:spPr>
          <p:txBody>
            <a:bodyPr wrap="square">
              <a:spAutoFit/>
            </a:bodyPr>
            <a:lstStyle/>
            <a:p>
              <a:pPr algn="ctr"/>
              <a:r>
                <a:rPr lang="en-US" sz="1100" b="1"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T</a:t>
              </a:r>
              <a:r>
                <a:rPr lang="en-US" altLang="zh-CN" sz="1100" b="1"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ransportation network</a:t>
              </a:r>
              <a:endParaRPr lang="zh-CN" altLang="en-US" sz="1100" b="1" dirty="0">
                <a:solidFill>
                  <a:schemeClr val="accent1"/>
                </a:solidFill>
                <a:latin typeface="Cambria Math" panose="02040503050406030204" pitchFamily="18" charset="0"/>
              </a:endParaRPr>
            </a:p>
          </p:txBody>
        </p:sp>
        <p:sp>
          <p:nvSpPr>
            <p:cNvPr id="16" name="Rectangle 1015">
              <a:extLst>
                <a:ext uri="{FF2B5EF4-FFF2-40B4-BE49-F238E27FC236}">
                  <a16:creationId xmlns:a16="http://schemas.microsoft.com/office/drawing/2014/main" id="{A34BF97D-742F-CD9B-D866-559ADC0A3855}"/>
                </a:ext>
              </a:extLst>
            </p:cNvPr>
            <p:cNvSpPr/>
            <p:nvPr/>
          </p:nvSpPr>
          <p:spPr>
            <a:xfrm>
              <a:off x="1297890" y="3979219"/>
              <a:ext cx="718791" cy="430887"/>
            </a:xfrm>
            <a:prstGeom prst="rect">
              <a:avLst/>
            </a:prstGeom>
          </p:spPr>
          <p:txBody>
            <a:bodyPr wrap="square">
              <a:spAutoFit/>
            </a:bodyPr>
            <a:lstStyle/>
            <a:p>
              <a:pPr algn="ctr"/>
              <a:r>
                <a:rPr lang="en-US" sz="1100" b="1" dirty="0">
                  <a:solidFill>
                    <a:schemeClr val="accent2"/>
                  </a:solidFill>
                  <a:latin typeface="Times New Roman" panose="02020603050405020304" pitchFamily="18" charset="0"/>
                  <a:ea typeface="Cambria Math" panose="02040503050406030204" pitchFamily="18" charset="0"/>
                  <a:cs typeface="Times New Roman" panose="02020603050405020304" pitchFamily="18" charset="0"/>
                </a:rPr>
                <a:t>Power</a:t>
              </a:r>
              <a:r>
                <a:rPr lang="en-US" altLang="zh-CN" sz="1100" b="1" dirty="0">
                  <a:solidFill>
                    <a:schemeClr val="accent2"/>
                  </a:solidFill>
                  <a:latin typeface="Times New Roman" panose="02020603050405020304" pitchFamily="18" charset="0"/>
                  <a:ea typeface="Cambria Math" panose="02040503050406030204" pitchFamily="18" charset="0"/>
                  <a:cs typeface="Times New Roman" panose="02020603050405020304" pitchFamily="18" charset="0"/>
                </a:rPr>
                <a:t> network</a:t>
              </a:r>
              <a:endParaRPr lang="zh-CN" altLang="en-US" sz="1100" b="1" dirty="0">
                <a:solidFill>
                  <a:schemeClr val="accent2"/>
                </a:solidFill>
                <a:latin typeface="Cambria Math" panose="02040503050406030204" pitchFamily="18" charset="0"/>
              </a:endParaRPr>
            </a:p>
          </p:txBody>
        </p:sp>
        <p:cxnSp>
          <p:nvCxnSpPr>
            <p:cNvPr id="17" name="连接符: 肘形 16">
              <a:extLst>
                <a:ext uri="{FF2B5EF4-FFF2-40B4-BE49-F238E27FC236}">
                  <a16:creationId xmlns:a16="http://schemas.microsoft.com/office/drawing/2014/main" id="{B1A94E60-E57C-6387-1AEC-9B553748D8B9}"/>
                </a:ext>
              </a:extLst>
            </p:cNvPr>
            <p:cNvCxnSpPr>
              <a:cxnSpLocks/>
              <a:stCxn id="61" idx="0"/>
              <a:endCxn id="62" idx="3"/>
            </p:cNvCxnSpPr>
            <p:nvPr/>
          </p:nvCxnSpPr>
          <p:spPr>
            <a:xfrm rot="16200000" flipV="1">
              <a:off x="3417850" y="1649614"/>
              <a:ext cx="424721" cy="314484"/>
            </a:xfrm>
            <a:prstGeom prst="bentConnector2">
              <a:avLst/>
            </a:prstGeom>
            <a:ln w="12700">
              <a:solidFill>
                <a:srgbClr val="3399FF"/>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91">
              <a:extLst>
                <a:ext uri="{FF2B5EF4-FFF2-40B4-BE49-F238E27FC236}">
                  <a16:creationId xmlns:a16="http://schemas.microsoft.com/office/drawing/2014/main" id="{38FEC79F-D8E8-F599-9C66-57A800D736A3}"/>
                </a:ext>
              </a:extLst>
            </p:cNvPr>
            <p:cNvCxnSpPr>
              <a:cxnSpLocks/>
              <a:stCxn id="83" idx="1"/>
              <a:endCxn id="9" idx="5"/>
            </p:cNvCxnSpPr>
            <p:nvPr/>
          </p:nvCxnSpPr>
          <p:spPr>
            <a:xfrm rot="10800000" flipV="1">
              <a:off x="1340362" y="2245731"/>
              <a:ext cx="160800" cy="2366538"/>
            </a:xfrm>
            <a:prstGeom prst="bentConnector3">
              <a:avLst>
                <a:gd name="adj1" fmla="val 602169"/>
              </a:avLst>
            </a:prstGeom>
            <a:ln w="127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9" name="图片 18" descr="图标&#10;&#10;描述已自动生成">
              <a:extLst>
                <a:ext uri="{FF2B5EF4-FFF2-40B4-BE49-F238E27FC236}">
                  <a16:creationId xmlns:a16="http://schemas.microsoft.com/office/drawing/2014/main" id="{181AFEE7-46F5-46F2-407D-CB64CE56D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248" y="2019216"/>
              <a:ext cx="432000" cy="435233"/>
            </a:xfrm>
            <a:prstGeom prst="rect">
              <a:avLst/>
            </a:prstGeom>
          </p:spPr>
        </p:pic>
        <p:cxnSp>
          <p:nvCxnSpPr>
            <p:cNvPr id="20" name="直接连接符 19">
              <a:extLst>
                <a:ext uri="{FF2B5EF4-FFF2-40B4-BE49-F238E27FC236}">
                  <a16:creationId xmlns:a16="http://schemas.microsoft.com/office/drawing/2014/main" id="{D1A16FFD-DAD0-795D-05AD-0DE7328884B7}"/>
                </a:ext>
              </a:extLst>
            </p:cNvPr>
            <p:cNvCxnSpPr>
              <a:cxnSpLocks/>
            </p:cNvCxnSpPr>
            <p:nvPr/>
          </p:nvCxnSpPr>
          <p:spPr>
            <a:xfrm>
              <a:off x="1999788" y="4036060"/>
              <a:ext cx="247081" cy="412556"/>
            </a:xfrm>
            <a:prstGeom prst="line">
              <a:avLst/>
            </a:prstGeom>
            <a:ln w="28575"/>
          </p:spPr>
          <p:style>
            <a:lnRef idx="2">
              <a:schemeClr val="dk1"/>
            </a:lnRef>
            <a:fillRef idx="0">
              <a:schemeClr val="dk1"/>
            </a:fillRef>
            <a:effectRef idx="1">
              <a:schemeClr val="dk1"/>
            </a:effectRef>
            <a:fontRef idx="minor">
              <a:schemeClr val="tx1"/>
            </a:fontRef>
          </p:style>
        </p:cxnSp>
        <p:cxnSp>
          <p:nvCxnSpPr>
            <p:cNvPr id="21" name="直接连接符 20">
              <a:extLst>
                <a:ext uri="{FF2B5EF4-FFF2-40B4-BE49-F238E27FC236}">
                  <a16:creationId xmlns:a16="http://schemas.microsoft.com/office/drawing/2014/main" id="{DC3B4F24-EBCB-A42F-9206-102830F9C8B2}"/>
                </a:ext>
              </a:extLst>
            </p:cNvPr>
            <p:cNvCxnSpPr>
              <a:cxnSpLocks/>
            </p:cNvCxnSpPr>
            <p:nvPr/>
          </p:nvCxnSpPr>
          <p:spPr>
            <a:xfrm>
              <a:off x="3657804" y="4663342"/>
              <a:ext cx="277027" cy="446077"/>
            </a:xfrm>
            <a:prstGeom prst="line">
              <a:avLst/>
            </a:prstGeom>
            <a:ln w="28575"/>
          </p:spPr>
          <p:style>
            <a:lnRef idx="2">
              <a:schemeClr val="dk1"/>
            </a:lnRef>
            <a:fillRef idx="0">
              <a:schemeClr val="dk1"/>
            </a:fillRef>
            <a:effectRef idx="1">
              <a:schemeClr val="dk1"/>
            </a:effectRef>
            <a:fontRef idx="minor">
              <a:schemeClr val="tx1"/>
            </a:fontRef>
          </p:style>
        </p:cxnSp>
        <p:cxnSp>
          <p:nvCxnSpPr>
            <p:cNvPr id="22" name="直接连接符 21">
              <a:extLst>
                <a:ext uri="{FF2B5EF4-FFF2-40B4-BE49-F238E27FC236}">
                  <a16:creationId xmlns:a16="http://schemas.microsoft.com/office/drawing/2014/main" id="{903CFF21-2845-2A1F-0DBD-4E032157AE44}"/>
                </a:ext>
              </a:extLst>
            </p:cNvPr>
            <p:cNvCxnSpPr>
              <a:cxnSpLocks/>
            </p:cNvCxnSpPr>
            <p:nvPr/>
          </p:nvCxnSpPr>
          <p:spPr>
            <a:xfrm>
              <a:off x="2583800" y="4657938"/>
              <a:ext cx="277027" cy="446077"/>
            </a:xfrm>
            <a:prstGeom prst="line">
              <a:avLst/>
            </a:prstGeom>
            <a:ln w="28575"/>
          </p:spPr>
          <p:style>
            <a:lnRef idx="2">
              <a:schemeClr val="dk1"/>
            </a:lnRef>
            <a:fillRef idx="0">
              <a:schemeClr val="dk1"/>
            </a:fillRef>
            <a:effectRef idx="1">
              <a:schemeClr val="dk1"/>
            </a:effectRef>
            <a:fontRef idx="minor">
              <a:schemeClr val="tx1"/>
            </a:fontRef>
          </p:style>
        </p:cxnSp>
        <p:cxnSp>
          <p:nvCxnSpPr>
            <p:cNvPr id="23" name="直接连接符 22">
              <a:extLst>
                <a:ext uri="{FF2B5EF4-FFF2-40B4-BE49-F238E27FC236}">
                  <a16:creationId xmlns:a16="http://schemas.microsoft.com/office/drawing/2014/main" id="{CABCD633-344C-FF00-09A7-1309A33C7C97}"/>
                </a:ext>
              </a:extLst>
            </p:cNvPr>
            <p:cNvCxnSpPr>
              <a:cxnSpLocks/>
            </p:cNvCxnSpPr>
            <p:nvPr/>
          </p:nvCxnSpPr>
          <p:spPr>
            <a:xfrm>
              <a:off x="2916708" y="4036060"/>
              <a:ext cx="187320" cy="308409"/>
            </a:xfrm>
            <a:prstGeom prst="line">
              <a:avLst/>
            </a:prstGeom>
            <a:ln w="28575"/>
          </p:spPr>
          <p:style>
            <a:lnRef idx="2">
              <a:schemeClr val="dk1"/>
            </a:lnRef>
            <a:fillRef idx="0">
              <a:schemeClr val="dk1"/>
            </a:fillRef>
            <a:effectRef idx="1">
              <a:schemeClr val="dk1"/>
            </a:effectRef>
            <a:fontRef idx="minor">
              <a:schemeClr val="tx1"/>
            </a:fontRef>
          </p:style>
        </p:cxnSp>
        <p:cxnSp>
          <p:nvCxnSpPr>
            <p:cNvPr id="24" name="直接连接符 23">
              <a:extLst>
                <a:ext uri="{FF2B5EF4-FFF2-40B4-BE49-F238E27FC236}">
                  <a16:creationId xmlns:a16="http://schemas.microsoft.com/office/drawing/2014/main" id="{24AD04ED-8415-F6A3-23A6-B072CEBDF1A5}"/>
                </a:ext>
              </a:extLst>
            </p:cNvPr>
            <p:cNvCxnSpPr>
              <a:cxnSpLocks/>
            </p:cNvCxnSpPr>
            <p:nvPr/>
          </p:nvCxnSpPr>
          <p:spPr>
            <a:xfrm>
              <a:off x="3949677" y="4036060"/>
              <a:ext cx="187320" cy="308409"/>
            </a:xfrm>
            <a:prstGeom prst="line">
              <a:avLst/>
            </a:prstGeom>
            <a:ln w="28575"/>
          </p:spPr>
          <p:style>
            <a:lnRef idx="2">
              <a:schemeClr val="dk1"/>
            </a:lnRef>
            <a:fillRef idx="0">
              <a:schemeClr val="dk1"/>
            </a:fillRef>
            <a:effectRef idx="1">
              <a:schemeClr val="dk1"/>
            </a:effectRef>
            <a:fontRef idx="minor">
              <a:schemeClr val="tx1"/>
            </a:fontRef>
          </p:style>
        </p:cxnSp>
        <p:cxnSp>
          <p:nvCxnSpPr>
            <p:cNvPr id="25" name="连接符: 肘形 24">
              <a:extLst>
                <a:ext uri="{FF2B5EF4-FFF2-40B4-BE49-F238E27FC236}">
                  <a16:creationId xmlns:a16="http://schemas.microsoft.com/office/drawing/2014/main" id="{5251709B-985F-267A-3E15-64C0163D822C}"/>
                </a:ext>
              </a:extLst>
            </p:cNvPr>
            <p:cNvCxnSpPr>
              <a:cxnSpLocks/>
            </p:cNvCxnSpPr>
            <p:nvPr/>
          </p:nvCxnSpPr>
          <p:spPr>
            <a:xfrm>
              <a:off x="1501162" y="4593948"/>
              <a:ext cx="2295155" cy="280628"/>
            </a:xfrm>
            <a:prstGeom prst="bentConnector3">
              <a:avLst>
                <a:gd name="adj1" fmla="val 2593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图片 25" descr="图标&#10;&#10;描述已自动生成">
              <a:extLst>
                <a:ext uri="{FF2B5EF4-FFF2-40B4-BE49-F238E27FC236}">
                  <a16:creationId xmlns:a16="http://schemas.microsoft.com/office/drawing/2014/main" id="{A47D76F9-A7BA-3B37-9488-B1FBEB338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4295" y="4245257"/>
              <a:ext cx="252000" cy="253886"/>
            </a:xfrm>
            <a:prstGeom prst="rect">
              <a:avLst/>
            </a:prstGeom>
          </p:spPr>
        </p:pic>
        <p:pic>
          <p:nvPicPr>
            <p:cNvPr id="27" name="图片 26">
              <a:extLst>
                <a:ext uri="{FF2B5EF4-FFF2-40B4-BE49-F238E27FC236}">
                  <a16:creationId xmlns:a16="http://schemas.microsoft.com/office/drawing/2014/main" id="{EF7F76B0-ED24-37C8-5415-025A4C7C9563}"/>
                </a:ext>
              </a:extLst>
            </p:cNvPr>
            <p:cNvPicPr>
              <a:picLocks noChangeAspect="1"/>
            </p:cNvPicPr>
            <p:nvPr/>
          </p:nvPicPr>
          <p:blipFill>
            <a:blip r:embed="rId4"/>
            <a:stretch>
              <a:fillRect/>
            </a:stretch>
          </p:blipFill>
          <p:spPr>
            <a:xfrm rot="10800000">
              <a:off x="2757332" y="4584153"/>
              <a:ext cx="251999" cy="253886"/>
            </a:xfrm>
            <a:prstGeom prst="rect">
              <a:avLst/>
            </a:prstGeom>
          </p:spPr>
        </p:pic>
        <p:cxnSp>
          <p:nvCxnSpPr>
            <p:cNvPr id="28" name="直接连接符 27">
              <a:extLst>
                <a:ext uri="{FF2B5EF4-FFF2-40B4-BE49-F238E27FC236}">
                  <a16:creationId xmlns:a16="http://schemas.microsoft.com/office/drawing/2014/main" id="{9F8159BA-28B4-7C16-DD2A-88E5B8E077B1}"/>
                </a:ext>
              </a:extLst>
            </p:cNvPr>
            <p:cNvCxnSpPr>
              <a:cxnSpLocks/>
              <a:endCxn id="27" idx="3"/>
            </p:cNvCxnSpPr>
            <p:nvPr/>
          </p:nvCxnSpPr>
          <p:spPr>
            <a:xfrm>
              <a:off x="2644317" y="4711096"/>
              <a:ext cx="11301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FC99A0C-2733-6735-AA7B-47B99A966CA5}"/>
                </a:ext>
              </a:extLst>
            </p:cNvPr>
            <p:cNvCxnSpPr>
              <a:cxnSpLocks/>
              <a:endCxn id="26" idx="1"/>
            </p:cNvCxnSpPr>
            <p:nvPr/>
          </p:nvCxnSpPr>
          <p:spPr>
            <a:xfrm>
              <a:off x="2204925" y="4372200"/>
              <a:ext cx="12937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图片 29" descr="图标&#10;&#10;描述已自动生成">
              <a:extLst>
                <a:ext uri="{FF2B5EF4-FFF2-40B4-BE49-F238E27FC236}">
                  <a16:creationId xmlns:a16="http://schemas.microsoft.com/office/drawing/2014/main" id="{5D71C8DB-CAFF-C247-964A-C8B8E1AB3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483" y="4894206"/>
              <a:ext cx="252000" cy="253886"/>
            </a:xfrm>
            <a:prstGeom prst="rect">
              <a:avLst/>
            </a:prstGeom>
          </p:spPr>
        </p:pic>
        <p:cxnSp>
          <p:nvCxnSpPr>
            <p:cNvPr id="31" name="直接连接符 30">
              <a:extLst>
                <a:ext uri="{FF2B5EF4-FFF2-40B4-BE49-F238E27FC236}">
                  <a16:creationId xmlns:a16="http://schemas.microsoft.com/office/drawing/2014/main" id="{039F28B3-1037-8F0A-57C4-7F56701A1398}"/>
                </a:ext>
              </a:extLst>
            </p:cNvPr>
            <p:cNvCxnSpPr>
              <a:cxnSpLocks/>
              <a:endCxn id="30" idx="1"/>
            </p:cNvCxnSpPr>
            <p:nvPr/>
          </p:nvCxnSpPr>
          <p:spPr>
            <a:xfrm>
              <a:off x="2820113" y="5021149"/>
              <a:ext cx="12937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0A25BEDD-43B9-6242-4C76-5EA1675A9172}"/>
                </a:ext>
              </a:extLst>
            </p:cNvPr>
            <p:cNvCxnSpPr>
              <a:cxnSpLocks/>
            </p:cNvCxnSpPr>
            <p:nvPr/>
          </p:nvCxnSpPr>
          <p:spPr>
            <a:xfrm>
              <a:off x="3895375" y="5019505"/>
              <a:ext cx="11301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1034">
              <a:extLst>
                <a:ext uri="{FF2B5EF4-FFF2-40B4-BE49-F238E27FC236}">
                  <a16:creationId xmlns:a16="http://schemas.microsoft.com/office/drawing/2014/main" id="{01512425-D6A1-4B84-25F2-0B28E613017B}"/>
                </a:ext>
              </a:extLst>
            </p:cNvPr>
            <p:cNvSpPr/>
            <p:nvPr/>
          </p:nvSpPr>
          <p:spPr>
            <a:xfrm>
              <a:off x="4042789" y="4897420"/>
              <a:ext cx="642441"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PV</a:t>
              </a:r>
            </a:p>
          </p:txBody>
        </p:sp>
        <p:sp>
          <p:nvSpPr>
            <p:cNvPr id="34" name="Rectangle 1034">
              <a:extLst>
                <a:ext uri="{FF2B5EF4-FFF2-40B4-BE49-F238E27FC236}">
                  <a16:creationId xmlns:a16="http://schemas.microsoft.com/office/drawing/2014/main" id="{1F617E1C-BF55-2F0C-7F2F-8A85ED086132}"/>
                </a:ext>
              </a:extLst>
            </p:cNvPr>
            <p:cNvSpPr/>
            <p:nvPr/>
          </p:nvSpPr>
          <p:spPr>
            <a:xfrm>
              <a:off x="1623990" y="4734625"/>
              <a:ext cx="471327"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Load</a:t>
              </a:r>
            </a:p>
          </p:txBody>
        </p:sp>
        <p:sp>
          <p:nvSpPr>
            <p:cNvPr id="35" name="Rectangle 1034">
              <a:extLst>
                <a:ext uri="{FF2B5EF4-FFF2-40B4-BE49-F238E27FC236}">
                  <a16:creationId xmlns:a16="http://schemas.microsoft.com/office/drawing/2014/main" id="{6E49230D-642B-4270-9258-3544FFF2810E}"/>
                </a:ext>
              </a:extLst>
            </p:cNvPr>
            <p:cNvSpPr/>
            <p:nvPr/>
          </p:nvSpPr>
          <p:spPr>
            <a:xfrm>
              <a:off x="2929708" y="4920664"/>
              <a:ext cx="789150"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CS</a:t>
              </a:r>
            </a:p>
          </p:txBody>
        </p:sp>
        <p:cxnSp>
          <p:nvCxnSpPr>
            <p:cNvPr id="36" name="直接箭头连接符 35">
              <a:extLst>
                <a:ext uri="{FF2B5EF4-FFF2-40B4-BE49-F238E27FC236}">
                  <a16:creationId xmlns:a16="http://schemas.microsoft.com/office/drawing/2014/main" id="{3CBE5FC4-4FB1-ED8E-26B9-F3AD508A2E0B}"/>
                </a:ext>
              </a:extLst>
            </p:cNvPr>
            <p:cNvCxnSpPr>
              <a:cxnSpLocks/>
            </p:cNvCxnSpPr>
            <p:nvPr/>
          </p:nvCxnSpPr>
          <p:spPr>
            <a:xfrm>
              <a:off x="3075483" y="4283229"/>
              <a:ext cx="25200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61FF98C0-A539-C395-DB4D-0D2408351A72}"/>
                </a:ext>
              </a:extLst>
            </p:cNvPr>
            <p:cNvCxnSpPr>
              <a:cxnSpLocks/>
            </p:cNvCxnSpPr>
            <p:nvPr/>
          </p:nvCxnSpPr>
          <p:spPr>
            <a:xfrm>
              <a:off x="4105232" y="4283229"/>
              <a:ext cx="25200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1034">
              <a:extLst>
                <a:ext uri="{FF2B5EF4-FFF2-40B4-BE49-F238E27FC236}">
                  <a16:creationId xmlns:a16="http://schemas.microsoft.com/office/drawing/2014/main" id="{37005FF5-E687-E0A4-E723-7B15BD4B4D03}"/>
                </a:ext>
              </a:extLst>
            </p:cNvPr>
            <p:cNvSpPr/>
            <p:nvPr/>
          </p:nvSpPr>
          <p:spPr>
            <a:xfrm>
              <a:off x="3998254" y="3982498"/>
              <a:ext cx="510785"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Load</a:t>
              </a:r>
            </a:p>
          </p:txBody>
        </p:sp>
        <p:sp>
          <p:nvSpPr>
            <p:cNvPr id="39" name="Rectangle 1034">
              <a:extLst>
                <a:ext uri="{FF2B5EF4-FFF2-40B4-BE49-F238E27FC236}">
                  <a16:creationId xmlns:a16="http://schemas.microsoft.com/office/drawing/2014/main" id="{16472B1A-83D9-70F4-37E6-86747C125099}"/>
                </a:ext>
              </a:extLst>
            </p:cNvPr>
            <p:cNvSpPr/>
            <p:nvPr/>
          </p:nvSpPr>
          <p:spPr>
            <a:xfrm>
              <a:off x="3283593" y="4193191"/>
              <a:ext cx="487375"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Load</a:t>
              </a:r>
            </a:p>
          </p:txBody>
        </p:sp>
        <p:sp>
          <p:nvSpPr>
            <p:cNvPr id="40" name="椭圆 39">
              <a:extLst>
                <a:ext uri="{FF2B5EF4-FFF2-40B4-BE49-F238E27FC236}">
                  <a16:creationId xmlns:a16="http://schemas.microsoft.com/office/drawing/2014/main" id="{38CB9A52-EA97-B4C7-B019-C5217581C9BC}"/>
                </a:ext>
              </a:extLst>
            </p:cNvPr>
            <p:cNvSpPr/>
            <p:nvPr/>
          </p:nvSpPr>
          <p:spPr>
            <a:xfrm>
              <a:off x="2058025" y="3064456"/>
              <a:ext cx="72000" cy="725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cxnSp>
          <p:nvCxnSpPr>
            <p:cNvPr id="41" name="直接连接符 40">
              <a:extLst>
                <a:ext uri="{FF2B5EF4-FFF2-40B4-BE49-F238E27FC236}">
                  <a16:creationId xmlns:a16="http://schemas.microsoft.com/office/drawing/2014/main" id="{B0E1417D-FD13-6F3B-6160-5985F30AE4C6}"/>
                </a:ext>
              </a:extLst>
            </p:cNvPr>
            <p:cNvCxnSpPr>
              <a:cxnSpLocks/>
              <a:endCxn id="40" idx="4"/>
            </p:cNvCxnSpPr>
            <p:nvPr/>
          </p:nvCxnSpPr>
          <p:spPr>
            <a:xfrm flipV="1">
              <a:off x="2093024" y="3136995"/>
              <a:ext cx="1001" cy="1053269"/>
            </a:xfrm>
            <a:prstGeom prst="line">
              <a:avLst/>
            </a:prstGeom>
            <a:ln w="127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EDA4B234-77F6-6038-3766-29E6A646909A}"/>
                </a:ext>
              </a:extLst>
            </p:cNvPr>
            <p:cNvSpPr/>
            <p:nvPr/>
          </p:nvSpPr>
          <p:spPr>
            <a:xfrm>
              <a:off x="4004146" y="3070009"/>
              <a:ext cx="72000" cy="725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cxnSp>
          <p:nvCxnSpPr>
            <p:cNvPr id="43" name="直接连接符 42">
              <a:extLst>
                <a:ext uri="{FF2B5EF4-FFF2-40B4-BE49-F238E27FC236}">
                  <a16:creationId xmlns:a16="http://schemas.microsoft.com/office/drawing/2014/main" id="{FFEA3A2B-73E0-C5BF-4C87-E9BEB5C349CD}"/>
                </a:ext>
              </a:extLst>
            </p:cNvPr>
            <p:cNvCxnSpPr>
              <a:cxnSpLocks/>
              <a:endCxn id="42" idx="4"/>
            </p:cNvCxnSpPr>
            <p:nvPr/>
          </p:nvCxnSpPr>
          <p:spPr>
            <a:xfrm flipV="1">
              <a:off x="4040146" y="3142548"/>
              <a:ext cx="0" cy="1052114"/>
            </a:xfrm>
            <a:prstGeom prst="line">
              <a:avLst/>
            </a:prstGeom>
            <a:ln w="127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4" name="椭圆 43">
              <a:extLst>
                <a:ext uri="{FF2B5EF4-FFF2-40B4-BE49-F238E27FC236}">
                  <a16:creationId xmlns:a16="http://schemas.microsoft.com/office/drawing/2014/main" id="{53C4AE52-1228-6942-B885-C44256825365}"/>
                </a:ext>
              </a:extLst>
            </p:cNvPr>
            <p:cNvSpPr/>
            <p:nvPr/>
          </p:nvSpPr>
          <p:spPr>
            <a:xfrm>
              <a:off x="2680865" y="3571783"/>
              <a:ext cx="72000" cy="725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cxnSp>
          <p:nvCxnSpPr>
            <p:cNvPr id="45" name="直接连接符 44">
              <a:extLst>
                <a:ext uri="{FF2B5EF4-FFF2-40B4-BE49-F238E27FC236}">
                  <a16:creationId xmlns:a16="http://schemas.microsoft.com/office/drawing/2014/main" id="{B44EFC36-8ED6-5F60-DAD8-B6BD8CFC07EE}"/>
                </a:ext>
              </a:extLst>
            </p:cNvPr>
            <p:cNvCxnSpPr>
              <a:cxnSpLocks/>
              <a:endCxn id="44" idx="4"/>
            </p:cNvCxnSpPr>
            <p:nvPr/>
          </p:nvCxnSpPr>
          <p:spPr>
            <a:xfrm flipV="1">
              <a:off x="2716865" y="3644322"/>
              <a:ext cx="0" cy="1230254"/>
            </a:xfrm>
            <a:prstGeom prst="line">
              <a:avLst/>
            </a:prstGeom>
            <a:ln w="127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6" name="椭圆 45">
              <a:extLst>
                <a:ext uri="{FF2B5EF4-FFF2-40B4-BE49-F238E27FC236}">
                  <a16:creationId xmlns:a16="http://schemas.microsoft.com/office/drawing/2014/main" id="{F742C875-3B14-5B34-2595-881BEEA7634B}"/>
                </a:ext>
              </a:extLst>
            </p:cNvPr>
            <p:cNvSpPr/>
            <p:nvPr/>
          </p:nvSpPr>
          <p:spPr>
            <a:xfrm>
              <a:off x="3748957" y="3577422"/>
              <a:ext cx="72000" cy="725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cxnSp>
          <p:nvCxnSpPr>
            <p:cNvPr id="47" name="直接连接符 46">
              <a:extLst>
                <a:ext uri="{FF2B5EF4-FFF2-40B4-BE49-F238E27FC236}">
                  <a16:creationId xmlns:a16="http://schemas.microsoft.com/office/drawing/2014/main" id="{3F489417-49CC-98CB-F793-945A72CF7BF4}"/>
                </a:ext>
              </a:extLst>
            </p:cNvPr>
            <p:cNvCxnSpPr>
              <a:cxnSpLocks/>
              <a:endCxn id="46" idx="4"/>
            </p:cNvCxnSpPr>
            <p:nvPr/>
          </p:nvCxnSpPr>
          <p:spPr>
            <a:xfrm flipH="1" flipV="1">
              <a:off x="3784957" y="3649961"/>
              <a:ext cx="95" cy="1224615"/>
            </a:xfrm>
            <a:prstGeom prst="line">
              <a:avLst/>
            </a:prstGeom>
            <a:ln w="12700">
              <a:solidFill>
                <a:srgbClr val="7030A0"/>
              </a:solidFill>
              <a:prstDash val="dash"/>
            </a:ln>
          </p:spPr>
          <p:style>
            <a:lnRef idx="1">
              <a:schemeClr val="accent1"/>
            </a:lnRef>
            <a:fillRef idx="0">
              <a:schemeClr val="accent1"/>
            </a:fillRef>
            <a:effectRef idx="0">
              <a:schemeClr val="accent1"/>
            </a:effectRef>
            <a:fontRef idx="minor">
              <a:schemeClr val="tx1"/>
            </a:fontRef>
          </p:style>
        </p:cxnSp>
        <p:pic>
          <p:nvPicPr>
            <p:cNvPr id="48" name="图形 47" descr="交通信号灯 纯色填充">
              <a:extLst>
                <a:ext uri="{FF2B5EF4-FFF2-40B4-BE49-F238E27FC236}">
                  <a16:creationId xmlns:a16="http://schemas.microsoft.com/office/drawing/2014/main" id="{FF4A8754-3517-0255-7BFB-5CA4360A88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8158" y="2743741"/>
              <a:ext cx="252000" cy="253886"/>
            </a:xfrm>
            <a:prstGeom prst="rect">
              <a:avLst/>
            </a:prstGeom>
          </p:spPr>
        </p:pic>
        <p:cxnSp>
          <p:nvCxnSpPr>
            <p:cNvPr id="49" name="直接连接符 48">
              <a:extLst>
                <a:ext uri="{FF2B5EF4-FFF2-40B4-BE49-F238E27FC236}">
                  <a16:creationId xmlns:a16="http://schemas.microsoft.com/office/drawing/2014/main" id="{5E24202B-7AB0-2EBB-34F1-26E08D07C2BC}"/>
                </a:ext>
              </a:extLst>
            </p:cNvPr>
            <p:cNvCxnSpPr>
              <a:cxnSpLocks/>
              <a:stCxn id="48" idx="2"/>
              <a:endCxn id="40" idx="0"/>
            </p:cNvCxnSpPr>
            <p:nvPr/>
          </p:nvCxnSpPr>
          <p:spPr>
            <a:xfrm flipH="1">
              <a:off x="2094025" y="2997627"/>
              <a:ext cx="133" cy="66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图形 49" descr="交通信号灯 纯色填充">
              <a:extLst>
                <a:ext uri="{FF2B5EF4-FFF2-40B4-BE49-F238E27FC236}">
                  <a16:creationId xmlns:a16="http://schemas.microsoft.com/office/drawing/2014/main" id="{043DE282-0EDE-4435-1F12-888516728D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14948" y="2751440"/>
              <a:ext cx="252000" cy="253886"/>
            </a:xfrm>
            <a:prstGeom prst="rect">
              <a:avLst/>
            </a:prstGeom>
          </p:spPr>
        </p:pic>
        <p:pic>
          <p:nvPicPr>
            <p:cNvPr id="51" name="图形 50" descr="交通信号灯 纯色填充">
              <a:extLst>
                <a:ext uri="{FF2B5EF4-FFF2-40B4-BE49-F238E27FC236}">
                  <a16:creationId xmlns:a16="http://schemas.microsoft.com/office/drawing/2014/main" id="{4529478A-8E85-90C0-9C29-A0F61D7C75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0865" y="3240725"/>
              <a:ext cx="252000" cy="253886"/>
            </a:xfrm>
            <a:prstGeom prst="rect">
              <a:avLst/>
            </a:prstGeom>
          </p:spPr>
        </p:pic>
        <p:pic>
          <p:nvPicPr>
            <p:cNvPr id="52" name="图形 51" descr="交通信号灯 纯色填充">
              <a:extLst>
                <a:ext uri="{FF2B5EF4-FFF2-40B4-BE49-F238E27FC236}">
                  <a16:creationId xmlns:a16="http://schemas.microsoft.com/office/drawing/2014/main" id="{E71109E9-1990-2996-7877-9F4066436B3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9151" y="3250558"/>
              <a:ext cx="252000" cy="253886"/>
            </a:xfrm>
            <a:prstGeom prst="rect">
              <a:avLst/>
            </a:prstGeom>
          </p:spPr>
        </p:pic>
        <p:cxnSp>
          <p:nvCxnSpPr>
            <p:cNvPr id="53" name="直接连接符 52">
              <a:extLst>
                <a:ext uri="{FF2B5EF4-FFF2-40B4-BE49-F238E27FC236}">
                  <a16:creationId xmlns:a16="http://schemas.microsoft.com/office/drawing/2014/main" id="{358FB50F-E810-9D0C-C6CE-9AF8EBA6DA8B}"/>
                </a:ext>
              </a:extLst>
            </p:cNvPr>
            <p:cNvCxnSpPr>
              <a:cxnSpLocks/>
              <a:stCxn id="51" idx="2"/>
              <a:endCxn id="44" idx="0"/>
            </p:cNvCxnSpPr>
            <p:nvPr/>
          </p:nvCxnSpPr>
          <p:spPr>
            <a:xfrm>
              <a:off x="2716865" y="3494616"/>
              <a:ext cx="0" cy="77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1D476835-68A9-32BC-03D5-5B69749DD8D2}"/>
                </a:ext>
              </a:extLst>
            </p:cNvPr>
            <p:cNvCxnSpPr>
              <a:cxnSpLocks/>
              <a:stCxn id="50" idx="2"/>
              <a:endCxn id="42" idx="0"/>
            </p:cNvCxnSpPr>
            <p:nvPr/>
          </p:nvCxnSpPr>
          <p:spPr>
            <a:xfrm flipH="1">
              <a:off x="4040146" y="3005331"/>
              <a:ext cx="802" cy="646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D239A010-32CE-B648-D6BE-378CEB31EA18}"/>
                </a:ext>
              </a:extLst>
            </p:cNvPr>
            <p:cNvCxnSpPr>
              <a:cxnSpLocks/>
              <a:stCxn id="52" idx="2"/>
              <a:endCxn id="46" idx="0"/>
            </p:cNvCxnSpPr>
            <p:nvPr/>
          </p:nvCxnSpPr>
          <p:spPr>
            <a:xfrm flipH="1">
              <a:off x="3784957" y="3504444"/>
              <a:ext cx="194" cy="72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72759219-C08E-9FEF-C171-7E1E06D4BD04}"/>
                </a:ext>
              </a:extLst>
            </p:cNvPr>
            <p:cNvCxnSpPr>
              <a:cxnSpLocks/>
              <a:stCxn id="40" idx="5"/>
              <a:endCxn id="44" idx="2"/>
            </p:cNvCxnSpPr>
            <p:nvPr/>
          </p:nvCxnSpPr>
          <p:spPr>
            <a:xfrm>
              <a:off x="2119481" y="3126372"/>
              <a:ext cx="561384" cy="4816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CAA6E25-A397-104C-8D27-387079593BB0}"/>
                </a:ext>
              </a:extLst>
            </p:cNvPr>
            <p:cNvCxnSpPr>
              <a:cxnSpLocks/>
              <a:stCxn id="40" idx="6"/>
              <a:endCxn id="42" idx="2"/>
            </p:cNvCxnSpPr>
            <p:nvPr/>
          </p:nvCxnSpPr>
          <p:spPr>
            <a:xfrm>
              <a:off x="2130025" y="3100726"/>
              <a:ext cx="1874121" cy="5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5A313D36-7858-58CD-86D7-6E2F7EB1D5EB}"/>
                </a:ext>
              </a:extLst>
            </p:cNvPr>
            <p:cNvCxnSpPr>
              <a:cxnSpLocks/>
              <a:stCxn id="44" idx="6"/>
              <a:endCxn id="46" idx="2"/>
            </p:cNvCxnSpPr>
            <p:nvPr/>
          </p:nvCxnSpPr>
          <p:spPr>
            <a:xfrm>
              <a:off x="2752865" y="3608053"/>
              <a:ext cx="996092" cy="56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8AC70369-E6B1-C63E-8739-A83D4A39C4D7}"/>
                </a:ext>
              </a:extLst>
            </p:cNvPr>
            <p:cNvCxnSpPr>
              <a:cxnSpLocks/>
              <a:stCxn id="46" idx="6"/>
              <a:endCxn id="42" idx="3"/>
            </p:cNvCxnSpPr>
            <p:nvPr/>
          </p:nvCxnSpPr>
          <p:spPr>
            <a:xfrm flipV="1">
              <a:off x="3820957" y="3131925"/>
              <a:ext cx="193733" cy="4817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图片 59" descr="图标&#10;&#10;描述已自动生成">
              <a:extLst>
                <a:ext uri="{FF2B5EF4-FFF2-40B4-BE49-F238E27FC236}">
                  <a16:creationId xmlns:a16="http://schemas.microsoft.com/office/drawing/2014/main" id="{B33720AE-A814-CCA9-DC37-3DB09D97C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860" y="2019216"/>
              <a:ext cx="432000" cy="435233"/>
            </a:xfrm>
            <a:prstGeom prst="rect">
              <a:avLst/>
            </a:prstGeom>
          </p:spPr>
        </p:pic>
        <p:pic>
          <p:nvPicPr>
            <p:cNvPr id="61" name="图片 60" descr="图标&#10;&#10;描述已自动生成">
              <a:extLst>
                <a:ext uri="{FF2B5EF4-FFF2-40B4-BE49-F238E27FC236}">
                  <a16:creationId xmlns:a16="http://schemas.microsoft.com/office/drawing/2014/main" id="{554A1251-9B09-1560-D3B9-CC1F8961A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452" y="2019216"/>
              <a:ext cx="432000" cy="435233"/>
            </a:xfrm>
            <a:prstGeom prst="rect">
              <a:avLst/>
            </a:prstGeom>
          </p:spPr>
        </p:pic>
        <p:sp>
          <p:nvSpPr>
            <p:cNvPr id="62" name="矩形 61">
              <a:extLst>
                <a:ext uri="{FF2B5EF4-FFF2-40B4-BE49-F238E27FC236}">
                  <a16:creationId xmlns:a16="http://schemas.microsoft.com/office/drawing/2014/main" id="{F892F5BC-4E8F-524A-3E4D-991FFA48E258}"/>
                </a:ext>
              </a:extLst>
            </p:cNvPr>
            <p:cNvSpPr/>
            <p:nvPr/>
          </p:nvSpPr>
          <p:spPr>
            <a:xfrm>
              <a:off x="2289299" y="1312863"/>
              <a:ext cx="1183669" cy="563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箭头连接符 91">
              <a:extLst>
                <a:ext uri="{FF2B5EF4-FFF2-40B4-BE49-F238E27FC236}">
                  <a16:creationId xmlns:a16="http://schemas.microsoft.com/office/drawing/2014/main" id="{EAC25BD3-8DC4-C2AC-0897-FEE27B1111B3}"/>
                </a:ext>
              </a:extLst>
            </p:cNvPr>
            <p:cNvCxnSpPr>
              <a:cxnSpLocks/>
              <a:endCxn id="10" idx="5"/>
            </p:cNvCxnSpPr>
            <p:nvPr/>
          </p:nvCxnSpPr>
          <p:spPr>
            <a:xfrm>
              <a:off x="534588" y="3216357"/>
              <a:ext cx="719571" cy="1993"/>
            </a:xfrm>
            <a:prstGeom prst="straightConnector1">
              <a:avLst/>
            </a:prstGeom>
            <a:ln w="127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1015">
              <a:extLst>
                <a:ext uri="{FF2B5EF4-FFF2-40B4-BE49-F238E27FC236}">
                  <a16:creationId xmlns:a16="http://schemas.microsoft.com/office/drawing/2014/main" id="{64E09CA9-4825-87E1-E440-EB391BB56306}"/>
                </a:ext>
              </a:extLst>
            </p:cNvPr>
            <p:cNvSpPr/>
            <p:nvPr/>
          </p:nvSpPr>
          <p:spPr>
            <a:xfrm>
              <a:off x="335155" y="3202355"/>
              <a:ext cx="1126698" cy="430887"/>
            </a:xfrm>
            <a:prstGeom prst="rect">
              <a:avLst/>
            </a:prstGeom>
          </p:spPr>
          <p:txBody>
            <a:bodyPr wrap="square">
              <a:spAutoFit/>
            </a:bodyPr>
            <a:lstStyle/>
            <a:p>
              <a:pPr algn="ctr"/>
              <a:r>
                <a:rPr lang="en-US" sz="11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Routing decisions</a:t>
              </a:r>
              <a:endParaRPr lang="zh-CN" altLang="en-US" sz="1100" b="1" dirty="0">
                <a:solidFill>
                  <a:srgbClr val="FF0000"/>
                </a:solidFill>
                <a:latin typeface="Cambria Math" panose="02040503050406030204" pitchFamily="18" charset="0"/>
              </a:endParaRPr>
            </a:p>
          </p:txBody>
        </p:sp>
        <p:sp>
          <p:nvSpPr>
            <p:cNvPr id="65" name="Rectangle 1015">
              <a:extLst>
                <a:ext uri="{FF2B5EF4-FFF2-40B4-BE49-F238E27FC236}">
                  <a16:creationId xmlns:a16="http://schemas.microsoft.com/office/drawing/2014/main" id="{E55A7A2B-32D1-D1EA-57CA-E9CADC9DAB46}"/>
                </a:ext>
              </a:extLst>
            </p:cNvPr>
            <p:cNvSpPr/>
            <p:nvPr/>
          </p:nvSpPr>
          <p:spPr>
            <a:xfrm>
              <a:off x="1703061" y="2144188"/>
              <a:ext cx="682883" cy="253916"/>
            </a:xfrm>
            <a:prstGeom prst="rect">
              <a:avLst/>
            </a:prstGeom>
          </p:spPr>
          <p:txBody>
            <a:bodyPr wrap="square">
              <a:spAutoFit/>
            </a:bodyPr>
            <a:lstStyle/>
            <a:p>
              <a:pPr algn="ctr"/>
              <a:r>
                <a:rPr lang="en-US" sz="1050" b="1" dirty="0">
                  <a:solidFill>
                    <a:srgbClr val="00B0F0"/>
                  </a:solidFill>
                  <a:latin typeface="Times New Roman" panose="02020603050405020304" pitchFamily="18" charset="0"/>
                  <a:ea typeface="Cambria Math" panose="02040503050406030204" pitchFamily="18" charset="0"/>
                  <a:cs typeface="Times New Roman" panose="02020603050405020304" pitchFamily="18" charset="0"/>
                </a:rPr>
                <a:t>EV1</a:t>
              </a:r>
              <a:endParaRPr lang="zh-CN" altLang="en-US" sz="1050" b="1" dirty="0">
                <a:solidFill>
                  <a:srgbClr val="00B0F0"/>
                </a:solidFill>
                <a:latin typeface="Cambria Math" panose="02040503050406030204" pitchFamily="18" charset="0"/>
              </a:endParaRPr>
            </a:p>
          </p:txBody>
        </p:sp>
        <p:sp>
          <p:nvSpPr>
            <p:cNvPr id="66" name="Rectangle 1015">
              <a:extLst>
                <a:ext uri="{FF2B5EF4-FFF2-40B4-BE49-F238E27FC236}">
                  <a16:creationId xmlns:a16="http://schemas.microsoft.com/office/drawing/2014/main" id="{5203100C-2A5B-9874-EB3B-45EA2A222763}"/>
                </a:ext>
              </a:extLst>
            </p:cNvPr>
            <p:cNvSpPr/>
            <p:nvPr/>
          </p:nvSpPr>
          <p:spPr>
            <a:xfrm>
              <a:off x="2440001" y="2148987"/>
              <a:ext cx="682883" cy="253916"/>
            </a:xfrm>
            <a:prstGeom prst="rect">
              <a:avLst/>
            </a:prstGeom>
          </p:spPr>
          <p:txBody>
            <a:bodyPr wrap="square">
              <a:spAutoFit/>
            </a:bodyPr>
            <a:lstStyle/>
            <a:p>
              <a:pPr algn="ctr"/>
              <a:r>
                <a:rPr lang="en-US" sz="1050" b="1" dirty="0">
                  <a:solidFill>
                    <a:srgbClr val="00B0F0"/>
                  </a:solidFill>
                  <a:latin typeface="Times New Roman" panose="02020603050405020304" pitchFamily="18" charset="0"/>
                  <a:ea typeface="Cambria Math" panose="02040503050406030204" pitchFamily="18" charset="0"/>
                  <a:cs typeface="Times New Roman" panose="02020603050405020304" pitchFamily="18" charset="0"/>
                </a:rPr>
                <a:t>EV2</a:t>
              </a:r>
              <a:endParaRPr lang="zh-CN" altLang="en-US" sz="1050" b="1" dirty="0">
                <a:solidFill>
                  <a:srgbClr val="00B0F0"/>
                </a:solidFill>
                <a:latin typeface="Cambria Math" panose="02040503050406030204" pitchFamily="18" charset="0"/>
              </a:endParaRPr>
            </a:p>
          </p:txBody>
        </p:sp>
        <p:sp>
          <p:nvSpPr>
            <p:cNvPr id="67" name="Rectangle 1015">
              <a:extLst>
                <a:ext uri="{FF2B5EF4-FFF2-40B4-BE49-F238E27FC236}">
                  <a16:creationId xmlns:a16="http://schemas.microsoft.com/office/drawing/2014/main" id="{FCC1230A-080A-5301-646E-12654E73C475}"/>
                </a:ext>
              </a:extLst>
            </p:cNvPr>
            <p:cNvSpPr/>
            <p:nvPr/>
          </p:nvSpPr>
          <p:spPr>
            <a:xfrm>
              <a:off x="3781688" y="2136157"/>
              <a:ext cx="682883" cy="253916"/>
            </a:xfrm>
            <a:prstGeom prst="rect">
              <a:avLst/>
            </a:prstGeom>
          </p:spPr>
          <p:txBody>
            <a:bodyPr wrap="square">
              <a:spAutoFit/>
            </a:bodyPr>
            <a:lstStyle/>
            <a:p>
              <a:pPr algn="ctr"/>
              <a:r>
                <a:rPr lang="en-US" sz="1050" b="1" dirty="0">
                  <a:solidFill>
                    <a:srgbClr val="00B0F0"/>
                  </a:solidFill>
                  <a:latin typeface="Times New Roman" panose="02020603050405020304" pitchFamily="18" charset="0"/>
                  <a:ea typeface="Cambria Math" panose="02040503050406030204" pitchFamily="18" charset="0"/>
                  <a:cs typeface="Times New Roman" panose="02020603050405020304" pitchFamily="18" charset="0"/>
                </a:rPr>
                <a:t>EV</a:t>
              </a:r>
              <a:r>
                <a:rPr lang="en-US" sz="1050" b="1" i="1" dirty="0">
                  <a:solidFill>
                    <a:srgbClr val="00B0F0"/>
                  </a:solidFill>
                  <a:latin typeface="Times New Roman" panose="02020603050405020304" pitchFamily="18" charset="0"/>
                  <a:ea typeface="Cambria Math" panose="02040503050406030204" pitchFamily="18" charset="0"/>
                  <a:cs typeface="Times New Roman" panose="02020603050405020304" pitchFamily="18" charset="0"/>
                </a:rPr>
                <a:t>I</a:t>
              </a:r>
              <a:endParaRPr lang="zh-CN" altLang="en-US" sz="1050" b="1" i="1" dirty="0">
                <a:solidFill>
                  <a:srgbClr val="00B0F0"/>
                </a:solidFill>
                <a:latin typeface="Cambria Math" panose="02040503050406030204" pitchFamily="18" charset="0"/>
              </a:endParaRPr>
            </a:p>
          </p:txBody>
        </p:sp>
        <p:sp>
          <p:nvSpPr>
            <p:cNvPr id="68" name="Rectangle 1015">
              <a:extLst>
                <a:ext uri="{FF2B5EF4-FFF2-40B4-BE49-F238E27FC236}">
                  <a16:creationId xmlns:a16="http://schemas.microsoft.com/office/drawing/2014/main" id="{2C3B8AD7-6EB3-BBC0-2064-2ADE09359A28}"/>
                </a:ext>
              </a:extLst>
            </p:cNvPr>
            <p:cNvSpPr/>
            <p:nvPr/>
          </p:nvSpPr>
          <p:spPr>
            <a:xfrm>
              <a:off x="4227466" y="4206085"/>
              <a:ext cx="932630" cy="430887"/>
            </a:xfrm>
            <a:prstGeom prst="rect">
              <a:avLst/>
            </a:prstGeom>
          </p:spPr>
          <p:txBody>
            <a:bodyPr wrap="square">
              <a:spAutoFit/>
            </a:bodyPr>
            <a:lstStyle/>
            <a:p>
              <a:pPr algn="ctr"/>
              <a:r>
                <a:rPr lang="en-US" altLang="zh-CN" sz="1100" b="1" dirty="0">
                  <a:solidFill>
                    <a:srgbClr val="7030A0"/>
                  </a:solidFill>
                  <a:latin typeface="Times New Roman" panose="02020603050405020304" pitchFamily="18" charset="0"/>
                  <a:ea typeface="Cambria Math" panose="02040503050406030204" pitchFamily="18" charset="0"/>
                  <a:cs typeface="Times New Roman" panose="02020603050405020304" pitchFamily="18" charset="0"/>
                </a:rPr>
                <a:t>Power information</a:t>
              </a:r>
              <a:endParaRPr lang="zh-CN" altLang="en-US" sz="1100" b="1" dirty="0">
                <a:solidFill>
                  <a:srgbClr val="7030A0"/>
                </a:solidFill>
                <a:latin typeface="Cambria Math" panose="02040503050406030204" pitchFamily="18" charset="0"/>
              </a:endParaRPr>
            </a:p>
          </p:txBody>
        </p:sp>
        <p:sp>
          <p:nvSpPr>
            <p:cNvPr id="69" name="Rectangle 1015">
              <a:extLst>
                <a:ext uri="{FF2B5EF4-FFF2-40B4-BE49-F238E27FC236}">
                  <a16:creationId xmlns:a16="http://schemas.microsoft.com/office/drawing/2014/main" id="{42C11522-4D59-DB91-C4F0-B253CB6E20B9}"/>
                </a:ext>
              </a:extLst>
            </p:cNvPr>
            <p:cNvSpPr/>
            <p:nvPr/>
          </p:nvSpPr>
          <p:spPr>
            <a:xfrm>
              <a:off x="2548340" y="1284787"/>
              <a:ext cx="1038922" cy="261610"/>
            </a:xfrm>
            <a:prstGeom prst="rect">
              <a:avLst/>
            </a:prstGeom>
          </p:spPr>
          <p:txBody>
            <a:bodyPr wrap="square">
              <a:spAutoFit/>
            </a:bodyPr>
            <a:lstStyle/>
            <a:p>
              <a:pPr algn="ctr"/>
              <a:r>
                <a:rPr lang="en-US" altLang="zh-CN" sz="11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Aggregator</a:t>
              </a:r>
              <a:endParaRPr lang="zh-CN" altLang="en-US" sz="1100" b="1" dirty="0">
                <a:solidFill>
                  <a:srgbClr val="FF0000"/>
                </a:solidFill>
                <a:latin typeface="Cambria Math" panose="02040503050406030204" pitchFamily="18" charset="0"/>
              </a:endParaRPr>
            </a:p>
          </p:txBody>
        </p:sp>
        <p:pic>
          <p:nvPicPr>
            <p:cNvPr id="70" name="图形 69" descr="人工智能 纯色填充">
              <a:extLst>
                <a:ext uri="{FF2B5EF4-FFF2-40B4-BE49-F238E27FC236}">
                  <a16:creationId xmlns:a16="http://schemas.microsoft.com/office/drawing/2014/main" id="{39A56496-0FFA-9B92-E907-E9A6D4AF7D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7859" y="1312289"/>
              <a:ext cx="559997" cy="564188"/>
            </a:xfrm>
            <a:prstGeom prst="rect">
              <a:avLst/>
            </a:prstGeom>
          </p:spPr>
        </p:pic>
        <p:sp>
          <p:nvSpPr>
            <p:cNvPr id="71" name="Rectangle 1015">
              <a:extLst>
                <a:ext uri="{FF2B5EF4-FFF2-40B4-BE49-F238E27FC236}">
                  <a16:creationId xmlns:a16="http://schemas.microsoft.com/office/drawing/2014/main" id="{7A61A08E-F735-A7FC-8AF7-CB67FB7E0029}"/>
                </a:ext>
              </a:extLst>
            </p:cNvPr>
            <p:cNvSpPr/>
            <p:nvPr/>
          </p:nvSpPr>
          <p:spPr>
            <a:xfrm>
              <a:off x="2555442" y="1485153"/>
              <a:ext cx="1038922" cy="430887"/>
            </a:xfrm>
            <a:prstGeom prst="rect">
              <a:avLst/>
            </a:prstGeom>
          </p:spPr>
          <p:txBody>
            <a:bodyPr wrap="square">
              <a:spAutoFit/>
            </a:bodyPr>
            <a:lstStyle/>
            <a:p>
              <a:pPr algn="ctr"/>
              <a:r>
                <a:rPr lang="en-US" altLang="zh-CN" sz="11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MARL algorithm</a:t>
              </a:r>
              <a:endParaRPr lang="zh-CN" altLang="en-US" sz="1100" b="1" dirty="0">
                <a:solidFill>
                  <a:srgbClr val="FF0000"/>
                </a:solidFill>
                <a:latin typeface="Cambria Math" panose="02040503050406030204" pitchFamily="18" charset="0"/>
              </a:endParaRPr>
            </a:p>
          </p:txBody>
        </p:sp>
        <p:sp>
          <p:nvSpPr>
            <p:cNvPr id="72" name="Rectangle 1015">
              <a:extLst>
                <a:ext uri="{FF2B5EF4-FFF2-40B4-BE49-F238E27FC236}">
                  <a16:creationId xmlns:a16="http://schemas.microsoft.com/office/drawing/2014/main" id="{16D9DFA0-52FE-FC75-C05A-277B36F9FBC6}"/>
                </a:ext>
              </a:extLst>
            </p:cNvPr>
            <p:cNvSpPr/>
            <p:nvPr/>
          </p:nvSpPr>
          <p:spPr>
            <a:xfrm>
              <a:off x="1320337" y="1576922"/>
              <a:ext cx="739856" cy="430887"/>
            </a:xfrm>
            <a:prstGeom prst="rect">
              <a:avLst/>
            </a:prstGeom>
          </p:spPr>
          <p:txBody>
            <a:bodyPr wrap="square">
              <a:spAutoFit/>
            </a:bodyPr>
            <a:lstStyle/>
            <a:p>
              <a:pPr algn="ctr"/>
              <a:r>
                <a:rPr lang="en-US" altLang="zh-CN" sz="11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Control policy</a:t>
              </a:r>
              <a:endParaRPr lang="zh-CN" altLang="en-US" sz="1100" b="1" dirty="0">
                <a:solidFill>
                  <a:srgbClr val="FF0000"/>
                </a:solidFill>
                <a:latin typeface="Cambria Math" panose="02040503050406030204" pitchFamily="18" charset="0"/>
              </a:endParaRPr>
            </a:p>
          </p:txBody>
        </p:sp>
        <p:sp>
          <p:nvSpPr>
            <p:cNvPr id="73" name="椭圆 72">
              <a:extLst>
                <a:ext uri="{FF2B5EF4-FFF2-40B4-BE49-F238E27FC236}">
                  <a16:creationId xmlns:a16="http://schemas.microsoft.com/office/drawing/2014/main" id="{E1AB8570-6D42-21E9-12DB-B26AF87575C6}"/>
                </a:ext>
              </a:extLst>
            </p:cNvPr>
            <p:cNvSpPr/>
            <p:nvPr/>
          </p:nvSpPr>
          <p:spPr>
            <a:xfrm>
              <a:off x="3106785" y="2226752"/>
              <a:ext cx="36000" cy="3626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sp>
          <p:nvSpPr>
            <p:cNvPr id="74" name="椭圆 73">
              <a:extLst>
                <a:ext uri="{FF2B5EF4-FFF2-40B4-BE49-F238E27FC236}">
                  <a16:creationId xmlns:a16="http://schemas.microsoft.com/office/drawing/2014/main" id="{751FF9B7-C9B0-91AA-3487-4C4DEDBC73BF}"/>
                </a:ext>
              </a:extLst>
            </p:cNvPr>
            <p:cNvSpPr/>
            <p:nvPr/>
          </p:nvSpPr>
          <p:spPr>
            <a:xfrm>
              <a:off x="3259185" y="2227132"/>
              <a:ext cx="36000" cy="3626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sp>
          <p:nvSpPr>
            <p:cNvPr id="75" name="椭圆 74">
              <a:extLst>
                <a:ext uri="{FF2B5EF4-FFF2-40B4-BE49-F238E27FC236}">
                  <a16:creationId xmlns:a16="http://schemas.microsoft.com/office/drawing/2014/main" id="{1E606BA5-0B86-3A11-DBA9-BCA293F97CF8}"/>
                </a:ext>
              </a:extLst>
            </p:cNvPr>
            <p:cNvSpPr/>
            <p:nvPr/>
          </p:nvSpPr>
          <p:spPr>
            <a:xfrm>
              <a:off x="3411585" y="2229798"/>
              <a:ext cx="36000" cy="3626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1"/>
            </a:p>
          </p:txBody>
        </p:sp>
        <p:pic>
          <p:nvPicPr>
            <p:cNvPr id="76" name="图片 75">
              <a:extLst>
                <a:ext uri="{FF2B5EF4-FFF2-40B4-BE49-F238E27FC236}">
                  <a16:creationId xmlns:a16="http://schemas.microsoft.com/office/drawing/2014/main" id="{79A0231A-030C-A297-25FA-1CFF9E4BB053}"/>
                </a:ext>
              </a:extLst>
            </p:cNvPr>
            <p:cNvPicPr>
              <a:picLocks noChangeAspect="1"/>
            </p:cNvPicPr>
            <p:nvPr/>
          </p:nvPicPr>
          <p:blipFill>
            <a:blip r:embed="rId9"/>
            <a:stretch>
              <a:fillRect/>
            </a:stretch>
          </p:blipFill>
          <p:spPr>
            <a:xfrm>
              <a:off x="4007382" y="4905911"/>
              <a:ext cx="222719" cy="253886"/>
            </a:xfrm>
            <a:prstGeom prst="rect">
              <a:avLst/>
            </a:prstGeom>
          </p:spPr>
        </p:pic>
        <p:sp>
          <p:nvSpPr>
            <p:cNvPr id="77" name="Rectangle 1034">
              <a:extLst>
                <a:ext uri="{FF2B5EF4-FFF2-40B4-BE49-F238E27FC236}">
                  <a16:creationId xmlns:a16="http://schemas.microsoft.com/office/drawing/2014/main" id="{A27CDDAE-39F5-00DA-E5EC-3EB5C5ACD39C}"/>
                </a:ext>
              </a:extLst>
            </p:cNvPr>
            <p:cNvSpPr/>
            <p:nvPr/>
          </p:nvSpPr>
          <p:spPr>
            <a:xfrm>
              <a:off x="2213807" y="4475709"/>
              <a:ext cx="467728" cy="253146"/>
            </a:xfrm>
            <a:prstGeom prst="rect">
              <a:avLst/>
            </a:prstGeom>
          </p:spPr>
          <p:txBody>
            <a:bodyPr wrap="square">
              <a:spAutoFit/>
            </a:bodyPr>
            <a:lstStyle/>
            <a:p>
              <a:pPr algn="ctr">
                <a:lnSpc>
                  <a:spcPct val="95000"/>
                </a:lnSpc>
              </a:pPr>
              <a:r>
                <a:rPr lang="en-GB" sz="1100" dirty="0">
                  <a:latin typeface="Times New Roman" panose="02020603050405020304" pitchFamily="18" charset="0"/>
                  <a:cs typeface="Times New Roman" panose="02020603050405020304" pitchFamily="18" charset="0"/>
                </a:rPr>
                <a:t>CS</a:t>
              </a:r>
            </a:p>
          </p:txBody>
        </p:sp>
        <p:sp>
          <p:nvSpPr>
            <p:cNvPr id="78" name="Rectangle 1015">
              <a:extLst>
                <a:ext uri="{FF2B5EF4-FFF2-40B4-BE49-F238E27FC236}">
                  <a16:creationId xmlns:a16="http://schemas.microsoft.com/office/drawing/2014/main" id="{94CC2F21-A27E-43B3-9B34-6621CDB20C8F}"/>
                </a:ext>
              </a:extLst>
            </p:cNvPr>
            <p:cNvSpPr/>
            <p:nvPr/>
          </p:nvSpPr>
          <p:spPr>
            <a:xfrm>
              <a:off x="311284" y="4187416"/>
              <a:ext cx="1210312" cy="430887"/>
            </a:xfrm>
            <a:prstGeom prst="rect">
              <a:avLst/>
            </a:prstGeom>
          </p:spPr>
          <p:txBody>
            <a:bodyPr wrap="square">
              <a:spAutoFit/>
            </a:bodyPr>
            <a:lstStyle/>
            <a:p>
              <a:pPr algn="ctr"/>
              <a:r>
                <a:rPr lang="en-US" sz="11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Scheduling decisions</a:t>
              </a:r>
              <a:endParaRPr lang="zh-CN" altLang="en-US" sz="1100" b="1" dirty="0">
                <a:solidFill>
                  <a:srgbClr val="FF0000"/>
                </a:solidFill>
                <a:latin typeface="Cambria Math" panose="02040503050406030204" pitchFamily="18" charset="0"/>
              </a:endParaRPr>
            </a:p>
          </p:txBody>
        </p:sp>
        <p:cxnSp>
          <p:nvCxnSpPr>
            <p:cNvPr id="79" name="直接箭头连接符 91">
              <a:extLst>
                <a:ext uri="{FF2B5EF4-FFF2-40B4-BE49-F238E27FC236}">
                  <a16:creationId xmlns:a16="http://schemas.microsoft.com/office/drawing/2014/main" id="{D692D59B-2932-E8D6-CD4E-5CADF45E298F}"/>
                </a:ext>
              </a:extLst>
            </p:cNvPr>
            <p:cNvCxnSpPr>
              <a:cxnSpLocks/>
              <a:stCxn id="9" idx="2"/>
              <a:endCxn id="83" idx="3"/>
            </p:cNvCxnSpPr>
            <p:nvPr/>
          </p:nvCxnSpPr>
          <p:spPr>
            <a:xfrm flipH="1" flipV="1">
              <a:off x="4319124" y="2245731"/>
              <a:ext cx="364962" cy="2366538"/>
            </a:xfrm>
            <a:prstGeom prst="bentConnector3">
              <a:avLst>
                <a:gd name="adj1" fmla="val -108597"/>
              </a:avLst>
            </a:prstGeom>
            <a:ln w="12700">
              <a:solidFill>
                <a:srgbClr val="7030A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91">
              <a:extLst>
                <a:ext uri="{FF2B5EF4-FFF2-40B4-BE49-F238E27FC236}">
                  <a16:creationId xmlns:a16="http://schemas.microsoft.com/office/drawing/2014/main" id="{A34E9709-8881-6F46-9D54-EAA806F4FEE5}"/>
                </a:ext>
              </a:extLst>
            </p:cNvPr>
            <p:cNvCxnSpPr>
              <a:cxnSpLocks/>
              <a:stCxn id="10" idx="2"/>
            </p:cNvCxnSpPr>
            <p:nvPr/>
          </p:nvCxnSpPr>
          <p:spPr>
            <a:xfrm>
              <a:off x="4526817" y="3218350"/>
              <a:ext cx="549436" cy="2"/>
            </a:xfrm>
            <a:prstGeom prst="straightConnector1">
              <a:avLst/>
            </a:prstGeom>
            <a:ln w="12700">
              <a:solidFill>
                <a:srgbClr val="7030A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1" name="Rectangle 1015">
              <a:extLst>
                <a:ext uri="{FF2B5EF4-FFF2-40B4-BE49-F238E27FC236}">
                  <a16:creationId xmlns:a16="http://schemas.microsoft.com/office/drawing/2014/main" id="{2046E829-3571-F73B-A49A-3FC6E8761D70}"/>
                </a:ext>
              </a:extLst>
            </p:cNvPr>
            <p:cNvSpPr/>
            <p:nvPr/>
          </p:nvSpPr>
          <p:spPr>
            <a:xfrm>
              <a:off x="4014252" y="3229132"/>
              <a:ext cx="1120607" cy="430887"/>
            </a:xfrm>
            <a:prstGeom prst="rect">
              <a:avLst/>
            </a:prstGeom>
          </p:spPr>
          <p:txBody>
            <a:bodyPr wrap="square">
              <a:spAutoFit/>
            </a:bodyPr>
            <a:lstStyle/>
            <a:p>
              <a:pPr algn="ctr"/>
              <a:r>
                <a:rPr lang="en-US" altLang="zh-CN" sz="1100" b="1" dirty="0">
                  <a:solidFill>
                    <a:srgbClr val="7030A0"/>
                  </a:solidFill>
                  <a:latin typeface="Times New Roman" panose="02020603050405020304" pitchFamily="18" charset="0"/>
                  <a:ea typeface="Cambria Math" panose="02040503050406030204" pitchFamily="18" charset="0"/>
                  <a:cs typeface="Times New Roman" panose="02020603050405020304" pitchFamily="18" charset="0"/>
                </a:rPr>
                <a:t>Transportation information</a:t>
              </a:r>
              <a:endParaRPr lang="zh-CN" altLang="en-US" sz="1100" b="1" dirty="0">
                <a:solidFill>
                  <a:srgbClr val="7030A0"/>
                </a:solidFill>
                <a:latin typeface="Cambria Math" panose="02040503050406030204" pitchFamily="18" charset="0"/>
              </a:endParaRPr>
            </a:p>
          </p:txBody>
        </p:sp>
        <p:sp>
          <p:nvSpPr>
            <p:cNvPr id="82" name="Rectangle 1015">
              <a:extLst>
                <a:ext uri="{FF2B5EF4-FFF2-40B4-BE49-F238E27FC236}">
                  <a16:creationId xmlns:a16="http://schemas.microsoft.com/office/drawing/2014/main" id="{1E842F2F-EF0C-74E4-0937-01DDC3AFF175}"/>
                </a:ext>
              </a:extLst>
            </p:cNvPr>
            <p:cNvSpPr/>
            <p:nvPr/>
          </p:nvSpPr>
          <p:spPr>
            <a:xfrm>
              <a:off x="718026" y="1225923"/>
              <a:ext cx="1202132" cy="430887"/>
            </a:xfrm>
            <a:prstGeom prst="rect">
              <a:avLst/>
            </a:prstGeom>
          </p:spPr>
          <p:txBody>
            <a:bodyPr wrap="square">
              <a:spAutoFit/>
            </a:bodyPr>
            <a:lstStyle/>
            <a:p>
              <a:pPr algn="ctr"/>
              <a:r>
                <a:rPr lang="en-US" sz="1100" b="1" dirty="0">
                  <a:solidFill>
                    <a:schemeClr val="accent6"/>
                  </a:solidFill>
                  <a:latin typeface="Times New Roman" panose="02020603050405020304" pitchFamily="18" charset="0"/>
                  <a:ea typeface="Cambria Math" panose="02040503050406030204" pitchFamily="18" charset="0"/>
                  <a:cs typeface="Times New Roman" panose="02020603050405020304" pitchFamily="18" charset="0"/>
                </a:rPr>
                <a:t>Communication network</a:t>
              </a:r>
              <a:endParaRPr lang="zh-CN" altLang="en-US" sz="1100" b="1" dirty="0">
                <a:solidFill>
                  <a:schemeClr val="accent6"/>
                </a:solidFill>
                <a:latin typeface="Cambria Math" panose="02040503050406030204" pitchFamily="18" charset="0"/>
              </a:endParaRPr>
            </a:p>
          </p:txBody>
        </p:sp>
        <p:sp>
          <p:nvSpPr>
            <p:cNvPr id="83" name="矩形 82">
              <a:extLst>
                <a:ext uri="{FF2B5EF4-FFF2-40B4-BE49-F238E27FC236}">
                  <a16:creationId xmlns:a16="http://schemas.microsoft.com/office/drawing/2014/main" id="{49194DCD-D53C-E225-0DDB-85F07EF8D765}"/>
                </a:ext>
              </a:extLst>
            </p:cNvPr>
            <p:cNvSpPr/>
            <p:nvPr/>
          </p:nvSpPr>
          <p:spPr>
            <a:xfrm>
              <a:off x="1501162" y="2046646"/>
              <a:ext cx="2817962" cy="398169"/>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4" name="连接符: 肘形 83">
              <a:extLst>
                <a:ext uri="{FF2B5EF4-FFF2-40B4-BE49-F238E27FC236}">
                  <a16:creationId xmlns:a16="http://schemas.microsoft.com/office/drawing/2014/main" id="{007F0A73-4D03-BA9A-F735-DD280A90DD1F}"/>
                </a:ext>
              </a:extLst>
            </p:cNvPr>
            <p:cNvCxnSpPr>
              <a:cxnSpLocks/>
              <a:stCxn id="62" idx="1"/>
            </p:cNvCxnSpPr>
            <p:nvPr/>
          </p:nvCxnSpPr>
          <p:spPr>
            <a:xfrm rot="10800000" flipV="1">
              <a:off x="1991021" y="1594494"/>
              <a:ext cx="298278" cy="440449"/>
            </a:xfrm>
            <a:prstGeom prst="bentConnector2">
              <a:avLst/>
            </a:prstGeom>
            <a:ln w="1270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85" name="Rectangle 1015">
              <a:extLst>
                <a:ext uri="{FF2B5EF4-FFF2-40B4-BE49-F238E27FC236}">
                  <a16:creationId xmlns:a16="http://schemas.microsoft.com/office/drawing/2014/main" id="{D1C5FBA1-BEBA-A792-9B76-7B82B617E668}"/>
                </a:ext>
              </a:extLst>
            </p:cNvPr>
            <p:cNvSpPr/>
            <p:nvPr/>
          </p:nvSpPr>
          <p:spPr>
            <a:xfrm>
              <a:off x="3741860" y="1576167"/>
              <a:ext cx="914364" cy="430887"/>
            </a:xfrm>
            <a:prstGeom prst="rect">
              <a:avLst/>
            </a:prstGeom>
          </p:spPr>
          <p:txBody>
            <a:bodyPr wrap="square">
              <a:spAutoFit/>
            </a:bodyPr>
            <a:lstStyle/>
            <a:p>
              <a:pPr algn="ctr"/>
              <a:r>
                <a:rPr lang="en-US" altLang="zh-CN" sz="1100" b="1" dirty="0">
                  <a:solidFill>
                    <a:srgbClr val="3399FF"/>
                  </a:solidFill>
                  <a:latin typeface="Times New Roman" panose="02020603050405020304" pitchFamily="18" charset="0"/>
                  <a:ea typeface="Cambria Math" panose="02040503050406030204" pitchFamily="18" charset="0"/>
                  <a:cs typeface="Times New Roman" panose="02020603050405020304" pitchFamily="18" charset="0"/>
                </a:rPr>
                <a:t>Information signals</a:t>
              </a:r>
              <a:endParaRPr lang="zh-CN" altLang="en-US" sz="1100" b="1" dirty="0">
                <a:solidFill>
                  <a:srgbClr val="3399FF"/>
                </a:solidFill>
                <a:latin typeface="Cambria Math" panose="02040503050406030204" pitchFamily="18" charset="0"/>
              </a:endParaRPr>
            </a:p>
          </p:txBody>
        </p:sp>
      </p:grpSp>
      <p:sp>
        <p:nvSpPr>
          <p:cNvPr id="86" name="文本框 85">
            <a:extLst>
              <a:ext uri="{FF2B5EF4-FFF2-40B4-BE49-F238E27FC236}">
                <a16:creationId xmlns:a16="http://schemas.microsoft.com/office/drawing/2014/main" id="{B79A6B2F-429E-86B7-F858-FA310DF0BAC6}"/>
              </a:ext>
            </a:extLst>
          </p:cNvPr>
          <p:cNvSpPr txBox="1"/>
          <p:nvPr/>
        </p:nvSpPr>
        <p:spPr>
          <a:xfrm>
            <a:off x="372209" y="5105649"/>
            <a:ext cx="4589301" cy="923330"/>
          </a:xfrm>
          <a:prstGeom prst="rect">
            <a:avLst/>
          </a:prstGeom>
          <a:noFill/>
        </p:spPr>
        <p:txBody>
          <a:bodyPr wrap="square">
            <a:spAutoFit/>
          </a:bodyPr>
          <a:lstStyle/>
          <a:p>
            <a:pPr algn="ctr"/>
            <a:r>
              <a:rPr lang="en-US" altLang="zh-CN" b="0" i="0" u="none" strike="noStrike" baseline="0" dirty="0">
                <a:latin typeface="Calibri" panose="020F0502020204030204" pitchFamily="34" charset="0"/>
                <a:cs typeface="Calibri" panose="020F0502020204030204" pitchFamily="34" charset="0"/>
              </a:rPr>
              <a:t>Figure: The scheme of EVs routing and scheduling process for multi-service provision in a power-transportation network.</a:t>
            </a:r>
            <a:endParaRPr lang="zh-CN" altLang="en-US" sz="4800" dirty="0">
              <a:latin typeface="Calibri" panose="020F0502020204030204" pitchFamily="34" charset="0"/>
              <a:cs typeface="Calibri" panose="020F0502020204030204" pitchFamily="34" charset="0"/>
            </a:endParaRPr>
          </a:p>
        </p:txBody>
      </p:sp>
      <p:sp>
        <p:nvSpPr>
          <p:cNvPr id="88" name="文本框 87">
            <a:extLst>
              <a:ext uri="{FF2B5EF4-FFF2-40B4-BE49-F238E27FC236}">
                <a16:creationId xmlns:a16="http://schemas.microsoft.com/office/drawing/2014/main" id="{C5ACD929-5035-1570-3F35-4BAE6052E0B2}"/>
              </a:ext>
            </a:extLst>
          </p:cNvPr>
          <p:cNvSpPr txBox="1"/>
          <p:nvPr/>
        </p:nvSpPr>
        <p:spPr>
          <a:xfrm>
            <a:off x="5812228" y="750142"/>
            <a:ext cx="6096000" cy="5632311"/>
          </a:xfrm>
          <a:prstGeom prst="rect">
            <a:avLst/>
          </a:prstGeom>
          <a:noFill/>
        </p:spPr>
        <p:txBody>
          <a:bodyPr wrap="square">
            <a:spAutoFit/>
          </a:bodyPr>
          <a:lstStyle/>
          <a:p>
            <a:pPr algn="l">
              <a:spcAft>
                <a:spcPts val="600"/>
              </a:spcAft>
            </a:pPr>
            <a:r>
              <a:rPr lang="en-US" altLang="zh-CN" sz="2000" b="1" i="0" u="none" strike="noStrike" baseline="0" dirty="0">
                <a:latin typeface="Calibri" panose="020F0502020204030204" pitchFamily="34" charset="0"/>
                <a:cs typeface="Calibri" panose="020F0502020204030204" pitchFamily="34" charset="0"/>
              </a:rPr>
              <a:t>Transport System:</a:t>
            </a:r>
          </a:p>
          <a:p>
            <a:pPr marL="285750" indent="-285750" algn="l">
              <a:spcAft>
                <a:spcPts val="600"/>
              </a:spcAft>
              <a:buFont typeface="Arial" panose="020B0604020202020204" pitchFamily="34" charset="0"/>
              <a:buChar char="•"/>
            </a:pPr>
            <a:r>
              <a:rPr lang="en-US" altLang="zh-CN" sz="2000" b="0" i="0" u="none" strike="noStrike" baseline="0" dirty="0">
                <a:latin typeface="Calibri" panose="020F0502020204030204" pitchFamily="34" charset="0"/>
                <a:cs typeface="Calibri" panose="020F0502020204030204" pitchFamily="34" charset="0"/>
              </a:rPr>
              <a:t>EVs can move between different transportation nodes and </a:t>
            </a:r>
            <a:r>
              <a:rPr lang="en-US" altLang="zh-CN" sz="2000" b="1" i="1" u="none" strike="noStrike" baseline="0" dirty="0">
                <a:solidFill>
                  <a:srgbClr val="C00000"/>
                </a:solidFill>
                <a:latin typeface="Calibri" panose="020F0502020204030204" pitchFamily="34" charset="0"/>
                <a:cs typeface="Calibri" panose="020F0502020204030204" pitchFamily="34" charset="0"/>
              </a:rPr>
              <a:t>choose to connect with certain electric buses through charging stations (CSs)</a:t>
            </a:r>
            <a:r>
              <a:rPr lang="en-US" altLang="zh-CN" sz="2000" b="0" i="0" u="none" strike="noStrike" baseline="0" dirty="0">
                <a:latin typeface="Calibri" panose="020F0502020204030204" pitchFamily="34" charset="0"/>
                <a:cs typeface="Calibri" panose="020F0502020204030204" pitchFamily="34" charset="0"/>
              </a:rPr>
              <a:t>.</a:t>
            </a:r>
          </a:p>
          <a:p>
            <a:pPr marL="285750" indent="-285750" algn="l">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Two journeys, i.e., travel from homes to offices in the morning and back homes from offices at night.</a:t>
            </a:r>
          </a:p>
          <a:p>
            <a:pPr algn="l">
              <a:spcAft>
                <a:spcPts val="600"/>
              </a:spcAft>
            </a:pPr>
            <a:r>
              <a:rPr lang="en-US" altLang="zh-CN" sz="2000" b="1" dirty="0">
                <a:latin typeface="Calibri" panose="020F0502020204030204" pitchFamily="34" charset="0"/>
                <a:cs typeface="Calibri" panose="020F0502020204030204" pitchFamily="34" charset="0"/>
              </a:rPr>
              <a:t>Power System:</a:t>
            </a:r>
          </a:p>
          <a:p>
            <a:pPr marL="285750" indent="-285750" algn="l">
              <a:spcAft>
                <a:spcPts val="600"/>
              </a:spcAft>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EVs connected to the power network through CSs can </a:t>
            </a:r>
            <a:r>
              <a:rPr lang="en-US" altLang="zh-CN" sz="2000" b="1" i="1" dirty="0">
                <a:solidFill>
                  <a:srgbClr val="C00000"/>
                </a:solidFill>
                <a:latin typeface="Calibri" panose="020F0502020204030204" pitchFamily="34" charset="0"/>
                <a:cs typeface="Calibri" panose="020F0502020204030204" pitchFamily="34" charset="0"/>
              </a:rPr>
              <a:t>charge/discharge in the distribution network to provide multiple services</a:t>
            </a:r>
            <a:r>
              <a:rPr lang="en-US" altLang="zh-CN" sz="2000" dirty="0">
                <a:latin typeface="Calibri" panose="020F0502020204030204" pitchFamily="34" charset="0"/>
                <a:cs typeface="Calibri" panose="020F0502020204030204" pitchFamily="34" charset="0"/>
              </a:rPr>
              <a:t>, including:</a:t>
            </a:r>
          </a:p>
          <a:p>
            <a:pPr marL="800100" lvl="1" indent="-3429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charging service in distribution network</a:t>
            </a:r>
          </a:p>
          <a:p>
            <a:pPr marL="800100" lvl="1" indent="-3429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Demand management service provided to distribution network operator (DNO)</a:t>
            </a:r>
          </a:p>
          <a:p>
            <a:pPr marL="800100" lvl="1" indent="-3429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carbon intensity service provided to national grid, </a:t>
            </a:r>
          </a:p>
          <a:p>
            <a:pPr marL="800100" lvl="1" indent="-342900">
              <a:spcAft>
                <a:spcPts val="600"/>
              </a:spcAft>
              <a:buFont typeface="+mj-lt"/>
              <a:buAutoNum type="arabicPeriod"/>
            </a:pPr>
            <a:r>
              <a:rPr lang="en-US" altLang="zh-CN" sz="2000" dirty="0">
                <a:latin typeface="Calibri" panose="020F0502020204030204" pitchFamily="34" charset="0"/>
                <a:cs typeface="Calibri" panose="020F0502020204030204" pitchFamily="34" charset="0"/>
              </a:rPr>
              <a:t>up and down balancing services (up-BS and down-BS) provided to system operator</a:t>
            </a:r>
            <a:endParaRPr lang="zh-CN"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39567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84</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Coupled Power-Transport System</a:t>
            </a:r>
          </a:p>
        </p:txBody>
      </p:sp>
      <p:pic>
        <p:nvPicPr>
          <p:cNvPr id="178" name="图片 177">
            <a:extLst>
              <a:ext uri="{FF2B5EF4-FFF2-40B4-BE49-F238E27FC236}">
                <a16:creationId xmlns:a16="http://schemas.microsoft.com/office/drawing/2014/main" id="{0C577A93-E5D6-4920-17C3-4AA138C95E32}"/>
              </a:ext>
            </a:extLst>
          </p:cNvPr>
          <p:cNvPicPr>
            <a:picLocks noChangeAspect="1"/>
          </p:cNvPicPr>
          <p:nvPr/>
        </p:nvPicPr>
        <p:blipFill>
          <a:blip r:embed="rId2"/>
          <a:stretch>
            <a:fillRect/>
          </a:stretch>
        </p:blipFill>
        <p:spPr>
          <a:xfrm>
            <a:off x="992886" y="670191"/>
            <a:ext cx="6084189" cy="3379099"/>
          </a:xfrm>
          <a:prstGeom prst="rect">
            <a:avLst/>
          </a:prstGeom>
        </p:spPr>
      </p:pic>
      <p:pic>
        <p:nvPicPr>
          <p:cNvPr id="179" name="图片 178">
            <a:extLst>
              <a:ext uri="{FF2B5EF4-FFF2-40B4-BE49-F238E27FC236}">
                <a16:creationId xmlns:a16="http://schemas.microsoft.com/office/drawing/2014/main" id="{79F47B5D-A83E-C4A9-7286-45B490BAA3DF}"/>
              </a:ext>
            </a:extLst>
          </p:cNvPr>
          <p:cNvPicPr>
            <a:picLocks noChangeAspect="1"/>
          </p:cNvPicPr>
          <p:nvPr/>
        </p:nvPicPr>
        <p:blipFill>
          <a:blip r:embed="rId3"/>
          <a:stretch>
            <a:fillRect/>
          </a:stretch>
        </p:blipFill>
        <p:spPr>
          <a:xfrm>
            <a:off x="7820023" y="897200"/>
            <a:ext cx="2867025" cy="2926868"/>
          </a:xfrm>
          <a:prstGeom prst="rect">
            <a:avLst/>
          </a:prstGeom>
        </p:spPr>
      </p:pic>
      <p:sp>
        <p:nvSpPr>
          <p:cNvPr id="6" name="文本框 5">
            <a:extLst>
              <a:ext uri="{FF2B5EF4-FFF2-40B4-BE49-F238E27FC236}">
                <a16:creationId xmlns:a16="http://schemas.microsoft.com/office/drawing/2014/main" id="{E3BF97F3-C1B4-F27B-AC4F-0360511DBAF5}"/>
              </a:ext>
            </a:extLst>
          </p:cNvPr>
          <p:cNvSpPr txBox="1"/>
          <p:nvPr/>
        </p:nvSpPr>
        <p:spPr>
          <a:xfrm>
            <a:off x="311284" y="4513879"/>
            <a:ext cx="10879678" cy="190821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altLang="zh-CN" b="0" i="0" u="none" strike="noStrike" baseline="0" dirty="0">
                <a:latin typeface="Calibri" panose="020F0502020204030204" pitchFamily="34" charset="0"/>
                <a:cs typeface="Calibri" panose="020F0502020204030204" pitchFamily="34" charset="0"/>
              </a:rPr>
              <a:t>The power network is a 15-bus radial distribution network, including 2 distributed generators (DGs), 2 photovoltaics (PVs), 1 wind turbines (WT), </a:t>
            </a:r>
            <a:r>
              <a:rPr lang="en-US" altLang="zh-CN" b="1" i="0" u="none" strike="noStrike" baseline="0" dirty="0">
                <a:solidFill>
                  <a:srgbClr val="C00000"/>
                </a:solidFill>
                <a:latin typeface="Calibri" panose="020F0502020204030204" pitchFamily="34" charset="0"/>
                <a:cs typeface="Calibri" panose="020F0502020204030204" pitchFamily="34" charset="0"/>
              </a:rPr>
              <a:t>3 charging stations (CSs)</a:t>
            </a:r>
            <a:r>
              <a:rPr lang="en-US" altLang="zh-CN" b="0" i="0" u="none" strike="noStrike" baseline="0" dirty="0">
                <a:latin typeface="Calibri" panose="020F0502020204030204" pitchFamily="34" charset="0"/>
                <a:cs typeface="Calibri" panose="020F0502020204030204" pitchFamily="34" charset="0"/>
              </a:rPr>
              <a:t>.</a:t>
            </a:r>
          </a:p>
          <a:p>
            <a:pPr marL="342900" indent="-342900" algn="l">
              <a:spcAft>
                <a:spcPts val="600"/>
              </a:spcAft>
              <a:buFont typeface="Arial" panose="020B0604020202020204" pitchFamily="34" charset="0"/>
              <a:buChar char="•"/>
            </a:pPr>
            <a:r>
              <a:rPr lang="en-US" altLang="zh-CN" b="0" i="0" u="none" strike="noStrike" baseline="0" dirty="0">
                <a:latin typeface="Calibri" panose="020F0502020204030204" pitchFamily="34" charset="0"/>
                <a:cs typeface="Calibri" panose="020F0502020204030204" pitchFamily="34" charset="0"/>
              </a:rPr>
              <a:t>The transportation network is a 9-node 12-edge road </a:t>
            </a:r>
            <a:r>
              <a:rPr lang="en-US" altLang="zh-CN" dirty="0">
                <a:latin typeface="Calibri" panose="020F0502020204030204" pitchFamily="34" charset="0"/>
                <a:cs typeface="Calibri" panose="020F0502020204030204" pitchFamily="34" charset="0"/>
              </a:rPr>
              <a:t>m</a:t>
            </a:r>
            <a:r>
              <a:rPr lang="en-US" altLang="zh-CN" b="0" i="0" u="none" strike="noStrike" baseline="0" dirty="0">
                <a:latin typeface="Calibri" panose="020F0502020204030204" pitchFamily="34" charset="0"/>
                <a:cs typeface="Calibri" panose="020F0502020204030204" pitchFamily="34" charset="0"/>
              </a:rPr>
              <a:t>ap, where 1 CS is located at road node 6 for EV drivers parking at home, and 2 CSs are located at road nodes 1 and 2 for EV drivers parking at workplaces.</a:t>
            </a:r>
          </a:p>
          <a:p>
            <a:pPr marL="342900" indent="-342900" algn="l">
              <a:spcAft>
                <a:spcPts val="600"/>
              </a:spcAft>
              <a:buFont typeface="Arial" panose="020B0604020202020204" pitchFamily="34" charset="0"/>
              <a:buChar char="•"/>
            </a:pPr>
            <a:r>
              <a:rPr lang="en-US" altLang="zh-CN" b="1" i="1" dirty="0">
                <a:solidFill>
                  <a:srgbClr val="C00000"/>
                </a:solidFill>
                <a:latin typeface="Calibri" panose="020F0502020204030204" pitchFamily="34" charset="0"/>
                <a:cs typeface="Calibri" panose="020F0502020204030204" pitchFamily="34" charset="0"/>
              </a:rPr>
              <a:t>E</a:t>
            </a:r>
            <a:r>
              <a:rPr lang="en-US" altLang="zh-CN" b="1" i="1" u="none" strike="noStrike" baseline="0" dirty="0">
                <a:solidFill>
                  <a:srgbClr val="C00000"/>
                </a:solidFill>
                <a:latin typeface="Calibri" panose="020F0502020204030204" pitchFamily="34" charset="0"/>
                <a:cs typeface="Calibri" panose="020F0502020204030204" pitchFamily="34" charset="0"/>
              </a:rPr>
              <a:t>ach road is characterized by its individual distance and travel time to simulate the dynamic congestion impact during the EV routing process.</a:t>
            </a:r>
            <a:endParaRPr lang="zh-CN" altLang="en-US" b="1" i="1" dirty="0">
              <a:solidFill>
                <a:srgbClr val="C00000"/>
              </a:solidFill>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E8016C5C-5CBB-93F5-56B0-029CDF2A8030}"/>
              </a:ext>
            </a:extLst>
          </p:cNvPr>
          <p:cNvSpPr txBox="1"/>
          <p:nvPr/>
        </p:nvSpPr>
        <p:spPr>
          <a:xfrm>
            <a:off x="1679100" y="4053753"/>
            <a:ext cx="4404491" cy="338554"/>
          </a:xfrm>
          <a:prstGeom prst="rect">
            <a:avLst/>
          </a:prstGeom>
          <a:noFill/>
        </p:spPr>
        <p:txBody>
          <a:bodyPr wrap="square">
            <a:spAutoFit/>
          </a:bodyPr>
          <a:lstStyle/>
          <a:p>
            <a:pPr algn="ctr"/>
            <a:r>
              <a:rPr lang="en-US" altLang="zh-CN" sz="1600" dirty="0">
                <a:latin typeface="Calibri" panose="020F0502020204030204" pitchFamily="34" charset="0"/>
                <a:cs typeface="Calibri" panose="020F0502020204030204" pitchFamily="34" charset="0"/>
              </a:rPr>
              <a:t>Figure 1: Power network of 15-bus system</a:t>
            </a:r>
            <a:endParaRPr lang="zh-CN" altLang="en-US" sz="1600"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D1FB5253-09F0-EC13-686E-80C8D5C4270A}"/>
              </a:ext>
            </a:extLst>
          </p:cNvPr>
          <p:cNvSpPr txBox="1"/>
          <p:nvPr/>
        </p:nvSpPr>
        <p:spPr>
          <a:xfrm>
            <a:off x="7669751" y="3824068"/>
            <a:ext cx="3167571" cy="584775"/>
          </a:xfrm>
          <a:prstGeom prst="rect">
            <a:avLst/>
          </a:prstGeom>
          <a:noFill/>
        </p:spPr>
        <p:txBody>
          <a:bodyPr wrap="square">
            <a:spAutoFit/>
          </a:bodyPr>
          <a:lstStyle/>
          <a:p>
            <a:pPr algn="ctr"/>
            <a:r>
              <a:rPr lang="en-US" altLang="zh-CN" sz="1600" dirty="0">
                <a:latin typeface="Calibri" panose="020F0502020204030204" pitchFamily="34" charset="0"/>
                <a:cs typeface="Calibri" panose="020F0502020204030204" pitchFamily="34" charset="0"/>
              </a:rPr>
              <a:t>Figure 2: Transportation network of 9-node and 12-edge map</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9379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85</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EV Routing Behaviors</a:t>
            </a:r>
          </a:p>
        </p:txBody>
      </p:sp>
      <p:pic>
        <p:nvPicPr>
          <p:cNvPr id="6" name="图片 5">
            <a:extLst>
              <a:ext uri="{FF2B5EF4-FFF2-40B4-BE49-F238E27FC236}">
                <a16:creationId xmlns:a16="http://schemas.microsoft.com/office/drawing/2014/main" id="{2EE3F777-3297-16E8-FD7F-36A3282EC6D8}"/>
              </a:ext>
            </a:extLst>
          </p:cNvPr>
          <p:cNvPicPr>
            <a:picLocks noChangeAspect="1"/>
          </p:cNvPicPr>
          <p:nvPr/>
        </p:nvPicPr>
        <p:blipFill>
          <a:blip r:embed="rId2"/>
          <a:stretch>
            <a:fillRect/>
          </a:stretch>
        </p:blipFill>
        <p:spPr>
          <a:xfrm>
            <a:off x="405450" y="890587"/>
            <a:ext cx="3429000" cy="3076575"/>
          </a:xfrm>
          <a:prstGeom prst="rect">
            <a:avLst/>
          </a:prstGeom>
        </p:spPr>
      </p:pic>
      <p:pic>
        <p:nvPicPr>
          <p:cNvPr id="9" name="图片 8">
            <a:extLst>
              <a:ext uri="{FF2B5EF4-FFF2-40B4-BE49-F238E27FC236}">
                <a16:creationId xmlns:a16="http://schemas.microsoft.com/office/drawing/2014/main" id="{3701B19B-F0A7-4A07-041E-3497FDB90DC5}"/>
              </a:ext>
            </a:extLst>
          </p:cNvPr>
          <p:cNvPicPr>
            <a:picLocks noChangeAspect="1"/>
          </p:cNvPicPr>
          <p:nvPr/>
        </p:nvPicPr>
        <p:blipFill>
          <a:blip r:embed="rId3"/>
          <a:stretch>
            <a:fillRect/>
          </a:stretch>
        </p:blipFill>
        <p:spPr>
          <a:xfrm>
            <a:off x="4672834" y="890586"/>
            <a:ext cx="3371850" cy="3076575"/>
          </a:xfrm>
          <a:prstGeom prst="rect">
            <a:avLst/>
          </a:prstGeom>
        </p:spPr>
      </p:pic>
      <p:sp>
        <p:nvSpPr>
          <p:cNvPr id="11" name="文本框 10">
            <a:extLst>
              <a:ext uri="{FF2B5EF4-FFF2-40B4-BE49-F238E27FC236}">
                <a16:creationId xmlns:a16="http://schemas.microsoft.com/office/drawing/2014/main" id="{E6ED672D-C067-A9A9-D98D-55A58D3E3708}"/>
              </a:ext>
            </a:extLst>
          </p:cNvPr>
          <p:cNvSpPr txBox="1"/>
          <p:nvPr/>
        </p:nvSpPr>
        <p:spPr>
          <a:xfrm>
            <a:off x="100650" y="4014876"/>
            <a:ext cx="4038600" cy="646331"/>
          </a:xfrm>
          <a:prstGeom prst="rect">
            <a:avLst/>
          </a:prstGeom>
          <a:noFill/>
        </p:spPr>
        <p:txBody>
          <a:bodyPr wrap="square">
            <a:spAutoFit/>
          </a:bodyPr>
          <a:lstStyle/>
          <a:p>
            <a:pPr algn="ctr"/>
            <a:r>
              <a:rPr lang="en-US" altLang="zh-CN" i="0" u="none" strike="noStrike" baseline="0" dirty="0">
                <a:latin typeface="CharisSIL-Bold"/>
              </a:rPr>
              <a:t>Figure 1: </a:t>
            </a:r>
            <a:r>
              <a:rPr lang="en-US" altLang="zh-CN" i="0" u="none" strike="noStrike" baseline="0" dirty="0">
                <a:latin typeface="CharisSIL"/>
              </a:rPr>
              <a:t>Routing process of 4 EVs in the morning (home to work)</a:t>
            </a:r>
            <a:endParaRPr lang="zh-CN" altLang="en-US" sz="4800" dirty="0"/>
          </a:p>
        </p:txBody>
      </p:sp>
      <p:sp>
        <p:nvSpPr>
          <p:cNvPr id="12" name="文本框 11">
            <a:extLst>
              <a:ext uri="{FF2B5EF4-FFF2-40B4-BE49-F238E27FC236}">
                <a16:creationId xmlns:a16="http://schemas.microsoft.com/office/drawing/2014/main" id="{8AE46369-6373-CF36-3A87-F6C742D3E9B6}"/>
              </a:ext>
            </a:extLst>
          </p:cNvPr>
          <p:cNvSpPr txBox="1"/>
          <p:nvPr/>
        </p:nvSpPr>
        <p:spPr>
          <a:xfrm>
            <a:off x="4139250" y="4014876"/>
            <a:ext cx="4038600" cy="646331"/>
          </a:xfrm>
          <a:prstGeom prst="rect">
            <a:avLst/>
          </a:prstGeom>
          <a:noFill/>
        </p:spPr>
        <p:txBody>
          <a:bodyPr wrap="square">
            <a:spAutoFit/>
          </a:bodyPr>
          <a:lstStyle/>
          <a:p>
            <a:pPr algn="ctr"/>
            <a:r>
              <a:rPr lang="en-US" altLang="zh-CN" i="0" u="none" strike="noStrike" baseline="0" dirty="0">
                <a:latin typeface="CharisSIL-Bold"/>
              </a:rPr>
              <a:t>Figure 2: </a:t>
            </a:r>
            <a:r>
              <a:rPr lang="en-US" altLang="zh-CN" i="0" u="none" strike="noStrike" baseline="0" dirty="0">
                <a:latin typeface="CharisSIL"/>
              </a:rPr>
              <a:t>Routing process of 4 EVs in the evening (work to home)</a:t>
            </a:r>
            <a:endParaRPr lang="zh-CN" altLang="en-US" sz="4800" dirty="0"/>
          </a:p>
        </p:txBody>
      </p:sp>
      <p:sp>
        <p:nvSpPr>
          <p:cNvPr id="14" name="文本框 13">
            <a:extLst>
              <a:ext uri="{FF2B5EF4-FFF2-40B4-BE49-F238E27FC236}">
                <a16:creationId xmlns:a16="http://schemas.microsoft.com/office/drawing/2014/main" id="{2D624989-AE85-EFE7-BBA6-17DF7E76FAB0}"/>
              </a:ext>
            </a:extLst>
          </p:cNvPr>
          <p:cNvSpPr txBox="1"/>
          <p:nvPr/>
        </p:nvSpPr>
        <p:spPr>
          <a:xfrm>
            <a:off x="8357552" y="1090998"/>
            <a:ext cx="3596325" cy="3247043"/>
          </a:xfrm>
          <a:prstGeom prst="rect">
            <a:avLst/>
          </a:prstGeom>
          <a:noFill/>
        </p:spPr>
        <p:txBody>
          <a:bodyPr wrap="square">
            <a:spAutoFit/>
          </a:bodyPr>
          <a:lstStyle/>
          <a:p>
            <a:pPr marL="285750" indent="-285750" algn="l">
              <a:spcAft>
                <a:spcPts val="600"/>
              </a:spcAft>
              <a:buFont typeface="Arial" panose="020B0604020202020204" pitchFamily="34" charset="0"/>
              <a:buChar char="•"/>
            </a:pPr>
            <a:r>
              <a:rPr lang="en-US" altLang="zh-CN" sz="2000" b="0" i="0" u="none" strike="noStrike" baseline="0" dirty="0">
                <a:latin typeface="Calibri" panose="020F0502020204030204" pitchFamily="34" charset="0"/>
                <a:cs typeface="Calibri" panose="020F0502020204030204" pitchFamily="34" charset="0"/>
              </a:rPr>
              <a:t>Two travelling patterns: home to work in the morning, work to home in the evening.</a:t>
            </a:r>
          </a:p>
          <a:p>
            <a:pPr marL="285750" indent="-285750" algn="l">
              <a:spcAft>
                <a:spcPts val="600"/>
              </a:spcAft>
              <a:buFont typeface="Arial" panose="020B0604020202020204" pitchFamily="34" charset="0"/>
              <a:buChar char="•"/>
            </a:pPr>
            <a:r>
              <a:rPr lang="en-US" altLang="zh-CN" sz="2000" b="0" i="0" u="none" strike="noStrike" baseline="0" dirty="0">
                <a:latin typeface="Calibri" panose="020F0502020204030204" pitchFamily="34" charset="0"/>
                <a:cs typeface="Calibri" panose="020F0502020204030204" pitchFamily="34" charset="0"/>
              </a:rPr>
              <a:t>4 EVs follow different routes in these two patterns and receive different arrival time due to their different departure time and the dynamically updated road congestion status.</a:t>
            </a:r>
            <a:endParaRPr lang="zh-CN" altLang="en-US" sz="2000" dirty="0">
              <a:latin typeface="Calibri" panose="020F0502020204030204" pitchFamily="34" charset="0"/>
              <a:cs typeface="Calibri" panose="020F0502020204030204" pitchFamily="34" charset="0"/>
            </a:endParaRPr>
          </a:p>
        </p:txBody>
      </p:sp>
      <p:sp>
        <p:nvSpPr>
          <p:cNvPr id="16" name="文本框 15">
            <a:extLst>
              <a:ext uri="{FF2B5EF4-FFF2-40B4-BE49-F238E27FC236}">
                <a16:creationId xmlns:a16="http://schemas.microsoft.com/office/drawing/2014/main" id="{CAEC9FFE-D993-42E5-C6F3-BCAA112F3E49}"/>
              </a:ext>
            </a:extLst>
          </p:cNvPr>
          <p:cNvSpPr txBox="1"/>
          <p:nvPr/>
        </p:nvSpPr>
        <p:spPr>
          <a:xfrm>
            <a:off x="311284" y="4849346"/>
            <a:ext cx="11423516" cy="1400383"/>
          </a:xfrm>
          <a:prstGeom prst="rect">
            <a:avLst/>
          </a:prstGeom>
          <a:noFill/>
        </p:spPr>
        <p:txBody>
          <a:bodyPr wrap="square">
            <a:spAutoFit/>
          </a:bodyPr>
          <a:lstStyle/>
          <a:p>
            <a:pPr marL="285750" indent="-285750" algn="l">
              <a:spcAft>
                <a:spcPts val="600"/>
              </a:spcAft>
              <a:buFont typeface="Arial" panose="020B0604020202020204" pitchFamily="34" charset="0"/>
              <a:buChar char="•"/>
            </a:pPr>
            <a:r>
              <a:rPr lang="en-US" altLang="zh-CN" sz="2000" dirty="0">
                <a:latin typeface="CharisSIL"/>
              </a:rPr>
              <a:t>EVs will </a:t>
            </a:r>
            <a:r>
              <a:rPr lang="en-US" altLang="zh-CN" sz="2000" b="1" i="1" u="sng" dirty="0">
                <a:solidFill>
                  <a:srgbClr val="C00000"/>
                </a:solidFill>
                <a:latin typeface="CharisSIL"/>
              </a:rPr>
              <a:t>choose the routes with less travelling time rather than the shortest distance</a:t>
            </a:r>
            <a:r>
              <a:rPr lang="en-US" altLang="zh-CN" sz="2000" dirty="0">
                <a:latin typeface="CharisSIL"/>
              </a:rPr>
              <a:t> to avoid the traffic congestion.</a:t>
            </a:r>
          </a:p>
          <a:p>
            <a:pPr marL="285750" indent="-285750" algn="l">
              <a:spcAft>
                <a:spcPts val="600"/>
              </a:spcAft>
              <a:buFont typeface="Arial" panose="020B0604020202020204" pitchFamily="34" charset="0"/>
              <a:buChar char="•"/>
            </a:pPr>
            <a:r>
              <a:rPr lang="en-US" altLang="zh-CN" sz="2000" dirty="0">
                <a:latin typeface="CharisSIL"/>
              </a:rPr>
              <a:t>T</a:t>
            </a:r>
            <a:r>
              <a:rPr lang="en-US" altLang="zh-CN" sz="2000" b="0" i="0" u="none" strike="noStrike" baseline="0" dirty="0">
                <a:latin typeface="CharisSIL"/>
              </a:rPr>
              <a:t>he travelling pattern </a:t>
            </a:r>
            <a:r>
              <a:rPr lang="en-US" altLang="zh-CN" sz="2000" dirty="0">
                <a:latin typeface="CharisSIL"/>
              </a:rPr>
              <a:t>work to home</a:t>
            </a:r>
            <a:r>
              <a:rPr lang="en-US" altLang="zh-CN" sz="2000" b="0" i="0" u="none" strike="noStrike" baseline="0" dirty="0">
                <a:latin typeface="CharisSIL"/>
              </a:rPr>
              <a:t> normally leads to longer traveling time than the travelling pattern home to work because of </a:t>
            </a:r>
            <a:r>
              <a:rPr lang="en-US" altLang="zh-CN" sz="2000" b="1" strike="noStrike" baseline="0" dirty="0">
                <a:latin typeface="CharisSIL"/>
              </a:rPr>
              <a:t>more serious congestion issues in the early evening</a:t>
            </a:r>
            <a:r>
              <a:rPr lang="en-US" altLang="zh-CN" sz="2000" b="0" i="0" u="none" strike="noStrike" baseline="0" dirty="0">
                <a:latin typeface="CharisSIL"/>
              </a:rPr>
              <a:t>.</a:t>
            </a:r>
            <a:endParaRPr lang="zh-CN" altLang="en-US" sz="2000" dirty="0"/>
          </a:p>
        </p:txBody>
      </p:sp>
    </p:spTree>
    <p:extLst>
      <p:ext uri="{BB962C8B-B14F-4D97-AF65-F5344CB8AC3E}">
        <p14:creationId xmlns:p14="http://schemas.microsoft.com/office/powerpoint/2010/main" val="4909155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86</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EV Scheduling Behaviors</a:t>
            </a:r>
          </a:p>
        </p:txBody>
      </p:sp>
      <p:sp>
        <p:nvSpPr>
          <p:cNvPr id="11" name="文本框 10">
            <a:extLst>
              <a:ext uri="{FF2B5EF4-FFF2-40B4-BE49-F238E27FC236}">
                <a16:creationId xmlns:a16="http://schemas.microsoft.com/office/drawing/2014/main" id="{E6ED672D-C067-A9A9-D98D-55A58D3E3708}"/>
              </a:ext>
            </a:extLst>
          </p:cNvPr>
          <p:cNvSpPr txBox="1"/>
          <p:nvPr/>
        </p:nvSpPr>
        <p:spPr>
          <a:xfrm>
            <a:off x="183486" y="2978475"/>
            <a:ext cx="4323638" cy="369332"/>
          </a:xfrm>
          <a:prstGeom prst="rect">
            <a:avLst/>
          </a:prstGeom>
          <a:noFill/>
        </p:spPr>
        <p:txBody>
          <a:bodyPr wrap="square">
            <a:spAutoFit/>
          </a:bodyPr>
          <a:lstStyle/>
          <a:p>
            <a:pPr algn="ctr"/>
            <a:r>
              <a:rPr lang="en-US" altLang="zh-CN" i="0" u="none" strike="noStrike" baseline="0" dirty="0">
                <a:latin typeface="CharisSIL-Bold"/>
              </a:rPr>
              <a:t>Figure 1: </a:t>
            </a:r>
            <a:r>
              <a:rPr lang="en-US" altLang="zh-CN" i="0" u="none" strike="noStrike" baseline="0" dirty="0">
                <a:latin typeface="CharisSIL"/>
              </a:rPr>
              <a:t>Locational marginal prices of 3 CSs.</a:t>
            </a:r>
            <a:endParaRPr lang="zh-CN" altLang="en-US" sz="4800" dirty="0"/>
          </a:p>
        </p:txBody>
      </p:sp>
      <p:sp>
        <p:nvSpPr>
          <p:cNvPr id="12" name="文本框 11">
            <a:extLst>
              <a:ext uri="{FF2B5EF4-FFF2-40B4-BE49-F238E27FC236}">
                <a16:creationId xmlns:a16="http://schemas.microsoft.com/office/drawing/2014/main" id="{8AE46369-6373-CF36-3A87-F6C742D3E9B6}"/>
              </a:ext>
            </a:extLst>
          </p:cNvPr>
          <p:cNvSpPr txBox="1"/>
          <p:nvPr/>
        </p:nvSpPr>
        <p:spPr>
          <a:xfrm>
            <a:off x="115336" y="5865400"/>
            <a:ext cx="4533209" cy="369332"/>
          </a:xfrm>
          <a:prstGeom prst="rect">
            <a:avLst/>
          </a:prstGeom>
          <a:noFill/>
        </p:spPr>
        <p:txBody>
          <a:bodyPr wrap="square">
            <a:spAutoFit/>
          </a:bodyPr>
          <a:lstStyle/>
          <a:p>
            <a:pPr algn="ctr"/>
            <a:r>
              <a:rPr lang="en-US" altLang="zh-CN" i="0" u="none" strike="noStrike" baseline="0" dirty="0">
                <a:latin typeface="CharisSIL-Bold"/>
              </a:rPr>
              <a:t>Figure 2: </a:t>
            </a:r>
            <a:r>
              <a:rPr lang="en-US" altLang="zh-CN" i="0" u="none" strike="noStrike" baseline="0" dirty="0">
                <a:latin typeface="CharisSIL"/>
              </a:rPr>
              <a:t>Energy supply of distribution system.</a:t>
            </a:r>
            <a:endParaRPr lang="zh-CN" altLang="en-US" sz="4800" dirty="0"/>
          </a:p>
        </p:txBody>
      </p:sp>
      <p:sp>
        <p:nvSpPr>
          <p:cNvPr id="16" name="文本框 15">
            <a:extLst>
              <a:ext uri="{FF2B5EF4-FFF2-40B4-BE49-F238E27FC236}">
                <a16:creationId xmlns:a16="http://schemas.microsoft.com/office/drawing/2014/main" id="{CAEC9FFE-D993-42E5-C6F3-BCAA112F3E49}"/>
              </a:ext>
            </a:extLst>
          </p:cNvPr>
          <p:cNvSpPr txBox="1"/>
          <p:nvPr/>
        </p:nvSpPr>
        <p:spPr>
          <a:xfrm>
            <a:off x="4932548" y="4138161"/>
            <a:ext cx="7144116" cy="2092881"/>
          </a:xfrm>
          <a:prstGeom prst="rect">
            <a:avLst/>
          </a:prstGeom>
          <a:noFill/>
        </p:spPr>
        <p:txBody>
          <a:bodyPr wrap="square">
            <a:spAutoFit/>
          </a:bodyPr>
          <a:lstStyle/>
          <a:p>
            <a:pPr marL="285750" indent="-285750" algn="l">
              <a:spcAft>
                <a:spcPts val="600"/>
              </a:spcAft>
              <a:buFont typeface="Arial" panose="020B0604020202020204" pitchFamily="34" charset="0"/>
              <a:buChar char="•"/>
            </a:pPr>
            <a:r>
              <a:rPr lang="en-US" altLang="zh-CN" sz="2000" dirty="0">
                <a:latin typeface="CharisSIL"/>
              </a:rPr>
              <a:t>EVs charge power in the morning and midday, while discharging power at night to supply demand.</a:t>
            </a:r>
          </a:p>
          <a:p>
            <a:pPr marL="285750" indent="-285750" algn="l">
              <a:spcAft>
                <a:spcPts val="600"/>
              </a:spcAft>
              <a:buFont typeface="Arial" panose="020B0604020202020204" pitchFamily="34" charset="0"/>
              <a:buChar char="•"/>
            </a:pPr>
            <a:r>
              <a:rPr lang="en-US" altLang="zh-CN" sz="2000" b="0" i="0" u="none" strike="noStrike" baseline="0" dirty="0">
                <a:latin typeface="CharisSIL"/>
              </a:rPr>
              <a:t>EVs can make arbitrage between the low prices in the morning (complete zero in the midday due to the fully supply by renewable) and the high prices at night.</a:t>
            </a:r>
          </a:p>
          <a:p>
            <a:pPr marL="285750" indent="-285750" algn="l">
              <a:spcAft>
                <a:spcPts val="600"/>
              </a:spcAft>
              <a:buFont typeface="Arial" panose="020B0604020202020204" pitchFamily="34" charset="0"/>
              <a:buChar char="•"/>
            </a:pPr>
            <a:r>
              <a:rPr lang="en-US" altLang="zh-CN" sz="2000" dirty="0">
                <a:latin typeface="CharisSIL"/>
              </a:rPr>
              <a:t>EVs achieve 38.10 £ total revenue for multi-service provisions.</a:t>
            </a:r>
            <a:endParaRPr lang="zh-CN" altLang="en-US" sz="2000" dirty="0">
              <a:latin typeface="CharisSIL"/>
            </a:endParaRPr>
          </a:p>
        </p:txBody>
      </p:sp>
      <p:pic>
        <p:nvPicPr>
          <p:cNvPr id="8" name="图片 7">
            <a:extLst>
              <a:ext uri="{FF2B5EF4-FFF2-40B4-BE49-F238E27FC236}">
                <a16:creationId xmlns:a16="http://schemas.microsoft.com/office/drawing/2014/main" id="{7DF60A5A-EFE5-C98C-300B-97DB092DA1B5}"/>
              </a:ext>
            </a:extLst>
          </p:cNvPr>
          <p:cNvPicPr>
            <a:picLocks noChangeAspect="1"/>
          </p:cNvPicPr>
          <p:nvPr/>
        </p:nvPicPr>
        <p:blipFill>
          <a:blip r:embed="rId2"/>
          <a:stretch>
            <a:fillRect/>
          </a:stretch>
        </p:blipFill>
        <p:spPr>
          <a:xfrm>
            <a:off x="4723488" y="779596"/>
            <a:ext cx="4369377" cy="2793359"/>
          </a:xfrm>
          <a:prstGeom prst="rect">
            <a:avLst/>
          </a:prstGeom>
        </p:spPr>
      </p:pic>
      <p:pic>
        <p:nvPicPr>
          <p:cNvPr id="13" name="图片 12">
            <a:extLst>
              <a:ext uri="{FF2B5EF4-FFF2-40B4-BE49-F238E27FC236}">
                <a16:creationId xmlns:a16="http://schemas.microsoft.com/office/drawing/2014/main" id="{A32FF852-FD41-4D2D-1ED6-238A9C849BB7}"/>
              </a:ext>
            </a:extLst>
          </p:cNvPr>
          <p:cNvPicPr>
            <a:picLocks noChangeAspect="1"/>
          </p:cNvPicPr>
          <p:nvPr/>
        </p:nvPicPr>
        <p:blipFill>
          <a:blip r:embed="rId3"/>
          <a:stretch>
            <a:fillRect/>
          </a:stretch>
        </p:blipFill>
        <p:spPr>
          <a:xfrm>
            <a:off x="345077" y="779596"/>
            <a:ext cx="4000457" cy="2214717"/>
          </a:xfrm>
          <a:prstGeom prst="rect">
            <a:avLst/>
          </a:prstGeom>
        </p:spPr>
      </p:pic>
      <p:pic>
        <p:nvPicPr>
          <p:cNvPr id="17" name="图片 16">
            <a:extLst>
              <a:ext uri="{FF2B5EF4-FFF2-40B4-BE49-F238E27FC236}">
                <a16:creationId xmlns:a16="http://schemas.microsoft.com/office/drawing/2014/main" id="{9D6E568F-AF68-577D-D5CD-089AC27B2967}"/>
              </a:ext>
            </a:extLst>
          </p:cNvPr>
          <p:cNvPicPr>
            <a:picLocks noChangeAspect="1"/>
          </p:cNvPicPr>
          <p:nvPr/>
        </p:nvPicPr>
        <p:blipFill>
          <a:blip r:embed="rId4"/>
          <a:stretch>
            <a:fillRect/>
          </a:stretch>
        </p:blipFill>
        <p:spPr>
          <a:xfrm>
            <a:off x="438841" y="3515991"/>
            <a:ext cx="3886200" cy="2400300"/>
          </a:xfrm>
          <a:prstGeom prst="rect">
            <a:avLst/>
          </a:prstGeom>
        </p:spPr>
      </p:pic>
      <p:sp>
        <p:nvSpPr>
          <p:cNvPr id="18" name="文本框 17">
            <a:extLst>
              <a:ext uri="{FF2B5EF4-FFF2-40B4-BE49-F238E27FC236}">
                <a16:creationId xmlns:a16="http://schemas.microsoft.com/office/drawing/2014/main" id="{836F74A7-19C7-CDE9-0D04-B81B993F00D7}"/>
              </a:ext>
            </a:extLst>
          </p:cNvPr>
          <p:cNvSpPr txBox="1"/>
          <p:nvPr/>
        </p:nvSpPr>
        <p:spPr>
          <a:xfrm>
            <a:off x="4535040" y="3537026"/>
            <a:ext cx="4533209" cy="369332"/>
          </a:xfrm>
          <a:prstGeom prst="rect">
            <a:avLst/>
          </a:prstGeom>
          <a:noFill/>
        </p:spPr>
        <p:txBody>
          <a:bodyPr wrap="square">
            <a:spAutoFit/>
          </a:bodyPr>
          <a:lstStyle/>
          <a:p>
            <a:pPr algn="ctr"/>
            <a:r>
              <a:rPr lang="en-US" altLang="zh-CN" i="0" u="none" strike="noStrike" baseline="0" dirty="0">
                <a:latin typeface="CharisSIL-Bold"/>
              </a:rPr>
              <a:t>Figure 3: </a:t>
            </a:r>
            <a:r>
              <a:rPr lang="en-US" altLang="zh-CN" i="0" u="none" strike="noStrike" baseline="0" dirty="0">
                <a:latin typeface="CharisSIL"/>
              </a:rPr>
              <a:t>EV charging and discharging power.</a:t>
            </a:r>
            <a:endParaRPr lang="zh-CN" altLang="en-US" sz="4800" dirty="0"/>
          </a:p>
        </p:txBody>
      </p:sp>
      <p:graphicFrame>
        <p:nvGraphicFramePr>
          <p:cNvPr id="19" name="表格 18">
            <a:extLst>
              <a:ext uri="{FF2B5EF4-FFF2-40B4-BE49-F238E27FC236}">
                <a16:creationId xmlns:a16="http://schemas.microsoft.com/office/drawing/2014/main" id="{E07D471C-7375-B81E-2EC3-C7BF28F7F73F}"/>
              </a:ext>
            </a:extLst>
          </p:cNvPr>
          <p:cNvGraphicFramePr>
            <a:graphicFrameLocks noGrp="1"/>
          </p:cNvGraphicFramePr>
          <p:nvPr>
            <p:extLst>
              <p:ext uri="{D42A27DB-BD31-4B8C-83A1-F6EECF244321}">
                <p14:modId xmlns:p14="http://schemas.microsoft.com/office/powerpoint/2010/main" val="548311891"/>
              </p:ext>
            </p:extLst>
          </p:nvPr>
        </p:nvGraphicFramePr>
        <p:xfrm>
          <a:off x="9405600" y="986366"/>
          <a:ext cx="2721297" cy="2222629"/>
        </p:xfrm>
        <a:graphic>
          <a:graphicData uri="http://schemas.openxmlformats.org/drawingml/2006/table">
            <a:tbl>
              <a:tblPr firstRow="1" bandRow="1">
                <a:tableStyleId>{5C22544A-7EE6-4342-B048-85BDC9FD1C3A}</a:tableStyleId>
              </a:tblPr>
              <a:tblGrid>
                <a:gridCol w="1123317">
                  <a:extLst>
                    <a:ext uri="{9D8B030D-6E8A-4147-A177-3AD203B41FA5}">
                      <a16:colId xmlns:a16="http://schemas.microsoft.com/office/drawing/2014/main" val="2011041380"/>
                    </a:ext>
                  </a:extLst>
                </a:gridCol>
                <a:gridCol w="1597980">
                  <a:extLst>
                    <a:ext uri="{9D8B030D-6E8A-4147-A177-3AD203B41FA5}">
                      <a16:colId xmlns:a16="http://schemas.microsoft.com/office/drawing/2014/main" val="1386497210"/>
                    </a:ext>
                  </a:extLst>
                </a:gridCol>
              </a:tblGrid>
              <a:tr h="368429">
                <a:tc>
                  <a:txBody>
                    <a:bodyPr/>
                    <a:lstStyle/>
                    <a:p>
                      <a:pPr algn="ctr"/>
                      <a:r>
                        <a:rPr lang="en-US" altLang="zh-CN" sz="1400" dirty="0">
                          <a:latin typeface="Calibri" panose="020F0502020204030204" pitchFamily="34" charset="0"/>
                          <a:cs typeface="Calibri" panose="020F0502020204030204" pitchFamily="34" charset="0"/>
                        </a:rPr>
                        <a:t>Service</a:t>
                      </a:r>
                      <a:endParaRPr lang="zh-CN" altLang="en-US" sz="1400" dirty="0">
                        <a:latin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altLang="zh-CN" sz="1400" b="1" kern="1200" dirty="0">
                          <a:solidFill>
                            <a:schemeClr val="lt1"/>
                          </a:solidFill>
                          <a:latin typeface="Calibri" panose="020F0502020204030204" pitchFamily="34" charset="0"/>
                          <a:ea typeface="+mn-ea"/>
                          <a:cs typeface="Calibri" panose="020F0502020204030204" pitchFamily="34" charset="0"/>
                        </a:rPr>
                        <a:t>Revenue (</a:t>
                      </a:r>
                      <a:r>
                        <a:rPr lang="zh-CN" altLang="en-US" sz="1400" b="1" kern="1200" dirty="0">
                          <a:solidFill>
                            <a:schemeClr val="lt1"/>
                          </a:solidFill>
                          <a:latin typeface="Calibri" panose="020F0502020204030204" pitchFamily="34" charset="0"/>
                          <a:ea typeface="+mn-ea"/>
                          <a:cs typeface="Calibri" panose="020F0502020204030204" pitchFamily="34" charset="0"/>
                        </a:rPr>
                        <a:t>￡</a:t>
                      </a:r>
                      <a:r>
                        <a:rPr lang="en-US" altLang="zh-CN" sz="1400" b="1" kern="1200" dirty="0">
                          <a:solidFill>
                            <a:schemeClr val="lt1"/>
                          </a:solidFill>
                          <a:latin typeface="Calibri" panose="020F0502020204030204" pitchFamily="34" charset="0"/>
                          <a:ea typeface="+mn-ea"/>
                          <a:cs typeface="Calibri" panose="020F0502020204030204" pitchFamily="34" charset="0"/>
                        </a:rPr>
                        <a:t>)</a:t>
                      </a:r>
                      <a:endParaRPr lang="zh-CN" altLang="en-US" sz="1400" b="1" kern="1200" dirty="0">
                        <a:solidFill>
                          <a:schemeClr val="lt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097394462"/>
                  </a:ext>
                </a:extLst>
              </a:tr>
              <a:tr h="370840">
                <a:tc>
                  <a:txBody>
                    <a:bodyPr/>
                    <a:lstStyle/>
                    <a:p>
                      <a:pPr algn="ctr"/>
                      <a:r>
                        <a:rPr lang="en-US" altLang="zh-CN" sz="1400" dirty="0">
                          <a:latin typeface="Calibri" panose="020F0502020204030204" pitchFamily="34" charset="0"/>
                          <a:cs typeface="Calibri" panose="020F0502020204030204" pitchFamily="34" charset="0"/>
                        </a:rPr>
                        <a:t>Charging</a:t>
                      </a:r>
                      <a:endParaRPr lang="zh-CN" altLang="en-US" sz="1400" dirty="0">
                        <a:latin typeface="Calibri" panose="020F0502020204030204" pitchFamily="34" charset="0"/>
                        <a:cs typeface="Calibri" panose="020F0502020204030204" pitchFamily="34" charset="0"/>
                      </a:endParaRPr>
                    </a:p>
                  </a:txBody>
                  <a:tcPr anchor="ctr"/>
                </a:tc>
                <a:tc>
                  <a:txBody>
                    <a:bodyPr/>
                    <a:lstStyle/>
                    <a:p>
                      <a:pPr algn="ctr"/>
                      <a:r>
                        <a:rPr lang="en-US" altLang="zh-CN" sz="1400" dirty="0">
                          <a:latin typeface="Calibri" panose="020F0502020204030204" pitchFamily="34" charset="0"/>
                          <a:cs typeface="Calibri" panose="020F0502020204030204" pitchFamily="34" charset="0"/>
                        </a:rPr>
                        <a:t>-3.91</a:t>
                      </a:r>
                      <a:endParaRPr lang="zh-CN"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39428646"/>
                  </a:ext>
                </a:extLst>
              </a:tr>
              <a:tr h="370840">
                <a:tc>
                  <a:txBody>
                    <a:bodyPr/>
                    <a:lstStyle/>
                    <a:p>
                      <a:pPr algn="ctr"/>
                      <a:r>
                        <a:rPr lang="en-US" altLang="zh-CN" sz="1400" dirty="0">
                          <a:latin typeface="Calibri" panose="020F0502020204030204" pitchFamily="34" charset="0"/>
                          <a:cs typeface="Calibri" panose="020F0502020204030204" pitchFamily="34" charset="0"/>
                        </a:rPr>
                        <a:t>Demand</a:t>
                      </a:r>
                      <a:endParaRPr lang="zh-CN" altLang="en-US" sz="1400" dirty="0">
                        <a:latin typeface="Calibri" panose="020F0502020204030204" pitchFamily="34" charset="0"/>
                        <a:cs typeface="Calibri" panose="020F0502020204030204" pitchFamily="34" charset="0"/>
                      </a:endParaRPr>
                    </a:p>
                  </a:txBody>
                  <a:tcPr anchor="ctr"/>
                </a:tc>
                <a:tc>
                  <a:txBody>
                    <a:bodyPr/>
                    <a:lstStyle/>
                    <a:p>
                      <a:pPr algn="ctr"/>
                      <a:r>
                        <a:rPr lang="en-US" altLang="zh-CN" sz="1400" dirty="0">
                          <a:latin typeface="Calibri" panose="020F0502020204030204" pitchFamily="34" charset="0"/>
                          <a:cs typeface="Calibri" panose="020F0502020204030204" pitchFamily="34" charset="0"/>
                        </a:rPr>
                        <a:t>8.18</a:t>
                      </a:r>
                      <a:endParaRPr lang="zh-CN"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52350473"/>
                  </a:ext>
                </a:extLst>
              </a:tr>
              <a:tr h="370840">
                <a:tc>
                  <a:txBody>
                    <a:bodyPr/>
                    <a:lstStyle/>
                    <a:p>
                      <a:pPr algn="ctr"/>
                      <a:r>
                        <a:rPr lang="en-US" altLang="zh-CN" sz="1400" dirty="0">
                          <a:latin typeface="Calibri" panose="020F0502020204030204" pitchFamily="34" charset="0"/>
                          <a:cs typeface="Calibri" panose="020F0502020204030204" pitchFamily="34" charset="0"/>
                        </a:rPr>
                        <a:t>Carbon</a:t>
                      </a:r>
                      <a:endParaRPr lang="zh-CN" altLang="en-US" sz="1400" dirty="0">
                        <a:latin typeface="Calibri" panose="020F0502020204030204" pitchFamily="34" charset="0"/>
                        <a:cs typeface="Calibri" panose="020F0502020204030204" pitchFamily="34" charset="0"/>
                      </a:endParaRPr>
                    </a:p>
                  </a:txBody>
                  <a:tcPr anchor="ctr"/>
                </a:tc>
                <a:tc>
                  <a:txBody>
                    <a:bodyPr/>
                    <a:lstStyle/>
                    <a:p>
                      <a:pPr algn="ctr"/>
                      <a:r>
                        <a:rPr lang="en-US" altLang="zh-CN" sz="1400" dirty="0">
                          <a:latin typeface="Calibri" panose="020F0502020204030204" pitchFamily="34" charset="0"/>
                          <a:cs typeface="Calibri" panose="020F0502020204030204" pitchFamily="34" charset="0"/>
                        </a:rPr>
                        <a:t>13.70</a:t>
                      </a:r>
                      <a:endParaRPr lang="zh-CN"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75190345"/>
                  </a:ext>
                </a:extLst>
              </a:tr>
              <a:tr h="370840">
                <a:tc>
                  <a:txBody>
                    <a:bodyPr/>
                    <a:lstStyle/>
                    <a:p>
                      <a:pPr algn="ctr"/>
                      <a:r>
                        <a:rPr lang="en-US" altLang="zh-CN" sz="1400" dirty="0">
                          <a:latin typeface="Calibri" panose="020F0502020204030204" pitchFamily="34" charset="0"/>
                          <a:cs typeface="Calibri" panose="020F0502020204030204" pitchFamily="34" charset="0"/>
                        </a:rPr>
                        <a:t>Balancing</a:t>
                      </a:r>
                      <a:endParaRPr lang="zh-CN" altLang="en-US" sz="1400" dirty="0">
                        <a:latin typeface="Calibri" panose="020F0502020204030204" pitchFamily="34" charset="0"/>
                        <a:cs typeface="Calibri" panose="020F0502020204030204" pitchFamily="34" charset="0"/>
                      </a:endParaRPr>
                    </a:p>
                  </a:txBody>
                  <a:tcPr anchor="ctr"/>
                </a:tc>
                <a:tc>
                  <a:txBody>
                    <a:bodyPr/>
                    <a:lstStyle/>
                    <a:p>
                      <a:pPr algn="ctr"/>
                      <a:r>
                        <a:rPr lang="en-US" altLang="zh-CN" sz="1400" dirty="0">
                          <a:latin typeface="Calibri" panose="020F0502020204030204" pitchFamily="34" charset="0"/>
                          <a:cs typeface="Calibri" panose="020F0502020204030204" pitchFamily="34" charset="0"/>
                        </a:rPr>
                        <a:t>20.13</a:t>
                      </a:r>
                      <a:endParaRPr lang="zh-CN"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19740529"/>
                  </a:ext>
                </a:extLst>
              </a:tr>
              <a:tr h="370840">
                <a:tc>
                  <a:txBody>
                    <a:bodyPr/>
                    <a:lstStyle/>
                    <a:p>
                      <a:pPr algn="ctr"/>
                      <a:r>
                        <a:rPr lang="en-US" altLang="zh-CN" sz="1400" dirty="0">
                          <a:latin typeface="Calibri" panose="020F0502020204030204" pitchFamily="34" charset="0"/>
                          <a:cs typeface="Calibri" panose="020F0502020204030204" pitchFamily="34" charset="0"/>
                        </a:rPr>
                        <a:t>Net</a:t>
                      </a:r>
                      <a:endParaRPr lang="zh-CN" altLang="en-US" sz="1400" dirty="0">
                        <a:latin typeface="Calibri" panose="020F0502020204030204" pitchFamily="34" charset="0"/>
                        <a:cs typeface="Calibri" panose="020F0502020204030204" pitchFamily="34" charset="0"/>
                      </a:endParaRPr>
                    </a:p>
                  </a:txBody>
                  <a:tcPr anchor="ctr"/>
                </a:tc>
                <a:tc>
                  <a:txBody>
                    <a:bodyPr/>
                    <a:lstStyle/>
                    <a:p>
                      <a:pPr algn="ctr"/>
                      <a:r>
                        <a:rPr lang="en-US" altLang="zh-CN" sz="1400" dirty="0">
                          <a:latin typeface="Calibri" panose="020F0502020204030204" pitchFamily="34" charset="0"/>
                          <a:cs typeface="Calibri" panose="020F0502020204030204" pitchFamily="34" charset="0"/>
                        </a:rPr>
                        <a:t>38.10</a:t>
                      </a:r>
                      <a:endParaRPr lang="zh-CN"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55248935"/>
                  </a:ext>
                </a:extLst>
              </a:tr>
            </a:tbl>
          </a:graphicData>
        </a:graphic>
      </p:graphicFrame>
      <p:sp>
        <p:nvSpPr>
          <p:cNvPr id="5" name="文本框 4">
            <a:extLst>
              <a:ext uri="{FF2B5EF4-FFF2-40B4-BE49-F238E27FC236}">
                <a16:creationId xmlns:a16="http://schemas.microsoft.com/office/drawing/2014/main" id="{9F0F0D0F-C224-CB8C-F138-CEAA8E75E2EC}"/>
              </a:ext>
            </a:extLst>
          </p:cNvPr>
          <p:cNvSpPr txBox="1"/>
          <p:nvPr/>
        </p:nvSpPr>
        <p:spPr>
          <a:xfrm>
            <a:off x="9405600" y="3217025"/>
            <a:ext cx="2721298" cy="646331"/>
          </a:xfrm>
          <a:prstGeom prst="rect">
            <a:avLst/>
          </a:prstGeom>
          <a:noFill/>
        </p:spPr>
        <p:txBody>
          <a:bodyPr wrap="square">
            <a:spAutoFit/>
          </a:bodyPr>
          <a:lstStyle/>
          <a:p>
            <a:pPr algn="ctr"/>
            <a:r>
              <a:rPr lang="en-US" altLang="zh-CN" i="0" u="none" strike="noStrike" baseline="0" dirty="0">
                <a:latin typeface="CharisSIL-Bold"/>
              </a:rPr>
              <a:t>Table: </a:t>
            </a:r>
            <a:r>
              <a:rPr lang="en-US" altLang="zh-CN" i="0" u="none" strike="noStrike" baseline="0" dirty="0">
                <a:latin typeface="CharisSIL"/>
              </a:rPr>
              <a:t>Business cases of EVs for service provisions.</a:t>
            </a:r>
            <a:endParaRPr lang="zh-CN" altLang="en-US" sz="4800" dirty="0"/>
          </a:p>
        </p:txBody>
      </p:sp>
    </p:spTree>
    <p:extLst>
      <p:ext uri="{BB962C8B-B14F-4D97-AF65-F5344CB8AC3E}">
        <p14:creationId xmlns:p14="http://schemas.microsoft.com/office/powerpoint/2010/main" val="1513895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87</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2046714"/>
          </a:xfrm>
          <a:prstGeom prst="rect">
            <a:avLst/>
          </a:prstGeom>
          <a:noFill/>
        </p:spPr>
        <p:txBody>
          <a:bodyPr wrap="square">
            <a:spAutoFit/>
          </a:bodyPr>
          <a:lstStyle/>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Background</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Conclusion and future work</a:t>
            </a:r>
          </a:p>
        </p:txBody>
      </p:sp>
    </p:spTree>
    <p:extLst>
      <p:ext uri="{BB962C8B-B14F-4D97-AF65-F5344CB8AC3E}">
        <p14:creationId xmlns:p14="http://schemas.microsoft.com/office/powerpoint/2010/main" val="375705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88</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Conclusion</a:t>
            </a:r>
          </a:p>
        </p:txBody>
      </p:sp>
      <p:sp>
        <p:nvSpPr>
          <p:cNvPr id="5" name="文本框 4">
            <a:extLst>
              <a:ext uri="{FF2B5EF4-FFF2-40B4-BE49-F238E27FC236}">
                <a16:creationId xmlns:a16="http://schemas.microsoft.com/office/drawing/2014/main" id="{707FFA30-EEF1-1EB4-D4A3-71BEBE1EC5A5}"/>
              </a:ext>
            </a:extLst>
          </p:cNvPr>
          <p:cNvSpPr txBox="1"/>
          <p:nvPr/>
        </p:nvSpPr>
        <p:spPr>
          <a:xfrm>
            <a:off x="311285" y="842745"/>
            <a:ext cx="11872831" cy="5432256"/>
          </a:xfrm>
          <a:prstGeom prst="rect">
            <a:avLst/>
          </a:prstGeom>
          <a:noFill/>
        </p:spPr>
        <p:txBody>
          <a:bodyPr wrap="square">
            <a:spAutoFit/>
          </a:bodyPr>
          <a:lstStyle/>
          <a:p>
            <a:pPr marL="514350" indent="-514350">
              <a:spcBef>
                <a:spcPts val="600"/>
              </a:spcBef>
              <a:buFont typeface="+mj-lt"/>
              <a:buAutoNum type="arabicPeriod"/>
            </a:pPr>
            <a:r>
              <a:rPr lang="en-US" altLang="zh-CN" sz="2400" b="1" dirty="0">
                <a:solidFill>
                  <a:srgbClr val="C00000"/>
                </a:solidFill>
                <a:latin typeface="Calibri" panose="020F0502020204030204" pitchFamily="34" charset="0"/>
                <a:cs typeface="Calibri" panose="020F0502020204030204" pitchFamily="34" charset="0"/>
              </a:rPr>
              <a:t>Deregulation</a:t>
            </a:r>
            <a:r>
              <a:rPr lang="zh-CN" altLang="en-US" sz="2400" b="1" dirty="0">
                <a:solidFill>
                  <a:srgbClr val="C00000"/>
                </a:solidFill>
                <a:latin typeface="Calibri" panose="020F0502020204030204" pitchFamily="34" charset="0"/>
                <a:cs typeface="Calibri" panose="020F0502020204030204" pitchFamily="34" charset="0"/>
              </a:rPr>
              <a:t> </a:t>
            </a:r>
            <a:r>
              <a:rPr lang="en-US" altLang="zh-CN" sz="2400" b="1" dirty="0">
                <a:solidFill>
                  <a:srgbClr val="C00000"/>
                </a:solidFill>
                <a:latin typeface="Calibri" panose="020F0502020204030204" pitchFamily="34" charset="0"/>
                <a:cs typeface="Calibri" panose="020F0502020204030204" pitchFamily="34" charset="0"/>
              </a:rPr>
              <a:t>and</a:t>
            </a:r>
            <a:r>
              <a:rPr lang="zh-CN" altLang="en-US" sz="2400" b="1" dirty="0">
                <a:solidFill>
                  <a:srgbClr val="C00000"/>
                </a:solidFill>
                <a:latin typeface="Calibri" panose="020F0502020204030204" pitchFamily="34" charset="0"/>
                <a:cs typeface="Calibri" panose="020F0502020204030204" pitchFamily="34" charset="0"/>
              </a:rPr>
              <a:t> </a:t>
            </a:r>
            <a:r>
              <a:rPr lang="en-US" altLang="zh-CN" sz="2400" b="1" dirty="0">
                <a:solidFill>
                  <a:srgbClr val="C00000"/>
                </a:solidFill>
                <a:latin typeface="Calibri" panose="020F0502020204030204" pitchFamily="34" charset="0"/>
                <a:cs typeface="Calibri" panose="020F0502020204030204" pitchFamily="34" charset="0"/>
              </a:rPr>
              <a:t>decarbonization of future energy system</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Energy system has been widely deregulated worldwide, shifting from the conventional centralized manner to the smart grid concept with decentralized manner.</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Environment concern has taken significant initiatives towards the decarbonization of energy systems, moving into a low-carbon transition.</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Need fundamental changes in employed market design, coupling energy and carbon sectors.</a:t>
            </a:r>
          </a:p>
          <a:p>
            <a:pPr marL="514350" indent="-514350">
              <a:spcBef>
                <a:spcPts val="600"/>
              </a:spcBef>
              <a:buFont typeface="+mj-lt"/>
              <a:buAutoNum type="arabicPeriod"/>
            </a:pPr>
            <a:r>
              <a:rPr lang="en-US" altLang="zh-CN" sz="2400" b="1" dirty="0">
                <a:solidFill>
                  <a:srgbClr val="C00000"/>
                </a:solidFill>
                <a:latin typeface="Calibri" panose="020F0502020204030204" pitchFamily="34" charset="0"/>
                <a:cs typeface="Calibri" panose="020F0502020204030204" pitchFamily="34" charset="0"/>
              </a:rPr>
              <a:t>AI-driven tools</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Discuss the weakness of model-based optimization approach, highlight the benefits of AI approach.</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Introduce the Markov decision process and Markov game.</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Study the single-/multi-agent reinforcement learning methods.</a:t>
            </a:r>
          </a:p>
          <a:p>
            <a:pPr marL="514350" indent="-514350">
              <a:spcBef>
                <a:spcPts val="600"/>
              </a:spcBef>
              <a:buFont typeface="+mj-lt"/>
              <a:buAutoNum type="arabicPeriod"/>
            </a:pPr>
            <a:r>
              <a:rPr lang="en-US" altLang="zh-CN" sz="2400" b="1" dirty="0">
                <a:solidFill>
                  <a:srgbClr val="C00000"/>
                </a:solidFill>
                <a:latin typeface="Calibri" panose="020F0502020204030204" pitchFamily="34" charset="0"/>
                <a:cs typeface="Calibri" panose="020F0502020204030204" pitchFamily="34" charset="0"/>
              </a:rPr>
              <a:t>Smart grid applications</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P2P energy trading for multi-cluster households.</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P2P energy trading and double-auction market for multi-energy microgrids.</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Multi-service provisions of EVs in the coupled transport-power network.</a:t>
            </a:r>
          </a:p>
        </p:txBody>
      </p:sp>
    </p:spTree>
    <p:extLst>
      <p:ext uri="{BB962C8B-B14F-4D97-AF65-F5344CB8AC3E}">
        <p14:creationId xmlns:p14="http://schemas.microsoft.com/office/powerpoint/2010/main" val="15667320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89</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Future Work</a:t>
            </a:r>
          </a:p>
        </p:txBody>
      </p:sp>
      <p:sp>
        <p:nvSpPr>
          <p:cNvPr id="5" name="文本框 4">
            <a:extLst>
              <a:ext uri="{FF2B5EF4-FFF2-40B4-BE49-F238E27FC236}">
                <a16:creationId xmlns:a16="http://schemas.microsoft.com/office/drawing/2014/main" id="{55B6442E-B41F-BEB9-6692-1FD4790DECFA}"/>
              </a:ext>
            </a:extLst>
          </p:cNvPr>
          <p:cNvSpPr txBox="1"/>
          <p:nvPr/>
        </p:nvSpPr>
        <p:spPr>
          <a:xfrm>
            <a:off x="311285" y="922647"/>
            <a:ext cx="11872831" cy="5047536"/>
          </a:xfrm>
          <a:prstGeom prst="rect">
            <a:avLst/>
          </a:prstGeom>
          <a:noFill/>
        </p:spPr>
        <p:txBody>
          <a:bodyPr wrap="square">
            <a:spAutoFit/>
          </a:bodyPr>
          <a:lstStyle/>
          <a:p>
            <a:pPr marL="514350" indent="-514350">
              <a:spcBef>
                <a:spcPts val="600"/>
              </a:spcBef>
              <a:buFont typeface="+mj-lt"/>
              <a:buAutoNum type="arabicPeriod"/>
            </a:pPr>
            <a:r>
              <a:rPr lang="en-US" altLang="zh-CN" sz="2400" b="1" dirty="0">
                <a:solidFill>
                  <a:srgbClr val="C00000"/>
                </a:solidFill>
                <a:latin typeface="Calibri" panose="020F0502020204030204" pitchFamily="34" charset="0"/>
                <a:cs typeface="Calibri" panose="020F0502020204030204" pitchFamily="34" charset="0"/>
              </a:rPr>
              <a:t>Actions towards future low-carbon smart grids </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More effectively capture the coordination between energy market and carbon market.</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Carbon-oriented planning and operation of smart grid.</a:t>
            </a:r>
          </a:p>
          <a:p>
            <a:pPr marL="514350" indent="-514350">
              <a:spcBef>
                <a:spcPts val="600"/>
              </a:spcBef>
              <a:buFont typeface="+mj-lt"/>
              <a:buAutoNum type="arabicPeriod"/>
            </a:pPr>
            <a:r>
              <a:rPr lang="en-US" altLang="zh-CN" sz="2400" b="1" dirty="0">
                <a:solidFill>
                  <a:srgbClr val="C00000"/>
                </a:solidFill>
                <a:latin typeface="Calibri" panose="020F0502020204030204" pitchFamily="34" charset="0"/>
                <a:cs typeface="Calibri" panose="020F0502020204030204" pitchFamily="34" charset="0"/>
              </a:rPr>
              <a:t>Advanced AI technique</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Deal with large-scale multi-agent problem, e.g., EVs, smart homes, etc.</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Handle highly stochastic and dynamic environments in smart grid, e.g., renewable, load patterns, etc.</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Privacy preserving is also critical in smart grid concept, i.e., stakeholders in decentralized manner are not willing to share their private information, e.g., energy portfolios, energy usage behaviors, etc.</a:t>
            </a:r>
          </a:p>
          <a:p>
            <a:pPr marL="514350" indent="-514350">
              <a:spcBef>
                <a:spcPts val="600"/>
              </a:spcBef>
              <a:buFont typeface="+mj-lt"/>
              <a:buAutoNum type="arabicPeriod"/>
            </a:pPr>
            <a:r>
              <a:rPr lang="en-US" altLang="zh-CN" sz="2400" b="1" dirty="0">
                <a:solidFill>
                  <a:srgbClr val="C00000"/>
                </a:solidFill>
                <a:latin typeface="Calibri" panose="020F0502020204030204" pitchFamily="34" charset="0"/>
                <a:cs typeface="Calibri" panose="020F0502020204030204" pitchFamily="34" charset="0"/>
              </a:rPr>
              <a:t>New smart grid applications</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New market design for joint energy and carbon trading in the local community.</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Novel pricing schemes for local flexibility to provide green energy service.</a:t>
            </a:r>
          </a:p>
          <a:p>
            <a:pPr marL="800100" lvl="1" indent="-342900">
              <a:spcBef>
                <a:spcPts val="600"/>
              </a:spcBef>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Efficient energy transition by integrating multi-energy sectors (electricity, heat, cooling, gas, hydrogen, etc.) into one fashion.</a:t>
            </a:r>
          </a:p>
        </p:txBody>
      </p:sp>
    </p:spTree>
    <p:extLst>
      <p:ext uri="{BB962C8B-B14F-4D97-AF65-F5344CB8AC3E}">
        <p14:creationId xmlns:p14="http://schemas.microsoft.com/office/powerpoint/2010/main" val="1715864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9ADA1A-C01B-8EDD-D38B-B77DF6971412}"/>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CC5CFC21-C3E9-2BB9-CD3F-C70550CB524B}"/>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F44C4CF5-BD8A-A449-AE1C-884ABA3A9451}"/>
              </a:ext>
            </a:extLst>
          </p:cNvPr>
          <p:cNvSpPr>
            <a:spLocks noGrp="1"/>
          </p:cNvSpPr>
          <p:nvPr>
            <p:ph type="sldNum" sz="quarter" idx="12"/>
          </p:nvPr>
        </p:nvSpPr>
        <p:spPr/>
        <p:txBody>
          <a:bodyPr/>
          <a:lstStyle/>
          <a:p>
            <a:fld id="{96B68FFD-0763-4F02-AF57-14976084D8FC}" type="slidenum">
              <a:rPr lang="zh-CN" altLang="en-US" smtClean="0"/>
              <a:pPr/>
              <a:t>9</a:t>
            </a:fld>
            <a:endParaRPr lang="zh-CN" altLang="en-US"/>
          </a:p>
        </p:txBody>
      </p:sp>
      <p:sp>
        <p:nvSpPr>
          <p:cNvPr id="5" name="文本框 4">
            <a:extLst>
              <a:ext uri="{FF2B5EF4-FFF2-40B4-BE49-F238E27FC236}">
                <a16:creationId xmlns:a16="http://schemas.microsoft.com/office/drawing/2014/main" id="{10ED4E27-D426-5C73-4FA1-B7A91CB929BD}"/>
              </a:ext>
            </a:extLst>
          </p:cNvPr>
          <p:cNvSpPr txBox="1"/>
          <p:nvPr/>
        </p:nvSpPr>
        <p:spPr>
          <a:xfrm>
            <a:off x="311285" y="19455"/>
            <a:ext cx="5956350"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Table of Contents</a:t>
            </a:r>
          </a:p>
        </p:txBody>
      </p:sp>
      <p:sp>
        <p:nvSpPr>
          <p:cNvPr id="6" name="文本框 5">
            <a:extLst>
              <a:ext uri="{FF2B5EF4-FFF2-40B4-BE49-F238E27FC236}">
                <a16:creationId xmlns:a16="http://schemas.microsoft.com/office/drawing/2014/main" id="{81AD4F1F-7B7C-71C6-0137-F7FF6F618A2A}"/>
              </a:ext>
            </a:extLst>
          </p:cNvPr>
          <p:cNvSpPr txBox="1"/>
          <p:nvPr/>
        </p:nvSpPr>
        <p:spPr>
          <a:xfrm>
            <a:off x="311285" y="887135"/>
            <a:ext cx="11872831" cy="3385542"/>
          </a:xfrm>
          <a:prstGeom prst="rect">
            <a:avLst/>
          </a:prstGeom>
          <a:noFill/>
        </p:spPr>
        <p:txBody>
          <a:bodyPr wrap="square">
            <a:spAutoFit/>
          </a:bodyPr>
          <a:lstStyle/>
          <a:p>
            <a:pPr marL="514350" indent="-514350">
              <a:spcBef>
                <a:spcPts val="600"/>
              </a:spcBef>
              <a:buFont typeface="+mj-lt"/>
              <a:buAutoNum type="arabicPeriod"/>
            </a:pPr>
            <a:r>
              <a:rPr lang="en-US" altLang="zh-CN" sz="2800" b="1" dirty="0">
                <a:solidFill>
                  <a:srgbClr val="C00000"/>
                </a:solidFill>
                <a:latin typeface="Calibri" panose="020F0502020204030204" pitchFamily="34" charset="0"/>
                <a:cs typeface="Calibri" panose="020F0502020204030204" pitchFamily="34" charset="0"/>
              </a:rPr>
              <a:t>Background</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Smart grid </a:t>
            </a:r>
          </a:p>
          <a:p>
            <a:pPr marL="800100" lvl="1" indent="-342900">
              <a:spcBef>
                <a:spcPts val="600"/>
              </a:spcBef>
              <a:buFont typeface="Arial" panose="020B0604020202020204" pitchFamily="34" charset="0"/>
              <a:buChar char="•"/>
            </a:pPr>
            <a:r>
              <a:rPr lang="en-US" altLang="zh-CN" sz="2400" dirty="0" err="1">
                <a:solidFill>
                  <a:srgbClr val="C00000"/>
                </a:solidFill>
                <a:latin typeface="Calibri" panose="020F0502020204030204" pitchFamily="34" charset="0"/>
                <a:cs typeface="Calibri" panose="020F0502020204030204" pitchFamily="34" charset="0"/>
              </a:rPr>
              <a:t>Decarbonization</a:t>
            </a:r>
            <a:r>
              <a:rPr lang="en-US" altLang="zh-CN" sz="2400" dirty="0">
                <a:solidFill>
                  <a:srgbClr val="C00000"/>
                </a:solidFill>
                <a:latin typeface="Calibri" panose="020F0502020204030204" pitchFamily="34" charset="0"/>
                <a:cs typeface="Calibri" panose="020F0502020204030204" pitchFamily="34" charset="0"/>
              </a:rPr>
              <a:t> framework</a:t>
            </a:r>
          </a:p>
          <a:p>
            <a:pPr marL="800100" lvl="1" indent="-342900">
              <a:spcBef>
                <a:spcPts val="600"/>
              </a:spcBef>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Energy market design</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AI-driven tools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Smart grid applications</a:t>
            </a:r>
          </a:p>
          <a:p>
            <a:pPr marL="514350" indent="-514350">
              <a:spcBef>
                <a:spcPts val="600"/>
              </a:spcBef>
              <a:buFont typeface="+mj-lt"/>
              <a:buAutoNum type="arabicPeriod"/>
            </a:pPr>
            <a:r>
              <a:rPr lang="en-US" altLang="zh-CN" sz="2800" b="1" dirty="0">
                <a:latin typeface="Calibri" panose="020F0502020204030204" pitchFamily="34" charset="0"/>
                <a:cs typeface="Calibri" panose="020F0502020204030204" pitchFamily="34" charset="0"/>
              </a:rPr>
              <a:t>Conclusion and future work</a:t>
            </a:r>
            <a:endParaRPr lang="en-US" altLang="zh-CN"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5749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90</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Publications (1)</a:t>
            </a:r>
          </a:p>
        </p:txBody>
      </p:sp>
      <p:sp>
        <p:nvSpPr>
          <p:cNvPr id="6" name="文本框 5">
            <a:extLst>
              <a:ext uri="{FF2B5EF4-FFF2-40B4-BE49-F238E27FC236}">
                <a16:creationId xmlns:a16="http://schemas.microsoft.com/office/drawing/2014/main" id="{360B7A90-6122-B4AB-939E-E189267F2CA1}"/>
              </a:ext>
            </a:extLst>
          </p:cNvPr>
          <p:cNvSpPr txBox="1"/>
          <p:nvPr/>
        </p:nvSpPr>
        <p:spPr>
          <a:xfrm>
            <a:off x="311284" y="1040368"/>
            <a:ext cx="11662276" cy="5155257"/>
          </a:xfrm>
          <a:prstGeom prst="rect">
            <a:avLst/>
          </a:prstGeom>
          <a:noFill/>
        </p:spPr>
        <p:txBody>
          <a:bodyPr wrap="square">
            <a:spAutoFit/>
          </a:bodyPr>
          <a:lstStyle/>
          <a:p>
            <a:pPr>
              <a:spcAft>
                <a:spcPts val="600"/>
              </a:spcAft>
            </a:pPr>
            <a:r>
              <a:rPr lang="en-US" altLang="zh-CN" sz="3200" b="1" dirty="0">
                <a:latin typeface="Calibri" panose="020F0502020204030204" pitchFamily="34" charset="0"/>
                <a:cs typeface="Calibri" panose="020F0502020204030204" pitchFamily="34" charset="0"/>
              </a:rPr>
              <a:t>P2P Energy Trading</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Dawei Qiu, Yujian Ye, Dimitrios Papadaskalopoulos, and Goran Strbac, “Scalable coordinated management of peer-to-peer energy trading: A multi-cluster deep reinforcement learning approach”, Applied Energy, Volume 292, page 116940, June 2021.</a:t>
            </a:r>
          </a:p>
          <a:p>
            <a:pPr marL="342900" indent="-342900">
              <a:spcAft>
                <a:spcPts val="1200"/>
              </a:spcAft>
              <a:buAutoNum type="arabicPeriod"/>
            </a:pPr>
            <a:r>
              <a:rPr lang="en-US" altLang="zh-CN" dirty="0" err="1">
                <a:latin typeface="Calibri" panose="020F0502020204030204" pitchFamily="34" charset="0"/>
                <a:cs typeface="Calibri" panose="020F0502020204030204" pitchFamily="34" charset="0"/>
              </a:rPr>
              <a:t>Tianyi</a:t>
            </a:r>
            <a:r>
              <a:rPr lang="en-US" altLang="zh-CN" dirty="0">
                <a:latin typeface="Calibri" panose="020F0502020204030204" pitchFamily="34" charset="0"/>
                <a:cs typeface="Calibri" panose="020F0502020204030204" pitchFamily="34" charset="0"/>
              </a:rPr>
              <a:t> Chen, </a:t>
            </a:r>
            <a:r>
              <a:rPr lang="en-US" altLang="zh-CN" dirty="0" err="1">
                <a:latin typeface="Calibri" panose="020F0502020204030204" pitchFamily="34" charset="0"/>
                <a:cs typeface="Calibri" panose="020F0502020204030204" pitchFamily="34" charset="0"/>
              </a:rPr>
              <a:t>Shengrong</a:t>
            </a:r>
            <a:r>
              <a:rPr lang="en-US" altLang="zh-CN" dirty="0">
                <a:latin typeface="Calibri" panose="020F0502020204030204" pitchFamily="34" charset="0"/>
                <a:cs typeface="Calibri" panose="020F0502020204030204" pitchFamily="34" charset="0"/>
              </a:rPr>
              <a:t> Bu, </a:t>
            </a:r>
            <a:r>
              <a:rPr lang="en-US" altLang="zh-CN" dirty="0" err="1">
                <a:latin typeface="Calibri" panose="020F0502020204030204" pitchFamily="34" charset="0"/>
                <a:cs typeface="Calibri" panose="020F0502020204030204" pitchFamily="34" charset="0"/>
              </a:rPr>
              <a:t>Xue</a:t>
            </a:r>
            <a:r>
              <a:rPr lang="en-US" altLang="zh-CN" dirty="0">
                <a:latin typeface="Calibri" panose="020F0502020204030204" pitchFamily="34" charset="0"/>
                <a:cs typeface="Calibri" panose="020F0502020204030204" pitchFamily="34" charset="0"/>
              </a:rPr>
              <a:t> Liu, </a:t>
            </a:r>
            <a:r>
              <a:rPr lang="en-US" altLang="zh-CN" dirty="0" err="1">
                <a:latin typeface="Calibri" panose="020F0502020204030204" pitchFamily="34" charset="0"/>
                <a:cs typeface="Calibri" panose="020F0502020204030204" pitchFamily="34" charset="0"/>
              </a:rPr>
              <a:t>Jikun</a:t>
            </a:r>
            <a:r>
              <a:rPr lang="en-US" altLang="zh-CN" dirty="0">
                <a:latin typeface="Calibri" panose="020F0502020204030204" pitchFamily="34" charset="0"/>
                <a:cs typeface="Calibri" panose="020F0502020204030204" pitchFamily="34" charset="0"/>
              </a:rPr>
              <a:t> Kang, F. Richard Yu, and Zhu Han, “Peer-to-peer energy trading and energy conversion in interconnected multi-energy microgrids using multiagent deep reinforcement learning”, IEEE Transactions on Smart Grid, Volume 13, Issue 1, Pages 715-727, January 2022.</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Dawei Qiu, </a:t>
            </a:r>
            <a:r>
              <a:rPr lang="en-US" altLang="zh-CN" dirty="0" err="1">
                <a:latin typeface="Calibri" panose="020F0502020204030204" pitchFamily="34" charset="0"/>
                <a:cs typeface="Calibri" panose="020F0502020204030204" pitchFamily="34" charset="0"/>
              </a:rPr>
              <a:t>Tianyi</a:t>
            </a:r>
            <a:r>
              <a:rPr lang="en-US" altLang="zh-CN" dirty="0">
                <a:latin typeface="Calibri" panose="020F0502020204030204" pitchFamily="34" charset="0"/>
                <a:cs typeface="Calibri" panose="020F0502020204030204" pitchFamily="34" charset="0"/>
              </a:rPr>
              <a:t> Chen, Goran Strbac, and </a:t>
            </a:r>
            <a:r>
              <a:rPr lang="en-US" altLang="zh-CN" dirty="0" err="1">
                <a:latin typeface="Calibri" panose="020F0502020204030204" pitchFamily="34" charset="0"/>
                <a:cs typeface="Calibri" panose="020F0502020204030204" pitchFamily="34" charset="0"/>
              </a:rPr>
              <a:t>Shengrong</a:t>
            </a:r>
            <a:r>
              <a:rPr lang="en-US" altLang="zh-CN" dirty="0">
                <a:latin typeface="Calibri" panose="020F0502020204030204" pitchFamily="34" charset="0"/>
                <a:cs typeface="Calibri" panose="020F0502020204030204" pitchFamily="34" charset="0"/>
              </a:rPr>
              <a:t> Bu, “Coordination for multi-energy microgrids using multi-agent reinforcement learning”, IEEE Transactions on Industrial Informatics, Early Access, April 2022.</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Dawei Qiu, Jianhong Wang, Junkai Wang, and G. Strbac, “Multi-agent reinforcement learning for automated peer-to-peer energy trading in double-side auction market”, in Proceedings of the Thirtieth International Joint Conference on Artificial Intelligence, pp. 2913-2920, August 2021.</a:t>
            </a:r>
          </a:p>
          <a:p>
            <a:pPr marL="342900" indent="-342900">
              <a:spcAft>
                <a:spcPts val="1200"/>
              </a:spcAft>
              <a:buAutoNum type="arabicPeriod"/>
            </a:pPr>
            <a:r>
              <a:rPr lang="en-US" altLang="zh-CN" dirty="0" err="1">
                <a:latin typeface="Calibri" panose="020F0502020204030204" pitchFamily="34" charset="0"/>
                <a:cs typeface="Calibri" panose="020F0502020204030204" pitchFamily="34" charset="0"/>
              </a:rPr>
              <a:t>Yongsheng</a:t>
            </a:r>
            <a:r>
              <a:rPr lang="en-US" altLang="zh-CN" dirty="0">
                <a:latin typeface="Calibri" panose="020F0502020204030204" pitchFamily="34" charset="0"/>
                <a:cs typeface="Calibri" panose="020F0502020204030204" pitchFamily="34" charset="0"/>
              </a:rPr>
              <a:t> Cao, Demin Li, </a:t>
            </a:r>
            <a:r>
              <a:rPr lang="en-US" altLang="zh-CN" dirty="0" err="1">
                <a:latin typeface="Calibri" panose="020F0502020204030204" pitchFamily="34" charset="0"/>
                <a:cs typeface="Calibri" panose="020F0502020204030204" pitchFamily="34" charset="0"/>
              </a:rPr>
              <a:t>Yihong</a:t>
            </a:r>
            <a:r>
              <a:rPr lang="en-US" altLang="zh-CN" dirty="0">
                <a:latin typeface="Calibri" panose="020F0502020204030204" pitchFamily="34" charset="0"/>
                <a:cs typeface="Calibri" panose="020F0502020204030204" pitchFamily="34" charset="0"/>
              </a:rPr>
              <a:t> Zhang, </a:t>
            </a:r>
            <a:r>
              <a:rPr lang="en-US" altLang="zh-CN" dirty="0" err="1">
                <a:latin typeface="Calibri" panose="020F0502020204030204" pitchFamily="34" charset="0"/>
                <a:cs typeface="Calibri" panose="020F0502020204030204" pitchFamily="34" charset="0"/>
              </a:rPr>
              <a:t>Qinghua</a:t>
            </a:r>
            <a:r>
              <a:rPr lang="en-US" altLang="zh-CN" dirty="0">
                <a:latin typeface="Calibri" panose="020F0502020204030204" pitchFamily="34" charset="0"/>
                <a:cs typeface="Calibri" panose="020F0502020204030204" pitchFamily="34" charset="0"/>
              </a:rPr>
              <a:t> Tang, Amin </a:t>
            </a:r>
            <a:r>
              <a:rPr lang="en-US" altLang="zh-CN" dirty="0" err="1">
                <a:latin typeface="Calibri" panose="020F0502020204030204" pitchFamily="34" charset="0"/>
                <a:cs typeface="Calibri" panose="020F0502020204030204" pitchFamily="34" charset="0"/>
              </a:rPr>
              <a:t>Khodaei</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Hongliang</a:t>
            </a:r>
            <a:r>
              <a:rPr lang="en-US" altLang="zh-CN" dirty="0">
                <a:latin typeface="Calibri" panose="020F0502020204030204" pitchFamily="34" charset="0"/>
                <a:cs typeface="Calibri" panose="020F0502020204030204" pitchFamily="34" charset="0"/>
              </a:rPr>
              <a:t> Zhang, and Zhu Han, “Optimal energy management for multi-microgrid under a transactive energy framework with distributionally robust optimization”, IEEE Transactions on Smart Grid, Volume 13, Issue 1, pp. 599-612, January 2022.</a:t>
            </a:r>
          </a:p>
        </p:txBody>
      </p:sp>
    </p:spTree>
    <p:extLst>
      <p:ext uri="{BB962C8B-B14F-4D97-AF65-F5344CB8AC3E}">
        <p14:creationId xmlns:p14="http://schemas.microsoft.com/office/powerpoint/2010/main" val="9956350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91</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Publications (2)</a:t>
            </a:r>
          </a:p>
        </p:txBody>
      </p:sp>
      <p:sp>
        <p:nvSpPr>
          <p:cNvPr id="6" name="文本框 5">
            <a:extLst>
              <a:ext uri="{FF2B5EF4-FFF2-40B4-BE49-F238E27FC236}">
                <a16:creationId xmlns:a16="http://schemas.microsoft.com/office/drawing/2014/main" id="{393078B7-5A92-DC80-DB58-4F7CBAC14016}"/>
              </a:ext>
            </a:extLst>
          </p:cNvPr>
          <p:cNvSpPr txBox="1"/>
          <p:nvPr/>
        </p:nvSpPr>
        <p:spPr>
          <a:xfrm>
            <a:off x="311284" y="1121648"/>
            <a:ext cx="11657196" cy="4601260"/>
          </a:xfrm>
          <a:prstGeom prst="rect">
            <a:avLst/>
          </a:prstGeom>
          <a:noFill/>
        </p:spPr>
        <p:txBody>
          <a:bodyPr wrap="square">
            <a:spAutoFit/>
          </a:bodyPr>
          <a:lstStyle/>
          <a:p>
            <a:pPr>
              <a:spcAft>
                <a:spcPts val="600"/>
              </a:spcAft>
            </a:pPr>
            <a:r>
              <a:rPr lang="en-US" altLang="zh-CN" sz="3200" b="1" dirty="0">
                <a:latin typeface="Calibri" panose="020F0502020204030204" pitchFamily="34" charset="0"/>
                <a:cs typeface="Calibri" panose="020F0502020204030204" pitchFamily="34" charset="0"/>
              </a:rPr>
              <a:t>EVs Ancillary Service Provision</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Dawei Qiu, Yi Wang, Mingyang Sun, and Goran Strbac, “Multi-service provision for electric vehicles in power-transportation networks towards a low-carbon transition: a hierarchical and hybrid multi-agent reinforcement learning approach”, Applied Energy, Volume 313, page 118790, May 2022.</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Dawei Qiu, Yi Wang, </a:t>
            </a:r>
            <a:r>
              <a:rPr lang="en-US" altLang="zh-CN" dirty="0" err="1">
                <a:latin typeface="Calibri" panose="020F0502020204030204" pitchFamily="34" charset="0"/>
                <a:cs typeface="Calibri" panose="020F0502020204030204" pitchFamily="34" charset="0"/>
              </a:rPr>
              <a:t>Tingqi</a:t>
            </a:r>
            <a:r>
              <a:rPr lang="en-US" altLang="zh-CN" dirty="0">
                <a:latin typeface="Calibri" panose="020F0502020204030204" pitchFamily="34" charset="0"/>
                <a:cs typeface="Calibri" panose="020F0502020204030204" pitchFamily="34" charset="0"/>
              </a:rPr>
              <a:t> Zhang, Mingyang Sun, and Goran Strbac, "Hybrid multi-agent reinforcement learning for electric vehicle resilience control towards a low-carbon transition", IEEE Transactions on Industrial Informatics, volume 18, issue 1, pages 8258-8269, November 2022.</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Yi Wang, Dawei Qiu, Goran Strbac, </a:t>
            </a:r>
            <a:r>
              <a:rPr lang="en-US" altLang="zh-CN" dirty="0" err="1">
                <a:latin typeface="Calibri" panose="020F0502020204030204" pitchFamily="34" charset="0"/>
                <a:cs typeface="Calibri" panose="020F0502020204030204" pitchFamily="34" charset="0"/>
              </a:rPr>
              <a:t>Zhiwei</a:t>
            </a:r>
            <a:r>
              <a:rPr lang="en-US" altLang="zh-CN" dirty="0">
                <a:latin typeface="Calibri" panose="020F0502020204030204" pitchFamily="34" charset="0"/>
                <a:cs typeface="Calibri" panose="020F0502020204030204" pitchFamily="34" charset="0"/>
              </a:rPr>
              <a:t> Gao, “Coordinated Electric Vehicle Active and Reactive Power Control for Active Distribution Networks”, IEEE Transactions on Industrial Informatics, Early Access, April 2022.</a:t>
            </a:r>
          </a:p>
          <a:p>
            <a:pPr marL="342900" indent="-342900">
              <a:spcAft>
                <a:spcPts val="1200"/>
              </a:spcAft>
              <a:buAutoNum type="arabicPeriod"/>
            </a:pPr>
            <a:r>
              <a:rPr lang="en-US" altLang="zh-CN" dirty="0">
                <a:latin typeface="Calibri" panose="020F0502020204030204" pitchFamily="34" charset="0"/>
                <a:cs typeface="Calibri" panose="020F0502020204030204" pitchFamily="34" charset="0"/>
              </a:rPr>
              <a:t>Yi Wang, Dawei Qiu, and Goran Strbac, “Multi-agent deep reinforcement learning for resilience-driven routing and scheduling of mobile energy storage systems”, Applied Energy, Volume 310, page 118575, March 2022.</a:t>
            </a:r>
          </a:p>
          <a:p>
            <a:pPr marL="342900" indent="-342900">
              <a:spcAft>
                <a:spcPts val="1200"/>
              </a:spcAft>
              <a:buAutoNum type="arabicPeriod"/>
            </a:pPr>
            <a:r>
              <a:rPr lang="en-US" altLang="zh-CN" dirty="0" err="1">
                <a:latin typeface="Calibri" panose="020F0502020204030204" pitchFamily="34" charset="0"/>
                <a:cs typeface="Calibri" panose="020F0502020204030204" pitchFamily="34" charset="0"/>
              </a:rPr>
              <a:t>Haitao</a:t>
            </a:r>
            <a:r>
              <a:rPr lang="en-US" altLang="zh-CN" dirty="0">
                <a:latin typeface="Calibri" panose="020F0502020204030204" pitchFamily="34" charset="0"/>
                <a:cs typeface="Calibri" panose="020F0502020204030204" pitchFamily="34" charset="0"/>
              </a:rPr>
              <a:t> Xu, Hung </a:t>
            </a:r>
            <a:r>
              <a:rPr lang="en-US" altLang="zh-CN" dirty="0" err="1">
                <a:latin typeface="Calibri" panose="020F0502020204030204" pitchFamily="34" charset="0"/>
                <a:cs typeface="Calibri" panose="020F0502020204030204" pitchFamily="34" charset="0"/>
              </a:rPr>
              <a:t>Khanh</a:t>
            </a:r>
            <a:r>
              <a:rPr lang="en-US" altLang="zh-CN" dirty="0">
                <a:latin typeface="Calibri" panose="020F0502020204030204" pitchFamily="34" charset="0"/>
                <a:cs typeface="Calibri" panose="020F0502020204030204" pitchFamily="34" charset="0"/>
              </a:rPr>
              <a:t> Nguyen, </a:t>
            </a:r>
            <a:r>
              <a:rPr lang="en-US" altLang="zh-CN" dirty="0" err="1">
                <a:latin typeface="Calibri" panose="020F0502020204030204" pitchFamily="34" charset="0"/>
                <a:cs typeface="Calibri" panose="020F0502020204030204" pitchFamily="34" charset="0"/>
              </a:rPr>
              <a:t>Xianwei</a:t>
            </a:r>
            <a:r>
              <a:rPr lang="en-US" altLang="zh-CN" dirty="0">
                <a:latin typeface="Calibri" panose="020F0502020204030204" pitchFamily="34" charset="0"/>
                <a:cs typeface="Calibri" panose="020F0502020204030204" pitchFamily="34" charset="0"/>
              </a:rPr>
              <a:t> Zhou, Zhu Han, “Charging control of electric vehicles in smart grid: a Stackelberg differential game based approach”, Mobile Networks and Applications, volume 26, pp. 562-570, April 2021.</a:t>
            </a:r>
          </a:p>
        </p:txBody>
      </p:sp>
    </p:spTree>
    <p:extLst>
      <p:ext uri="{BB962C8B-B14F-4D97-AF65-F5344CB8AC3E}">
        <p14:creationId xmlns:p14="http://schemas.microsoft.com/office/powerpoint/2010/main" val="7845062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92</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I</a:t>
            </a:r>
            <a:r>
              <a:rPr lang="en-US" altLang="zh-CN" sz="4000" dirty="0">
                <a:solidFill>
                  <a:srgbClr val="C00000"/>
                </a:solidFill>
                <a:latin typeface="Calibri" panose="020F0502020204030204" pitchFamily="34" charset="0"/>
                <a:cs typeface="Calibri" panose="020F0502020204030204" pitchFamily="34" charset="0"/>
              </a:rPr>
              <a:t>mperial College London (ICL) </a:t>
            </a:r>
            <a:r>
              <a:rPr lang="en-US" sz="4000" dirty="0">
                <a:solidFill>
                  <a:srgbClr val="C00000"/>
                </a:solidFill>
                <a:latin typeface="Calibri" panose="020F0502020204030204" pitchFamily="34" charset="0"/>
                <a:cs typeface="Calibri" panose="020F0502020204030204" pitchFamily="34" charset="0"/>
              </a:rPr>
              <a:t>Team</a:t>
            </a:r>
          </a:p>
        </p:txBody>
      </p:sp>
      <p:sp>
        <p:nvSpPr>
          <p:cNvPr id="5" name="内容占位符 3">
            <a:extLst>
              <a:ext uri="{FF2B5EF4-FFF2-40B4-BE49-F238E27FC236}">
                <a16:creationId xmlns:a16="http://schemas.microsoft.com/office/drawing/2014/main" id="{1D1E83B1-FC8D-9CCF-48B6-4F439F3813FC}"/>
              </a:ext>
            </a:extLst>
          </p:cNvPr>
          <p:cNvSpPr txBox="1">
            <a:spLocks/>
          </p:cNvSpPr>
          <p:nvPr/>
        </p:nvSpPr>
        <p:spPr>
          <a:xfrm>
            <a:off x="7844241" y="941431"/>
            <a:ext cx="4339876" cy="1605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ct val="20000"/>
              </a:spcBef>
              <a:buClr>
                <a:srgbClr val="0085CA"/>
              </a:buClr>
              <a:buNone/>
            </a:pPr>
            <a:r>
              <a:rPr lang="en-US" altLang="zh-CN" sz="1800" dirty="0">
                <a:latin typeface="Calibri" panose="020F0502020204030204" pitchFamily="34" charset="0"/>
                <a:cs typeface="Calibri" panose="020F0502020204030204" pitchFamily="34" charset="0"/>
              </a:rPr>
              <a:t>Prof. Goran Strbac</a:t>
            </a:r>
          </a:p>
          <a:p>
            <a:pPr marL="0" indent="0" defTabSz="457200">
              <a:spcBef>
                <a:spcPct val="20000"/>
              </a:spcBef>
              <a:buClr>
                <a:srgbClr val="0085CA"/>
              </a:buClr>
              <a:buNone/>
            </a:pPr>
            <a:r>
              <a:rPr lang="en-US" altLang="zh-CN" sz="1800" dirty="0">
                <a:latin typeface="Calibri" panose="020F0502020204030204" pitchFamily="34" charset="0"/>
                <a:cs typeface="Calibri" panose="020F0502020204030204" pitchFamily="34" charset="0"/>
              </a:rPr>
              <a:t>Professor of Energy Systems</a:t>
            </a:r>
          </a:p>
          <a:p>
            <a:pPr marL="0" indent="0" defTabSz="457200">
              <a:spcBef>
                <a:spcPct val="20000"/>
              </a:spcBef>
              <a:buClr>
                <a:srgbClr val="0085CA"/>
              </a:buClr>
              <a:buNone/>
            </a:pPr>
            <a:r>
              <a:rPr lang="en-US" altLang="zh-CN" sz="1800" dirty="0">
                <a:latin typeface="Calibri" panose="020F0502020204030204" pitchFamily="34" charset="0"/>
                <a:cs typeface="Calibri" panose="020F0502020204030204" pitchFamily="34" charset="0"/>
              </a:rPr>
              <a:t>Chair in Electrical Energy Systems</a:t>
            </a:r>
          </a:p>
          <a:p>
            <a:pPr marL="0" indent="0" defTabSz="457200" fontAlgn="auto">
              <a:spcBef>
                <a:spcPct val="20000"/>
              </a:spcBef>
              <a:spcAft>
                <a:spcPts val="0"/>
              </a:spcAft>
              <a:buClr>
                <a:srgbClr val="0085CA"/>
              </a:buClr>
              <a:buNone/>
            </a:pPr>
            <a:r>
              <a:rPr lang="en-US" altLang="zh-CN" sz="1800" dirty="0">
                <a:latin typeface="Calibri" panose="020F0502020204030204" pitchFamily="34" charset="0"/>
                <a:cs typeface="Calibri" panose="020F0502020204030204" pitchFamily="34" charset="0"/>
              </a:rPr>
              <a:t>Control and Power Research Group, EEE</a:t>
            </a:r>
          </a:p>
          <a:p>
            <a:pPr marL="0" indent="0" defTabSz="457200" fontAlgn="auto">
              <a:spcBef>
                <a:spcPct val="20000"/>
              </a:spcBef>
              <a:spcAft>
                <a:spcPts val="0"/>
              </a:spcAft>
              <a:buClr>
                <a:srgbClr val="0085CA"/>
              </a:buClr>
              <a:buNone/>
            </a:pPr>
            <a:r>
              <a:rPr lang="en-US" altLang="zh-CN" sz="1800" dirty="0">
                <a:latin typeface="Calibri" panose="020F0502020204030204" pitchFamily="34" charset="0"/>
                <a:cs typeface="Calibri" panose="020F0502020204030204" pitchFamily="34" charset="0"/>
              </a:rPr>
              <a:t>Imperial College London, UK</a:t>
            </a:r>
            <a:endParaRPr lang="zh-CN" altLang="en-US" sz="1800" dirty="0">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50DEA97-1B17-F60C-7663-752948D25122}"/>
              </a:ext>
            </a:extLst>
          </p:cNvPr>
          <p:cNvPicPr>
            <a:picLocks noChangeAspect="1"/>
          </p:cNvPicPr>
          <p:nvPr/>
        </p:nvPicPr>
        <p:blipFill>
          <a:blip r:embed="rId2"/>
          <a:stretch>
            <a:fillRect/>
          </a:stretch>
        </p:blipFill>
        <p:spPr>
          <a:xfrm>
            <a:off x="6465033" y="941431"/>
            <a:ext cx="1152128" cy="1555372"/>
          </a:xfrm>
          <a:prstGeom prst="rect">
            <a:avLst/>
          </a:prstGeom>
        </p:spPr>
      </p:pic>
      <p:pic>
        <p:nvPicPr>
          <p:cNvPr id="8" name="图片 7">
            <a:extLst>
              <a:ext uri="{FF2B5EF4-FFF2-40B4-BE49-F238E27FC236}">
                <a16:creationId xmlns:a16="http://schemas.microsoft.com/office/drawing/2014/main" id="{1013BE94-1B18-DAFF-E8BE-2E5F7B846744}"/>
              </a:ext>
            </a:extLst>
          </p:cNvPr>
          <p:cNvPicPr>
            <a:picLocks noChangeAspect="1"/>
          </p:cNvPicPr>
          <p:nvPr/>
        </p:nvPicPr>
        <p:blipFill>
          <a:blip r:embed="rId3"/>
          <a:stretch>
            <a:fillRect/>
          </a:stretch>
        </p:blipFill>
        <p:spPr>
          <a:xfrm>
            <a:off x="617261" y="941431"/>
            <a:ext cx="1152128" cy="1605851"/>
          </a:xfrm>
          <a:prstGeom prst="rect">
            <a:avLst/>
          </a:prstGeom>
        </p:spPr>
      </p:pic>
      <p:sp>
        <p:nvSpPr>
          <p:cNvPr id="9" name="内容占位符 3">
            <a:extLst>
              <a:ext uri="{FF2B5EF4-FFF2-40B4-BE49-F238E27FC236}">
                <a16:creationId xmlns:a16="http://schemas.microsoft.com/office/drawing/2014/main" id="{EFFABE6C-D97E-9412-A7E3-B1A2FF5B51E7}"/>
              </a:ext>
            </a:extLst>
          </p:cNvPr>
          <p:cNvSpPr txBox="1">
            <a:spLocks/>
          </p:cNvSpPr>
          <p:nvPr/>
        </p:nvSpPr>
        <p:spPr>
          <a:xfrm>
            <a:off x="1958564" y="941432"/>
            <a:ext cx="5013736" cy="1605850"/>
          </a:xfrm>
          <a:prstGeom prst="rect">
            <a:avLst/>
          </a:prstGeom>
        </p:spPr>
        <p:txBody>
          <a:bodyPr vert="horz" lIns="0" tIns="0" rIns="0" bIns="0" rtlCol="0">
            <a:noAutofit/>
          </a:bodyPr>
          <a:lstStyle>
            <a:lvl1pPr marL="342900" indent="-342900" algn="l" defTabSz="457200" rtl="0" eaLnBrk="1" latinLnBrk="0" hangingPunct="1">
              <a:spcBef>
                <a:spcPct val="20000"/>
              </a:spcBef>
              <a:buClr>
                <a:srgbClr val="0085CA"/>
              </a:buClr>
              <a:buFont typeface="Arial" panose="020B0604020202020204"/>
              <a:buChar char="•"/>
              <a:defRPr sz="18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Clr>
                <a:srgbClr val="0085CA"/>
              </a:buClr>
              <a:buFont typeface="Arial" panose="020B0604020202020204"/>
              <a:buChar char="–"/>
              <a:defRPr sz="1800" kern="1200">
                <a:solidFill>
                  <a:schemeClr val="tx1"/>
                </a:solidFill>
                <a:latin typeface="Arial" panose="020B0604020202020204"/>
                <a:ea typeface="+mn-ea"/>
                <a:cs typeface="Arial" panose="020B0604020202020204"/>
              </a:defRPr>
            </a:lvl2pPr>
            <a:lvl3pPr marL="11430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3pPr>
            <a:lvl4pPr marL="16002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4pPr>
            <a:lvl5pPr marL="20574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fontAlgn="auto">
              <a:spcAft>
                <a:spcPts val="0"/>
              </a:spcAft>
              <a:buFont typeface="Arial" panose="020B0604020202020204"/>
              <a:buNone/>
            </a:pPr>
            <a:r>
              <a:rPr lang="en-US" altLang="zh-CN" dirty="0">
                <a:latin typeface="Calibri" panose="020F0502020204030204" pitchFamily="34" charset="0"/>
                <a:cs typeface="Calibri" panose="020F0502020204030204" pitchFamily="34" charset="0"/>
              </a:rPr>
              <a:t>Dr. Dawei Qiu</a:t>
            </a:r>
          </a:p>
          <a:p>
            <a:pPr marL="0" indent="0" fontAlgn="auto">
              <a:spcAft>
                <a:spcPts val="0"/>
              </a:spcAft>
              <a:buFont typeface="Arial" panose="020B0604020202020204"/>
              <a:buNone/>
            </a:pPr>
            <a:r>
              <a:rPr lang="en-US" altLang="zh-CN" dirty="0">
                <a:latin typeface="Calibri" panose="020F0502020204030204" pitchFamily="34" charset="0"/>
                <a:cs typeface="Calibri" panose="020F0502020204030204" pitchFamily="34" charset="0"/>
              </a:rPr>
              <a:t>Email:</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hlinkClick r:id="rId4"/>
              </a:rPr>
              <a:t>d.qiu15@imperial.ac.uk</a:t>
            </a:r>
            <a:endParaRPr lang="en-US" altLang="zh-CN" dirty="0">
              <a:latin typeface="Calibri" panose="020F0502020204030204" pitchFamily="34" charset="0"/>
              <a:cs typeface="Calibri" panose="020F0502020204030204" pitchFamily="34" charset="0"/>
            </a:endParaRPr>
          </a:p>
          <a:p>
            <a:pPr marL="0" indent="0" fontAlgn="auto">
              <a:spcAft>
                <a:spcPts val="0"/>
              </a:spcAft>
              <a:buFont typeface="Arial" panose="020B0604020202020204"/>
              <a:buNone/>
            </a:pPr>
            <a:r>
              <a:rPr lang="en-US" altLang="zh-CN" dirty="0">
                <a:latin typeface="Calibri" panose="020F0502020204030204" pitchFamily="34" charset="0"/>
                <a:cs typeface="Calibri" panose="020F0502020204030204" pitchFamily="34" charset="0"/>
              </a:rPr>
              <a:t>Research Associate</a:t>
            </a:r>
          </a:p>
          <a:p>
            <a:pPr marL="0" indent="0" fontAlgn="auto">
              <a:spcAft>
                <a:spcPts val="0"/>
              </a:spcAft>
              <a:buFont typeface="Arial" panose="020B0604020202020204"/>
              <a:buNone/>
            </a:pPr>
            <a:r>
              <a:rPr lang="en-US" altLang="zh-CN" dirty="0">
                <a:latin typeface="Calibri" panose="020F0502020204030204" pitchFamily="34" charset="0"/>
                <a:cs typeface="Calibri" panose="020F0502020204030204" pitchFamily="34" charset="0"/>
              </a:rPr>
              <a:t>Control and Power Research Group, EEE</a:t>
            </a:r>
          </a:p>
          <a:p>
            <a:pPr marL="0" indent="0" fontAlgn="auto">
              <a:spcAft>
                <a:spcPts val="0"/>
              </a:spcAft>
              <a:buFont typeface="Arial" panose="020B0604020202020204"/>
              <a:buNone/>
            </a:pPr>
            <a:r>
              <a:rPr lang="en-US" altLang="zh-CN" dirty="0">
                <a:latin typeface="Calibri" panose="020F0502020204030204" pitchFamily="34" charset="0"/>
                <a:cs typeface="Calibri" panose="020F0502020204030204" pitchFamily="34" charset="0"/>
              </a:rPr>
              <a:t>Imperial College London, UK</a:t>
            </a:r>
            <a:endParaRPr lang="zh-CN" altLang="en-US" dirty="0">
              <a:latin typeface="Calibri" panose="020F0502020204030204" pitchFamily="34" charset="0"/>
              <a:cs typeface="Calibri" panose="020F0502020204030204" pitchFamily="34" charset="0"/>
            </a:endParaRPr>
          </a:p>
        </p:txBody>
      </p:sp>
      <p:sp>
        <p:nvSpPr>
          <p:cNvPr id="15" name="内容占位符 3">
            <a:extLst>
              <a:ext uri="{FF2B5EF4-FFF2-40B4-BE49-F238E27FC236}">
                <a16:creationId xmlns:a16="http://schemas.microsoft.com/office/drawing/2014/main" id="{E1124554-0112-00FA-7404-59B225C80C99}"/>
              </a:ext>
            </a:extLst>
          </p:cNvPr>
          <p:cNvSpPr txBox="1">
            <a:spLocks/>
          </p:cNvSpPr>
          <p:nvPr/>
        </p:nvSpPr>
        <p:spPr>
          <a:xfrm>
            <a:off x="894753" y="3115766"/>
            <a:ext cx="4815997" cy="3063272"/>
          </a:xfrm>
          <a:prstGeom prst="rect">
            <a:avLst/>
          </a:prstGeom>
        </p:spPr>
        <p:txBody>
          <a:bodyPr vert="horz" lIns="0" tIns="0" rIns="0" bIns="0" rtlCol="0">
            <a:noAutofit/>
          </a:bodyPr>
          <a:lstStyle>
            <a:lvl1pPr marL="342900" indent="-342900" algn="l" defTabSz="457200" rtl="0" eaLnBrk="1" latinLnBrk="0" hangingPunct="1">
              <a:spcBef>
                <a:spcPct val="20000"/>
              </a:spcBef>
              <a:buClr>
                <a:srgbClr val="0085CA"/>
              </a:buClr>
              <a:buFont typeface="Arial" panose="020B0604020202020204"/>
              <a:buChar char="•"/>
              <a:defRPr sz="18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Clr>
                <a:srgbClr val="0085CA"/>
              </a:buClr>
              <a:buFont typeface="Arial" panose="020B0604020202020204"/>
              <a:buChar char="–"/>
              <a:defRPr sz="1800" kern="1200">
                <a:solidFill>
                  <a:schemeClr val="tx1"/>
                </a:solidFill>
                <a:latin typeface="Arial" panose="020B0604020202020204"/>
                <a:ea typeface="+mn-ea"/>
                <a:cs typeface="Arial" panose="020B0604020202020204"/>
              </a:defRPr>
            </a:lvl2pPr>
            <a:lvl3pPr marL="11430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3pPr>
            <a:lvl4pPr marL="16002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4pPr>
            <a:lvl5pPr marL="20574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fontAlgn="auto">
              <a:spcAft>
                <a:spcPts val="0"/>
              </a:spcAft>
              <a:buFont typeface="Arial" panose="020B0604020202020204"/>
              <a:buNone/>
            </a:pPr>
            <a:r>
              <a:rPr lang="en-US" altLang="zh-CN" b="1" dirty="0">
                <a:latin typeface="Calibri" panose="020F0502020204030204" pitchFamily="34" charset="0"/>
                <a:cs typeface="Calibri" panose="020F0502020204030204" pitchFamily="34" charset="0"/>
              </a:rPr>
              <a:t>Research Interests:</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Electricity Market</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Peer-to-Peer Energy Trading</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Microgrid Resilience</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Multi-Energy System</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Power System Low-Carbon Transition</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Vehicle-to-Grid Flexibility</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Electricity-Transportation Nexus</a:t>
            </a:r>
          </a:p>
          <a:p>
            <a:pPr fontAlgn="auto">
              <a:spcAft>
                <a:spcPts val="0"/>
              </a:spcAft>
              <a:buFont typeface="Arial" panose="020B0604020202020204" pitchFamily="34" charset="0"/>
              <a:buChar char="•"/>
            </a:pPr>
            <a:r>
              <a:rPr lang="en-US" altLang="zh-CN" dirty="0">
                <a:latin typeface="Calibri" panose="020F0502020204030204" pitchFamily="34" charset="0"/>
                <a:cs typeface="Calibri" panose="020F0502020204030204" pitchFamily="34" charset="0"/>
              </a:rPr>
              <a:t>5G Telecommunication and Energy System</a:t>
            </a:r>
          </a:p>
        </p:txBody>
      </p:sp>
      <p:cxnSp>
        <p:nvCxnSpPr>
          <p:cNvPr id="16" name="直接连接符 15">
            <a:extLst>
              <a:ext uri="{FF2B5EF4-FFF2-40B4-BE49-F238E27FC236}">
                <a16:creationId xmlns:a16="http://schemas.microsoft.com/office/drawing/2014/main" id="{A555F65B-4482-5594-6695-8FBA66341063}"/>
              </a:ext>
            </a:extLst>
          </p:cNvPr>
          <p:cNvCxnSpPr>
            <a:cxnSpLocks/>
          </p:cNvCxnSpPr>
          <p:nvPr/>
        </p:nvCxnSpPr>
        <p:spPr>
          <a:xfrm flipH="1">
            <a:off x="0" y="2912894"/>
            <a:ext cx="1218411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内容占位符 3">
            <a:extLst>
              <a:ext uri="{FF2B5EF4-FFF2-40B4-BE49-F238E27FC236}">
                <a16:creationId xmlns:a16="http://schemas.microsoft.com/office/drawing/2014/main" id="{1479C7DD-7928-40C1-B0B1-83D3DC6A4840}"/>
              </a:ext>
            </a:extLst>
          </p:cNvPr>
          <p:cNvSpPr txBox="1">
            <a:spLocks/>
          </p:cNvSpPr>
          <p:nvPr/>
        </p:nvSpPr>
        <p:spPr>
          <a:xfrm>
            <a:off x="6162432" y="3115766"/>
            <a:ext cx="4815996" cy="3063272"/>
          </a:xfrm>
          <a:prstGeom prst="rect">
            <a:avLst/>
          </a:prstGeom>
        </p:spPr>
        <p:txBody>
          <a:bodyPr vert="horz" lIns="0" tIns="0" rIns="0" bIns="0" rtlCol="0">
            <a:noAutofit/>
          </a:bodyPr>
          <a:lstStyle>
            <a:lvl1pPr marL="342900" indent="-342900" algn="l" defTabSz="457200" rtl="0" eaLnBrk="1" latinLnBrk="0" hangingPunct="1">
              <a:spcBef>
                <a:spcPct val="20000"/>
              </a:spcBef>
              <a:buClr>
                <a:srgbClr val="0085CA"/>
              </a:buClr>
              <a:buFont typeface="Arial" panose="020B0604020202020204"/>
              <a:buChar char="•"/>
              <a:defRPr sz="18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Clr>
                <a:srgbClr val="0085CA"/>
              </a:buClr>
              <a:buFont typeface="Arial" panose="020B0604020202020204"/>
              <a:buChar char="–"/>
              <a:defRPr sz="1800" kern="1200">
                <a:solidFill>
                  <a:schemeClr val="tx1"/>
                </a:solidFill>
                <a:latin typeface="Arial" panose="020B0604020202020204"/>
                <a:ea typeface="+mn-ea"/>
                <a:cs typeface="Arial" panose="020B0604020202020204"/>
              </a:defRPr>
            </a:lvl2pPr>
            <a:lvl3pPr marL="11430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3pPr>
            <a:lvl4pPr marL="16002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4pPr>
            <a:lvl5pPr marL="2057400" indent="-228600" algn="l" defTabSz="457200" rtl="0" eaLnBrk="1" latinLnBrk="0" hangingPunct="1">
              <a:spcBef>
                <a:spcPct val="20000"/>
              </a:spcBef>
              <a:buClr>
                <a:srgbClr val="0085CA"/>
              </a:buClr>
              <a:buFont typeface="Arial" panose="020B0604020202020204"/>
              <a:buChar char="»"/>
              <a:defRPr sz="1200" kern="1200">
                <a:solidFill>
                  <a:schemeClr val="tx1"/>
                </a:solidFill>
                <a:latin typeface="Arial" panose="020B0604020202020204"/>
                <a:ea typeface="+mn-ea"/>
                <a:cs typeface="Arial" panose="020B060402020202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fontAlgn="auto">
              <a:spcAft>
                <a:spcPts val="0"/>
              </a:spcAft>
              <a:buFont typeface="Arial" panose="020B0604020202020204"/>
              <a:buNone/>
            </a:pPr>
            <a:r>
              <a:rPr lang="en-US" altLang="zh-CN" b="1" dirty="0">
                <a:latin typeface="Calibri" panose="020F0502020204030204" pitchFamily="34" charset="0"/>
                <a:cs typeface="Calibri" panose="020F0502020204030204" pitchFamily="34" charset="0"/>
              </a:rPr>
              <a:t>PhD Co-Supervision</a:t>
            </a:r>
            <a:r>
              <a:rPr lang="en-US" altLang="zh-CN" dirty="0">
                <a:latin typeface="Calibri" panose="020F0502020204030204" pitchFamily="34" charset="0"/>
                <a:cs typeface="Calibri" panose="020F0502020204030204" pitchFamily="34" charset="0"/>
              </a:rPr>
              <a:t> (with Prof. Goran Strbac):</a:t>
            </a:r>
          </a:p>
          <a:p>
            <a:pPr fontAlgn="auto">
              <a:spcAft>
                <a:spcPts val="0"/>
              </a:spcAft>
              <a:buFont typeface="+mj-lt"/>
              <a:buAutoNum type="arabicPeriod"/>
            </a:pPr>
            <a:r>
              <a:rPr lang="en-US" altLang="zh-CN" dirty="0">
                <a:latin typeface="Calibri" panose="020F0502020204030204" pitchFamily="34" charset="0"/>
                <a:cs typeface="Calibri" panose="020F0502020204030204" pitchFamily="34" charset="0"/>
              </a:rPr>
              <a:t>Junkai Wang</a:t>
            </a:r>
          </a:p>
          <a:p>
            <a:pPr marL="742950" lvl="2" indent="-342900">
              <a:buFont typeface="Arial" panose="020B0604020202020204" pitchFamily="34" charset="0"/>
              <a:buChar char="•"/>
            </a:pPr>
            <a:r>
              <a:rPr lang="en-US" altLang="zh-CN" sz="1600" dirty="0">
                <a:latin typeface="Calibri" panose="020F0502020204030204" pitchFamily="34" charset="0"/>
                <a:cs typeface="Calibri" panose="020F0502020204030204" pitchFamily="34" charset="0"/>
              </a:rPr>
              <a:t>Market-driven generation investment</a:t>
            </a:r>
          </a:p>
          <a:p>
            <a:pPr marL="742950" lvl="2" indent="-342900">
              <a:buFont typeface="Arial" panose="020B0604020202020204" pitchFamily="34" charset="0"/>
              <a:buChar char="•"/>
            </a:pPr>
            <a:r>
              <a:rPr lang="en-US" altLang="zh-CN" sz="1600" dirty="0">
                <a:latin typeface="Calibri" panose="020F0502020204030204" pitchFamily="34" charset="0"/>
                <a:cs typeface="Calibri" panose="020F0502020204030204" pitchFamily="34" charset="0"/>
              </a:rPr>
              <a:t>Multi-energy system planning</a:t>
            </a:r>
          </a:p>
          <a:p>
            <a:pPr>
              <a:buFont typeface="+mj-lt"/>
              <a:buAutoNum type="arabicPeriod"/>
            </a:pPr>
            <a:r>
              <a:rPr lang="en-US" altLang="zh-CN" dirty="0">
                <a:latin typeface="Calibri" panose="020F0502020204030204" pitchFamily="34" charset="0"/>
                <a:cs typeface="Calibri" panose="020F0502020204030204" pitchFamily="34" charset="0"/>
              </a:rPr>
              <a:t>Alicia J, Blatiak</a:t>
            </a:r>
          </a:p>
          <a:p>
            <a:pPr marL="742950" lvl="2" indent="-342900" fontAlgn="auto">
              <a:spcAft>
                <a:spcPts val="0"/>
              </a:spcAft>
              <a:buFont typeface="Arial" panose="020B0604020202020204" pitchFamily="34" charset="0"/>
              <a:buChar char="•"/>
            </a:pPr>
            <a:r>
              <a:rPr lang="en-US" altLang="zh-CN" sz="1600" dirty="0">
                <a:latin typeface="Calibri" panose="020F0502020204030204" pitchFamily="34" charset="0"/>
                <a:cs typeface="Calibri" panose="020F0502020204030204" pitchFamily="34" charset="0"/>
              </a:rPr>
              <a:t>V2G flexibility in smart grid</a:t>
            </a:r>
          </a:p>
          <a:p>
            <a:pPr fontAlgn="auto">
              <a:spcAft>
                <a:spcPts val="0"/>
              </a:spcAft>
              <a:buFont typeface="+mj-lt"/>
              <a:buAutoNum type="arabicPeriod"/>
            </a:pPr>
            <a:r>
              <a:rPr lang="en-US" altLang="zh-CN" dirty="0">
                <a:latin typeface="Calibri" panose="020F0502020204030204" pitchFamily="34" charset="0"/>
                <a:cs typeface="Calibri" panose="020F0502020204030204" pitchFamily="34" charset="0"/>
              </a:rPr>
              <a:t>Yaa A, </a:t>
            </a:r>
            <a:r>
              <a:rPr lang="en-US" altLang="zh-CN" dirty="0" err="1">
                <a:latin typeface="Calibri" panose="020F0502020204030204" pitchFamily="34" charset="0"/>
                <a:cs typeface="Calibri" panose="020F0502020204030204" pitchFamily="34" charset="0"/>
              </a:rPr>
              <a:t>Kwateng</a:t>
            </a:r>
            <a:endParaRPr lang="en-US" altLang="zh-CN" dirty="0">
              <a:latin typeface="Calibri" panose="020F0502020204030204" pitchFamily="34" charset="0"/>
              <a:cs typeface="Calibri" panose="020F0502020204030204" pitchFamily="34" charset="0"/>
            </a:endParaRPr>
          </a:p>
          <a:p>
            <a:pPr marL="742950" lvl="2" indent="-342900">
              <a:buFont typeface="Arial" panose="020B0604020202020204" pitchFamily="34" charset="0"/>
              <a:buChar char="•"/>
            </a:pPr>
            <a:r>
              <a:rPr lang="en-US" altLang="zh-CN" sz="1600" dirty="0">
                <a:latin typeface="Calibri" panose="020F0502020204030204" pitchFamily="34" charset="0"/>
                <a:cs typeface="Calibri" panose="020F0502020204030204" pitchFamily="34" charset="0"/>
              </a:rPr>
              <a:t>P2P energy trading</a:t>
            </a:r>
          </a:p>
          <a:p>
            <a:pPr>
              <a:buFont typeface="+mj-lt"/>
              <a:buAutoNum type="arabicPeriod"/>
            </a:pPr>
            <a:r>
              <a:rPr lang="en-US" altLang="zh-CN" dirty="0">
                <a:latin typeface="Calibri" panose="020F0502020204030204" pitchFamily="34" charset="0"/>
                <a:cs typeface="Calibri" panose="020F0502020204030204" pitchFamily="34" charset="0"/>
              </a:rPr>
              <a:t>Yi Wang</a:t>
            </a:r>
          </a:p>
          <a:p>
            <a:pPr marL="742950" lvl="2" indent="-342900" fontAlgn="auto">
              <a:spcAft>
                <a:spcPts val="0"/>
              </a:spcAft>
              <a:buFont typeface="Arial" panose="020B0604020202020204" pitchFamily="34" charset="0"/>
              <a:buChar char="•"/>
            </a:pPr>
            <a:r>
              <a:rPr lang="en-US" altLang="zh-CN" sz="1600" dirty="0">
                <a:latin typeface="Calibri" panose="020F0502020204030204" pitchFamily="34" charset="0"/>
                <a:cs typeface="Calibri" panose="020F0502020204030204" pitchFamily="34" charset="0"/>
              </a:rPr>
              <a:t>Microgrid resilience planning and operation</a:t>
            </a:r>
          </a:p>
        </p:txBody>
      </p:sp>
    </p:spTree>
    <p:extLst>
      <p:ext uri="{BB962C8B-B14F-4D97-AF65-F5344CB8AC3E}">
        <p14:creationId xmlns:p14="http://schemas.microsoft.com/office/powerpoint/2010/main" val="2055130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93</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Brock University Bu’s Team</a:t>
            </a:r>
          </a:p>
        </p:txBody>
      </p:sp>
      <p:pic>
        <p:nvPicPr>
          <p:cNvPr id="6" name="Picture 5">
            <a:extLst>
              <a:ext uri="{FF2B5EF4-FFF2-40B4-BE49-F238E27FC236}">
                <a16:creationId xmlns:a16="http://schemas.microsoft.com/office/drawing/2014/main" id="{4319B09C-FAD2-A106-5CD5-BC091D3A0CE0}"/>
              </a:ext>
            </a:extLst>
          </p:cNvPr>
          <p:cNvPicPr>
            <a:picLocks noChangeAspect="1"/>
          </p:cNvPicPr>
          <p:nvPr/>
        </p:nvPicPr>
        <p:blipFill>
          <a:blip r:embed="rId2"/>
          <a:stretch>
            <a:fillRect/>
          </a:stretch>
        </p:blipFill>
        <p:spPr>
          <a:xfrm>
            <a:off x="941688" y="878704"/>
            <a:ext cx="1732005" cy="2309340"/>
          </a:xfrm>
          <a:prstGeom prst="rect">
            <a:avLst/>
          </a:prstGeom>
        </p:spPr>
      </p:pic>
      <p:pic>
        <p:nvPicPr>
          <p:cNvPr id="8" name="Picture 7">
            <a:extLst>
              <a:ext uri="{FF2B5EF4-FFF2-40B4-BE49-F238E27FC236}">
                <a16:creationId xmlns:a16="http://schemas.microsoft.com/office/drawing/2014/main" id="{97E02758-02E7-019A-2A93-D82F3AE0B3ED}"/>
              </a:ext>
            </a:extLst>
          </p:cNvPr>
          <p:cNvPicPr>
            <a:picLocks noChangeAspect="1"/>
          </p:cNvPicPr>
          <p:nvPr/>
        </p:nvPicPr>
        <p:blipFill>
          <a:blip r:embed="rId3"/>
          <a:stretch>
            <a:fillRect/>
          </a:stretch>
        </p:blipFill>
        <p:spPr>
          <a:xfrm>
            <a:off x="5579544" y="878704"/>
            <a:ext cx="1584313" cy="2280621"/>
          </a:xfrm>
          <a:prstGeom prst="rect">
            <a:avLst/>
          </a:prstGeom>
        </p:spPr>
      </p:pic>
      <p:pic>
        <p:nvPicPr>
          <p:cNvPr id="9" name="Picture 8">
            <a:extLst>
              <a:ext uri="{FF2B5EF4-FFF2-40B4-BE49-F238E27FC236}">
                <a16:creationId xmlns:a16="http://schemas.microsoft.com/office/drawing/2014/main" id="{2F5BB860-A443-EC36-2B41-CA8F7A90E64C}"/>
              </a:ext>
            </a:extLst>
          </p:cNvPr>
          <p:cNvPicPr>
            <a:picLocks noChangeAspect="1"/>
          </p:cNvPicPr>
          <p:nvPr/>
        </p:nvPicPr>
        <p:blipFill>
          <a:blip r:embed="rId4"/>
          <a:stretch>
            <a:fillRect/>
          </a:stretch>
        </p:blipFill>
        <p:spPr>
          <a:xfrm>
            <a:off x="8013035" y="863569"/>
            <a:ext cx="1516997" cy="2291157"/>
          </a:xfrm>
          <a:prstGeom prst="rect">
            <a:avLst/>
          </a:prstGeom>
        </p:spPr>
      </p:pic>
      <p:sp>
        <p:nvSpPr>
          <p:cNvPr id="10" name="TextBox 9">
            <a:extLst>
              <a:ext uri="{FF2B5EF4-FFF2-40B4-BE49-F238E27FC236}">
                <a16:creationId xmlns:a16="http://schemas.microsoft.com/office/drawing/2014/main" id="{93230F58-9959-61D9-6D32-5D6EEA1644D2}"/>
              </a:ext>
            </a:extLst>
          </p:cNvPr>
          <p:cNvSpPr txBox="1"/>
          <p:nvPr/>
        </p:nvSpPr>
        <p:spPr>
          <a:xfrm>
            <a:off x="629941" y="3339407"/>
            <a:ext cx="4087504" cy="1477328"/>
          </a:xfrm>
          <a:prstGeom prst="rect">
            <a:avLst/>
          </a:prstGeom>
          <a:noFill/>
        </p:spPr>
        <p:txBody>
          <a:bodyPr wrap="square">
            <a:spAutoFit/>
          </a:bodyPr>
          <a:lstStyle/>
          <a:p>
            <a:r>
              <a:rPr lang="en-US" altLang="zh-CN" sz="1800" dirty="0">
                <a:latin typeface="Calibri" panose="020F0502020204030204" pitchFamily="34" charset="0"/>
                <a:cs typeface="Calibri" panose="020F0502020204030204" pitchFamily="34" charset="0"/>
              </a:rPr>
              <a:t>Department of Engineering, </a:t>
            </a:r>
          </a:p>
          <a:p>
            <a:r>
              <a:rPr lang="en-US" altLang="zh-CN" sz="1800" dirty="0">
                <a:latin typeface="Calibri" panose="020F0502020204030204" pitchFamily="34" charset="0"/>
                <a:cs typeface="Calibri" panose="020F0502020204030204" pitchFamily="34" charset="0"/>
              </a:rPr>
              <a:t>Brock University, Canada</a:t>
            </a:r>
          </a:p>
          <a:p>
            <a:r>
              <a:rPr lang="en-US"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sbu@brocku.ca</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https://</a:t>
            </a:r>
            <a:r>
              <a:rPr lang="en-US" dirty="0" err="1">
                <a:latin typeface="Calibri" panose="020F0502020204030204" pitchFamily="34" charset="0"/>
                <a:cs typeface="Calibri" panose="020F0502020204030204" pitchFamily="34" charset="0"/>
              </a:rPr>
              <a:t>www.shengrongbu.com</a:t>
            </a:r>
            <a:r>
              <a:rPr lang="en-US" dirty="0">
                <a:latin typeface="Calibri" panose="020F0502020204030204" pitchFamily="34" charset="0"/>
                <a:cs typeface="Calibri" panose="020F0502020204030204" pitchFamily="34" charset="0"/>
              </a:rPr>
              <a:t>/</a:t>
            </a:r>
          </a:p>
          <a:p>
            <a:endParaRPr lang="en-US" dirty="0"/>
          </a:p>
        </p:txBody>
      </p:sp>
      <p:sp>
        <p:nvSpPr>
          <p:cNvPr id="11" name="TextBox 10">
            <a:extLst>
              <a:ext uri="{FF2B5EF4-FFF2-40B4-BE49-F238E27FC236}">
                <a16:creationId xmlns:a16="http://schemas.microsoft.com/office/drawing/2014/main" id="{1F97B3EF-8B98-0280-B457-C083EEEC7BD1}"/>
              </a:ext>
            </a:extLst>
          </p:cNvPr>
          <p:cNvSpPr txBox="1"/>
          <p:nvPr/>
        </p:nvSpPr>
        <p:spPr>
          <a:xfrm>
            <a:off x="626000" y="4799608"/>
            <a:ext cx="5466059"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 Co-supervising 8 students at UESTC, China</a:t>
            </a:r>
          </a:p>
        </p:txBody>
      </p:sp>
    </p:spTree>
    <p:extLst>
      <p:ext uri="{BB962C8B-B14F-4D97-AF65-F5344CB8AC3E}">
        <p14:creationId xmlns:p14="http://schemas.microsoft.com/office/powerpoint/2010/main" val="38076150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94</a:t>
            </a:fld>
            <a:endParaRPr lang="zh-CN" altLang="en-US"/>
          </a:p>
        </p:txBody>
      </p:sp>
      <p:sp>
        <p:nvSpPr>
          <p:cNvPr id="7" name="文本框 6">
            <a:extLst>
              <a:ext uri="{FF2B5EF4-FFF2-40B4-BE49-F238E27FC236}">
                <a16:creationId xmlns:a16="http://schemas.microsoft.com/office/drawing/2014/main" id="{84AC98AF-108E-9C59-7185-9B00CB0FB24C}"/>
              </a:ext>
            </a:extLst>
          </p:cNvPr>
          <p:cNvSpPr txBox="1"/>
          <p:nvPr/>
        </p:nvSpPr>
        <p:spPr>
          <a:xfrm>
            <a:off x="311284" y="19455"/>
            <a:ext cx="8992513" cy="707886"/>
          </a:xfrm>
          <a:prstGeom prst="rect">
            <a:avLst/>
          </a:prstGeom>
          <a:noFill/>
        </p:spPr>
        <p:txBody>
          <a:bodyPr wrap="square" rtlCol="0">
            <a:spAutoFit/>
          </a:bodyPr>
          <a:lstStyle/>
          <a:p>
            <a:r>
              <a:rPr lang="en-US" sz="4000" dirty="0">
                <a:solidFill>
                  <a:srgbClr val="C00000"/>
                </a:solidFill>
                <a:latin typeface="Calibri" panose="020F0502020204030204" pitchFamily="34" charset="0"/>
                <a:cs typeface="Calibri" panose="020F0502020204030204" pitchFamily="34" charset="0"/>
              </a:rPr>
              <a:t>University of Houston Amigo Lab</a:t>
            </a:r>
          </a:p>
        </p:txBody>
      </p:sp>
      <p:pic>
        <p:nvPicPr>
          <p:cNvPr id="5" name="Picture 4">
            <a:extLst>
              <a:ext uri="{FF2B5EF4-FFF2-40B4-BE49-F238E27FC236}">
                <a16:creationId xmlns:a16="http://schemas.microsoft.com/office/drawing/2014/main" id="{634D3F69-BF8D-2A75-43D2-60ECE11C1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205" y="764719"/>
            <a:ext cx="3251200" cy="2438400"/>
          </a:xfrm>
          <a:prstGeom prst="rect">
            <a:avLst/>
          </a:prstGeom>
        </p:spPr>
      </p:pic>
      <p:pic>
        <p:nvPicPr>
          <p:cNvPr id="6" name="Picture 5">
            <a:extLst>
              <a:ext uri="{FF2B5EF4-FFF2-40B4-BE49-F238E27FC236}">
                <a16:creationId xmlns:a16="http://schemas.microsoft.com/office/drawing/2014/main" id="{E6E30D33-D11A-A3A9-F285-8B1A6237A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886" y="3233599"/>
            <a:ext cx="3094083" cy="2320562"/>
          </a:xfrm>
          <a:prstGeom prst="rect">
            <a:avLst/>
          </a:prstGeom>
        </p:spPr>
      </p:pic>
      <p:pic>
        <p:nvPicPr>
          <p:cNvPr id="8" name="Picture 7">
            <a:extLst>
              <a:ext uri="{FF2B5EF4-FFF2-40B4-BE49-F238E27FC236}">
                <a16:creationId xmlns:a16="http://schemas.microsoft.com/office/drawing/2014/main" id="{B39EE495-4259-F375-D5C9-10D923875B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603" y="3233599"/>
            <a:ext cx="3094083" cy="2320562"/>
          </a:xfrm>
          <a:prstGeom prst="rect">
            <a:avLst/>
          </a:prstGeom>
        </p:spPr>
      </p:pic>
      <p:pic>
        <p:nvPicPr>
          <p:cNvPr id="9" name="Picture 8">
            <a:extLst>
              <a:ext uri="{FF2B5EF4-FFF2-40B4-BE49-F238E27FC236}">
                <a16:creationId xmlns:a16="http://schemas.microsoft.com/office/drawing/2014/main" id="{F0C3F986-3469-EF6B-3DC6-A8F56542A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068" y="794535"/>
            <a:ext cx="4160281" cy="2408584"/>
          </a:xfrm>
          <a:prstGeom prst="rect">
            <a:avLst/>
          </a:prstGeom>
        </p:spPr>
      </p:pic>
      <p:pic>
        <p:nvPicPr>
          <p:cNvPr id="10" name="Picture 9">
            <a:extLst>
              <a:ext uri="{FF2B5EF4-FFF2-40B4-BE49-F238E27FC236}">
                <a16:creationId xmlns:a16="http://schemas.microsoft.com/office/drawing/2014/main" id="{12081B55-D6AA-63A2-1822-42712F500C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8405" y="764719"/>
            <a:ext cx="1828800" cy="2438400"/>
          </a:xfrm>
          <a:prstGeom prst="rect">
            <a:avLst/>
          </a:prstGeom>
        </p:spPr>
      </p:pic>
      <p:pic>
        <p:nvPicPr>
          <p:cNvPr id="11" name="Picture 10">
            <a:extLst>
              <a:ext uri="{FF2B5EF4-FFF2-40B4-BE49-F238E27FC236}">
                <a16:creationId xmlns:a16="http://schemas.microsoft.com/office/drawing/2014/main" id="{FB8B2B4C-CB2E-85D3-5710-3321D5F84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8961" y="2690849"/>
            <a:ext cx="3093481" cy="3404557"/>
          </a:xfrm>
          <a:prstGeom prst="rect">
            <a:avLst/>
          </a:prstGeom>
        </p:spPr>
      </p:pic>
      <p:sp>
        <p:nvSpPr>
          <p:cNvPr id="12" name="Rectangle 11">
            <a:extLst>
              <a:ext uri="{FF2B5EF4-FFF2-40B4-BE49-F238E27FC236}">
                <a16:creationId xmlns:a16="http://schemas.microsoft.com/office/drawing/2014/main" id="{1AB643C6-9524-A0EC-B338-C257EE454C06}"/>
              </a:ext>
            </a:extLst>
          </p:cNvPr>
          <p:cNvSpPr/>
          <p:nvPr/>
        </p:nvSpPr>
        <p:spPr>
          <a:xfrm>
            <a:off x="311283" y="5554161"/>
            <a:ext cx="7022371" cy="830997"/>
          </a:xfrm>
          <a:prstGeom prst="rect">
            <a:avLst/>
          </a:prstGeom>
        </p:spPr>
        <p:txBody>
          <a:bodyPr wrap="square">
            <a:spAutoFit/>
          </a:bodyPr>
          <a:lstStyle/>
          <a:p>
            <a:r>
              <a:rPr lang="en-US" sz="2400" dirty="0"/>
              <a:t>Join our adventure? Tuition and Pension provided.  Visitor welcome http://</a:t>
            </a:r>
            <a:r>
              <a:rPr lang="en-US" sz="2400" dirty="0" err="1"/>
              <a:t>wireless.egr.uh.edu</a:t>
            </a:r>
            <a:r>
              <a:rPr lang="en-US" sz="2400" dirty="0"/>
              <a:t>/</a:t>
            </a:r>
          </a:p>
        </p:txBody>
      </p:sp>
      <p:pic>
        <p:nvPicPr>
          <p:cNvPr id="13" name="Picture 2">
            <a:extLst>
              <a:ext uri="{FF2B5EF4-FFF2-40B4-BE49-F238E27FC236}">
                <a16:creationId xmlns:a16="http://schemas.microsoft.com/office/drawing/2014/main" id="{327F2103-04E4-51F6-0C22-04AF3DF8B49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22998" y="4158122"/>
            <a:ext cx="3098198" cy="2298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02163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B82AE9-9DA5-4C5A-AD8C-923164AE8063}"/>
              </a:ext>
            </a:extLst>
          </p:cNvPr>
          <p:cNvSpPr>
            <a:spLocks noGrp="1"/>
          </p:cNvSpPr>
          <p:nvPr>
            <p:ph type="dt" sz="half" idx="10"/>
          </p:nvPr>
        </p:nvSpPr>
        <p:spPr/>
        <p:txBody>
          <a:bodyPr/>
          <a:lstStyle/>
          <a:p>
            <a:fld id="{91587B75-26B6-4603-9229-E74732033EB6}" type="datetime5">
              <a:rPr lang="en-US" altLang="zh-CN" smtClean="0"/>
              <a:t>24-Oct-22</a:t>
            </a:fld>
            <a:endParaRPr lang="zh-CN" altLang="en-US"/>
          </a:p>
        </p:txBody>
      </p:sp>
      <p:sp>
        <p:nvSpPr>
          <p:cNvPr id="3" name="页脚占位符 2">
            <a:extLst>
              <a:ext uri="{FF2B5EF4-FFF2-40B4-BE49-F238E27FC236}">
                <a16:creationId xmlns:a16="http://schemas.microsoft.com/office/drawing/2014/main" id="{9B787B3D-45F7-2736-6C2A-45CDD665E049}"/>
              </a:ext>
            </a:extLst>
          </p:cNvPr>
          <p:cNvSpPr>
            <a:spLocks noGrp="1"/>
          </p:cNvSpPr>
          <p:nvPr>
            <p:ph type="ftr" sz="quarter" idx="11"/>
          </p:nvPr>
        </p:nvSpPr>
        <p:spPr/>
        <p:txBody>
          <a:bodyPr/>
          <a:lstStyle/>
          <a:p>
            <a:r>
              <a:rPr lang="en-US" altLang="zh-CN"/>
              <a:t>Imperial College London, Brock University, University of Houston</a:t>
            </a:r>
            <a:endParaRPr lang="zh-CN" altLang="en-US" dirty="0"/>
          </a:p>
        </p:txBody>
      </p:sp>
      <p:sp>
        <p:nvSpPr>
          <p:cNvPr id="4" name="灯片编号占位符 3">
            <a:extLst>
              <a:ext uri="{FF2B5EF4-FFF2-40B4-BE49-F238E27FC236}">
                <a16:creationId xmlns:a16="http://schemas.microsoft.com/office/drawing/2014/main" id="{C10E7C4C-D826-A8D8-EFB0-E86EDFBB1CB6}"/>
              </a:ext>
            </a:extLst>
          </p:cNvPr>
          <p:cNvSpPr>
            <a:spLocks noGrp="1"/>
          </p:cNvSpPr>
          <p:nvPr>
            <p:ph type="sldNum" sz="quarter" idx="12"/>
          </p:nvPr>
        </p:nvSpPr>
        <p:spPr/>
        <p:txBody>
          <a:bodyPr/>
          <a:lstStyle/>
          <a:p>
            <a:fld id="{96B68FFD-0763-4F02-AF57-14976084D8FC}" type="slidenum">
              <a:rPr lang="zh-CN" altLang="en-US" smtClean="0"/>
              <a:pPr/>
              <a:t>95</a:t>
            </a:fld>
            <a:endParaRPr lang="zh-CN" altLang="en-US"/>
          </a:p>
        </p:txBody>
      </p:sp>
      <p:sp>
        <p:nvSpPr>
          <p:cNvPr id="6" name="文本框 5">
            <a:extLst>
              <a:ext uri="{FF2B5EF4-FFF2-40B4-BE49-F238E27FC236}">
                <a16:creationId xmlns:a16="http://schemas.microsoft.com/office/drawing/2014/main" id="{1EDEB85A-9499-1E23-1F25-1F976BDA57FD}"/>
              </a:ext>
            </a:extLst>
          </p:cNvPr>
          <p:cNvSpPr txBox="1"/>
          <p:nvPr/>
        </p:nvSpPr>
        <p:spPr>
          <a:xfrm>
            <a:off x="1520059" y="1733949"/>
            <a:ext cx="9144000" cy="1723549"/>
          </a:xfrm>
          <a:prstGeom prst="rect">
            <a:avLst/>
          </a:prstGeom>
          <a:noFill/>
        </p:spPr>
        <p:txBody>
          <a:bodyPr wrap="square">
            <a:spAutoFit/>
          </a:bodyPr>
          <a:lstStyle/>
          <a:p>
            <a:pPr algn="ctr">
              <a:spcAft>
                <a:spcPts val="1200"/>
              </a:spcAft>
            </a:pPr>
            <a:r>
              <a:rPr lang="en-US" altLang="zh-CN" sz="4800" b="1" dirty="0">
                <a:solidFill>
                  <a:srgbClr val="C00000"/>
                </a:solidFill>
                <a:latin typeface="Arial" panose="020B0604020202020204" pitchFamily="34" charset="0"/>
                <a:cs typeface="Arial" panose="020B0604020202020204" pitchFamily="34" charset="0"/>
              </a:rPr>
              <a:t>Thanks for your attending</a:t>
            </a:r>
          </a:p>
          <a:p>
            <a:pPr algn="ctr">
              <a:spcAft>
                <a:spcPts val="1200"/>
              </a:spcAft>
            </a:pPr>
            <a:r>
              <a:rPr lang="en-US" altLang="zh-CN" sz="4800" b="1" dirty="0">
                <a:solidFill>
                  <a:srgbClr val="C00000"/>
                </a:solidFill>
                <a:latin typeface="Arial" panose="020B0604020202020204" pitchFamily="34" charset="0"/>
                <a:cs typeface="Arial" panose="020B0604020202020204" pitchFamily="34" charset="0"/>
              </a:rPr>
              <a:t>(Q &amp; A)</a:t>
            </a:r>
            <a:endParaRPr lang="zh-CN" altLang="en-US" sz="4800" b="1" dirty="0">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75867A35-E9B1-D391-A84C-2A6C960E53C1}"/>
              </a:ext>
            </a:extLst>
          </p:cNvPr>
          <p:cNvPicPr>
            <a:picLocks noChangeAspect="1"/>
          </p:cNvPicPr>
          <p:nvPr/>
        </p:nvPicPr>
        <p:blipFill>
          <a:blip r:embed="rId2"/>
          <a:stretch>
            <a:fillRect/>
          </a:stretch>
        </p:blipFill>
        <p:spPr>
          <a:xfrm>
            <a:off x="1523997" y="4547837"/>
            <a:ext cx="2889266" cy="706370"/>
          </a:xfrm>
          <a:prstGeom prst="rect">
            <a:avLst/>
          </a:prstGeom>
        </p:spPr>
      </p:pic>
      <p:pic>
        <p:nvPicPr>
          <p:cNvPr id="13" name="图片 12">
            <a:extLst>
              <a:ext uri="{FF2B5EF4-FFF2-40B4-BE49-F238E27FC236}">
                <a16:creationId xmlns:a16="http://schemas.microsoft.com/office/drawing/2014/main" id="{F2EED9BA-9EEC-5B89-4C94-5D22EB582407}"/>
              </a:ext>
            </a:extLst>
          </p:cNvPr>
          <p:cNvPicPr>
            <a:picLocks noChangeAspect="1"/>
          </p:cNvPicPr>
          <p:nvPr/>
        </p:nvPicPr>
        <p:blipFill>
          <a:blip r:embed="rId3"/>
          <a:stretch>
            <a:fillRect/>
          </a:stretch>
        </p:blipFill>
        <p:spPr>
          <a:xfrm>
            <a:off x="8247492" y="4256392"/>
            <a:ext cx="1759947" cy="1187965"/>
          </a:xfrm>
          <a:prstGeom prst="rect">
            <a:avLst/>
          </a:prstGeom>
        </p:spPr>
      </p:pic>
      <p:pic>
        <p:nvPicPr>
          <p:cNvPr id="14" name="图片 13">
            <a:extLst>
              <a:ext uri="{FF2B5EF4-FFF2-40B4-BE49-F238E27FC236}">
                <a16:creationId xmlns:a16="http://schemas.microsoft.com/office/drawing/2014/main" id="{756FC5FC-A184-D5D3-C708-CC0CA8B958C8}"/>
              </a:ext>
            </a:extLst>
          </p:cNvPr>
          <p:cNvPicPr>
            <a:picLocks noChangeAspect="1"/>
          </p:cNvPicPr>
          <p:nvPr/>
        </p:nvPicPr>
        <p:blipFill>
          <a:blip r:embed="rId4"/>
          <a:stretch>
            <a:fillRect/>
          </a:stretch>
        </p:blipFill>
        <p:spPr>
          <a:xfrm>
            <a:off x="5138464" y="3944971"/>
            <a:ext cx="1991268" cy="1585049"/>
          </a:xfrm>
          <a:prstGeom prst="rect">
            <a:avLst/>
          </a:prstGeom>
        </p:spPr>
      </p:pic>
    </p:spTree>
    <p:extLst>
      <p:ext uri="{BB962C8B-B14F-4D97-AF65-F5344CB8AC3E}">
        <p14:creationId xmlns:p14="http://schemas.microsoft.com/office/powerpoint/2010/main" val="3732609552"/>
      </p:ext>
    </p:extLst>
  </p:cSld>
  <p:clrMapOvr>
    <a:masterClrMapping/>
  </p:clrMapOvr>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4689</TotalTime>
  <Words>10751</Words>
  <Application>Microsoft Office PowerPoint</Application>
  <PresentationFormat>Widescreen</PresentationFormat>
  <Paragraphs>1570</Paragraphs>
  <Slides>95</Slides>
  <Notes>1</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Qiu, Dawei</dc:creator>
  <cp:lastModifiedBy>Qiu, Dawei</cp:lastModifiedBy>
  <cp:revision>108</cp:revision>
  <dcterms:created xsi:type="dcterms:W3CDTF">2022-07-11T05:08:20Z</dcterms:created>
  <dcterms:modified xsi:type="dcterms:W3CDTF">2022-10-24T18:15:32Z</dcterms:modified>
</cp:coreProperties>
</file>