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320" r:id="rId4"/>
    <p:sldId id="321" r:id="rId5"/>
    <p:sldId id="322" r:id="rId6"/>
    <p:sldId id="345" r:id="rId7"/>
    <p:sldId id="323" r:id="rId8"/>
    <p:sldId id="346" r:id="rId9"/>
    <p:sldId id="347" r:id="rId10"/>
    <p:sldId id="348" r:id="rId11"/>
    <p:sldId id="349" r:id="rId12"/>
    <p:sldId id="318" r:id="rId13"/>
    <p:sldId id="324" r:id="rId14"/>
    <p:sldId id="325" r:id="rId15"/>
    <p:sldId id="326" r:id="rId16"/>
    <p:sldId id="327" r:id="rId17"/>
    <p:sldId id="330" r:id="rId18"/>
    <p:sldId id="331" r:id="rId19"/>
    <p:sldId id="350" r:id="rId20"/>
    <p:sldId id="332" r:id="rId21"/>
    <p:sldId id="333" r:id="rId22"/>
    <p:sldId id="338" r:id="rId23"/>
    <p:sldId id="334" r:id="rId24"/>
    <p:sldId id="328" r:id="rId25"/>
    <p:sldId id="319" r:id="rId26"/>
    <p:sldId id="339" r:id="rId27"/>
    <p:sldId id="336" r:id="rId28"/>
    <p:sldId id="335" r:id="rId29"/>
    <p:sldId id="337" r:id="rId30"/>
    <p:sldId id="342" r:id="rId31"/>
    <p:sldId id="343" r:id="rId32"/>
    <p:sldId id="344" r:id="rId33"/>
    <p:sldId id="351" r:id="rId34"/>
    <p:sldId id="31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FFF"/>
    <a:srgbClr val="0066FF"/>
    <a:srgbClr val="FB3A05"/>
    <a:srgbClr val="FD6E03"/>
    <a:srgbClr val="3274D4"/>
    <a:srgbClr val="00ADEA"/>
    <a:srgbClr val="FF9900"/>
    <a:srgbClr val="FF6600"/>
    <a:srgbClr val="E20000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2386" autoAdjust="0"/>
  </p:normalViewPr>
  <p:slideViewPr>
    <p:cSldViewPr snapToGrid="0" snapToObjects="1">
      <p:cViewPr varScale="1">
        <p:scale>
          <a:sx n="93" d="100"/>
          <a:sy n="93" d="100"/>
        </p:scale>
        <p:origin x="16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F4E4D-E3B6-4896-BC0F-C4000CAAA19C}" type="datetimeFigureOut">
              <a:rPr lang="en-US" smtClean="0"/>
              <a:t>2/25/22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AF298-BBB7-49E2-9063-DC1C3AFDD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8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4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06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4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41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71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50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11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54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5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4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36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24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61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49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54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279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93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81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79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9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7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417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31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814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03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8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4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63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7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75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AF298-BBB7-49E2-9063-DC1C3AFDDD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5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83FD-4509-4C54-8BEC-F7CC4128714B}" type="datetime1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8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0870-34C2-4BC8-9956-5458BF20814A}" type="datetime1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8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9C0D-D6A7-46B4-926F-ABCFCE6ADF78}" type="datetime1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0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20151-9398-4C34-A2DA-70FE14331AF3}" type="datetime1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1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6C51E-4B34-4E71-8B42-4F3FEE6596C7}" type="datetime1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FF33-2F16-4F67-ABE3-2955775DF758}" type="datetime1">
              <a:rPr lang="en-US" smtClean="0"/>
              <a:t>2/25/22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C6120-2509-4252-9DD2-303520E25967}" type="datetime1">
              <a:rPr lang="en-US" smtClean="0"/>
              <a:t>2/25/22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65851-084A-46A2-81AC-259C4E86987B}" type="datetime1">
              <a:rPr lang="en-US" smtClean="0"/>
              <a:t>2/25/22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2CC2E-0C18-494F-9379-D15A40E6027E}" type="datetime1">
              <a:rPr lang="en-US" smtClean="0"/>
              <a:t>2/25/22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6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7A24-676C-492F-834F-BF02D535472E}" type="datetime1">
              <a:rPr lang="en-US" smtClean="0"/>
              <a:t>2/25/22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1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0451-21F7-458D-A096-6B02DA7B9F3B}" type="datetime1">
              <a:rPr lang="en-US" smtClean="0"/>
              <a:t>2/25/22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9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A8F72-D731-4097-A4F3-FC23EAF5DC26}" type="datetime1">
              <a:rPr lang="en-US" smtClean="0"/>
              <a:t>2/25/22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D8911-B433-634A-8462-B3CDA1BC7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4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3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BC96A8-A409-4DD1-A05E-615B2AEDF6F6}"/>
              </a:ext>
            </a:extLst>
          </p:cNvPr>
          <p:cNvSpPr txBox="1"/>
          <p:nvPr/>
        </p:nvSpPr>
        <p:spPr>
          <a:xfrm>
            <a:off x="182966" y="4796051"/>
            <a:ext cx="86214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Zhu Han, John and Rebecca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Moores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Professor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Fellow and AAAS Fellow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Dept. of Electrical and Computer Engineering, University of Houston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http://www2.egr.uh.edu/~zhan2/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National Science Foundation, Toyota, </a:t>
            </a:r>
            <a:r>
              <a:rPr lang="en-US" dirty="0"/>
              <a:t>Chevron, Shell, Direct Energy, CenterPoint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many of my former students.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3A5A0-203D-4338-BC52-19FCF18895EA}"/>
              </a:ext>
            </a:extLst>
          </p:cNvPr>
          <p:cNvSpPr/>
          <p:nvPr/>
        </p:nvSpPr>
        <p:spPr>
          <a:xfrm>
            <a:off x="0" y="0"/>
            <a:ext cx="9144000" cy="1309955"/>
          </a:xfrm>
          <a:prstGeom prst="rect">
            <a:avLst/>
          </a:prstGeom>
          <a:solidFill>
            <a:srgbClr val="E2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C2249-E1BA-4F27-AD51-368D758B51F4}"/>
              </a:ext>
            </a:extLst>
          </p:cNvPr>
          <p:cNvSpPr/>
          <p:nvPr/>
        </p:nvSpPr>
        <p:spPr>
          <a:xfrm>
            <a:off x="0" y="1306862"/>
            <a:ext cx="9144000" cy="163358"/>
          </a:xfrm>
          <a:prstGeom prst="rect">
            <a:avLst/>
          </a:prstGeom>
          <a:solidFill>
            <a:srgbClr val="8818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9D081A-1D12-497E-B752-F6D6664AC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94" y="307623"/>
            <a:ext cx="2139056" cy="6916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9E8F404-B077-4EF7-B330-B6B0B50FA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645" y="1617578"/>
            <a:ext cx="8338709" cy="118230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902030302020204" pitchFamily="66" charset="0"/>
              </a:rPr>
              <a:t>Renewable Energy &amp; Carbon Neutralization</a:t>
            </a:r>
          </a:p>
        </p:txBody>
      </p:sp>
      <p:pic>
        <p:nvPicPr>
          <p:cNvPr id="1028" name="Picture 4" descr="Uh cougar Logos">
            <a:extLst>
              <a:ext uri="{FF2B5EF4-FFF2-40B4-BE49-F238E27FC236}">
                <a16:creationId xmlns:a16="http://schemas.microsoft.com/office/drawing/2014/main" id="{FC13B629-5DF3-9848-A334-5593AFADF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" y="93563"/>
            <a:ext cx="1593860" cy="11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ech Leaders Expect Difficulties in Becoming Carbon Neutral">
            <a:extLst>
              <a:ext uri="{FF2B5EF4-FFF2-40B4-BE49-F238E27FC236}">
                <a16:creationId xmlns:a16="http://schemas.microsoft.com/office/drawing/2014/main" id="{2005970F-9C80-5840-9795-F67652AD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41" y="2831196"/>
            <a:ext cx="3561834" cy="175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45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5686287" cy="1054646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First Arrival Problem </a:t>
            </a:r>
            <a:br>
              <a:rPr lang="en-US" sz="3200" dirty="0"/>
            </a:br>
            <a:r>
              <a:rPr lang="en-US" sz="3200" dirty="0"/>
              <a:t>using Machine Learning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3B40E4C-AD79-764E-B603-6CA70B22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46" y="97217"/>
            <a:ext cx="797691" cy="87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9F8977B-9AD5-EA4D-ADA1-F56F39405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645" y="1723211"/>
            <a:ext cx="3080196" cy="2152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Image result for seismic data">
            <a:extLst>
              <a:ext uri="{FF2B5EF4-FFF2-40B4-BE49-F238E27FC236}">
                <a16:creationId xmlns:a16="http://schemas.microsoft.com/office/drawing/2014/main" id="{3CEB5CCC-F4EF-7743-8D02-61C2B09B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7" y="1743147"/>
            <a:ext cx="3078021" cy="2152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Image result for seismic data first break picking">
            <a:extLst>
              <a:ext uri="{FF2B5EF4-FFF2-40B4-BE49-F238E27FC236}">
                <a16:creationId xmlns:a16="http://schemas.microsoft.com/office/drawing/2014/main" id="{877B69A3-4780-0F4B-90DA-1D8C65B9D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8" y="4244154"/>
            <a:ext cx="3078021" cy="1938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seismic data first break picking">
            <a:extLst>
              <a:ext uri="{FF2B5EF4-FFF2-40B4-BE49-F238E27FC236}">
                <a16:creationId xmlns:a16="http://schemas.microsoft.com/office/drawing/2014/main" id="{40E44D28-BA03-A24C-AE77-0F994FE8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45" y="4244154"/>
            <a:ext cx="3080196" cy="1940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9">
            <a:extLst>
              <a:ext uri="{FF2B5EF4-FFF2-40B4-BE49-F238E27FC236}">
                <a16:creationId xmlns:a16="http://schemas.microsoft.com/office/drawing/2014/main" id="{FEC0ACF6-F1B6-C047-9814-DA10BA6F4540}"/>
              </a:ext>
            </a:extLst>
          </p:cNvPr>
          <p:cNvSpPr/>
          <p:nvPr/>
        </p:nvSpPr>
        <p:spPr>
          <a:xfrm>
            <a:off x="3422099" y="4929472"/>
            <a:ext cx="2226546" cy="566760"/>
          </a:xfrm>
          <a:prstGeom prst="rightArrow">
            <a:avLst/>
          </a:prstGeom>
          <a:solidFill>
            <a:srgbClr val="DDC237"/>
          </a:solidFill>
          <a:ln w="12700" cap="flat" cmpd="sng" algn="ctr">
            <a:solidFill>
              <a:srgbClr val="DDC23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5E6D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Content Placeholder 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D64CB53C-D6F3-7149-BF1D-C6E3D379E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634" y="3856788"/>
            <a:ext cx="1601476" cy="1091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8E83D5-40AC-0F48-A7B7-C37224D83473}"/>
              </a:ext>
            </a:extLst>
          </p:cNvPr>
          <p:cNvSpPr txBox="1"/>
          <p:nvPr/>
        </p:nvSpPr>
        <p:spPr>
          <a:xfrm>
            <a:off x="7751189" y="186470"/>
            <a:ext cx="1198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Kevin Tsai</a:t>
            </a:r>
          </a:p>
          <a:p>
            <a:r>
              <a:rPr lang="en-US" dirty="0"/>
              <a:t>Ph.D. 2020</a:t>
            </a:r>
          </a:p>
        </p:txBody>
      </p:sp>
    </p:spTree>
    <p:extLst>
      <p:ext uri="{BB962C8B-B14F-4D97-AF65-F5344CB8AC3E}">
        <p14:creationId xmlns:p14="http://schemas.microsoft.com/office/powerpoint/2010/main" val="177724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Well Logging using </a:t>
            </a:r>
            <a:br>
              <a:rPr lang="en-US" sz="3200" dirty="0"/>
            </a:br>
            <a:r>
              <a:rPr lang="en-US" sz="3200" dirty="0"/>
              <a:t>Reinforcement Learning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A9D5C6-B2C0-5F4F-B85B-68734A6D6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8" y="3126602"/>
            <a:ext cx="7995881" cy="31733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D69C17-DB62-A24C-A154-B6E14386424D}"/>
              </a:ext>
            </a:extLst>
          </p:cNvPr>
          <p:cNvGrpSpPr/>
          <p:nvPr/>
        </p:nvGrpSpPr>
        <p:grpSpPr>
          <a:xfrm>
            <a:off x="293056" y="1429931"/>
            <a:ext cx="8433047" cy="1391804"/>
            <a:chOff x="1108953" y="2360361"/>
            <a:chExt cx="9974096" cy="1593477"/>
          </a:xfrm>
        </p:grpSpPr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F62FCC87-AF86-3D4D-B42A-C5E2CCD2EA97}"/>
                </a:ext>
              </a:extLst>
            </p:cNvPr>
            <p:cNvSpPr/>
            <p:nvPr/>
          </p:nvSpPr>
          <p:spPr>
            <a:xfrm>
              <a:off x="1108953" y="2363969"/>
              <a:ext cx="3049621" cy="1580597"/>
            </a:xfrm>
            <a:prstGeom prst="roundRect">
              <a:avLst/>
            </a:prstGeom>
            <a:solidFill>
              <a:srgbClr val="C3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Real-time Drilling</a:t>
              </a:r>
            </a:p>
          </p:txBody>
        </p:sp>
        <p:sp>
          <p:nvSpPr>
            <p:cNvPr id="13" name="Rectangle: Rounded Corners 10">
              <a:extLst>
                <a:ext uri="{FF2B5EF4-FFF2-40B4-BE49-F238E27FC236}">
                  <a16:creationId xmlns:a16="http://schemas.microsoft.com/office/drawing/2014/main" id="{B91F3F06-2870-0845-A391-2BFE8CEF3F7F}"/>
                </a:ext>
              </a:extLst>
            </p:cNvPr>
            <p:cNvSpPr/>
            <p:nvPr/>
          </p:nvSpPr>
          <p:spPr>
            <a:xfrm>
              <a:off x="8033428" y="2360361"/>
              <a:ext cx="3049621" cy="1593477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Data Interpretation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8B4A017-FF3A-9149-924C-47B49E05D73B}"/>
                </a:ext>
              </a:extLst>
            </p:cNvPr>
            <p:cNvCxnSpPr>
              <a:cxnSpLocks/>
            </p:cNvCxnSpPr>
            <p:nvPr/>
          </p:nvCxnSpPr>
          <p:spPr>
            <a:xfrm>
              <a:off x="4158574" y="2942617"/>
              <a:ext cx="3874854" cy="0"/>
            </a:xfrm>
            <a:prstGeom prst="straightConnector1">
              <a:avLst/>
            </a:prstGeom>
            <a:ln w="76200">
              <a:solidFill>
                <a:srgbClr val="FFCDC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55F09A6-4F72-7649-AC08-78EEDF89D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8575" y="3323617"/>
              <a:ext cx="3874853" cy="0"/>
            </a:xfrm>
            <a:prstGeom prst="straightConnector1">
              <a:avLst/>
            </a:prstGeom>
            <a:ln w="762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6B5A015-95A3-6149-B30D-32F3329E7B72}"/>
                </a:ext>
              </a:extLst>
            </p:cNvPr>
            <p:cNvSpPr txBox="1"/>
            <p:nvPr/>
          </p:nvSpPr>
          <p:spPr>
            <a:xfrm>
              <a:off x="5116749" y="2441221"/>
              <a:ext cx="2188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Feed drilling data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7EF4E6-5C96-2E4D-8752-DF60F6C31500}"/>
                </a:ext>
              </a:extLst>
            </p:cNvPr>
            <p:cNvSpPr txBox="1"/>
            <p:nvPr/>
          </p:nvSpPr>
          <p:spPr>
            <a:xfrm>
              <a:off x="4911254" y="3412231"/>
              <a:ext cx="2599714" cy="428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Navigate drilling direction</a:t>
              </a:r>
            </a:p>
          </p:txBody>
        </p:sp>
      </p:grp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040A622-A3C2-5A4C-9A05-8FE00B12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67228"/>
            <a:ext cx="917903" cy="91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45A17D-E47A-9E42-8A81-69A7F3213B48}"/>
              </a:ext>
            </a:extLst>
          </p:cNvPr>
          <p:cNvSpPr txBox="1"/>
          <p:nvPr/>
        </p:nvSpPr>
        <p:spPr>
          <a:xfrm>
            <a:off x="7468538" y="219760"/>
            <a:ext cx="1474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Qiuyang</a:t>
            </a:r>
            <a:r>
              <a:rPr lang="en-US" dirty="0"/>
              <a:t> Shen</a:t>
            </a:r>
          </a:p>
          <a:p>
            <a:r>
              <a:rPr lang="en-US" dirty="0"/>
              <a:t>Ph.D. 2020</a:t>
            </a:r>
          </a:p>
        </p:txBody>
      </p:sp>
    </p:spTree>
    <p:extLst>
      <p:ext uri="{BB962C8B-B14F-4D97-AF65-F5344CB8AC3E}">
        <p14:creationId xmlns:p14="http://schemas.microsoft.com/office/powerpoint/2010/main" val="205584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altLang="zh-CN" sz="4800" dirty="0"/>
              <a:t>Outline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Energy Sources for Human Society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Classic Energy Sources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Petroleum Industry Basics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00B050"/>
                </a:solidFill>
              </a:rPr>
              <a:t>Renewable Energy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100" dirty="0">
                <a:solidFill>
                  <a:srgbClr val="00B050"/>
                </a:solidFill>
              </a:rPr>
              <a:t>Power System Basics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00B050"/>
                </a:solidFill>
              </a:rPr>
              <a:t>Green Energy Sources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FF0000"/>
                </a:solidFill>
              </a:rPr>
              <a:t>Why Renewable Energy can be Dirty and Expensive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/>
              <a:t>Carbon Neutralization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Carbon Capture and Storage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Smart Grid and Electrical Cars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Policy and Marketing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/>
              <a:t>Conclusion</a:t>
            </a:r>
          </a:p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6484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Smart Grid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970471-6F0B-6243-B465-3122AB219BA4}"/>
              </a:ext>
            </a:extLst>
          </p:cNvPr>
          <p:cNvSpPr txBox="1">
            <a:spLocks/>
          </p:cNvSpPr>
          <p:nvPr/>
        </p:nvSpPr>
        <p:spPr>
          <a:xfrm>
            <a:off x="344078" y="1387475"/>
            <a:ext cx="842645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800" b="1">
                <a:latin typeface="Calibri" panose="020F0502020204030204" pitchFamily="34" charset="0"/>
                <a:ea typeface="MS PGothic" charset="0"/>
              </a:rPr>
              <a:t>In 2009,  </a:t>
            </a:r>
            <a:r>
              <a:rPr lang="en-US" sz="2800" b="1">
                <a:latin typeface="Calibri" panose="020F0502020204030204" pitchFamily="34" charset="0"/>
                <a:ea typeface="MS PGothic" charset="0"/>
              </a:rPr>
              <a:t>“</a:t>
            </a:r>
            <a:r>
              <a:rPr lang="en-US" altLang="zh-CN" sz="2800" b="1">
                <a:latin typeface="Calibri" panose="020F0502020204030204" pitchFamily="34" charset="0"/>
                <a:ea typeface="MS PGothic" charset="0"/>
              </a:rPr>
              <a:t>American Recovery and Reinvestment Act</a:t>
            </a:r>
            <a:r>
              <a:rPr lang="en-US" sz="2800" b="1">
                <a:latin typeface="Calibri" panose="020F0502020204030204" pitchFamily="34" charset="0"/>
                <a:ea typeface="MS PGothic" charset="0"/>
              </a:rPr>
              <a:t>”</a:t>
            </a:r>
            <a:endParaRPr lang="en-US" altLang="zh-CN" sz="2800" b="1">
              <a:latin typeface="Calibri" panose="020F0502020204030204" pitchFamily="34" charset="0"/>
              <a:ea typeface="MS PGothic" charset="0"/>
            </a:endParaRPr>
          </a:p>
          <a:p>
            <a:pPr lvl="1">
              <a:lnSpc>
                <a:spcPct val="90000"/>
              </a:lnSpc>
              <a:buFont typeface="Wingdings" charset="0"/>
              <a:buChar char="§"/>
            </a:pPr>
            <a:r>
              <a:rPr lang="en-US" altLang="zh-CN" sz="1800">
                <a:solidFill>
                  <a:srgbClr val="FF0000"/>
                </a:solidFill>
                <a:latin typeface="Calibri" panose="020F0502020204030204" pitchFamily="34" charset="0"/>
                <a:ea typeface="MS PGothic" charset="0"/>
              </a:rPr>
              <a:t>$3.4 billion </a:t>
            </a:r>
            <a:r>
              <a:rPr lang="en-US" altLang="zh-CN" sz="1800">
                <a:latin typeface="Calibri" panose="020F0502020204030204" pitchFamily="34" charset="0"/>
                <a:ea typeface="MS PGothic" charset="0"/>
              </a:rPr>
              <a:t>for SG investment grant program</a:t>
            </a:r>
          </a:p>
          <a:p>
            <a:pPr lvl="1">
              <a:lnSpc>
                <a:spcPct val="90000"/>
              </a:lnSpc>
              <a:buFont typeface="Wingdings" charset="0"/>
              <a:buChar char="§"/>
            </a:pPr>
            <a:r>
              <a:rPr lang="en-US" altLang="zh-CN" sz="1800">
                <a:latin typeface="Calibri" panose="020F0502020204030204" pitchFamily="34" charset="0"/>
                <a:ea typeface="MS PGothic" charset="0"/>
              </a:rPr>
              <a:t>$615 million for SG demonstration program</a:t>
            </a:r>
          </a:p>
          <a:p>
            <a:pPr lvl="1">
              <a:lnSpc>
                <a:spcPct val="90000"/>
              </a:lnSpc>
              <a:buFont typeface="Wingdings" charset="0"/>
              <a:buChar char="§"/>
            </a:pPr>
            <a:r>
              <a:rPr lang="en-US" altLang="zh-CN" sz="1800">
                <a:latin typeface="Calibri" panose="020F0502020204030204" pitchFamily="34" charset="0"/>
                <a:ea typeface="MS PGothic" charset="0"/>
              </a:rPr>
              <a:t>It leads to a combined investment of $8 billion in SG capabilities.</a:t>
            </a:r>
          </a:p>
          <a:p>
            <a:endParaRPr lang="en-US" sz="2400" dirty="0"/>
          </a:p>
        </p:txBody>
      </p:sp>
      <p:pic>
        <p:nvPicPr>
          <p:cNvPr id="9" name="Picture 2" descr="http://www.powergenasia.com/content/dam/Events/POWER-GEN%20Asia/Online%20Images/smart-grid.jpg">
            <a:extLst>
              <a:ext uri="{FF2B5EF4-FFF2-40B4-BE49-F238E27FC236}">
                <a16:creationId xmlns:a16="http://schemas.microsoft.com/office/drawing/2014/main" id="{5E0EE0DE-C79F-6F46-976A-FE466D29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28" y="2760489"/>
            <a:ext cx="7391400" cy="396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63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Smart Grid Domains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F7803F-56B0-814B-BE09-9A9B2ADF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405" y="1540500"/>
            <a:ext cx="7396945" cy="506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798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Energy subsystem in power grid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C0D28CE-D551-6146-957F-A16A27AA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548" y="1712988"/>
            <a:ext cx="7456224" cy="474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043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90" y="67228"/>
            <a:ext cx="6422010" cy="1054646"/>
          </a:xfrm>
        </p:spPr>
        <p:txBody>
          <a:bodyPr>
            <a:noAutofit/>
          </a:bodyPr>
          <a:lstStyle/>
          <a:p>
            <a:pPr algn="l"/>
            <a:r>
              <a:rPr lang="en-US" altLang="ko-KR" sz="24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Operations and Service Provider: Supervisory  Control and Data Acquisition (SCADA) Center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3074" name="Picture 2" descr="The basics of supervisory control and data acquisition (SCADA) systems">
            <a:extLst>
              <a:ext uri="{FF2B5EF4-FFF2-40B4-BE49-F238E27FC236}">
                <a16:creationId xmlns:a16="http://schemas.microsoft.com/office/drawing/2014/main" id="{3E2896BE-8801-024F-8CA3-98C228401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2" y="1556452"/>
            <a:ext cx="8450358" cy="443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95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Day-ahead vs. real-time markets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grpSp>
        <p:nvGrpSpPr>
          <p:cNvPr id="8" name="组合 30">
            <a:extLst>
              <a:ext uri="{FF2B5EF4-FFF2-40B4-BE49-F238E27FC236}">
                <a16:creationId xmlns:a16="http://schemas.microsoft.com/office/drawing/2014/main" id="{6CD7ADBF-0492-C741-B4F0-D682979DB1DB}"/>
              </a:ext>
            </a:extLst>
          </p:cNvPr>
          <p:cNvGrpSpPr/>
          <p:nvPr/>
        </p:nvGrpSpPr>
        <p:grpSpPr>
          <a:xfrm>
            <a:off x="585152" y="1286164"/>
            <a:ext cx="7880986" cy="1676400"/>
            <a:chOff x="585152" y="1624013"/>
            <a:chExt cx="7880986" cy="1676400"/>
          </a:xfrm>
        </p:grpSpPr>
        <p:sp>
          <p:nvSpPr>
            <p:cNvPr id="9" name="Oval 27">
              <a:extLst>
                <a:ext uri="{FF2B5EF4-FFF2-40B4-BE49-F238E27FC236}">
                  <a16:creationId xmlns:a16="http://schemas.microsoft.com/office/drawing/2014/main" id="{DE0894F4-F338-6648-BEB9-D0B5CD5D8BC5}"/>
                </a:ext>
              </a:extLst>
            </p:cNvPr>
            <p:cNvSpPr/>
            <p:nvPr/>
          </p:nvSpPr>
          <p:spPr>
            <a:xfrm>
              <a:off x="3429000" y="1624013"/>
              <a:ext cx="2133600" cy="1676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Electricity Market</a:t>
              </a:r>
            </a:p>
            <a:p>
              <a:pPr algn="ctr"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(OPF)</a:t>
              </a:r>
            </a:p>
          </p:txBody>
        </p:sp>
        <p:cxnSp>
          <p:nvCxnSpPr>
            <p:cNvPr id="12" name="Straight Arrow Connector 28">
              <a:extLst>
                <a:ext uri="{FF2B5EF4-FFF2-40B4-BE49-F238E27FC236}">
                  <a16:creationId xmlns:a16="http://schemas.microsoft.com/office/drawing/2014/main" id="{2E990C3C-42F6-164E-9B74-A7A38375C251}"/>
                </a:ext>
              </a:extLst>
            </p:cNvPr>
            <p:cNvCxnSpPr/>
            <p:nvPr/>
          </p:nvCxnSpPr>
          <p:spPr>
            <a:xfrm>
              <a:off x="2438400" y="2438400"/>
              <a:ext cx="990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29">
              <a:extLst>
                <a:ext uri="{FF2B5EF4-FFF2-40B4-BE49-F238E27FC236}">
                  <a16:creationId xmlns:a16="http://schemas.microsoft.com/office/drawing/2014/main" id="{789728E7-8C76-4145-BF4F-EC1AF8CDEB10}"/>
                </a:ext>
              </a:extLst>
            </p:cNvPr>
            <p:cNvCxnSpPr/>
            <p:nvPr/>
          </p:nvCxnSpPr>
          <p:spPr>
            <a:xfrm>
              <a:off x="5577840" y="2459038"/>
              <a:ext cx="762000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C27589-5792-A542-AD77-3B493E0B2F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152" y="1891249"/>
              <a:ext cx="170815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Bid’s from Gen and loads, Structure of network, etc.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9143A4-EE67-264F-A48C-DBA157482C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4938" y="2050435"/>
              <a:ext cx="19812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0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Electricity Prices, Schedule for gen, </a:t>
              </a:r>
              <a:r>
                <a:rPr lang="en-US" altLang="zh-CN" sz="20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etc</a:t>
              </a:r>
              <a:endParaRPr lang="en-US" altLang="zh-CN" sz="20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组合 31">
            <a:extLst>
              <a:ext uri="{FF2B5EF4-FFF2-40B4-BE49-F238E27FC236}">
                <a16:creationId xmlns:a16="http://schemas.microsoft.com/office/drawing/2014/main" id="{9F227172-CB55-9B47-A322-3D5F3D794B7E}"/>
              </a:ext>
            </a:extLst>
          </p:cNvPr>
          <p:cNvGrpSpPr/>
          <p:nvPr/>
        </p:nvGrpSpPr>
        <p:grpSpPr>
          <a:xfrm>
            <a:off x="-378805" y="3091787"/>
            <a:ext cx="8763001" cy="1428750"/>
            <a:chOff x="152400" y="3505200"/>
            <a:chExt cx="8763001" cy="1428750"/>
          </a:xfrm>
        </p:grpSpPr>
        <p:sp>
          <p:nvSpPr>
            <p:cNvPr id="17" name="Rectangle 55">
              <a:extLst>
                <a:ext uri="{FF2B5EF4-FFF2-40B4-BE49-F238E27FC236}">
                  <a16:creationId xmlns:a16="http://schemas.microsoft.com/office/drawing/2014/main" id="{48051E2D-39E2-A744-8029-A0D558B5FF3D}"/>
                </a:ext>
              </a:extLst>
            </p:cNvPr>
            <p:cNvSpPr/>
            <p:nvPr/>
          </p:nvSpPr>
          <p:spPr>
            <a:xfrm>
              <a:off x="2165350" y="3529013"/>
              <a:ext cx="2039938" cy="871537"/>
            </a:xfrm>
            <a:prstGeom prst="rect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Predicted values for power network</a:t>
              </a:r>
            </a:p>
          </p:txBody>
        </p:sp>
        <p:sp>
          <p:nvSpPr>
            <p:cNvPr id="18" name="Rectangle 56">
              <a:extLst>
                <a:ext uri="{FF2B5EF4-FFF2-40B4-BE49-F238E27FC236}">
                  <a16:creationId xmlns:a16="http://schemas.microsoft.com/office/drawing/2014/main" id="{0597F66E-0169-2841-9298-19CADBB2D9D5}"/>
                </a:ext>
              </a:extLst>
            </p:cNvPr>
            <p:cNvSpPr/>
            <p:nvPr/>
          </p:nvSpPr>
          <p:spPr>
            <a:xfrm>
              <a:off x="4675188" y="3505200"/>
              <a:ext cx="2039937" cy="914400"/>
            </a:xfrm>
            <a:prstGeom prst="rect">
              <a:avLst/>
            </a:prstGeom>
            <a:solidFill>
              <a:srgbClr val="FF99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DCOPF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</a:rPr>
                <a:t> for </a:t>
              </a: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EX-Ante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</a:rPr>
                <a:t> Electricity Market</a:t>
              </a:r>
            </a:p>
          </p:txBody>
        </p:sp>
        <p:graphicFrame>
          <p:nvGraphicFramePr>
            <p:cNvPr id="19" name="Object 2">
              <a:extLst>
                <a:ext uri="{FF2B5EF4-FFF2-40B4-BE49-F238E27FC236}">
                  <a16:creationId xmlns:a16="http://schemas.microsoft.com/office/drawing/2014/main" id="{D79CE99F-E68A-4643-88FC-C988D7B2A1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75538" y="3570288"/>
            <a:ext cx="1058862" cy="296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5" name="Equation" r:id="rId5" imgW="698500" imgH="190500" progId="Equation.3">
                    <p:embed/>
                  </p:oleObj>
                </mc:Choice>
                <mc:Fallback>
                  <p:oleObj name="Equation" r:id="rId5" imgW="698500" imgH="190500" progId="Equation.3">
                    <p:embed/>
                    <p:pic>
                      <p:nvPicPr>
                        <p:cNvPr id="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5538" y="3570288"/>
                          <a:ext cx="1058862" cy="296862"/>
                        </a:xfrm>
                        <a:prstGeom prst="rect">
                          <a:avLst/>
                        </a:prstGeom>
                        <a:solidFill>
                          <a:srgbClr val="FF99C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3">
              <a:extLst>
                <a:ext uri="{FF2B5EF4-FFF2-40B4-BE49-F238E27FC236}">
                  <a16:creationId xmlns:a16="http://schemas.microsoft.com/office/drawing/2014/main" id="{07C34FE3-53CE-334B-B184-9CC5DD14E9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72363" y="4040188"/>
            <a:ext cx="1443037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6" name="Equation" r:id="rId7" imgW="939800" imgH="228600" progId="Equation.3">
                    <p:embed/>
                  </p:oleObj>
                </mc:Choice>
                <mc:Fallback>
                  <p:oleObj name="Equation" r:id="rId7" imgW="939800" imgH="228600" progId="Equation.3">
                    <p:embed/>
                    <p:pic>
                      <p:nvPicPr>
                        <p:cNvPr id="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2363" y="4040188"/>
                          <a:ext cx="1443037" cy="360362"/>
                        </a:xfrm>
                        <a:prstGeom prst="rect">
                          <a:avLst/>
                        </a:prstGeom>
                        <a:solidFill>
                          <a:srgbClr val="FF99C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Straight Arrow Connector 113">
              <a:extLst>
                <a:ext uri="{FF2B5EF4-FFF2-40B4-BE49-F238E27FC236}">
                  <a16:creationId xmlns:a16="http://schemas.microsoft.com/office/drawing/2014/main" id="{1CC60CBF-45B0-1840-BF6C-40F80BD51B9F}"/>
                </a:ext>
              </a:extLst>
            </p:cNvPr>
            <p:cNvCxnSpPr/>
            <p:nvPr/>
          </p:nvCxnSpPr>
          <p:spPr>
            <a:xfrm flipV="1">
              <a:off x="4205288" y="3962400"/>
              <a:ext cx="4699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122">
              <a:extLst>
                <a:ext uri="{FF2B5EF4-FFF2-40B4-BE49-F238E27FC236}">
                  <a16:creationId xmlns:a16="http://schemas.microsoft.com/office/drawing/2014/main" id="{BDEE51C5-667C-8641-9328-2D7AD6F19B0F}"/>
                </a:ext>
              </a:extLst>
            </p:cNvPr>
            <p:cNvCxnSpPr/>
            <p:nvPr/>
          </p:nvCxnSpPr>
          <p:spPr>
            <a:xfrm flipH="1">
              <a:off x="7048500" y="4210050"/>
              <a:ext cx="9525" cy="49784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129">
              <a:extLst>
                <a:ext uri="{FF2B5EF4-FFF2-40B4-BE49-F238E27FC236}">
                  <a16:creationId xmlns:a16="http://schemas.microsoft.com/office/drawing/2014/main" id="{FC7EC09D-57E8-D249-8EB0-7B5B5B20FE5B}"/>
                </a:ext>
              </a:extLst>
            </p:cNvPr>
            <p:cNvCxnSpPr/>
            <p:nvPr/>
          </p:nvCxnSpPr>
          <p:spPr>
            <a:xfrm>
              <a:off x="6705600" y="3752850"/>
              <a:ext cx="685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130">
              <a:extLst>
                <a:ext uri="{FF2B5EF4-FFF2-40B4-BE49-F238E27FC236}">
                  <a16:creationId xmlns:a16="http://schemas.microsoft.com/office/drawing/2014/main" id="{DB075667-1B24-CE47-91FF-C4B36810AE2A}"/>
                </a:ext>
              </a:extLst>
            </p:cNvPr>
            <p:cNvCxnSpPr/>
            <p:nvPr/>
          </p:nvCxnSpPr>
          <p:spPr>
            <a:xfrm>
              <a:off x="6718300" y="4197350"/>
              <a:ext cx="685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134">
              <a:extLst>
                <a:ext uri="{FF2B5EF4-FFF2-40B4-BE49-F238E27FC236}">
                  <a16:creationId xmlns:a16="http://schemas.microsoft.com/office/drawing/2014/main" id="{8F5332D6-F03F-D645-B35A-9CD40C1AC625}"/>
                </a:ext>
              </a:extLst>
            </p:cNvPr>
            <p:cNvCxnSpPr/>
            <p:nvPr/>
          </p:nvCxnSpPr>
          <p:spPr>
            <a:xfrm flipV="1">
              <a:off x="7048500" y="4701540"/>
              <a:ext cx="343752" cy="63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aphicFrame>
          <p:nvGraphicFramePr>
            <p:cNvPr id="26" name="Object 4">
              <a:extLst>
                <a:ext uri="{FF2B5EF4-FFF2-40B4-BE49-F238E27FC236}">
                  <a16:creationId xmlns:a16="http://schemas.microsoft.com/office/drawing/2014/main" id="{CC5B14E0-3C93-0E4B-B52B-024B0840AB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472363" y="4573588"/>
            <a:ext cx="1443038" cy="360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7" name="Equation" r:id="rId9" imgW="939800" imgH="228600" progId="Equation.3">
                    <p:embed/>
                  </p:oleObj>
                </mc:Choice>
                <mc:Fallback>
                  <p:oleObj name="Equation" r:id="rId9" imgW="939800" imgH="228600" progId="Equation.3">
                    <p:embed/>
                    <p:pic>
                      <p:nvPicPr>
                        <p:cNvPr id="19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72363" y="4573588"/>
                          <a:ext cx="1443038" cy="360362"/>
                        </a:xfrm>
                        <a:prstGeom prst="rect">
                          <a:avLst/>
                        </a:prstGeom>
                        <a:solidFill>
                          <a:srgbClr val="FF99C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Rectangle 136">
              <a:extLst>
                <a:ext uri="{FF2B5EF4-FFF2-40B4-BE49-F238E27FC236}">
                  <a16:creationId xmlns:a16="http://schemas.microsoft.com/office/drawing/2014/main" id="{F2C67967-6A27-2B45-AEDE-7D5C4181E3EC}"/>
                </a:ext>
              </a:extLst>
            </p:cNvPr>
            <p:cNvSpPr/>
            <p:nvPr/>
          </p:nvSpPr>
          <p:spPr>
            <a:xfrm>
              <a:off x="152400" y="3562290"/>
              <a:ext cx="2057400" cy="64633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b="1" spc="50" dirty="0">
                  <a:ln w="11430"/>
                  <a:solidFill>
                    <a:srgbClr val="C0504D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Day-Ahead </a:t>
              </a:r>
            </a:p>
            <a:p>
              <a:pPr algn="ctr">
                <a:defRPr/>
              </a:pPr>
              <a:r>
                <a:rPr lang="en-US" b="1" spc="50" dirty="0">
                  <a:ln w="11430"/>
                  <a:solidFill>
                    <a:srgbClr val="C0504D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Market:</a:t>
              </a:r>
            </a:p>
          </p:txBody>
        </p:sp>
      </p:grpSp>
      <p:sp>
        <p:nvSpPr>
          <p:cNvPr id="29" name="Rectangle 58">
            <a:extLst>
              <a:ext uri="{FF2B5EF4-FFF2-40B4-BE49-F238E27FC236}">
                <a16:creationId xmlns:a16="http://schemas.microsoft.com/office/drawing/2014/main" id="{23A8D3C3-9AE2-354F-973B-EBB5C4CEF70C}"/>
              </a:ext>
            </a:extLst>
          </p:cNvPr>
          <p:cNvSpPr/>
          <p:nvPr/>
        </p:nvSpPr>
        <p:spPr>
          <a:xfrm>
            <a:off x="240321" y="5940759"/>
            <a:ext cx="2209800" cy="838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Direct Measurements</a:t>
            </a:r>
          </a:p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Calibri" panose="020F0502020204030204" pitchFamily="34" charset="0"/>
              </a:rPr>
              <a:t>in power network</a:t>
            </a:r>
          </a:p>
        </p:txBody>
      </p:sp>
      <p:sp>
        <p:nvSpPr>
          <p:cNvPr id="30" name="Rectangle 59">
            <a:extLst>
              <a:ext uri="{FF2B5EF4-FFF2-40B4-BE49-F238E27FC236}">
                <a16:creationId xmlns:a16="http://schemas.microsoft.com/office/drawing/2014/main" id="{A8FCCA8F-1E64-A640-AF45-7AE2F8501B4C}"/>
              </a:ext>
            </a:extLst>
          </p:cNvPr>
          <p:cNvSpPr/>
          <p:nvPr/>
        </p:nvSpPr>
        <p:spPr>
          <a:xfrm>
            <a:off x="2929546" y="5985209"/>
            <a:ext cx="1260475" cy="742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State </a:t>
            </a:r>
          </a:p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Estimatio</a:t>
            </a:r>
            <a:r>
              <a:rPr lang="en-US" altLang="zh-CN" b="1" dirty="0">
                <a:solidFill>
                  <a:prstClr val="white"/>
                </a:solidFill>
                <a:latin typeface="Calibri" panose="020F0502020204030204" pitchFamily="34" charset="0"/>
              </a:rPr>
              <a:t>n</a:t>
            </a: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1" name="Rectangle 60">
            <a:extLst>
              <a:ext uri="{FF2B5EF4-FFF2-40B4-BE49-F238E27FC236}">
                <a16:creationId xmlns:a16="http://schemas.microsoft.com/office/drawing/2014/main" id="{7C21A3BF-E7F3-124A-98B3-E68488F4C18C}"/>
              </a:ext>
            </a:extLst>
          </p:cNvPr>
          <p:cNvSpPr/>
          <p:nvPr/>
        </p:nvSpPr>
        <p:spPr>
          <a:xfrm>
            <a:off x="4621821" y="5893134"/>
            <a:ext cx="1981200" cy="8858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DCOPF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</a:rPr>
              <a:t> for </a:t>
            </a: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</a:rPr>
              <a:t>EX-Post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</a:rPr>
              <a:t> Electricity Market</a:t>
            </a:r>
          </a:p>
        </p:txBody>
      </p:sp>
      <p:cxnSp>
        <p:nvCxnSpPr>
          <p:cNvPr id="32" name="Straight Arrow Connector 116">
            <a:extLst>
              <a:ext uri="{FF2B5EF4-FFF2-40B4-BE49-F238E27FC236}">
                <a16:creationId xmlns:a16="http://schemas.microsoft.com/office/drawing/2014/main" id="{1C45E463-90D9-224D-ADD7-E1F68AD6173D}"/>
              </a:ext>
            </a:extLst>
          </p:cNvPr>
          <p:cNvCxnSpPr/>
          <p:nvPr/>
        </p:nvCxnSpPr>
        <p:spPr>
          <a:xfrm flipV="1">
            <a:off x="4164621" y="6320172"/>
            <a:ext cx="471488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117">
            <a:extLst>
              <a:ext uri="{FF2B5EF4-FFF2-40B4-BE49-F238E27FC236}">
                <a16:creationId xmlns:a16="http://schemas.microsoft.com/office/drawing/2014/main" id="{3D696D15-7BF7-F747-A1FC-B13C283F8174}"/>
              </a:ext>
            </a:extLst>
          </p:cNvPr>
          <p:cNvCxnSpPr/>
          <p:nvPr/>
        </p:nvCxnSpPr>
        <p:spPr>
          <a:xfrm flipV="1">
            <a:off x="2458059" y="6348747"/>
            <a:ext cx="471487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135">
            <a:extLst>
              <a:ext uri="{FF2B5EF4-FFF2-40B4-BE49-F238E27FC236}">
                <a16:creationId xmlns:a16="http://schemas.microsoft.com/office/drawing/2014/main" id="{221CBA19-C0CF-3447-8BC5-B92746D48E19}"/>
              </a:ext>
            </a:extLst>
          </p:cNvPr>
          <p:cNvCxnSpPr/>
          <p:nvPr/>
        </p:nvCxnSpPr>
        <p:spPr>
          <a:xfrm>
            <a:off x="6603021" y="6491622"/>
            <a:ext cx="6858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6" name="Object 5">
            <a:extLst>
              <a:ext uri="{FF2B5EF4-FFF2-40B4-BE49-F238E27FC236}">
                <a16:creationId xmlns:a16="http://schemas.microsoft.com/office/drawing/2014/main" id="{DE2D900C-AA4C-3745-A25A-B62639EBD6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005305"/>
              </p:ext>
            </p:extLst>
          </p:nvPr>
        </p:nvGraphicFramePr>
        <p:xfrm>
          <a:off x="7344384" y="6386847"/>
          <a:ext cx="1039812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" name="Equation" r:id="rId11" imgW="685800" imgH="190500" progId="">
                  <p:embed/>
                </p:oleObj>
              </mc:Choice>
              <mc:Fallback>
                <p:oleObj name="Equation" r:id="rId11" imgW="685800" imgH="190500" progId="">
                  <p:embed/>
                  <p:pic>
                    <p:nvPicPr>
                      <p:cNvPr id="2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4384" y="6386847"/>
                        <a:ext cx="1039812" cy="296862"/>
                      </a:xfrm>
                      <a:prstGeom prst="rect">
                        <a:avLst/>
                      </a:prstGeom>
                      <a:solidFill>
                        <a:srgbClr val="953735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37">
            <a:extLst>
              <a:ext uri="{FF2B5EF4-FFF2-40B4-BE49-F238E27FC236}">
                <a16:creationId xmlns:a16="http://schemas.microsoft.com/office/drawing/2014/main" id="{6E449F56-5F7C-FD40-86FA-5C1E8CA11DA3}"/>
              </a:ext>
            </a:extLst>
          </p:cNvPr>
          <p:cNvSpPr/>
          <p:nvPr/>
        </p:nvSpPr>
        <p:spPr>
          <a:xfrm>
            <a:off x="-64479" y="5506895"/>
            <a:ext cx="24384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Real-time Market:</a:t>
            </a:r>
          </a:p>
        </p:txBody>
      </p:sp>
      <p:sp>
        <p:nvSpPr>
          <p:cNvPr id="41" name="Rectangle 137">
            <a:extLst>
              <a:ext uri="{FF2B5EF4-FFF2-40B4-BE49-F238E27FC236}">
                <a16:creationId xmlns:a16="http://schemas.microsoft.com/office/drawing/2014/main" id="{54769CE0-65DA-8046-B5F1-5C0B8243EF22}"/>
              </a:ext>
            </a:extLst>
          </p:cNvPr>
          <p:cNvSpPr/>
          <p:nvPr/>
        </p:nvSpPr>
        <p:spPr>
          <a:xfrm>
            <a:off x="-145098" y="4573413"/>
            <a:ext cx="24384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Ramping </a:t>
            </a:r>
          </a:p>
          <a:p>
            <a:pPr algn="ctr">
              <a:defRPr/>
            </a:pPr>
            <a:r>
              <a:rPr lang="en-US" sz="2000" b="1" dirty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Constraint</a:t>
            </a:r>
          </a:p>
        </p:txBody>
      </p:sp>
      <p:pic>
        <p:nvPicPr>
          <p:cNvPr id="2170" name="Picture 122" descr="PDF] A cost-effective power ramp-rate control strategy for single-phase  two-stage grid-connected photovoltaic systems | Semantic Scholar">
            <a:extLst>
              <a:ext uri="{FF2B5EF4-FFF2-40B4-BE49-F238E27FC236}">
                <a16:creationId xmlns:a16="http://schemas.microsoft.com/office/drawing/2014/main" id="{22A37E27-EBB7-BE46-BB0D-B3296800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03" y="4152018"/>
            <a:ext cx="2829770" cy="15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Energy Retailer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4AB13A6-FC52-9342-AF32-FCA23E72D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21034" r="4045" b="34527"/>
          <a:stretch/>
        </p:blipFill>
        <p:spPr>
          <a:xfrm>
            <a:off x="307247" y="1190059"/>
            <a:ext cx="8303262" cy="2861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F7775D-A834-EC44-98EE-31E25422787D}"/>
              </a:ext>
            </a:extLst>
          </p:cNvPr>
          <p:cNvSpPr txBox="1"/>
          <p:nvPr/>
        </p:nvSpPr>
        <p:spPr>
          <a:xfrm>
            <a:off x="685800" y="3962400"/>
            <a:ext cx="8143589" cy="224984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000000"/>
                </a:solidFill>
              </a:rPr>
              <a:t> The profit = sum of utility bill – cost to buy power</a:t>
            </a:r>
          </a:p>
          <a:p>
            <a:pPr marL="571500" lvl="1" indent="-114300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000000"/>
                </a:solidFill>
              </a:rPr>
              <a:t> Different shape of loads cost different</a:t>
            </a:r>
          </a:p>
          <a:p>
            <a:pPr marL="571500" lvl="1" indent="-114300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000000"/>
                </a:solidFill>
              </a:rPr>
              <a:t> Incentive using pricing to change the loads</a:t>
            </a:r>
          </a:p>
          <a:p>
            <a:pPr marL="571500" lvl="1" indent="-114300">
              <a:lnSpc>
                <a:spcPct val="120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400" b="1" dirty="0">
                <a:solidFill>
                  <a:srgbClr val="000000"/>
                </a:solidFill>
              </a:rPr>
              <a:t> The cost reduction is greater than loss of bills</a:t>
            </a:r>
          </a:p>
        </p:txBody>
      </p:sp>
    </p:spTree>
    <p:extLst>
      <p:ext uri="{BB962C8B-B14F-4D97-AF65-F5344CB8AC3E}">
        <p14:creationId xmlns:p14="http://schemas.microsoft.com/office/powerpoint/2010/main" val="163987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Renewable Wind Power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5122" name="Picture 2" descr="how does wind energy work gif">
            <a:extLst>
              <a:ext uri="{FF2B5EF4-FFF2-40B4-BE49-F238E27FC236}">
                <a16:creationId xmlns:a16="http://schemas.microsoft.com/office/drawing/2014/main" id="{35D5138B-B29A-2F4A-A685-5D5AF60E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0" y="1394208"/>
            <a:ext cx="7653867" cy="510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84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altLang="zh-CN" sz="4800" dirty="0"/>
              <a:t>Outline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</a:rPr>
              <a:t>Energy Sources for Human Society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FF0000"/>
                </a:solidFill>
              </a:rPr>
              <a:t>Classic Energy Sources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FF0000"/>
                </a:solidFill>
              </a:rPr>
              <a:t>Petroleum Industry Basics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/>
              <a:t>Renewable Energy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Power System Basics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Green Energy Sources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Why Renewable Energy can be Dirty and Expensive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/>
              <a:t>Carbon Neutralization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Carbon Capture and Storage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Smart Grid and Electrical Cars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Policy and Marketing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/>
              <a:t>Conclusion</a:t>
            </a:r>
          </a:p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24855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Renewable Solar Power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7170" name="Picture 2" descr="How Solar Power Works - SolarCraft">
            <a:extLst>
              <a:ext uri="{FF2B5EF4-FFF2-40B4-BE49-F238E27FC236}">
                <a16:creationId xmlns:a16="http://schemas.microsoft.com/office/drawing/2014/main" id="{7BFBEC9F-3FAB-184A-8C5D-EFA7E7DE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8" y="1528985"/>
            <a:ext cx="4346575" cy="50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here solar is found - U.S. Energy Information Administration (EIA)">
            <a:extLst>
              <a:ext uri="{FF2B5EF4-FFF2-40B4-BE49-F238E27FC236}">
                <a16:creationId xmlns:a16="http://schemas.microsoft.com/office/drawing/2014/main" id="{59C30766-59CC-5747-BAD1-30A4A4CB0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80719"/>
            <a:ext cx="4572000" cy="285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527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Reason Why Renewable </a:t>
            </a:r>
            <a:br>
              <a:rPr lang="en-US" sz="3200" dirty="0"/>
            </a:br>
            <a:r>
              <a:rPr lang="en-US" sz="3200" dirty="0"/>
              <a:t>Energy can be Dirty and Expensive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50DAAA6-E56D-F444-B5F2-A936AA783E6D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190058"/>
            <a:ext cx="8610600" cy="521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800" dirty="0">
                <a:latin typeface="Calibri" panose="020F0502020204030204" pitchFamily="34" charset="0"/>
              </a:rPr>
              <a:t>Ramping constraint for the existing power plants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latin typeface="Calibri" panose="020F0502020204030204" pitchFamily="34" charset="0"/>
              </a:rPr>
              <a:t>Gap due to the </a:t>
            </a:r>
            <a:r>
              <a:rPr lang="en-GB" sz="2800" dirty="0" err="1">
                <a:latin typeface="Calibri" panose="020F0502020204030204" pitchFamily="34" charset="0"/>
              </a:rPr>
              <a:t>unpredicatable</a:t>
            </a:r>
            <a:r>
              <a:rPr lang="en-GB" sz="2800" dirty="0">
                <a:latin typeface="Calibri" panose="020F0502020204030204" pitchFamily="34" charset="0"/>
              </a:rPr>
              <a:t> renewable energy  is filled by  diesel generator </a:t>
            </a:r>
          </a:p>
          <a:p>
            <a:pPr lvl="1">
              <a:lnSpc>
                <a:spcPct val="90000"/>
              </a:lnSpc>
            </a:pPr>
            <a:endParaRPr lang="en-GB" dirty="0"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F2BB2E-3AB0-3E43-8695-8163CC413E2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950" y="2518508"/>
            <a:ext cx="4076700" cy="396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6C034E-7FBE-2748-8C20-7FD614BCF5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4404" y="2276842"/>
            <a:ext cx="3345461" cy="41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41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Solar Energy Threat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07F105-2580-C840-ADB3-1792E478A272}"/>
              </a:ext>
            </a:extLst>
          </p:cNvPr>
          <p:cNvGrpSpPr/>
          <p:nvPr/>
        </p:nvGrpSpPr>
        <p:grpSpPr>
          <a:xfrm>
            <a:off x="201860" y="948555"/>
            <a:ext cx="7267575" cy="4788478"/>
            <a:chOff x="685800" y="1066800"/>
            <a:chExt cx="7267575" cy="5267326"/>
          </a:xfrm>
        </p:grpSpPr>
        <p:pic>
          <p:nvPicPr>
            <p:cNvPr id="9" name="Picture 4" descr="Image result">
              <a:extLst>
                <a:ext uri="{FF2B5EF4-FFF2-40B4-BE49-F238E27FC236}">
                  <a16:creationId xmlns:a16="http://schemas.microsoft.com/office/drawing/2014/main" id="{E77F851A-F957-054F-B014-F50874E54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066800"/>
              <a:ext cx="7267575" cy="526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231C7E-0560-2645-91CA-DDFB3D77B8AA}"/>
                </a:ext>
              </a:extLst>
            </p:cNvPr>
            <p:cNvSpPr/>
            <p:nvPr/>
          </p:nvSpPr>
          <p:spPr>
            <a:xfrm>
              <a:off x="838200" y="1066800"/>
              <a:ext cx="7010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6" descr="Image result">
            <a:extLst>
              <a:ext uri="{FF2B5EF4-FFF2-40B4-BE49-F238E27FC236}">
                <a16:creationId xmlns:a16="http://schemas.microsoft.com/office/drawing/2014/main" id="{58E1702E-7FE2-054F-9F35-B60ABA2C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5" y="1294447"/>
            <a:ext cx="8532565" cy="556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095C5D-11FC-0642-B1A7-18842D38E885}"/>
              </a:ext>
            </a:extLst>
          </p:cNvPr>
          <p:cNvSpPr txBox="1"/>
          <p:nvPr/>
        </p:nvSpPr>
        <p:spPr>
          <a:xfrm>
            <a:off x="6707435" y="4495800"/>
            <a:ext cx="1940339" cy="1077218"/>
          </a:xfrm>
          <a:prstGeom prst="rect">
            <a:avLst/>
          </a:prstGeom>
          <a:noFill/>
          <a:ln w="38100">
            <a:solidFill>
              <a:srgbClr val="69BE28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Duck curve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194D7E-F51E-DB4C-86C1-5B968112E9DF}"/>
              </a:ext>
            </a:extLst>
          </p:cNvPr>
          <p:cNvSpPr/>
          <p:nvPr/>
        </p:nvSpPr>
        <p:spPr>
          <a:xfrm rot="805332">
            <a:off x="5609055" y="2135714"/>
            <a:ext cx="405689" cy="2231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80720E-EE7D-E94A-8A82-3891C3BE4FC0}"/>
              </a:ext>
            </a:extLst>
          </p:cNvPr>
          <p:cNvSpPr/>
          <p:nvPr/>
        </p:nvSpPr>
        <p:spPr>
          <a:xfrm rot="19369412">
            <a:off x="3417110" y="2727703"/>
            <a:ext cx="368808" cy="1844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1891CD-84AB-0748-9BB1-95BA591FB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62" y="6985"/>
            <a:ext cx="926562" cy="9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5F19A1-EB26-6B42-B32C-FAA971ACFC90}"/>
              </a:ext>
            </a:extLst>
          </p:cNvPr>
          <p:cNvSpPr txBox="1"/>
          <p:nvPr/>
        </p:nvSpPr>
        <p:spPr>
          <a:xfrm>
            <a:off x="7671295" y="145884"/>
            <a:ext cx="1472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Hung Nguyen</a:t>
            </a:r>
          </a:p>
          <a:p>
            <a:r>
              <a:rPr lang="en-US" dirty="0"/>
              <a:t>Ph.D. 2013</a:t>
            </a:r>
          </a:p>
        </p:txBody>
      </p:sp>
    </p:spTree>
    <p:extLst>
      <p:ext uri="{BB962C8B-B14F-4D97-AF65-F5344CB8AC3E}">
        <p14:creationId xmlns:p14="http://schemas.microsoft.com/office/powerpoint/2010/main" val="207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6741099" cy="1054646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Reason why Renewable Energy can Make Power Systems Unstable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Staged_cyber_attack_reveals_vulnerability_in_power_grid.mp4">
            <a:hlinkClick r:id="" action="ppaction://media"/>
            <a:extLst>
              <a:ext uri="{FF2B5EF4-FFF2-40B4-BE49-F238E27FC236}">
                <a16:creationId xmlns:a16="http://schemas.microsoft.com/office/drawing/2014/main" id="{428794CE-9999-8B4A-B3D6-2576DD7B8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52282" y="2529167"/>
            <a:ext cx="5791200" cy="325755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EBCAEF8-DA6B-4F4C-9453-52EC087D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1" y="1273240"/>
            <a:ext cx="5904322" cy="52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4D60B8-4FB4-B847-9DE3-69CADE695532}"/>
              </a:ext>
            </a:extLst>
          </p:cNvPr>
          <p:cNvSpPr txBox="1"/>
          <p:nvPr/>
        </p:nvSpPr>
        <p:spPr>
          <a:xfrm>
            <a:off x="457200" y="1756975"/>
            <a:ext cx="5686282" cy="43704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0000"/>
                </a:solidFill>
              </a:rPr>
              <a:t>Renewable energy phase ~= power system phase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79F7F96-E1B1-7D45-8786-93896824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69" y="2192929"/>
            <a:ext cx="878417" cy="10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73A507-BD57-DD47-B003-B0D92F322C95}"/>
              </a:ext>
            </a:extLst>
          </p:cNvPr>
          <p:cNvSpPr txBox="1"/>
          <p:nvPr/>
        </p:nvSpPr>
        <p:spPr>
          <a:xfrm>
            <a:off x="7836667" y="2323451"/>
            <a:ext cx="1307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Yi Huang</a:t>
            </a:r>
          </a:p>
          <a:p>
            <a:r>
              <a:rPr lang="en-US" dirty="0"/>
              <a:t>Ph.D. 2013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17A5DD3-CA96-4A49-8677-D63E02087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76" y="3548283"/>
            <a:ext cx="977191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5278F5-3124-E445-8DE4-6B11499CC2DD}"/>
              </a:ext>
            </a:extLst>
          </p:cNvPr>
          <p:cNvSpPr txBox="1"/>
          <p:nvPr/>
        </p:nvSpPr>
        <p:spPr>
          <a:xfrm>
            <a:off x="7793686" y="3548283"/>
            <a:ext cx="1415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Mohammad </a:t>
            </a:r>
            <a:r>
              <a:rPr lang="en-US" dirty="0" err="1"/>
              <a:t>Esmalifalak</a:t>
            </a:r>
            <a:endParaRPr lang="en-US" dirty="0"/>
          </a:p>
          <a:p>
            <a:r>
              <a:rPr lang="en-US" dirty="0"/>
              <a:t>Ph.D. 2013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E9196-502E-F949-9184-45A5CB12A8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0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Techniques to improve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69CDC-572A-1F49-8A52-B8778E00A8DA}"/>
              </a:ext>
            </a:extLst>
          </p:cNvPr>
          <p:cNvSpPr txBox="1"/>
          <p:nvPr/>
        </p:nvSpPr>
        <p:spPr>
          <a:xfrm>
            <a:off x="131189" y="1564590"/>
            <a:ext cx="4299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Pumped-storage plant </a:t>
            </a:r>
          </a:p>
        </p:txBody>
      </p:sp>
      <p:pic>
        <p:nvPicPr>
          <p:cNvPr id="9" name="Picture 8" descr="pump_storage (1).gif">
            <a:extLst>
              <a:ext uri="{FF2B5EF4-FFF2-40B4-BE49-F238E27FC236}">
                <a16:creationId xmlns:a16="http://schemas.microsoft.com/office/drawing/2014/main" id="{44F27320-081B-7E49-A51F-C6B97ADA3D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404" y="2714545"/>
            <a:ext cx="4423518" cy="3276680"/>
          </a:xfrm>
          <a:prstGeom prst="rect">
            <a:avLst/>
          </a:prstGeom>
        </p:spPr>
      </p:pic>
      <p:pic>
        <p:nvPicPr>
          <p:cNvPr id="4098" name="Picture 2" descr="plains-eastern line">
            <a:extLst>
              <a:ext uri="{FF2B5EF4-FFF2-40B4-BE49-F238E27FC236}">
                <a16:creationId xmlns:a16="http://schemas.microsoft.com/office/drawing/2014/main" id="{B85DD3CD-EDF6-5043-A482-5CF45CA3F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79" y="2714545"/>
            <a:ext cx="4361321" cy="32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62FD4E-E262-6F46-AA9F-714C99F02A41}"/>
              </a:ext>
            </a:extLst>
          </p:cNvPr>
          <p:cNvSpPr txBox="1"/>
          <p:nvPr/>
        </p:nvSpPr>
        <p:spPr>
          <a:xfrm>
            <a:off x="4644043" y="1554016"/>
            <a:ext cx="4499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High voltage transmission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3933E0E1-1410-A04F-8C16-8F0161AB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72" y="109797"/>
            <a:ext cx="872067" cy="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A2A5A5-B6C1-C442-933F-905C22CCA478}"/>
              </a:ext>
            </a:extLst>
          </p:cNvPr>
          <p:cNvSpPr txBox="1"/>
          <p:nvPr/>
        </p:nvSpPr>
        <p:spPr>
          <a:xfrm>
            <a:off x="7012802" y="147857"/>
            <a:ext cx="1912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Najmeh</a:t>
            </a:r>
            <a:r>
              <a:rPr lang="en-US" dirty="0"/>
              <a:t> </a:t>
            </a:r>
            <a:r>
              <a:rPr lang="en-US" dirty="0" err="1"/>
              <a:t>Forouzandehmehr</a:t>
            </a:r>
            <a:endParaRPr lang="en-US" dirty="0"/>
          </a:p>
          <a:p>
            <a:r>
              <a:rPr lang="en-US" dirty="0"/>
              <a:t>Ph.D. 2013</a:t>
            </a:r>
          </a:p>
        </p:txBody>
      </p:sp>
    </p:spTree>
    <p:extLst>
      <p:ext uri="{BB962C8B-B14F-4D97-AF65-F5344CB8AC3E}">
        <p14:creationId xmlns:p14="http://schemas.microsoft.com/office/powerpoint/2010/main" val="1250445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altLang="zh-CN" sz="4800" dirty="0"/>
              <a:t>Outline</a:t>
            </a:r>
            <a:endParaRPr lang="en-US" sz="4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Energy Sources for Human Society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Classic Energy Sources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Petroleum Industry Basics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/>
              <a:t>Renewable Energy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Power System Basics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Green Energy Sources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/>
              <a:t>Why Renewable Energy can be Dirty and Expensive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00B050"/>
                </a:solidFill>
              </a:rPr>
              <a:t>Carbon Neutralization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00B050"/>
                </a:solidFill>
              </a:rPr>
              <a:t>Carbon Capture and Storage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00B050"/>
                </a:solidFill>
              </a:rPr>
              <a:t>Smart Grid and Electrical Cars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000" dirty="0">
                <a:solidFill>
                  <a:srgbClr val="00B050"/>
                </a:solidFill>
              </a:rPr>
              <a:t>Policy and Marketing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400" dirty="0"/>
              <a:t>Conclusion</a:t>
            </a:r>
          </a:p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2261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Geological Storage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8" name="Picture 14" descr="Carbon Capture and Storage: Green Technology to Capture and Store Carbon  Deep Inside the Ground - WoahTech">
            <a:extLst>
              <a:ext uri="{FF2B5EF4-FFF2-40B4-BE49-F238E27FC236}">
                <a16:creationId xmlns:a16="http://schemas.microsoft.com/office/drawing/2014/main" id="{1AB9FB9C-5BC6-6A4E-A4D4-179E6A80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7" y="1326023"/>
            <a:ext cx="8822786" cy="49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169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Clean Coal Technology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13314" name="Picture 2" descr="BBC NEWS | Science/Nature | Clean coal technology: How it works">
            <a:extLst>
              <a:ext uri="{FF2B5EF4-FFF2-40B4-BE49-F238E27FC236}">
                <a16:creationId xmlns:a16="http://schemas.microsoft.com/office/drawing/2014/main" id="{97C3D20C-4F2D-8E4C-AC04-01E64294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2" y="1326023"/>
            <a:ext cx="7506878" cy="478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999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4" y="59159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Electrical Vehicle to Grid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12290" name="Picture 2" descr="Nissan LEAF Vehicle to Grid v2g infographic">
            <a:extLst>
              <a:ext uri="{FF2B5EF4-FFF2-40B4-BE49-F238E27FC236}">
                <a16:creationId xmlns:a16="http://schemas.microsoft.com/office/drawing/2014/main" id="{844AE149-F554-2A42-9386-B3ECB0F0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9419"/>
            <a:ext cx="7738533" cy="547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71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Load Profiling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18EEA4D-69C0-BE4D-907D-096400EBDD5A}"/>
              </a:ext>
            </a:extLst>
          </p:cNvPr>
          <p:cNvSpPr txBox="1">
            <a:spLocks/>
          </p:cNvSpPr>
          <p:nvPr/>
        </p:nvSpPr>
        <p:spPr>
          <a:xfrm>
            <a:off x="76201" y="1326023"/>
            <a:ext cx="8229600" cy="46256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From smart meter data, try to tell users’ usage behaviors</a:t>
            </a:r>
          </a:p>
          <a:p>
            <a:pPr lvl="1"/>
            <a:r>
              <a:rPr lang="en-US" sz="2000" dirty="0"/>
              <a:t>CEO, 1%, audiences here in the future</a:t>
            </a:r>
          </a:p>
          <a:p>
            <a:pPr lvl="1"/>
            <a:r>
              <a:rPr lang="en-US" sz="2000" dirty="0"/>
              <a:t>Worker, middle class, professor</a:t>
            </a:r>
          </a:p>
          <a:p>
            <a:pPr lvl="1"/>
            <a:r>
              <a:rPr lang="en-US" sz="2000"/>
              <a:t>Ph</a:t>
            </a:r>
            <a:r>
              <a:rPr lang="en-US" sz="2000" dirty="0"/>
              <a:t>.D. students</a:t>
            </a:r>
          </a:p>
          <a:p>
            <a:pPr lvl="1"/>
            <a:endParaRPr lang="en-US" sz="2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347D1B8-C82F-2842-B3D8-7B96AF41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0" y="3220262"/>
            <a:ext cx="4572000" cy="279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F866C0-4610-8340-ADF9-24863231E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73" y="2965235"/>
            <a:ext cx="4199021" cy="3149266"/>
          </a:xfrm>
          <a:prstGeom prst="rect">
            <a:avLst/>
          </a:prstGeom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DECD391-8581-594A-B250-2614CED6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73" y="79298"/>
            <a:ext cx="900418" cy="9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885AFD-EECE-CC43-9696-2FD8D0F6F261}"/>
              </a:ext>
            </a:extLst>
          </p:cNvPr>
          <p:cNvSpPr txBox="1"/>
          <p:nvPr/>
        </p:nvSpPr>
        <p:spPr>
          <a:xfrm>
            <a:off x="7764391" y="246112"/>
            <a:ext cx="132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Erte</a:t>
            </a:r>
            <a:r>
              <a:rPr lang="en-US" dirty="0"/>
              <a:t> Pan</a:t>
            </a:r>
          </a:p>
          <a:p>
            <a:r>
              <a:rPr lang="en-US" dirty="0"/>
              <a:t>Ph.D. 2013</a:t>
            </a:r>
          </a:p>
        </p:txBody>
      </p:sp>
    </p:spTree>
    <p:extLst>
      <p:ext uri="{BB962C8B-B14F-4D97-AF65-F5344CB8AC3E}">
        <p14:creationId xmlns:p14="http://schemas.microsoft.com/office/powerpoint/2010/main" val="365333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US Primary Energy 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3074" name="Picture 2" descr="U.S. energy consumption by energy source, 2016. See paragraph above.">
            <a:extLst>
              <a:ext uri="{FF2B5EF4-FFF2-40B4-BE49-F238E27FC236}">
                <a16:creationId xmlns:a16="http://schemas.microsoft.com/office/drawing/2014/main" id="{B9D24235-6906-E44F-BEB7-CADDBC1AE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2" y="1394208"/>
            <a:ext cx="7520152" cy="518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4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Carbon Allowance Initialization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Allocation</a:t>
            </a:r>
            <a:endParaRPr lang="en-US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560DEBB-9DE8-EE40-9841-9EFD89668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852" y="5214377"/>
            <a:ext cx="6492236" cy="1511111"/>
          </a:xfrm>
          <a:prstGeom prst="rect">
            <a:avLst/>
          </a:prstGeom>
        </p:spPr>
      </p:pic>
      <p:pic>
        <p:nvPicPr>
          <p:cNvPr id="11266" name="Picture 2" descr="Chart: Paris Climate Agreement Comes Into Effect | Statista">
            <a:extLst>
              <a:ext uri="{FF2B5EF4-FFF2-40B4-BE49-F238E27FC236}">
                <a16:creationId xmlns:a16="http://schemas.microsoft.com/office/drawing/2014/main" id="{18F53A81-F22A-FE41-953C-FA35B246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41" y="1220103"/>
            <a:ext cx="5554133" cy="395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19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Carbon Allowance Exchange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Pricing</a:t>
            </a:r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90BA1D3B-07EB-554D-8295-EDAA40722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63" y="1568942"/>
            <a:ext cx="8571959" cy="44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5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Carbon Allowance Circulation</a:t>
            </a:r>
            <a:endParaRPr lang="en-US" sz="3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229C056-77C3-E944-9133-EC9408D6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9" y="1803399"/>
            <a:ext cx="8791517" cy="398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0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Conclusion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45" y="1326023"/>
            <a:ext cx="8229600" cy="539545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sz="2800" dirty="0"/>
              <a:t>Basics of energy source and smart grid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Renewable Energy</a:t>
            </a:r>
          </a:p>
          <a:p>
            <a:pPr lvl="1">
              <a:spcBef>
                <a:spcPts val="300"/>
              </a:spcBef>
            </a:pPr>
            <a:r>
              <a:rPr lang="en-US" sz="2400" dirty="0"/>
              <a:t>Characteristics and limitation</a:t>
            </a:r>
          </a:p>
          <a:p>
            <a:pPr lvl="1">
              <a:spcBef>
                <a:spcPts val="300"/>
              </a:spcBef>
            </a:pPr>
            <a:r>
              <a:rPr lang="en-US" sz="2400" dirty="0">
                <a:solidFill>
                  <a:srgbClr val="FF0000"/>
                </a:solidFill>
              </a:rPr>
              <a:t>Too much renewable energy can be dirty and expensive. </a:t>
            </a:r>
          </a:p>
          <a:p>
            <a:pPr lvl="1">
              <a:spcBef>
                <a:spcPts val="300"/>
              </a:spcBef>
            </a:pPr>
            <a:r>
              <a:rPr lang="en-US" sz="2400" dirty="0"/>
              <a:t>Techniques for improve renewable energy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Carbon neutralization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00B050"/>
                </a:solidFill>
              </a:rPr>
              <a:t>Carbon Capture and Storage, Clean Coal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00B050"/>
                </a:solidFill>
              </a:rPr>
              <a:t>Smart Grid and Electrical Cars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00B050"/>
                </a:solidFill>
              </a:rPr>
              <a:t>Policy and Marketing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B050"/>
                </a:solidFill>
              </a:rPr>
              <a:t>Paris Climate Agreement</a:t>
            </a:r>
          </a:p>
          <a:p>
            <a:pPr lvl="2">
              <a:lnSpc>
                <a:spcPct val="12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B050"/>
                </a:solidFill>
              </a:rPr>
              <a:t>Carbon Allowance Exchange, Pricing and Circulation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2600" b="1" dirty="0">
                <a:solidFill>
                  <a:srgbClr val="157FFF"/>
                </a:solidFill>
              </a:rPr>
              <a:t>Scientifically</a:t>
            </a:r>
            <a:r>
              <a:rPr lang="en-US" sz="2600" dirty="0">
                <a:solidFill>
                  <a:srgbClr val="157FFF"/>
                </a:solidFill>
              </a:rPr>
              <a:t> Deploy Technologies can Save Our Earth</a:t>
            </a:r>
          </a:p>
          <a:p>
            <a:pPr>
              <a:spcBef>
                <a:spcPts val="300"/>
              </a:spcBef>
            </a:pPr>
            <a:endParaRPr lang="en-US" sz="2400" dirty="0"/>
          </a:p>
          <a:p>
            <a:pPr lvl="1">
              <a:spcBef>
                <a:spcPts val="300"/>
              </a:spcBef>
            </a:pPr>
            <a:endParaRPr lang="en-US" sz="2000" dirty="0"/>
          </a:p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1079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09955"/>
          </a:xfrm>
          <a:prstGeom prst="rect">
            <a:avLst/>
          </a:prstGeom>
          <a:solidFill>
            <a:srgbClr val="E2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D16CC-25F4-4FBA-8C7E-11CB55CFFBD0}"/>
              </a:ext>
            </a:extLst>
          </p:cNvPr>
          <p:cNvSpPr txBox="1"/>
          <p:nvPr/>
        </p:nvSpPr>
        <p:spPr>
          <a:xfrm>
            <a:off x="2461414" y="235636"/>
            <a:ext cx="5505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EF9FE94-6889-41F2-A3E8-FBF10E07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1CD8911-B433-634A-8462-B3CDA1BC7061}" type="slidenum">
              <a:rPr lang="en-US" smtClean="0"/>
              <a:t>34</a:t>
            </a:fld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FF1FFC-75DC-6F42-8529-D8784CF55543}"/>
              </a:ext>
            </a:extLst>
          </p:cNvPr>
          <p:cNvSpPr txBox="1">
            <a:spLocks/>
          </p:cNvSpPr>
          <p:nvPr/>
        </p:nvSpPr>
        <p:spPr>
          <a:xfrm>
            <a:off x="4214810" y="6406882"/>
            <a:ext cx="857256" cy="285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D86083-53EC-4DF4-B0ED-FEB5657A265E}" type="slidenum">
              <a:rPr lang="zh-CN" altLang="en-US" smtClean="0"/>
              <a:pPr/>
              <a:t>34</a:t>
            </a:fld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144DE-24DE-034F-9276-790577C05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358610"/>
            <a:ext cx="3251200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7BE455-7C34-0844-8466-430A2B12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" y="3827490"/>
            <a:ext cx="3094083" cy="232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EDEC69-3B71-3B47-B89F-2F83D201C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98" y="3827490"/>
            <a:ext cx="3094083" cy="2320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32A2C-AA6D-4D43-86FE-D923D1D64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" y="1388426"/>
            <a:ext cx="4160281" cy="2408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7FAD6E-9C90-9641-8BBB-1CFA49CB9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358610"/>
            <a:ext cx="1828800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F44811-FC44-E64C-8C40-A9AA112A6A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56" y="3284740"/>
            <a:ext cx="3093481" cy="34045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8C82800-DA43-D047-A991-2513120BC067}"/>
              </a:ext>
            </a:extLst>
          </p:cNvPr>
          <p:cNvSpPr/>
          <p:nvPr/>
        </p:nvSpPr>
        <p:spPr>
          <a:xfrm>
            <a:off x="1022799" y="6314545"/>
            <a:ext cx="3268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u="sng" kern="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http://</a:t>
            </a:r>
            <a:r>
              <a:rPr lang="en-US" altLang="zh-CN" u="sng" kern="0" dirty="0" err="1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wireless.egr.uh.edu</a:t>
            </a:r>
            <a:r>
              <a:rPr lang="en-US" altLang="zh-CN" u="sng" kern="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4D4EA6-CDD2-9F46-B8BC-C3BC3A525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6692" y="4829252"/>
            <a:ext cx="3147308" cy="189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28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Energy Source over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4098" name="Picture 2" descr="Energy consumption in quadrillion British thermal units. See paragraph above.">
            <a:extLst>
              <a:ext uri="{FF2B5EF4-FFF2-40B4-BE49-F238E27FC236}">
                <a16:creationId xmlns:a16="http://schemas.microsoft.com/office/drawing/2014/main" id="{E3B86C13-4BAA-404C-AC3E-C0675BF8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9" y="1254645"/>
            <a:ext cx="8229600" cy="534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79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US Energy by Source and Sector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D241168-1D18-814D-BD36-8C78C1739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28" y="1190059"/>
            <a:ext cx="7369575" cy="56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68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Coal Mine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E84B51-5478-2543-92E2-11B9B5FF2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0" y="1249888"/>
            <a:ext cx="8371490" cy="31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ames Watt FRS, the Scottish inventor,... - The Royal Society | Facebook">
            <a:extLst>
              <a:ext uri="{FF2B5EF4-FFF2-40B4-BE49-F238E27FC236}">
                <a16:creationId xmlns:a16="http://schemas.microsoft.com/office/drawing/2014/main" id="{06081041-FD82-1F45-9B85-EDCC5D2F4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6" y="4593842"/>
            <a:ext cx="46863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 First Four Main Revolutions In The Industrial World | by Anh T. Dang |  DataDrivenInvestor">
            <a:extLst>
              <a:ext uri="{FF2B5EF4-FFF2-40B4-BE49-F238E27FC236}">
                <a16:creationId xmlns:a16="http://schemas.microsoft.com/office/drawing/2014/main" id="{8486DBC5-8A9F-FC4E-B287-432049D0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97" y="4514981"/>
            <a:ext cx="3795242" cy="18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982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Nuclear Power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B33376-E623-374C-BA1C-66721B42EA42}"/>
              </a:ext>
            </a:extLst>
          </p:cNvPr>
          <p:cNvGrpSpPr/>
          <p:nvPr/>
        </p:nvGrpSpPr>
        <p:grpSpPr>
          <a:xfrm>
            <a:off x="857564" y="1318073"/>
            <a:ext cx="6568329" cy="5317726"/>
            <a:chOff x="857564" y="1318073"/>
            <a:chExt cx="6568329" cy="5317726"/>
          </a:xfrm>
        </p:grpSpPr>
        <p:pic>
          <p:nvPicPr>
            <p:cNvPr id="6148" name="Picture 4" descr="Nuclear Energy">
              <a:extLst>
                <a:ext uri="{FF2B5EF4-FFF2-40B4-BE49-F238E27FC236}">
                  <a16:creationId xmlns:a16="http://schemas.microsoft.com/office/drawing/2014/main" id="{E5689725-1F47-314E-AFDA-D1845CC59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64" y="1318073"/>
              <a:ext cx="6568329" cy="3958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Einstein explica E=mc2 » Al Poniente">
              <a:extLst>
                <a:ext uri="{FF2B5EF4-FFF2-40B4-BE49-F238E27FC236}">
                  <a16:creationId xmlns:a16="http://schemas.microsoft.com/office/drawing/2014/main" id="{174473CB-CA3F-4343-8B84-CE052BD51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7903" y="5352311"/>
              <a:ext cx="2059382" cy="1283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Nuclear Energy">
            <a:extLst>
              <a:ext uri="{FF2B5EF4-FFF2-40B4-BE49-F238E27FC236}">
                <a16:creationId xmlns:a16="http://schemas.microsoft.com/office/drawing/2014/main" id="{1942CA51-107F-9641-BCE7-8F518B243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92" y="1330449"/>
            <a:ext cx="8581528" cy="53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30B1B-341E-AF45-B9F0-A38D49F19664}"/>
              </a:ext>
            </a:extLst>
          </p:cNvPr>
          <p:cNvSpPr txBox="1"/>
          <p:nvPr/>
        </p:nvSpPr>
        <p:spPr>
          <a:xfrm>
            <a:off x="-346841" y="-1734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152" name="Picture 8" descr="Chernobyl: Was Fukushima nuclear disaster WORSE than 1986 disaster? | World  | News | Express.co.uk">
            <a:extLst>
              <a:ext uri="{FF2B5EF4-FFF2-40B4-BE49-F238E27FC236}">
                <a16:creationId xmlns:a16="http://schemas.microsoft.com/office/drawing/2014/main" id="{E4210637-8BD2-6F44-93F0-15801D43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" y="1249888"/>
            <a:ext cx="9108592" cy="540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Oil &amp; Gas Industry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2622D6-819B-4CF0-A979-6C8107E2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644" y="254115"/>
            <a:ext cx="2120176" cy="689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837690B2-32B5-C643-A98E-7535D00D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43" y="1190059"/>
            <a:ext cx="5817270" cy="58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6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D0300FF-319A-41E4-B206-001CE87E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89" y="67228"/>
            <a:ext cx="9012811" cy="105464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Big Data for Seismic Imaging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2B763-7BCB-4ED8-822E-DA49999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D8911-B433-634A-8462-B3CDA1BC7061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84A8D-F453-4667-A8BF-5F84EE64545D}"/>
              </a:ext>
            </a:extLst>
          </p:cNvPr>
          <p:cNvSpPr/>
          <p:nvPr/>
        </p:nvSpPr>
        <p:spPr>
          <a:xfrm>
            <a:off x="0" y="1071187"/>
            <a:ext cx="9144000" cy="118872"/>
          </a:xfrm>
          <a:prstGeom prst="rect">
            <a:avLst/>
          </a:prstGeom>
          <a:solidFill>
            <a:srgbClr val="B11F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670906-2954-40CE-AACD-1E7BB4258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78" y="1394208"/>
            <a:ext cx="8229600" cy="4962142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endParaRPr lang="en-US" sz="2400" dirty="0"/>
          </a:p>
          <a:p>
            <a:pPr lvl="1"/>
            <a:endParaRPr lang="en-US" sz="3200" dirty="0"/>
          </a:p>
          <a:p>
            <a:endParaRPr lang="en-US" sz="16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39CD539D-52C1-DD41-9A13-A01F0E8F7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7" y="1454150"/>
            <a:ext cx="82089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47BF531-3DE2-0B43-BDB4-E0A28DBF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>
            <a:fillRect/>
          </a:stretch>
        </p:blipFill>
        <p:spPr bwMode="auto">
          <a:xfrm>
            <a:off x="234885" y="1407650"/>
            <a:ext cx="8447986" cy="466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BD525BB-C507-D240-A6E2-0D665B618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69" y="67228"/>
            <a:ext cx="671331" cy="91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431EE-2F71-C74F-B676-A87186388FB3}"/>
              </a:ext>
            </a:extLst>
          </p:cNvPr>
          <p:cNvSpPr txBox="1"/>
          <p:nvPr/>
        </p:nvSpPr>
        <p:spPr>
          <a:xfrm>
            <a:off x="7751189" y="186470"/>
            <a:ext cx="1198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Jia Meng</a:t>
            </a:r>
          </a:p>
          <a:p>
            <a:r>
              <a:rPr lang="en-US" dirty="0"/>
              <a:t>Ph.D. 2010</a:t>
            </a:r>
          </a:p>
        </p:txBody>
      </p:sp>
    </p:spTree>
    <p:extLst>
      <p:ext uri="{BB962C8B-B14F-4D97-AF65-F5344CB8AC3E}">
        <p14:creationId xmlns:p14="http://schemas.microsoft.com/office/powerpoint/2010/main" val="156377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4208</TotalTime>
  <Words>725</Words>
  <Application>Microsoft Macintosh PowerPoint</Application>
  <PresentationFormat>On-screen Show (4:3)</PresentationFormat>
  <Paragraphs>244</Paragraphs>
  <Slides>34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 Unicode MS</vt:lpstr>
      <vt:lpstr>Aharoni</vt:lpstr>
      <vt:lpstr>Arial</vt:lpstr>
      <vt:lpstr>Calibri</vt:lpstr>
      <vt:lpstr>Cambria</vt:lpstr>
      <vt:lpstr>Comic Sans MS</vt:lpstr>
      <vt:lpstr>Georgia</vt:lpstr>
      <vt:lpstr>Times New Roman</vt:lpstr>
      <vt:lpstr>Wingdings</vt:lpstr>
      <vt:lpstr>Office Theme</vt:lpstr>
      <vt:lpstr>Equation</vt:lpstr>
      <vt:lpstr>Renewable Energy &amp; Carbon Neutralization</vt:lpstr>
      <vt:lpstr>Outline</vt:lpstr>
      <vt:lpstr>US Primary Energy Sources</vt:lpstr>
      <vt:lpstr>Energy Source over Time</vt:lpstr>
      <vt:lpstr>US Energy by Source and Sector</vt:lpstr>
      <vt:lpstr>Coal Mine</vt:lpstr>
      <vt:lpstr>Nuclear Power</vt:lpstr>
      <vt:lpstr>Oil &amp; Gas Industry</vt:lpstr>
      <vt:lpstr>Big Data for Seismic Imaging </vt:lpstr>
      <vt:lpstr>First Arrival Problem  using Machine Learning </vt:lpstr>
      <vt:lpstr>Well Logging using  Reinforcement Learning</vt:lpstr>
      <vt:lpstr>Outline</vt:lpstr>
      <vt:lpstr>Smart Grid </vt:lpstr>
      <vt:lpstr>Smart Grid Domains</vt:lpstr>
      <vt:lpstr>Energy subsystem in power grid</vt:lpstr>
      <vt:lpstr>Operations and Service Provider: Supervisory  Control and Data Acquisition (SCADA) Center</vt:lpstr>
      <vt:lpstr>Day-ahead vs. real-time markets</vt:lpstr>
      <vt:lpstr>Energy Retailer</vt:lpstr>
      <vt:lpstr>Renewable Wind Power</vt:lpstr>
      <vt:lpstr>Renewable Solar Power</vt:lpstr>
      <vt:lpstr>Reason Why Renewable  Energy can be Dirty and Expensive</vt:lpstr>
      <vt:lpstr>Solar Energy Threat</vt:lpstr>
      <vt:lpstr>Reason why Renewable Energy can Make Power Systems Unstable</vt:lpstr>
      <vt:lpstr>Techniques to improve</vt:lpstr>
      <vt:lpstr>Outline</vt:lpstr>
      <vt:lpstr>Geological Storage</vt:lpstr>
      <vt:lpstr>Clean Coal Technology</vt:lpstr>
      <vt:lpstr>Electrical Vehicle to Grid</vt:lpstr>
      <vt:lpstr>Load Profiling</vt:lpstr>
      <vt:lpstr>Carbon Allowance Initialization  and Allocation</vt:lpstr>
      <vt:lpstr>Carbon Allowance Exchange  and Pricing</vt:lpstr>
      <vt:lpstr>Carbon Allowance Circulation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Default</dc:creator>
  <cp:lastModifiedBy>Han, Zhu</cp:lastModifiedBy>
  <cp:revision>292</cp:revision>
  <dcterms:created xsi:type="dcterms:W3CDTF">2014-03-25T18:01:38Z</dcterms:created>
  <dcterms:modified xsi:type="dcterms:W3CDTF">2022-02-26T03:06:27Z</dcterms:modified>
</cp:coreProperties>
</file>