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45"/>
  </p:notesMasterIdLst>
  <p:handoutMasterIdLst>
    <p:handoutMasterId r:id="rId46"/>
  </p:handoutMasterIdLst>
  <p:sldIdLst>
    <p:sldId id="390" r:id="rId2"/>
    <p:sldId id="727" r:id="rId3"/>
    <p:sldId id="745" r:id="rId4"/>
    <p:sldId id="739" r:id="rId5"/>
    <p:sldId id="746" r:id="rId6"/>
    <p:sldId id="742" r:id="rId7"/>
    <p:sldId id="744" r:id="rId8"/>
    <p:sldId id="747" r:id="rId9"/>
    <p:sldId id="748" r:id="rId10"/>
    <p:sldId id="749" r:id="rId11"/>
    <p:sldId id="704" r:id="rId12"/>
    <p:sldId id="728" r:id="rId13"/>
    <p:sldId id="730" r:id="rId14"/>
    <p:sldId id="729" r:id="rId15"/>
    <p:sldId id="391" r:id="rId16"/>
    <p:sldId id="731" r:id="rId17"/>
    <p:sldId id="750" r:id="rId18"/>
    <p:sldId id="716" r:id="rId19"/>
    <p:sldId id="717" r:id="rId20"/>
    <p:sldId id="718" r:id="rId21"/>
    <p:sldId id="719" r:id="rId22"/>
    <p:sldId id="752" r:id="rId23"/>
    <p:sldId id="721" r:id="rId24"/>
    <p:sldId id="733" r:id="rId25"/>
    <p:sldId id="734" r:id="rId26"/>
    <p:sldId id="732" r:id="rId27"/>
    <p:sldId id="735" r:id="rId28"/>
    <p:sldId id="668" r:id="rId29"/>
    <p:sldId id="722" r:id="rId30"/>
    <p:sldId id="753" r:id="rId31"/>
    <p:sldId id="754" r:id="rId32"/>
    <p:sldId id="755" r:id="rId33"/>
    <p:sldId id="756" r:id="rId34"/>
    <p:sldId id="757" r:id="rId35"/>
    <p:sldId id="736" r:id="rId36"/>
    <p:sldId id="724" r:id="rId37"/>
    <p:sldId id="723" r:id="rId38"/>
    <p:sldId id="758" r:id="rId39"/>
    <p:sldId id="738" r:id="rId40"/>
    <p:sldId id="759" r:id="rId41"/>
    <p:sldId id="760" r:id="rId42"/>
    <p:sldId id="761" r:id="rId43"/>
    <p:sldId id="424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FF5050"/>
    <a:srgbClr val="CC0000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93" autoAdjust="0"/>
    <p:restoredTop sz="80847" autoAdjust="0"/>
  </p:normalViewPr>
  <p:slideViewPr>
    <p:cSldViewPr>
      <p:cViewPr>
        <p:scale>
          <a:sx n="75" d="100"/>
          <a:sy n="75" d="100"/>
        </p:scale>
        <p:origin x="-1002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74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3EF2892E-0C94-4D83-8EFC-B0203B0535CC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E4D0657F-EFDB-4985-B5BE-E687052C0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2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FC35BFB4-C268-4CA9-99C6-930D37DCED1E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5121E9D4-268A-4CA7-B4D1-699C3F6C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3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6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lower priority </a:t>
            </a:r>
            <a:r>
              <a:rPr lang="en-US" altLang="zh-CN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only receives service, if the higher priority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r>
              <a:rPr lang="en-US" altLang="zh-CN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backlogged. 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17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(1)merging both arrivals and then either convolute the two service elements----Convolution after multiplexing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calculate an output bound for the departures of the first node----</a:t>
            </a:r>
            <a:r>
              <a:rPr lang="en-US" altLang="zh-CN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Deconvolution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multiplexing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describes an end-to-end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behavior,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subtract one of the </a:t>
            </a:r>
            <a:r>
              <a:rPr lang="en-US" altLang="zh-CN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flows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is more suitable for the local analysis at the second node. 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17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a labeled graph is successfully reduced, the goal of network calculus is to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derive performance bounds of the system. 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30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Service element often shows stochastic behavior, due to some random cross flow interfering with an otherwise deterministic service guarantee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7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7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Delay bounds of different services under</a:t>
            </a:r>
            <a:r>
              <a:rPr lang="en-US" altLang="zh-CN" baseline="0" dirty="0" smtClean="0"/>
              <a:t> respective scheduling mechanisms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22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Delay bounds of different services under</a:t>
            </a:r>
            <a:r>
              <a:rPr lang="en-US" altLang="zh-CN" baseline="0" dirty="0" smtClean="0"/>
              <a:t> respective </a:t>
            </a:r>
            <a:r>
              <a:rPr lang="en-US" altLang="zh-CN" baseline="0" smtClean="0"/>
              <a:t>scheduling mechanisms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22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Delay bounds of different services under</a:t>
            </a:r>
            <a:r>
              <a:rPr lang="en-US" altLang="zh-CN" baseline="0" dirty="0" smtClean="0"/>
              <a:t> respective </a:t>
            </a:r>
            <a:r>
              <a:rPr lang="en-US" altLang="zh-CN" baseline="0" smtClean="0"/>
              <a:t>scheduling mechanisms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22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Delay bounds of different services under</a:t>
            </a:r>
            <a:r>
              <a:rPr lang="en-US" altLang="zh-CN" baseline="0" dirty="0" smtClean="0"/>
              <a:t> respective </a:t>
            </a:r>
            <a:r>
              <a:rPr lang="en-US" altLang="zh-CN" baseline="0" smtClean="0"/>
              <a:t>scheduling mechanisms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2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err="1" smtClean="0"/>
              <a:t>Queueing</a:t>
            </a:r>
            <a:r>
              <a:rPr lang="en-US" altLang="zh-CN" baseline="0" dirty="0" smtClean="0"/>
              <a:t> theory: maximize the performance and minimize the risk.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10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Delay bounds of different services under</a:t>
            </a:r>
            <a:r>
              <a:rPr lang="en-US" altLang="zh-CN" baseline="0" dirty="0" smtClean="0"/>
              <a:t> respective </a:t>
            </a:r>
            <a:r>
              <a:rPr lang="en-US" altLang="zh-CN" baseline="0" smtClean="0"/>
              <a:t>scheduling mechanisms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22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Delay bounds of different services under</a:t>
            </a:r>
            <a:r>
              <a:rPr lang="en-US" altLang="zh-CN" baseline="0" dirty="0" smtClean="0"/>
              <a:t> respective scheduling mechanisms</a:t>
            </a:r>
          </a:p>
          <a:p>
            <a:r>
              <a:rPr lang="en-US" altLang="zh-CN" baseline="0" dirty="0" smtClean="0"/>
              <a:t>From high to low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22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packets in the queue tail may come from service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scheduler operates on “first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come, first serve” basis,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similar delay. 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72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when all the packets in the queues with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priorities have been processed, the packets in the queues with lower priorities could get service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suffers no competition from service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means service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service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seen as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existed.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64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when all the packets in the queues with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priorities have been processed, the packets in the queues with lower priorities could get service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suffers no competition from service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means service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service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seen as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existed.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64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convenient to describe data flows by means of the cumulative function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dirty="0" smtClean="0"/>
          </a:p>
          <a:p>
            <a:r>
              <a:rPr lang="en-US" altLang="zh-CN" dirty="0" smtClean="0"/>
              <a:t>A1:continuous </a:t>
            </a:r>
            <a:r>
              <a:rPr lang="en-US" altLang="zh-CN" dirty="0" smtClean="0"/>
              <a:t>function of continuous time</a:t>
            </a:r>
          </a:p>
          <a:p>
            <a:r>
              <a:rPr lang="en-US" altLang="zh-CN" dirty="0" smtClean="0"/>
              <a:t>A2:continuous time with discontinuities at packet arrival </a:t>
            </a:r>
            <a:r>
              <a:rPr lang="en-US" altLang="zh-CN" dirty="0" err="1" smtClean="0"/>
              <a:t>times,packet</a:t>
            </a:r>
            <a:r>
              <a:rPr lang="en-US" altLang="zh-CN" dirty="0" smtClean="0"/>
              <a:t> arrivals are </a:t>
            </a:r>
            <a:r>
              <a:rPr lang="en-US" altLang="zh-CN" dirty="0" err="1" smtClean="0"/>
              <a:t>ovserved</a:t>
            </a:r>
            <a:r>
              <a:rPr lang="en-US" altLang="zh-CN" dirty="0" smtClean="0"/>
              <a:t> when the packet has been fully received</a:t>
            </a:r>
          </a:p>
          <a:p>
            <a:r>
              <a:rPr lang="en-US" altLang="zh-CN" dirty="0" smtClean="0"/>
              <a:t>A3: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9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second and last operator represent the point wise addition and subtraction of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einvolved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7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b(t-1):</a:t>
            </a:r>
            <a:r>
              <a:rPr lang="en-US" altLang="zh-CN" baseline="0" dirty="0" smtClean="0"/>
              <a:t> backlog of the previous slot</a:t>
            </a:r>
          </a:p>
          <a:p>
            <a:r>
              <a:rPr lang="en-US" altLang="zh-CN" baseline="0" dirty="0" smtClean="0"/>
              <a:t>A(t): new arrivals</a:t>
            </a:r>
          </a:p>
          <a:p>
            <a:r>
              <a:rPr lang="en-US" altLang="zh-CN" baseline="0" dirty="0" smtClean="0"/>
              <a:t>U:processed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service curve defines a lower bound on the service provided by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server. 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8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deterministically guarantee a certain level of </a:t>
            </a:r>
            <a:r>
              <a:rPr lang="en-US" altLang="zh-CN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flow, the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 sent by the flow must be limited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The initial arrival is denoted by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0 , n service elements and each departure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of service element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is fed directly into the next service element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+1. If each service element has a service curve </a:t>
            </a:r>
            <a:r>
              <a:rPr lang="en-US" altLang="zh-CN" sz="1200" i="1" dirty="0" err="1" smtClean="0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then the whole system has the service curve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7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of a system is bounded with the help of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733800" y="0"/>
            <a:ext cx="1627909" cy="923544"/>
            <a:chOff x="124691" y="0"/>
            <a:chExt cx="1627909" cy="923544"/>
          </a:xfrm>
        </p:grpSpPr>
        <p:pic>
          <p:nvPicPr>
            <p:cNvPr id="8" name="Picture 7" descr="a_w_b_200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4691" y="0"/>
              <a:ext cx="1627909" cy="8953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52400" y="694944"/>
              <a:ext cx="1600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Department of Electrical and Computer Engineering</a:t>
              </a: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2000" y="1524000"/>
            <a:ext cx="7772400" cy="1371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95400" y="4038600"/>
            <a:ext cx="6553200" cy="1600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Department of Electrical and Computer Engineering</a:t>
                </a:r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2" name="Picture 21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Department of Electrical and Computer Engineering</a:t>
                </a:r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818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2" name="Rectangle 5"/>
          <p:cNvSpPr/>
          <p:nvPr userDrawn="1"/>
        </p:nvSpPr>
        <p:spPr>
          <a:xfrm>
            <a:off x="0" y="914400"/>
            <a:ext cx="1886989" cy="54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b="1" dirty="0"/>
          </a:p>
          <a:p>
            <a:pPr algn="l"/>
            <a:r>
              <a:rPr lang="en-US" sz="2000" b="1" dirty="0">
                <a:latin typeface="+mj-lt"/>
                <a:cs typeface="Times New Roman" pitchFamily="18" charset="0"/>
              </a:rPr>
              <a:t>Introduction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 smtClean="0"/>
              <a:t>Application</a:t>
            </a:r>
            <a:endParaRPr lang="en-US" sz="2000" b="1" dirty="0"/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Challenges</a:t>
            </a:r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Future focus</a:t>
            </a:r>
            <a:endParaRPr lang="en-US" sz="2000" b="1" dirty="0"/>
          </a:p>
          <a:p>
            <a:pPr algn="l"/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0" name="Picture 19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Department of Electrical and Computer Engineering</a:t>
                </a:r>
              </a:p>
            </p:txBody>
          </p:sp>
        </p:grpSp>
        <p:sp>
          <p:nvSpPr>
            <p:cNvPr id="19" name="Rectangle 18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Department of Electrical and Computer Engineering</a:t>
                </a:r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/>
                  <a:t>Department of Electrical and Computer Engineering</a:t>
                </a:r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A5738B4F-57EC-4D07-96C5-4952286835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7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0" r:id="rId3"/>
    <p:sldLayoutId id="2147483671" r:id="rId4"/>
    <p:sldLayoutId id="2147483673" r:id="rId5"/>
    <p:sldLayoutId id="214748367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xfliu325@gmail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xfliu1@mail.xidian.edu.c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1295400"/>
            <a:ext cx="7962900" cy="1524000"/>
          </a:xfrm>
        </p:spPr>
        <p:txBody>
          <a:bodyPr/>
          <a:lstStyle/>
          <a:p>
            <a:pPr indent="0"/>
            <a:r>
              <a:rPr lang="en-US" sz="4000" dirty="0" smtClean="0">
                <a:solidFill>
                  <a:schemeClr val="bg1"/>
                </a:solidFill>
                <a:latin typeface="+mj-lt"/>
              </a:rPr>
              <a:t>An Introduction of Stochastic Network Calculus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95400" y="3810000"/>
            <a:ext cx="6553200" cy="17526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Xuefang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Liu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dirty="0"/>
          </a:p>
          <a:p>
            <a:r>
              <a:rPr lang="en-US" altLang="zh-CN" dirty="0"/>
              <a:t>School of Telecommunications </a:t>
            </a:r>
            <a:r>
              <a:rPr lang="en-US" altLang="zh-CN" dirty="0" smtClean="0"/>
              <a:t>Engineering </a:t>
            </a:r>
            <a:r>
              <a:rPr lang="en-US" dirty="0" smtClean="0"/>
              <a:t>, </a:t>
            </a:r>
            <a:r>
              <a:rPr lang="en-US" dirty="0" err="1" smtClean="0"/>
              <a:t>Xidian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Xi’an , China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Feb. 2017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8"/>
    </mc:Choice>
    <mc:Fallback xmlns="">
      <p:transition spd="slow" advTm="101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-25402" y="2120106"/>
            <a:ext cx="9169401" cy="990600"/>
          </a:xfrm>
        </p:spPr>
        <p:txBody>
          <a:bodyPr/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delay that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would be experienced by a bit arriving at time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if all bits received before it are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served.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err="1" smtClean="0"/>
              <a:t>QoS</a:t>
            </a:r>
            <a:r>
              <a:rPr lang="en-US" altLang="zh-CN" dirty="0" smtClean="0"/>
              <a:t> ---Delay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-1" y="914400"/>
                <a:ext cx="8124825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33CC"/>
                    </a:solidFill>
                  </a:rPr>
                  <a:t>Definition</a:t>
                </a:r>
                <a:r>
                  <a:rPr lang="en-US" altLang="zh-CN" sz="2800" i="1" dirty="0" smtClean="0"/>
                  <a:t>: For </a:t>
                </a:r>
                <a:r>
                  <a:rPr lang="en-US" altLang="zh-CN" sz="2800" i="1" dirty="0"/>
                  <a:t>a lossless </a:t>
                </a:r>
                <a:r>
                  <a:rPr lang="en-US" altLang="zh-CN" sz="2800" i="1" dirty="0" smtClean="0"/>
                  <a:t>system, the virtual delay is</a:t>
                </a:r>
              </a:p>
              <a:p>
                <a:r>
                  <a:rPr lang="en-US" altLang="zh-CN" sz="2800" b="0" i="1" dirty="0"/>
                  <a:t> </a:t>
                </a:r>
                <a:r>
                  <a:rPr lang="en-US" altLang="zh-CN" sz="2800" b="0" i="1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/>
                      </a:rPr>
                      <m:t>inf</m:t>
                    </m:r>
                    <m:r>
                      <a:rPr lang="en-US" altLang="zh-CN" sz="2800" b="0" i="1" smtClean="0">
                        <a:latin typeface="Cambria Math"/>
                      </a:rPr>
                      <m:t>⁡{</m:t>
                    </m:r>
                    <m:r>
                      <a:rPr lang="zh-CN" altLang="en-US" sz="2800" b="0" i="1" smtClean="0">
                        <a:latin typeface="Cambria Math"/>
                      </a:rPr>
                      <m:t>𝜏</m:t>
                    </m:r>
                    <m:r>
                      <a:rPr lang="zh-CN" altLang="en-US" sz="2800" b="0" i="1" smtClean="0">
                        <a:latin typeface="Cambria Math"/>
                      </a:rPr>
                      <m:t>≥0:</m:t>
                    </m:r>
                    <m:r>
                      <a:rPr lang="en-US" altLang="zh-CN" sz="2800" b="0" i="1" smtClean="0">
                        <a:latin typeface="Cambria Math"/>
                      </a:rPr>
                      <m:t>𝐴</m:t>
                    </m:r>
                    <m:r>
                      <a:rPr lang="en-US" altLang="zh-CN" sz="2800" b="0" i="1" smtClean="0">
                        <a:latin typeface="Cambria Math"/>
                      </a:rPr>
                      <m:t>(</m:t>
                    </m:r>
                    <m:r>
                      <a:rPr lang="en-US" altLang="zh-CN" sz="2800" b="0" i="1" smtClean="0">
                        <a:latin typeface="Cambria Math"/>
                      </a:rPr>
                      <m:t>𝑡</m:t>
                    </m:r>
                    <m:r>
                      <a:rPr lang="en-US" altLang="zh-CN" sz="2800" b="0" i="1" smtClean="0">
                        <a:latin typeface="Cambria Math"/>
                      </a:rPr>
                      <m:t>)≤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zh-CN" altLang="en-US" sz="2800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altLang="zh-CN" sz="28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CN" dirty="0"/>
                  <a:t/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14400"/>
                <a:ext cx="8124825" cy="1231106"/>
              </a:xfrm>
              <a:prstGeom prst="rect">
                <a:avLst/>
              </a:prstGeom>
              <a:blipFill rotWithShape="1">
                <a:blip r:embed="rId2"/>
                <a:stretch>
                  <a:fillRect l="-1500" t="-4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67498"/>
            <a:ext cx="16192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557587"/>
            <a:ext cx="87058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形标注 7"/>
          <p:cNvSpPr/>
          <p:nvPr/>
        </p:nvSpPr>
        <p:spPr>
          <a:xfrm>
            <a:off x="4238625" y="3157476"/>
            <a:ext cx="3505200" cy="561945"/>
          </a:xfrm>
          <a:prstGeom prst="wedgeEllipseCallout">
            <a:avLst>
              <a:gd name="adj1" fmla="val -64922"/>
              <a:gd name="adj2" fmla="val 3500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95825" y="3157477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Horizontal deviation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064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Mathematical basis for NC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4580"/>
            <a:ext cx="785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Four network operations----reduce the complexity</a:t>
            </a:r>
            <a:endParaRPr lang="zh-CN" alt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391036"/>
            <a:ext cx="409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Wide-sense increasing function</a:t>
            </a:r>
            <a:endParaRPr lang="zh-CN" alt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426607"/>
            <a:ext cx="16573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9" y="1892300"/>
            <a:ext cx="7010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67018"/>
            <a:ext cx="5715000" cy="48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095625"/>
            <a:ext cx="7058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87775"/>
            <a:ext cx="5588000" cy="45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260433"/>
            <a:ext cx="44672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25508"/>
            <a:ext cx="23241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右大括号 5"/>
          <p:cNvSpPr/>
          <p:nvPr/>
        </p:nvSpPr>
        <p:spPr>
          <a:xfrm>
            <a:off x="7272279" y="2057400"/>
            <a:ext cx="271521" cy="1960354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8119" y="2622078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Min-plus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algebra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7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61"/>
    </mc:Choice>
    <mc:Fallback xmlns="">
      <p:transition spd="slow" advTm="42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Ex: Why use convolution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00" y="3211520"/>
            <a:ext cx="18405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CN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Backlog</a:t>
            </a:r>
          </a:p>
          <a:p>
            <a:endParaRPr lang="en-US" altLang="zh-CN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972289"/>
            <a:ext cx="16192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30637"/>
            <a:ext cx="2667000" cy="43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4" y="3835116"/>
            <a:ext cx="3643313" cy="56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97" y="4467180"/>
            <a:ext cx="4608513" cy="71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6" y="5334000"/>
            <a:ext cx="8493289" cy="72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" y="961177"/>
            <a:ext cx="19014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CN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Scenario</a:t>
            </a:r>
          </a:p>
          <a:p>
            <a:endParaRPr lang="en-US" altLang="zh-CN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323" y="1695688"/>
            <a:ext cx="647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Service element has constant service rate u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00" y="2218908"/>
            <a:ext cx="23807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CN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Assumption</a:t>
            </a:r>
          </a:p>
          <a:p>
            <a:endParaRPr lang="en-US" altLang="zh-CN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3090" y="2649795"/>
            <a:ext cx="786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No data is lost or produced inside the service element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00259" y="3603903"/>
            <a:ext cx="2300630" cy="978537"/>
            <a:chOff x="300259" y="3603903"/>
            <a:chExt cx="2300630" cy="978537"/>
          </a:xfrm>
        </p:grpSpPr>
        <p:cxnSp>
          <p:nvCxnSpPr>
            <p:cNvPr id="6" name="直接箭头连接符 5"/>
            <p:cNvCxnSpPr/>
            <p:nvPr/>
          </p:nvCxnSpPr>
          <p:spPr>
            <a:xfrm flipV="1">
              <a:off x="1939583" y="3603903"/>
              <a:ext cx="346417" cy="51279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0259" y="4120775"/>
              <a:ext cx="2300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smtClean="0"/>
                <a:t>Backlog at time t</a:t>
              </a:r>
              <a:endParaRPr lang="zh-CN" altLang="en-US" sz="2400" i="1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57800" y="3142238"/>
            <a:ext cx="2187610" cy="761779"/>
            <a:chOff x="5257800" y="3142238"/>
            <a:chExt cx="2187610" cy="761779"/>
          </a:xfrm>
        </p:grpSpPr>
        <p:cxnSp>
          <p:nvCxnSpPr>
            <p:cNvPr id="15" name="直接箭头连接符 14"/>
            <p:cNvCxnSpPr/>
            <p:nvPr/>
          </p:nvCxnSpPr>
          <p:spPr>
            <a:xfrm flipH="1">
              <a:off x="5257800" y="3447836"/>
              <a:ext cx="457200" cy="45618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15000" y="3142238"/>
              <a:ext cx="17304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smtClean="0"/>
                <a:t>New arrivals</a:t>
              </a:r>
              <a:endParaRPr lang="zh-CN" altLang="en-US" sz="2400" i="1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73774" y="3525470"/>
            <a:ext cx="2476470" cy="545734"/>
            <a:chOff x="6073774" y="3525470"/>
            <a:chExt cx="2476470" cy="545734"/>
          </a:xfrm>
        </p:grpSpPr>
        <p:cxnSp>
          <p:nvCxnSpPr>
            <p:cNvPr id="23" name="直接箭头连接符 22"/>
            <p:cNvCxnSpPr/>
            <p:nvPr/>
          </p:nvCxnSpPr>
          <p:spPr>
            <a:xfrm flipH="1">
              <a:off x="6073774" y="3615023"/>
              <a:ext cx="457200" cy="45618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478587" y="3525470"/>
              <a:ext cx="2071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smtClean="0"/>
                <a:t>Processed data</a:t>
              </a:r>
              <a:endParaRPr lang="zh-CN" altLang="en-US" sz="2400" i="1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81142" y="4652128"/>
            <a:ext cx="1848583" cy="757562"/>
            <a:chOff x="7381142" y="4652128"/>
            <a:chExt cx="1848583" cy="757562"/>
          </a:xfrm>
        </p:grpSpPr>
        <p:cxnSp>
          <p:nvCxnSpPr>
            <p:cNvPr id="27" name="直接箭头连接符 26"/>
            <p:cNvCxnSpPr/>
            <p:nvPr/>
          </p:nvCxnSpPr>
          <p:spPr>
            <a:xfrm>
              <a:off x="8229600" y="4953509"/>
              <a:ext cx="0" cy="45618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381142" y="4652128"/>
              <a:ext cx="18485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Service curve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4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30"/>
    </mc:Choice>
    <mc:Fallback xmlns="">
      <p:transition spd="slow" advTm="240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Service curve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00" y="914400"/>
                <a:ext cx="9144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A service element has the input-output pair </a:t>
                </a:r>
                <a:r>
                  <a:rPr lang="en-US" altLang="zh-CN" sz="28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altLang="zh-CN" sz="28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altLang="zh-CN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  The 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service element provides a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service curv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  <a:p>
                <a:r>
                  <a:rPr lang="en-US" altLang="zh-CN" sz="2400" i="1" dirty="0">
                    <a:latin typeface="Cambria Math"/>
                  </a:rPr>
                  <a:t> </a:t>
                </a:r>
                <a:r>
                  <a:rPr lang="en-US" altLang="zh-CN" sz="2400" i="1" dirty="0" smtClean="0">
                    <a:latin typeface="Cambria Math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−</m:t>
                    </m:r>
                    <m:r>
                      <a:rPr lang="en-US" altLang="zh-CN" sz="2800" b="0" i="1" smtClean="0">
                        <a:latin typeface="Cambria Math"/>
                      </a:rPr>
                      <m:t>𝐴</m:t>
                    </m:r>
                    <m:r>
                      <a:rPr lang="en-US" altLang="zh-CN" sz="2800" b="0" i="1" smtClean="0">
                        <a:latin typeface="Cambria Math"/>
                      </a:rPr>
                      <m:t>(</m:t>
                    </m:r>
                    <m:r>
                      <a:rPr lang="en-US" altLang="zh-CN" sz="2800" b="0" i="1" smtClean="0">
                        <a:latin typeface="Cambria Math"/>
                      </a:rPr>
                      <m:t>𝑠</m:t>
                    </m:r>
                    <m:r>
                      <a:rPr lang="en-US" altLang="zh-CN" sz="2800" b="0" i="1" smtClean="0">
                        <a:latin typeface="Cambria Math"/>
                      </a:rPr>
                      <m:t>)≥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CN" sz="2400" dirty="0"/>
                  <a:t/>
                </a:r>
                <a:br>
                  <a:rPr lang="en-US" altLang="zh-CN" sz="2400" dirty="0"/>
                </a:br>
                <a:endParaRPr lang="en-US" altLang="zh-CN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914400"/>
                <a:ext cx="9144000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1133" t="-3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878693"/>
            <a:ext cx="1066800" cy="35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319"/>
            <a:ext cx="2732415" cy="5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52400" y="3657600"/>
            <a:ext cx="510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The service curve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connects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the convolution operator with a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minimum guarantee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on the service.</a:t>
            </a:r>
            <a:br>
              <a:rPr lang="en-US" altLang="zh-CN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18818"/>
            <a:ext cx="21050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504866"/>
            <a:ext cx="2343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181266"/>
            <a:ext cx="35623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左弧形箭头 5"/>
          <p:cNvSpPr/>
          <p:nvPr/>
        </p:nvSpPr>
        <p:spPr>
          <a:xfrm>
            <a:off x="1955800" y="2047455"/>
            <a:ext cx="254000" cy="745798"/>
          </a:xfrm>
          <a:prstGeom prst="curved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86"/>
    </mc:Choice>
    <mc:Fallback xmlns="">
      <p:transition spd="slow" advTm="62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Arrival curve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3350" y="2956240"/>
            <a:ext cx="5867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deconvolution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operator is connected with a maximal bound on the arrivals.</a:t>
            </a:r>
            <a:b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If arrivals were unbounded, one could immediately (and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innitely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) overload the system.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8750" y="1831792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Flow </a:t>
                </a:r>
                <a:r>
                  <a:rPr lang="en-US" altLang="zh-CN" sz="2800" i="1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has arrival </a:t>
                </a:r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curve 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</a:br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0" y="1831792"/>
                <a:ext cx="45720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2667" t="-6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58750" y="4953000"/>
            <a:ext cx="56324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restricts the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amount of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arrivals on each interval of length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556917"/>
            <a:ext cx="21050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6200" y="885226"/>
                <a:ext cx="889429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For any times 0 ≤ s ≤ t, the cumulative 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flow </a:t>
                </a:r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A(.) satisfies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/>
                          <a:cs typeface="Times New Roman" pitchFamily="18" charset="0"/>
                        </a:rPr>
                        <m:t>       </m:t>
                      </m:r>
                      <m:r>
                        <a:rPr lang="en-US" altLang="zh-CN" sz="28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altLang="zh-CN" sz="2800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/>
                          <a:cs typeface="Times New Roman" pitchFamily="18" charset="0"/>
                        </a:rPr>
                        <m:t>𝑠</m:t>
                      </m:r>
                      <m:r>
                        <a:rPr lang="en-US" altLang="zh-CN" sz="2800" b="0" i="1" smtClean="0">
                          <a:latin typeface="Cambria Math"/>
                          <a:cs typeface="Times New Roman" pitchFamily="18" charset="0"/>
                        </a:rPr>
                        <m:t>)≤</m:t>
                      </m:r>
                      <m:r>
                        <a:rPr lang="zh-CN" alt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𝑠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885226"/>
                <a:ext cx="8894290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39" t="-6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77393"/>
            <a:ext cx="2762252" cy="51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2601491"/>
            <a:ext cx="27527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425529"/>
            <a:ext cx="30384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右箭头 5"/>
          <p:cNvSpPr/>
          <p:nvPr/>
        </p:nvSpPr>
        <p:spPr>
          <a:xfrm>
            <a:off x="3429000" y="2558143"/>
            <a:ext cx="838200" cy="151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345983"/>
            <a:ext cx="1219200" cy="54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1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269"/>
    </mc:Choice>
    <mc:Fallback xmlns="">
      <p:transition spd="slow" advTm="569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use the network operation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7030"/>
            <a:ext cx="54768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246100"/>
            <a:ext cx="3808276" cy="10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23836" y="9344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Concatenation-Theorem</a:t>
            </a:r>
            <a:endParaRPr lang="zh-CN" alt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46" y="2749981"/>
            <a:ext cx="2274887" cy="49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32766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23836" y="2722880"/>
            <a:ext cx="5759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whole system has the service curve</a:t>
            </a:r>
            <a:endParaRPr lang="zh-CN" altLang="en-US" sz="2800" dirty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6942"/>
    </mc:Choice>
    <mc:Fallback xmlns="">
      <p:transition spd="slow" advTm="116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1143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Assume that a service element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offers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service curve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an input flow                 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flow is bounded as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dirty="0"/>
              <a:t/>
            </a:r>
            <a:br>
              <a:rPr lang="en-US" altLang="zh-CN" sz="2400" dirty="0"/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Output bound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70972"/>
            <a:ext cx="1219200" cy="54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16478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838200" y="3581400"/>
            <a:ext cx="7466888" cy="1143000"/>
            <a:chOff x="838200" y="3581400"/>
            <a:chExt cx="7466888" cy="1143000"/>
          </a:xfrm>
        </p:grpSpPr>
        <p:grpSp>
          <p:nvGrpSpPr>
            <p:cNvPr id="5" name="组合 4"/>
            <p:cNvGrpSpPr/>
            <p:nvPr/>
          </p:nvGrpSpPr>
          <p:grpSpPr>
            <a:xfrm>
              <a:off x="838200" y="3581400"/>
              <a:ext cx="7466888" cy="1143000"/>
              <a:chOff x="838200" y="3581400"/>
              <a:chExt cx="7466888" cy="1143000"/>
            </a:xfrm>
          </p:grpSpPr>
          <p:pic>
            <p:nvPicPr>
              <p:cNvPr id="16433" name="Picture 4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581400"/>
                <a:ext cx="7466888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800" y="3733800"/>
                <a:ext cx="1647825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674621"/>
              <a:ext cx="1219200" cy="544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05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6"/>
    </mc:Choice>
    <mc:Fallback xmlns="">
      <p:transition spd="slow" advTm="1137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Multiplexing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3050"/>
            <a:ext cx="26479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28600" y="3276600"/>
            <a:ext cx="8763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flows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with arrival curves are multiplexed into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 single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95462"/>
            <a:ext cx="482091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6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Leftover service curve</a:t>
            </a:r>
            <a:endParaRPr lang="en-US" altLang="zh-CN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1430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strict priority scheduling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scenario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incoming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ows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,their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priorities are sorted by their index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service element provides a strict service curve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aggregate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7430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7338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7162"/>
            <a:ext cx="42767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76860"/>
            <a:ext cx="30861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90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209799" y="152400"/>
            <a:ext cx="6934199" cy="609600"/>
          </a:xfrm>
        </p:spPr>
        <p:txBody>
          <a:bodyPr/>
          <a:lstStyle/>
          <a:p>
            <a:r>
              <a:rPr lang="en-US" altLang="zh-CN" dirty="0">
                <a:effectLst/>
              </a:rPr>
              <a:t>Networks as </a:t>
            </a:r>
            <a:r>
              <a:rPr lang="en-US" altLang="zh-CN" dirty="0" smtClean="0">
                <a:effectLst/>
              </a:rPr>
              <a:t>Labeled Graphs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90600"/>
            <a:ext cx="79248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5943600" cy="249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1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Eras Bold ITC" pitchFamily="34" charset="0"/>
                <a:cs typeface="Times New Roman" pitchFamily="18" charset="0"/>
              </a:rPr>
              <a:t>What’s Network Calculus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err="1" smtClean="0">
                <a:latin typeface="Eras Bold ITC" pitchFamily="34" charset="0"/>
                <a:cs typeface="Times New Roman" pitchFamily="18" charset="0"/>
              </a:rPr>
              <a:t>Qos</a:t>
            </a:r>
            <a:r>
              <a:rPr lang="en-US" altLang="zh-CN" dirty="0" smtClean="0">
                <a:latin typeface="Eras Bold ITC" pitchFamily="34" charset="0"/>
                <a:cs typeface="Times New Roman" pitchFamily="18" charset="0"/>
              </a:rPr>
              <a:t> in Network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Eras Bold ITC" pitchFamily="34" charset="0"/>
                <a:cs typeface="Times New Roman" pitchFamily="18" charset="0"/>
              </a:rPr>
              <a:t>Math theory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Eras Bold ITC" pitchFamily="34" charset="0"/>
                <a:cs typeface="Times New Roman" pitchFamily="18" charset="0"/>
              </a:rPr>
              <a:t>Service curves &amp; Arrival curve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Eras Bold ITC" pitchFamily="34" charset="0"/>
                <a:cs typeface="Times New Roman" pitchFamily="18" charset="0"/>
              </a:rPr>
              <a:t>What’s Stochastic Network Calculus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Eras Bold ITC" pitchFamily="34" charset="0"/>
                <a:cs typeface="Times New Roman" pitchFamily="18" charset="0"/>
              </a:rPr>
              <a:t>Examples and Focus</a:t>
            </a:r>
            <a:endParaRPr lang="zh-CN" altLang="en-US" dirty="0">
              <a:latin typeface="Eras Bold ITC" pitchFamily="34" charset="0"/>
              <a:cs typeface="Times New Roman" pitchFamily="18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22"/>
    </mc:Choice>
    <mc:Fallback xmlns="">
      <p:transition spd="slow" advTm="2892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828800" y="152400"/>
            <a:ext cx="7315200" cy="609600"/>
          </a:xfrm>
        </p:spPr>
        <p:txBody>
          <a:bodyPr/>
          <a:lstStyle/>
          <a:p>
            <a:r>
              <a:rPr lang="en-US" altLang="zh-CN" dirty="0" smtClean="0"/>
              <a:t>use network operations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0" y="914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Transform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graph to a single labeled node with a single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labeled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2772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524000" y="152400"/>
            <a:ext cx="7659778" cy="609600"/>
          </a:xfrm>
        </p:spPr>
        <p:txBody>
          <a:bodyPr/>
          <a:lstStyle/>
          <a:p>
            <a:r>
              <a:rPr lang="en-US" altLang="zh-CN" dirty="0" err="1" smtClean="0"/>
              <a:t>Example:Reduce</a:t>
            </a:r>
            <a:r>
              <a:rPr lang="en-US" altLang="zh-CN" dirty="0" smtClean="0"/>
              <a:t> the network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-12700" y="979785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Orginal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graph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6775" y="2613616"/>
            <a:ext cx="4507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/>
              <a:t>end-to-end behavior of the system</a:t>
            </a:r>
            <a:endParaRPr lang="zh-CN" altLang="en-US" sz="2400" i="1" dirty="0"/>
          </a:p>
        </p:txBody>
      </p:sp>
      <p:sp>
        <p:nvSpPr>
          <p:cNvPr id="7" name="矩形 6"/>
          <p:cNvSpPr/>
          <p:nvPr/>
        </p:nvSpPr>
        <p:spPr>
          <a:xfrm>
            <a:off x="4249859" y="3264455"/>
            <a:ext cx="4921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400" i="1" dirty="0"/>
              <a:t>the behavior at the service element V.</a:t>
            </a:r>
            <a:endParaRPr lang="zh-CN" altLang="en-US" sz="24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496785"/>
            <a:ext cx="43815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166674"/>
            <a:ext cx="39147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852474"/>
            <a:ext cx="76866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800600"/>
            <a:ext cx="6981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979785"/>
            <a:ext cx="36385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7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Performance Bounds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3200400" cy="52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3581400" y="1066800"/>
                <a:ext cx="5562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sz="2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/>
                      </a:rPr>
                      <m:t>inf</m:t>
                    </m:r>
                    <m:r>
                      <a:rPr lang="en-US" altLang="zh-CN" sz="2800" i="1">
                        <a:latin typeface="Cambria Math"/>
                      </a:rPr>
                      <m:t>⁡{</m:t>
                    </m:r>
                    <m:r>
                      <a:rPr lang="zh-CN" altLang="en-US" sz="2800" i="1">
                        <a:latin typeface="Cambria Math"/>
                      </a:rPr>
                      <m:t>𝜏</m:t>
                    </m:r>
                    <m:r>
                      <a:rPr lang="zh-CN" altLang="en-US" sz="2800" i="1">
                        <a:latin typeface="Cambria Math"/>
                      </a:rPr>
                      <m:t>≥0:</m:t>
                    </m:r>
                    <m:r>
                      <a:rPr lang="en-US" altLang="zh-CN" sz="2800" i="1">
                        <a:latin typeface="Cambria Math"/>
                      </a:rPr>
                      <m:t>𝐴</m:t>
                    </m:r>
                    <m:r>
                      <a:rPr lang="en-US" altLang="zh-CN" sz="2800" i="1">
                        <a:latin typeface="Cambria Math"/>
                      </a:rPr>
                      <m:t>(</m:t>
                    </m:r>
                    <m:r>
                      <a:rPr lang="en-US" altLang="zh-CN" sz="2800" i="1">
                        <a:latin typeface="Cambria Math"/>
                      </a:rPr>
                      <m:t>𝑡</m:t>
                    </m:r>
                    <m:r>
                      <a:rPr lang="en-US" altLang="zh-CN" sz="2800" i="1">
                        <a:latin typeface="Cambria Math"/>
                      </a:rPr>
                      <m:t>)≤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zh-CN" altLang="en-US" sz="28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altLang="zh-CN" sz="2800" i="1">
                        <a:latin typeface="Cambria Math"/>
                        <a:ea typeface="Cambria Math"/>
                      </a:rPr>
                      <m:t>)</m:t>
                    </m:r>
                    <m:r>
                      <a:rPr lang="en-US" altLang="zh-CN" sz="2800" i="1">
                        <a:latin typeface="Cambria Math"/>
                      </a:rPr>
                      <m:t>}</m:t>
                    </m:r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066800"/>
                <a:ext cx="55626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0" y="1651794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Considering an  input flow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arrival curve </a:t>
            </a:r>
            <a:r>
              <a:rPr lang="el-GR" altLang="zh-CN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entering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 service element with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service curve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bounds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5715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200400"/>
            <a:ext cx="780066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794072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maximal vertical and </a:t>
            </a:r>
            <a:r>
              <a:rPr lang="en-US" altLang="zh-CN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horizontal distance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84" y="3036788"/>
            <a:ext cx="3409716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7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676400" y="152400"/>
            <a:ext cx="7543800" cy="609600"/>
          </a:xfrm>
        </p:spPr>
        <p:txBody>
          <a:bodyPr/>
          <a:lstStyle/>
          <a:p>
            <a:r>
              <a:rPr lang="en-US" altLang="zh-CN" sz="3200" dirty="0" smtClean="0"/>
              <a:t>SNC--</a:t>
            </a:r>
            <a:r>
              <a:rPr lang="en-US" altLang="zh-CN" sz="3200" dirty="0">
                <a:cs typeface="Times New Roman" pitchFamily="18" charset="0"/>
              </a:rPr>
              <a:t> Stochastic Network Calculus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" y="990600"/>
            <a:ext cx="930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Motivation of SNC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when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worst case is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defi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ned by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an event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that is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yet not very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likely, DNC has the problem. </a:t>
            </a:r>
            <a:endParaRPr lang="zh-CN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69061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Category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two SNC description which differ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 how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stochastic processes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described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Tail-bounds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cut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off unwanted (and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unlikely) outcomes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Moment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Generating Functions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(MGF) are a compact way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to describe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 distribution as a whole.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5638800" y="2819400"/>
            <a:ext cx="3713849" cy="762000"/>
            <a:chOff x="5638800" y="2819400"/>
            <a:chExt cx="3713849" cy="762000"/>
          </a:xfrm>
        </p:grpSpPr>
        <p:sp>
          <p:nvSpPr>
            <p:cNvPr id="2" name="圆角矩形标注 1"/>
            <p:cNvSpPr/>
            <p:nvPr/>
          </p:nvSpPr>
          <p:spPr>
            <a:xfrm>
              <a:off x="5638800" y="2819400"/>
              <a:ext cx="3505200" cy="762000"/>
            </a:xfrm>
            <a:prstGeom prst="wedgeRoundRectCallout">
              <a:avLst>
                <a:gd name="adj1" fmla="val -45252"/>
                <a:gd name="adj2" fmla="val -10833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5000" y="2967335"/>
              <a:ext cx="3637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Difficult to get the bound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2459504"/>
            <a:ext cx="5638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bounds can be broken, but only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with (very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small probabilities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78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1676400" y="152400"/>
            <a:ext cx="7467600" cy="609600"/>
          </a:xfrm>
        </p:spPr>
        <p:txBody>
          <a:bodyPr/>
          <a:lstStyle/>
          <a:p>
            <a:r>
              <a:rPr lang="en-US" altLang="zh-CN" dirty="0" err="1" smtClean="0">
                <a:effectLst/>
              </a:rPr>
              <a:t>Tailbounded</a:t>
            </a:r>
            <a:r>
              <a:rPr lang="en-US" altLang="zh-CN" dirty="0" smtClean="0">
                <a:effectLst/>
              </a:rPr>
              <a:t> </a:t>
            </a:r>
            <a:r>
              <a:rPr lang="en-US" altLang="zh-CN" dirty="0">
                <a:effectLst/>
              </a:rPr>
              <a:t>Network </a:t>
            </a:r>
            <a:r>
              <a:rPr lang="en-US" altLang="zh-CN" dirty="0" smtClean="0">
                <a:effectLst/>
              </a:rPr>
              <a:t>Calculus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-25400" y="952500"/>
            <a:ext cx="915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idea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define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an arrival curve that can be broken by a given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probability.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23850" y="2493318"/>
                <a:ext cx="845820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l"/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Envelope function</a:t>
                </a:r>
                <a:r>
                  <a:rPr lang="en-US" altLang="zh-CN" sz="2800" dirty="0" smtClean="0"/>
                  <a:t>: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/>
                      </a:rPr>
                      <m:t>𝛼</m:t>
                    </m:r>
                    <m:r>
                      <a:rPr lang="en-US" altLang="zh-CN" sz="2800" b="0" i="1" smtClean="0">
                        <a:latin typeface="Cambria Math"/>
                      </a:rPr>
                      <m:t>(</m:t>
                    </m:r>
                    <m:r>
                      <a:rPr lang="en-US" altLang="zh-CN" sz="2800" b="0" i="1" smtClean="0">
                        <a:latin typeface="Cambria Math"/>
                      </a:rPr>
                      <m:t>𝑡</m:t>
                    </m:r>
                    <m:r>
                      <a:rPr lang="en-US" altLang="zh-CN" sz="2800" b="0" i="1" smtClean="0">
                        <a:latin typeface="Cambria Math"/>
                      </a:rPr>
                      <m:t>,</m:t>
                    </m:r>
                    <m:r>
                      <a:rPr lang="zh-CN" altLang="en-US" sz="2800" b="0" i="1" smtClean="0">
                        <a:latin typeface="Cambria Math"/>
                      </a:rPr>
                      <m:t>𝜀</m:t>
                    </m:r>
                    <m:r>
                      <a:rPr lang="en-US" altLang="zh-CN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2800" dirty="0" smtClean="0"/>
              </a:p>
              <a:p>
                <a:r>
                  <a:rPr lang="en-US" altLang="zh-CN" dirty="0" smtClean="0"/>
                  <a:t>      </a:t>
                </a:r>
                <a:r>
                  <a:rPr lang="en-US" altLang="zh-CN" sz="2400" dirty="0" smtClean="0"/>
                  <a:t>t-----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describes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typical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behavior of </a:t>
                </a:r>
                <a:r>
                  <a:rPr lang="en-US" altLang="zh-CN" sz="2400" i="1" dirty="0" smtClean="0">
                    <a:latin typeface="Times New Roman" pitchFamily="18" charset="0"/>
                    <a:cs typeface="Times New Roman" pitchFamily="18" charset="0"/>
                  </a:rPr>
                  <a:t>input flow,</a:t>
                </a:r>
              </a:p>
              <a:p>
                <a:r>
                  <a:rPr lang="en-US" altLang="zh-CN" sz="2400" i="1" dirty="0" smtClean="0">
                    <a:latin typeface="Times New Roman" pitchFamily="18" charset="0"/>
                    <a:cs typeface="Times New Roman" pitchFamily="18" charset="0"/>
                  </a:rPr>
                  <a:t>    ɛ-----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describes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a deviation from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the behavior.</a:t>
                </a:r>
              </a:p>
              <a:p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           might occur depending on the considered intervals length t.</a:t>
                </a:r>
              </a:p>
              <a:p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2493318"/>
                <a:ext cx="8458200" cy="2000548"/>
              </a:xfrm>
              <a:prstGeom prst="rect">
                <a:avLst/>
              </a:prstGeom>
              <a:blipFill rotWithShape="1">
                <a:blip r:embed="rId2"/>
                <a:stretch>
                  <a:fillRect l="-937" t="-2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38100" y="1908214"/>
            <a:ext cx="915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Two new functions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envelope function, error function.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52950" y="4390767"/>
            <a:ext cx="2838450" cy="486033"/>
            <a:chOff x="4552950" y="3733800"/>
            <a:chExt cx="2838450" cy="486033"/>
          </a:xfrm>
        </p:grpSpPr>
        <p:sp>
          <p:nvSpPr>
            <p:cNvPr id="8" name="圆角矩形标注 7"/>
            <p:cNvSpPr/>
            <p:nvPr/>
          </p:nvSpPr>
          <p:spPr>
            <a:xfrm>
              <a:off x="4552950" y="3733800"/>
              <a:ext cx="2838450" cy="457200"/>
            </a:xfrm>
            <a:prstGeom prst="wedgeRoundRectCallout">
              <a:avLst>
                <a:gd name="adj1" fmla="val -79893"/>
                <a:gd name="adj2" fmla="val 847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67540" y="3758168"/>
                  <a:ext cx="24952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smtClean="0"/>
                    <a:t>Decreasing in  </a:t>
                  </a:r>
                  <a14:m>
                    <m:oMath xmlns:m="http://schemas.openxmlformats.org/officeDocument/2006/math">
                      <m:r>
                        <a:rPr lang="zh-CN" altLang="en-US" sz="2400" i="1">
                          <a:latin typeface="Cambria Math"/>
                        </a:rPr>
                        <m:t>𝜀</m:t>
                      </m:r>
                    </m:oMath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7540" y="3758168"/>
                  <a:ext cx="249526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912"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23850" y="4493866"/>
                <a:ext cx="80010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Error function: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zh-CN" altLang="en-US" sz="2400" i="1">
                        <a:latin typeface="Cambria Math"/>
                        <a:cs typeface="Times New Roman" pitchFamily="18" charset="0"/>
                      </a:rPr>
                      <m:t>𝜂</m:t>
                    </m:r>
                    <m:r>
                      <a:rPr lang="en-US" altLang="zh-CN" sz="24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altLang="zh-CN" sz="2400" i="1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/>
                      </a:rPr>
                      <m:t>𝜀</m:t>
                    </m:r>
                  </m:oMath>
                </a14:m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    Large deviations should happen with a smaller probability.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4493866"/>
                <a:ext cx="8001000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990" b="-10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2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524000" y="152400"/>
            <a:ext cx="7696200" cy="609600"/>
          </a:xfrm>
        </p:spPr>
        <p:txBody>
          <a:bodyPr/>
          <a:lstStyle/>
          <a:p>
            <a:r>
              <a:rPr lang="en-US" altLang="zh-CN" dirty="0" err="1">
                <a:effectLst/>
              </a:rPr>
              <a:t>Tailbounded</a:t>
            </a:r>
            <a:r>
              <a:rPr lang="en-US" altLang="zh-CN" dirty="0">
                <a:effectLst/>
              </a:rPr>
              <a:t> </a:t>
            </a:r>
            <a:r>
              <a:rPr lang="en-US" altLang="zh-CN" dirty="0" smtClean="0">
                <a:effectLst/>
              </a:rPr>
              <a:t>Arrival curve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0" y="990600"/>
                <a:ext cx="9144000" cy="1938992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Defininition</a:t>
                </a:r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: A flow </a:t>
                </a:r>
                <a:r>
                  <a:rPr lang="en-US" altLang="zh-CN" sz="2800" i="1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tail-bounded 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with </a:t>
                </a:r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envelope function </a:t>
                </a:r>
                <a:r>
                  <a:rPr lang="en-US" altLang="zh-CN" sz="2800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zh-CN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error function </a:t>
                </a:r>
                <a:r>
                  <a:rPr lang="en-US" altLang="zh-CN" sz="2800" i="1" dirty="0">
                    <a:latin typeface="Times New Roman" pitchFamily="18" charset="0"/>
                    <a:cs typeface="Times New Roman" pitchFamily="18" charset="0"/>
                  </a:rPr>
                  <a:t>η</a:t>
                </a:r>
                <a:r>
                  <a:rPr lang="en-US" altLang="zh-CN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if for all (</a:t>
                </a:r>
                <a:r>
                  <a:rPr lang="en-US" altLang="zh-CN" sz="2800" i="1" dirty="0">
                    <a:latin typeface="Times New Roman" pitchFamily="18" charset="0"/>
                    <a:cs typeface="Times New Roman" pitchFamily="18" charset="0"/>
                  </a:rPr>
                  <a:t>s, t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zh-CN" sz="2800" i="1" dirty="0">
                    <a:latin typeface="Times New Roman" pitchFamily="18" charset="0"/>
                    <a:cs typeface="Times New Roman" pitchFamily="18" charset="0"/>
                  </a:rPr>
                  <a:t>∈ 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Λ and </a:t>
                </a:r>
                <a:r>
                  <a:rPr lang="en-US" altLang="zh-CN" sz="2800" i="1" dirty="0">
                    <a:latin typeface="Times New Roman" pitchFamily="18" charset="0"/>
                    <a:cs typeface="Times New Roman" pitchFamily="18" charset="0"/>
                  </a:rPr>
                  <a:t>ε &gt; </a:t>
                </a:r>
                <a: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  <a:t>0 it holds</a:t>
                </a:r>
                <a:br>
                  <a:rPr lang="en-US" altLang="zh-CN" sz="2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/>
                        </a:rPr>
                        <m:t>𝑃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/>
                        </a:rPr>
                        <m:t>&gt;</m:t>
                      </m:r>
                      <m:r>
                        <a:rPr lang="zh-CN" altLang="en-US" sz="2800" b="0" i="1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zh-CN" altLang="en-US" sz="2800" b="0" i="1" smtClean="0">
                              <a:latin typeface="Cambria Math"/>
                            </a:rPr>
                            <m:t>𝜀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/>
                        </a:rPr>
                        <m:t>)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zh-CN" altLang="en-US" sz="2800" b="0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zh-CN" altLang="en-US" sz="28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914400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1264" t="-2804" r="-86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51237"/>
            <a:ext cx="27527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3208337"/>
            <a:ext cx="30194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087686" y="5476874"/>
                <a:ext cx="3370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zh-CN" sz="2400" i="1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sz="24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altLang="zh-CN" sz="2400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CN" sz="2400" i="1">
                          <a:latin typeface="Cambria Math"/>
                          <a:cs typeface="Times New Roman" pitchFamily="18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/>
                          <a:cs typeface="Times New Roman" pitchFamily="18" charset="0"/>
                        </a:rPr>
                        <m:t>)≤</m:t>
                      </m:r>
                      <m:r>
                        <a:rPr lang="zh-CN" altLang="en-US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𝑠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86" y="5476874"/>
                <a:ext cx="3370603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81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179762"/>
            <a:ext cx="30384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6934200" y="3179762"/>
            <a:ext cx="1066800" cy="461665"/>
            <a:chOff x="6934200" y="3179762"/>
            <a:chExt cx="1066800" cy="461665"/>
          </a:xfrm>
        </p:grpSpPr>
        <p:sp>
          <p:nvSpPr>
            <p:cNvPr id="8" name="圆角矩形标注 7"/>
            <p:cNvSpPr/>
            <p:nvPr/>
          </p:nvSpPr>
          <p:spPr>
            <a:xfrm>
              <a:off x="6934200" y="3179762"/>
              <a:ext cx="1066800" cy="371475"/>
            </a:xfrm>
            <a:prstGeom prst="wedgeRoundRectCallout">
              <a:avLst>
                <a:gd name="adj1" fmla="val -24404"/>
                <a:gd name="adj2" fmla="val 20267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599" y="3179762"/>
              <a:ext cx="8299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burst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80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err="1" smtClean="0"/>
              <a:t>Tailbounded</a:t>
            </a:r>
            <a:r>
              <a:rPr lang="en-US" altLang="zh-CN" dirty="0" smtClean="0"/>
              <a:t> Service curve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990600"/>
            <a:ext cx="9144000" cy="1661993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Defininition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Consider An input-output pair A and B and a service element. The service element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provide tail-bounded service curve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with error function </a:t>
            </a:r>
            <a:r>
              <a:rPr lang="el-GR" altLang="zh-CN" sz="2800" i="1" dirty="0" smtClean="0">
                <a:latin typeface="Times New Roman" pitchFamily="18" charset="0"/>
                <a:cs typeface="Times New Roman" pitchFamily="18" charset="0"/>
              </a:rPr>
              <a:t>ζ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  if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t, it holds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36" y="2416691"/>
            <a:ext cx="461032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68" y="3276600"/>
            <a:ext cx="3994264" cy="17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200400"/>
            <a:ext cx="2732415" cy="55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6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752600" y="152400"/>
            <a:ext cx="7391400" cy="609600"/>
          </a:xfrm>
        </p:spPr>
        <p:txBody>
          <a:bodyPr/>
          <a:lstStyle/>
          <a:p>
            <a:r>
              <a:rPr lang="en-US" altLang="zh-CN" dirty="0" err="1" smtClean="0"/>
              <a:t>Tailbounded</a:t>
            </a:r>
            <a:r>
              <a:rPr lang="en-US" altLang="zh-CN" dirty="0" smtClean="0"/>
              <a:t> Network Calculus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988367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Multiplexin</a:t>
            </a:r>
            <a:r>
              <a:rPr lang="en-US" altLang="zh-CN" sz="2400" b="1" dirty="0" smtClean="0">
                <a:solidFill>
                  <a:srgbClr val="0033CC"/>
                </a:solidFill>
              </a:rPr>
              <a:t>g</a:t>
            </a:r>
            <a:endParaRPr lang="zh-CN" altLang="en-US" sz="2400" b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66923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Subtraction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2750" y="4796135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Deconvolution</a:t>
            </a:r>
            <a:endParaRPr lang="zh-CN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50031"/>
            <a:ext cx="7616824" cy="108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43597"/>
            <a:ext cx="82105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5334000"/>
            <a:ext cx="834980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9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Performance Bounds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52400" y="106680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Consider the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arrivals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with arrive curve </a:t>
            </a:r>
            <a:r>
              <a:rPr lang="el-GR" altLang="zh-CN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t,ɛ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Consider the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element: service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curve (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U, ζ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0 and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ε &gt;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bounds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2073"/>
            <a:ext cx="6718754" cy="57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300"/>
            <a:ext cx="910682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9" y="3886200"/>
            <a:ext cx="5751615" cy="74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9" y="5346700"/>
            <a:ext cx="56578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8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1600200" y="152400"/>
            <a:ext cx="7543800" cy="609600"/>
          </a:xfrm>
        </p:spPr>
        <p:txBody>
          <a:bodyPr/>
          <a:lstStyle/>
          <a:p>
            <a:r>
              <a:rPr lang="en-US" altLang="zh-CN" dirty="0"/>
              <a:t>Application in power </a:t>
            </a:r>
            <a:r>
              <a:rPr lang="en-US" altLang="zh-CN" dirty="0" smtClean="0"/>
              <a:t>communication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41658"/>
            <a:ext cx="8826499" cy="18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标注 1"/>
          <p:cNvSpPr/>
          <p:nvPr/>
        </p:nvSpPr>
        <p:spPr>
          <a:xfrm>
            <a:off x="1371600" y="3886200"/>
            <a:ext cx="6400800" cy="1066800"/>
          </a:xfrm>
          <a:prstGeom prst="wedgeRectCallout">
            <a:avLst>
              <a:gd name="adj1" fmla="val -53175"/>
              <a:gd name="adj2" fmla="val -1501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Flows are classified into different sets according to their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demands 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486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altLang="zh-CN" b="1" i="1" dirty="0" err="1" smtClean="0">
                <a:latin typeface="Times New Roman" pitchFamily="18" charset="0"/>
                <a:cs typeface="Times New Roman" pitchFamily="18" charset="0"/>
              </a:rPr>
              <a:t>Zhou,Li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 Yu, </a:t>
            </a:r>
            <a:r>
              <a:rPr lang="en-US" altLang="zh-CN" b="1" i="1" dirty="0" err="1">
                <a:latin typeface="Times New Roman" pitchFamily="18" charset="0"/>
                <a:cs typeface="Times New Roman" pitchFamily="18" charset="0"/>
              </a:rPr>
              <a:t>Juhong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err="1" smtClean="0">
                <a:latin typeface="Times New Roman" pitchFamily="18" charset="0"/>
                <a:cs typeface="Times New Roman" pitchFamily="18" charset="0"/>
              </a:rPr>
              <a:t>Tian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Chao </a:t>
            </a:r>
            <a:r>
              <a:rPr lang="en-US" altLang="zh-CN" b="1" i="1" dirty="0" err="1" smtClean="0">
                <a:latin typeface="Times New Roman" pitchFamily="18" charset="0"/>
                <a:cs typeface="Times New Roman" pitchFamily="18" charset="0"/>
              </a:rPr>
              <a:t>Luo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, “Stochastic </a:t>
            </a:r>
            <a:r>
              <a:rPr lang="en-US" altLang="zh-CN" b="1" i="1" dirty="0">
                <a:latin typeface="Times New Roman" pitchFamily="18" charset="0"/>
                <a:cs typeface="Times New Roman" pitchFamily="18" charset="0"/>
              </a:rPr>
              <a:t>Delay Analysis of Multi-services in 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Communication Networks”,</a:t>
            </a:r>
            <a:r>
              <a:rPr lang="en-US" altLang="zh-CN" b="1" i="1" dirty="0" smtClean="0"/>
              <a:t> </a:t>
            </a:r>
            <a:r>
              <a:rPr lang="en-US" altLang="zh-CN" b="1" i="1" dirty="0"/>
              <a:t>International Journal </a:t>
            </a:r>
            <a:r>
              <a:rPr lang="en-US" altLang="zh-CN" b="1" i="1" dirty="0" smtClean="0"/>
              <a:t>of Computer </a:t>
            </a:r>
            <a:r>
              <a:rPr lang="en-US" altLang="zh-CN" b="1" i="1" dirty="0"/>
              <a:t>and Communication </a:t>
            </a:r>
            <a:r>
              <a:rPr lang="en-US" altLang="zh-CN" b="1" i="1" dirty="0" smtClean="0"/>
              <a:t>Engineering,</a:t>
            </a:r>
            <a:r>
              <a:rPr lang="en-US" altLang="zh-CN" b="1" dirty="0"/>
              <a:t> Volume 5, Number 6, November </a:t>
            </a:r>
            <a:r>
              <a:rPr lang="en-US" altLang="zh-CN" b="1" dirty="0" smtClean="0"/>
              <a:t>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41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5180076" cy="2926080"/>
          </a:xfrm>
        </p:spPr>
      </p:pic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Queue </a:t>
            </a:r>
            <a:r>
              <a:rPr lang="en-US" altLang="zh-CN" dirty="0" smtClean="0"/>
              <a:t>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1351444" cy="257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209800" y="878784"/>
            <a:ext cx="2971800" cy="1450033"/>
            <a:chOff x="2209800" y="878784"/>
            <a:chExt cx="2971800" cy="1450033"/>
          </a:xfrm>
        </p:grpSpPr>
        <p:sp>
          <p:nvSpPr>
            <p:cNvPr id="8" name="云形标注 7"/>
            <p:cNvSpPr/>
            <p:nvPr/>
          </p:nvSpPr>
          <p:spPr>
            <a:xfrm>
              <a:off x="2209800" y="878784"/>
              <a:ext cx="2971800" cy="1450033"/>
            </a:xfrm>
            <a:prstGeom prst="cloudCallout">
              <a:avLst>
                <a:gd name="adj1" fmla="val -60577"/>
                <a:gd name="adj2" fmla="val 9830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90947" y="1180571"/>
              <a:ext cx="24095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Processing time is</a:t>
              </a:r>
            </a:p>
            <a:p>
              <a:r>
                <a:rPr lang="en-US" altLang="zh-CN" sz="2400" dirty="0"/>
                <a:t> </a:t>
              </a:r>
              <a:r>
                <a:rPr lang="en-US" altLang="zh-CN" sz="2400" dirty="0" smtClean="0"/>
                <a:t>     too long.</a:t>
              </a:r>
              <a:endParaRPr lang="zh-CN" altLang="en-US" sz="24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73872" y="839230"/>
            <a:ext cx="2971800" cy="1143000"/>
            <a:chOff x="5273872" y="839230"/>
            <a:chExt cx="2971800" cy="1143000"/>
          </a:xfrm>
        </p:grpSpPr>
        <p:sp>
          <p:nvSpPr>
            <p:cNvPr id="7" name="TextBox 6"/>
            <p:cNvSpPr txBox="1"/>
            <p:nvPr/>
          </p:nvSpPr>
          <p:spPr>
            <a:xfrm>
              <a:off x="5758344" y="955678"/>
              <a:ext cx="20028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How long  will </a:t>
              </a:r>
            </a:p>
            <a:p>
              <a:r>
                <a:rPr lang="en-US" altLang="zh-CN" sz="2400" dirty="0"/>
                <a:t> </a:t>
              </a:r>
              <a:r>
                <a:rPr lang="en-US" altLang="zh-CN" sz="2400" dirty="0" smtClean="0"/>
                <a:t>     it take?</a:t>
              </a:r>
              <a:endParaRPr lang="zh-CN" altLang="en-US" sz="2400" dirty="0"/>
            </a:p>
          </p:txBody>
        </p:sp>
        <p:sp>
          <p:nvSpPr>
            <p:cNvPr id="6" name="云形标注 5"/>
            <p:cNvSpPr/>
            <p:nvPr/>
          </p:nvSpPr>
          <p:spPr>
            <a:xfrm>
              <a:off x="5273872" y="839230"/>
              <a:ext cx="2971800" cy="1143000"/>
            </a:xfrm>
            <a:prstGeom prst="cloudCallout">
              <a:avLst>
                <a:gd name="adj1" fmla="val -53312"/>
                <a:gd name="adj2" fmla="val 1291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29400" y="1905000"/>
            <a:ext cx="2514600" cy="889658"/>
            <a:chOff x="6629400" y="1905000"/>
            <a:chExt cx="2514600" cy="889658"/>
          </a:xfrm>
        </p:grpSpPr>
        <p:sp>
          <p:nvSpPr>
            <p:cNvPr id="11" name="云形标注 10"/>
            <p:cNvSpPr/>
            <p:nvPr/>
          </p:nvSpPr>
          <p:spPr>
            <a:xfrm>
              <a:off x="6629400" y="1905000"/>
              <a:ext cx="2514600" cy="889658"/>
            </a:xfrm>
            <a:prstGeom prst="cloudCallout">
              <a:avLst>
                <a:gd name="adj1" fmla="val -63568"/>
                <a:gd name="adj2" fmla="val 6673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4217" y="2163464"/>
              <a:ext cx="1744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Wait or not?</a:t>
              </a:r>
              <a:endParaRPr lang="zh-CN" altLang="en-US" sz="2400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51943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answers often serve as basis for the decisions we make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1600200" y="152400"/>
            <a:ext cx="7543800" cy="609600"/>
          </a:xfrm>
        </p:spPr>
        <p:txBody>
          <a:bodyPr/>
          <a:lstStyle/>
          <a:p>
            <a:r>
              <a:rPr lang="en-US" altLang="zh-CN" dirty="0"/>
              <a:t>Application in power </a:t>
            </a:r>
            <a:r>
              <a:rPr lang="en-US" altLang="zh-CN" dirty="0" smtClean="0"/>
              <a:t>communication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41658"/>
            <a:ext cx="8826499" cy="18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标注 1"/>
          <p:cNvSpPr/>
          <p:nvPr/>
        </p:nvSpPr>
        <p:spPr>
          <a:xfrm>
            <a:off x="1371600" y="3886200"/>
            <a:ext cx="6400800" cy="1600200"/>
          </a:xfrm>
          <a:prstGeom prst="wedgeRectCallout">
            <a:avLst>
              <a:gd name="adj1" fmla="val -33333"/>
              <a:gd name="adj2" fmla="val -1192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Check the pre-negotiated policies of flow, if not, packets of the flow will be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discarded 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1600200" y="152400"/>
            <a:ext cx="7543800" cy="609600"/>
          </a:xfrm>
        </p:spPr>
        <p:txBody>
          <a:bodyPr/>
          <a:lstStyle/>
          <a:p>
            <a:r>
              <a:rPr lang="en-US" altLang="zh-CN" dirty="0"/>
              <a:t>Application in power </a:t>
            </a:r>
            <a:r>
              <a:rPr lang="en-US" altLang="zh-CN" dirty="0" smtClean="0"/>
              <a:t>communication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41658"/>
            <a:ext cx="8826499" cy="18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标注 1"/>
          <p:cNvSpPr/>
          <p:nvPr/>
        </p:nvSpPr>
        <p:spPr>
          <a:xfrm>
            <a:off x="1371600" y="3886200"/>
            <a:ext cx="6400800" cy="1600200"/>
          </a:xfrm>
          <a:prstGeom prst="wedgeRectCallout">
            <a:avLst>
              <a:gd name="adj1" fmla="val -2579"/>
              <a:gd name="adj2" fmla="val -1105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overload, some packets will be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droped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1600200" y="152400"/>
            <a:ext cx="7543800" cy="609600"/>
          </a:xfrm>
        </p:spPr>
        <p:txBody>
          <a:bodyPr/>
          <a:lstStyle/>
          <a:p>
            <a:r>
              <a:rPr lang="en-US" altLang="zh-CN" dirty="0"/>
              <a:t>Application in power </a:t>
            </a:r>
            <a:r>
              <a:rPr lang="en-US" altLang="zh-CN" dirty="0" smtClean="0"/>
              <a:t>communication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41658"/>
            <a:ext cx="8826499" cy="18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标注 1"/>
          <p:cNvSpPr/>
          <p:nvPr/>
        </p:nvSpPr>
        <p:spPr>
          <a:xfrm>
            <a:off x="1371600" y="3886200"/>
            <a:ext cx="6400800" cy="1600200"/>
          </a:xfrm>
          <a:prstGeom prst="wedgeRectCallout">
            <a:avLst>
              <a:gd name="adj1" fmla="val 27778"/>
              <a:gd name="adj2" fmla="val -1049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Core mechanisms to provide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guarantees, enable different flow to get service with different level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1600200" y="152400"/>
            <a:ext cx="7543800" cy="609600"/>
          </a:xfrm>
        </p:spPr>
        <p:txBody>
          <a:bodyPr/>
          <a:lstStyle/>
          <a:p>
            <a:r>
              <a:rPr lang="en-US" altLang="zh-CN" dirty="0"/>
              <a:t>Application in power </a:t>
            </a:r>
            <a:r>
              <a:rPr lang="en-US" altLang="zh-CN" dirty="0" smtClean="0"/>
              <a:t>communication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41658"/>
            <a:ext cx="8826499" cy="18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标注 1"/>
          <p:cNvSpPr/>
          <p:nvPr/>
        </p:nvSpPr>
        <p:spPr>
          <a:xfrm>
            <a:off x="1371600" y="3886200"/>
            <a:ext cx="6400800" cy="1600200"/>
          </a:xfrm>
          <a:prstGeom prst="wedgeRectCallout">
            <a:avLst>
              <a:gd name="adj1" fmla="val 54167"/>
              <a:gd name="adj2" fmla="val -1216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Optimize or guarantee performance, improve latency, increase usable bandwidth for some kinds of packets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1600200" y="152400"/>
            <a:ext cx="7543800" cy="609600"/>
          </a:xfrm>
        </p:spPr>
        <p:txBody>
          <a:bodyPr/>
          <a:lstStyle/>
          <a:p>
            <a:r>
              <a:rPr lang="en-US" altLang="zh-CN" dirty="0"/>
              <a:t>Application in power </a:t>
            </a:r>
            <a:r>
              <a:rPr lang="en-US" altLang="zh-CN" dirty="0" smtClean="0"/>
              <a:t>communication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41658"/>
            <a:ext cx="8826499" cy="18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486400" y="1141658"/>
            <a:ext cx="1828800" cy="205874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8929" y="3327400"/>
            <a:ext cx="871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Focus on the impacts of different scheduling on the performance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92" y="3789065"/>
            <a:ext cx="82989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Three typical traffics with different </a:t>
            </a:r>
            <a:r>
              <a:rPr lang="en-US" altLang="zh-CN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guarantees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voice service (denoted by A),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real-time data service  (B)    , monitoring service  (C)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379" y="5105400"/>
            <a:ext cx="6526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Three scheduling policy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FIFO, Priority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queueing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, Custom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queueing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2057400"/>
              </a:xfrm>
            </p:spPr>
            <p:txBody>
              <a:bodyPr/>
              <a:lstStyle/>
              <a:p>
                <a:r>
                  <a:rPr lang="en-US" altLang="zh-CN" sz="28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Virtual-backlog-centric stochastic arrival curve</a:t>
                </a: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Considering an input flow X with the </a:t>
                </a:r>
                <a:r>
                  <a:rPr lang="en-US" altLang="zh-CN" sz="2400" b="1" i="1" dirty="0" smtClean="0">
                    <a:latin typeface="Times New Roman" pitchFamily="18" charset="0"/>
                    <a:cs typeface="Times New Roman" pitchFamily="18" charset="0"/>
                  </a:rPr>
                  <a:t>arrival curve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zh-CN" sz="2400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(t) with bounding function f, for all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≥0 &amp; 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/>
                                <a:cs typeface="Times New Roman" pitchFamily="18" charset="0"/>
                              </a:rPr>
                              <m:t>sup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altLang="zh-CN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zh-CN" altLang="en-US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&gt;</m:t>
                        </m:r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2057400"/>
              </a:xfrm>
              <a:blipFill rotWithShape="1">
                <a:blip r:embed="rId2"/>
                <a:stretch>
                  <a:fillRect l="-1133" t="-2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z="3200" dirty="0" smtClean="0"/>
              <a:t>Application in power communication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4"/>
              <p:cNvSpPr txBox="1">
                <a:spLocks/>
              </p:cNvSpPr>
              <p:nvPr/>
            </p:nvSpPr>
            <p:spPr>
              <a:xfrm>
                <a:off x="0" y="3429000"/>
                <a:ext cx="9144000" cy="20574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8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Virtual-backlog- stochastic strict service curve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Considering an service element with </a:t>
                </a:r>
                <a:r>
                  <a:rPr lang="en-US" altLang="zh-CN" sz="2400" b="1" i="1" dirty="0" smtClean="0">
                    <a:latin typeface="Times New Roman" pitchFamily="18" charset="0"/>
                    <a:cs typeface="Times New Roman" pitchFamily="18" charset="0"/>
                  </a:rPr>
                  <a:t>service curve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zh-CN" sz="2400" dirty="0" smtClean="0">
                    <a:latin typeface="Times New Roman" pitchFamily="18" charset="0"/>
                    <a:cs typeface="Times New Roman" pitchFamily="18" charset="0"/>
                  </a:rPr>
                  <a:t>β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(t)  with bounding function g, for any period (</a:t>
                </a:r>
                <a:r>
                  <a:rPr lang="en-US" altLang="zh-CN" sz="2400" dirty="0" err="1" smtClean="0">
                    <a:latin typeface="Times New Roman" pitchFamily="18" charset="0"/>
                    <a:cs typeface="Times New Roman" pitchFamily="18" charset="0"/>
                  </a:rPr>
                  <a:t>s,t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] ,  the service S(</a:t>
                </a:r>
                <a:r>
                  <a:rPr lang="en-US" altLang="zh-CN" sz="2400" dirty="0" err="1" smtClean="0">
                    <a:latin typeface="Times New Roman" pitchFamily="18" charset="0"/>
                    <a:cs typeface="Times New Roman" pitchFamily="18" charset="0"/>
                  </a:rPr>
                  <a:t>s,t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) satisfies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smtClean="0">
                                <a:latin typeface="Cambria Math"/>
                                <a:cs typeface="Times New Roman" pitchFamily="18" charset="0"/>
                              </a:rPr>
                              <m:t>sup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40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 smtClean="0">
                                    <a:latin typeface="Cambria Math"/>
                                    <a:cs typeface="Times New Roman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altLang="zh-CN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𝑆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𝑠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𝑡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  <m:r>
                          <a:rPr lang="en-US" altLang="zh-CN" sz="2400" i="1" smtClean="0">
                            <a:latin typeface="Cambria Math"/>
                            <a:cs typeface="Times New Roman" pitchFamily="18" charset="0"/>
                          </a:rPr>
                          <m:t>&gt;</m:t>
                        </m:r>
                        <m:r>
                          <a:rPr lang="en-US" altLang="zh-CN" sz="240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内容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9000"/>
                <a:ext cx="9144000" cy="2057400"/>
              </a:xfrm>
              <a:prstGeom prst="rect">
                <a:avLst/>
              </a:prstGeom>
              <a:blipFill rotWithShape="1">
                <a:blip r:embed="rId3"/>
                <a:stretch>
                  <a:fillRect l="-1133" t="-2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1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334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0033CC"/>
                </a:solidFill>
              </a:rPr>
              <a:t>FIFO</a:t>
            </a:r>
            <a:endParaRPr lang="zh-CN" altLang="en-US" sz="2800" b="1" dirty="0">
              <a:solidFill>
                <a:srgbClr val="0033CC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1828800" y="152400"/>
            <a:ext cx="7315200" cy="609600"/>
          </a:xfrm>
        </p:spPr>
        <p:txBody>
          <a:bodyPr/>
          <a:lstStyle/>
          <a:p>
            <a:r>
              <a:rPr lang="en-US" altLang="zh-CN" dirty="0"/>
              <a:t>Application in power </a:t>
            </a:r>
            <a:r>
              <a:rPr lang="en-US" altLang="zh-CN" dirty="0" smtClean="0"/>
              <a:t>communication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5414"/>
            <a:ext cx="8458200" cy="150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81000" y="3106899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According to the aggregation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property,</a:t>
            </a:r>
            <a:r>
              <a:rPr lang="en-US" altLang="zh-CN" sz="2400" dirty="0"/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combined service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satisfies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09975"/>
            <a:ext cx="1555772" cy="46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7" y="3534567"/>
            <a:ext cx="3300413" cy="53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4190204"/>
            <a:ext cx="2900363" cy="5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24" y="4953000"/>
            <a:ext cx="6144347" cy="72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3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6"/>
          <p:cNvSpPr>
            <a:spLocks noGrp="1"/>
          </p:cNvSpPr>
          <p:nvPr>
            <p:ph idx="1"/>
          </p:nvPr>
        </p:nvSpPr>
        <p:spPr>
          <a:xfrm>
            <a:off x="38100" y="914400"/>
            <a:ext cx="8534400" cy="5334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0033CC"/>
                </a:solidFill>
              </a:rPr>
              <a:t>Priority </a:t>
            </a:r>
            <a:r>
              <a:rPr lang="en-US" altLang="zh-CN" sz="2800" b="1" dirty="0" err="1" smtClean="0">
                <a:solidFill>
                  <a:srgbClr val="0033CC"/>
                </a:solidFill>
              </a:rPr>
              <a:t>Queueing</a:t>
            </a:r>
            <a:r>
              <a:rPr lang="en-US" altLang="zh-CN" sz="2800" b="1" dirty="0" smtClean="0">
                <a:solidFill>
                  <a:srgbClr val="0033CC"/>
                </a:solidFill>
              </a:rPr>
              <a:t> scheduling</a:t>
            </a:r>
            <a:endParaRPr lang="zh-CN" altLang="en-US" sz="2800" b="1" dirty="0">
              <a:solidFill>
                <a:srgbClr val="0033C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8" y="1295400"/>
            <a:ext cx="87858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548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6"/>
          <p:cNvSpPr>
            <a:spLocks noGrp="1"/>
          </p:cNvSpPr>
          <p:nvPr>
            <p:ph idx="1"/>
          </p:nvPr>
        </p:nvSpPr>
        <p:spPr>
          <a:xfrm>
            <a:off x="38100" y="914400"/>
            <a:ext cx="8534400" cy="5334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0033CC"/>
                </a:solidFill>
              </a:rPr>
              <a:t>Priority </a:t>
            </a:r>
            <a:r>
              <a:rPr lang="en-US" altLang="zh-CN" sz="2800" b="1" dirty="0" err="1" smtClean="0">
                <a:solidFill>
                  <a:srgbClr val="0033CC"/>
                </a:solidFill>
              </a:rPr>
              <a:t>Queueing</a:t>
            </a:r>
            <a:r>
              <a:rPr lang="en-US" altLang="zh-CN" sz="2800" b="1" dirty="0" smtClean="0">
                <a:solidFill>
                  <a:srgbClr val="0033CC"/>
                </a:solidFill>
              </a:rPr>
              <a:t> scheduling</a:t>
            </a:r>
            <a:endParaRPr lang="zh-CN" altLang="en-US" sz="2800" b="1" dirty="0">
              <a:solidFill>
                <a:srgbClr val="0033C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990600"/>
            <a:ext cx="8356600" cy="369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95825"/>
            <a:ext cx="55530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457825"/>
            <a:ext cx="2000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9725"/>
            <a:ext cx="1543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54768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5538787"/>
            <a:ext cx="26098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5538787"/>
            <a:ext cx="2095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18151" cy="363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0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1193800" y="3258155"/>
            <a:ext cx="1981200" cy="704245"/>
          </a:xfrm>
          <a:prstGeom prst="wedgeRoundRectCallout">
            <a:avLst>
              <a:gd name="adj1" fmla="val -57372"/>
              <a:gd name="adj2" fmla="val -1016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Arrivals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828800" y="152400"/>
            <a:ext cx="7315200" cy="609600"/>
          </a:xfrm>
        </p:spPr>
        <p:txBody>
          <a:bodyPr/>
          <a:lstStyle/>
          <a:p>
            <a:r>
              <a:rPr lang="en-US" altLang="zh-CN" sz="3200" dirty="0" err="1" smtClean="0"/>
              <a:t>Queueing</a:t>
            </a:r>
            <a:r>
              <a:rPr lang="en-US" altLang="zh-CN" sz="3200" dirty="0" smtClean="0"/>
              <a:t> Theory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019477"/>
            <a:ext cx="8534400" cy="656923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General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queueing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system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7924800" cy="112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4724400" y="3258155"/>
            <a:ext cx="1524000" cy="704245"/>
          </a:xfrm>
          <a:prstGeom prst="wedgeRoundRectCallout">
            <a:avLst>
              <a:gd name="adj1" fmla="val -57372"/>
              <a:gd name="adj2" fmla="val -1016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Buffer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400800" y="3258154"/>
            <a:ext cx="1981200" cy="704245"/>
          </a:xfrm>
          <a:prstGeom prst="wedgeRoundRectCallout">
            <a:avLst>
              <a:gd name="adj1" fmla="val -57372"/>
              <a:gd name="adj2" fmla="val -1016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Service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7150100" y="1048355"/>
            <a:ext cx="1981200" cy="704245"/>
          </a:xfrm>
          <a:prstGeom prst="wedgeRoundRectCallout">
            <a:avLst>
              <a:gd name="adj1" fmla="val -41987"/>
              <a:gd name="adj2" fmla="val 931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Output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191000"/>
            <a:ext cx="9296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Queueing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theory helps in planning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and analyzing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 system's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performance.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6700" y="5270500"/>
            <a:ext cx="9131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guaranteens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for worst-case </a:t>
            </a: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94"/>
    </mc:Choice>
    <mc:Fallback xmlns="">
      <p:transition spd="slow" advTm="52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400" y="990600"/>
            <a:ext cx="9067800" cy="1066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Assumption: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the arrival processes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follow Poisson distributions, and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service curve is a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constant rate.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6010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840037"/>
            <a:ext cx="74295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029200"/>
          </a:xfrm>
        </p:spPr>
        <p:txBody>
          <a:bodyPr/>
          <a:lstStyle/>
          <a:p>
            <a:r>
              <a:rPr lang="en-US" altLang="zh-CN" sz="2800" b="1" dirty="0" smtClean="0">
                <a:solidFill>
                  <a:srgbClr val="0033CC"/>
                </a:solidFill>
              </a:rPr>
              <a:t>Network , traffic (arrival model), service (service model)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What’s the focus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3837"/>
            <a:ext cx="59531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60712"/>
            <a:ext cx="60388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806950"/>
            <a:ext cx="60007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2484" y="1676400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Performnce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7543799" y="2199620"/>
            <a:ext cx="152400" cy="728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001126" y="2928610"/>
            <a:ext cx="32377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Resource Allocation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Schedule policy</a:t>
            </a: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J-Y Le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Boudec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and P.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Thiran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 Network calculus, Springer ,2001</a:t>
            </a:r>
          </a:p>
          <a:p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Yuming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Jiang, Yong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Liu,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Stochastic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Network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Calculus,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Springer, 2008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Michael Beck,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Advances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 Theory and Applicability of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Stochastic Network Calculus, [D],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University of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Kaiserslautern,2016</a:t>
            </a:r>
            <a:b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2000" y="2560260"/>
            <a:ext cx="7772400" cy="1371600"/>
          </a:xfrm>
        </p:spPr>
        <p:txBody>
          <a:bodyPr/>
          <a:lstStyle/>
          <a:p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95400" y="4953000"/>
            <a:ext cx="6553200" cy="1524000"/>
          </a:xfrm>
        </p:spPr>
        <p:txBody>
          <a:bodyPr/>
          <a:lstStyle/>
          <a:p>
            <a:r>
              <a:rPr lang="en-US" sz="2800" dirty="0" err="1" smtClean="0"/>
              <a:t>Xuefang</a:t>
            </a:r>
            <a:r>
              <a:rPr lang="en-US" sz="2800" dirty="0" smtClean="0"/>
              <a:t> Liu</a:t>
            </a:r>
            <a:endParaRPr lang="en-US" sz="2800" dirty="0"/>
          </a:p>
          <a:p>
            <a:r>
              <a:rPr lang="en-US" dirty="0" smtClean="0">
                <a:hlinkClick r:id="rId3"/>
              </a:rPr>
              <a:t>xfliu325@gmail.com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xfliu1@mail.xidian.edu.cn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Wireless Networking, Signal Processing and Security Lab</a:t>
            </a:r>
          </a:p>
          <a:p>
            <a:r>
              <a:rPr lang="en-US" dirty="0"/>
              <a:t>Department of Electrical and Computer Engineering</a:t>
            </a:r>
          </a:p>
          <a:p>
            <a:r>
              <a:rPr lang="en-US" dirty="0"/>
              <a:t>University of Houston, TX, USA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3200400" y="990600"/>
            <a:ext cx="266130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Q&amp;A</a:t>
            </a:r>
            <a:endParaRPr lang="zh-CN" altLang="en-US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25908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R.Cruz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. lay the foundation of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Network Calculus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. L. Cruz. A calculus for network delay, Part I: Network elements in isolation.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IEEE Transactions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on Information Theory, 37(1):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114-131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, January 1991.</a:t>
            </a:r>
            <a:br>
              <a:rPr lang="en-US" altLang="zh-CN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R. L. Cruz. A calculus for network delay, Part II: Network analysis. IEEE Transactions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on Information 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Theory, 37(1):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132-141</a:t>
            </a:r>
            <a:r>
              <a:rPr lang="en-US" altLang="zh-CN" sz="2400" i="1" dirty="0">
                <a:latin typeface="Times New Roman" pitchFamily="18" charset="0"/>
                <a:cs typeface="Times New Roman" pitchFamily="18" charset="0"/>
              </a:rPr>
              <a:t>, January 1991.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Network Calculus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0" y="35814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Both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 theoretical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framework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to analyze performance guarantees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(maximum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delays, maximum buffer space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requirements…) in network.;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Both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Transform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complex non-linear network systems into analytically tractable linear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systems.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>
                <a:latin typeface="Times New Roman" pitchFamily="18" charset="0"/>
                <a:cs typeface="Times New Roman" pitchFamily="18" charset="0"/>
              </a:rPr>
            </a:b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Deterministic Network Calculus (DNC)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deterministic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service guarantee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that all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packets of a flow arrive at the destination within its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required performance (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throughput, delay, and loss </a:t>
            </a:r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bounds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en-US" altLang="zh-CN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highest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level.</a:t>
            </a:r>
          </a:p>
          <a:p>
            <a:pPr marL="0" indent="0">
              <a:buNone/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Drawback---must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reserve network resources based on the worst-case scenario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and hence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leaves a significant portion of network resources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unused.</a:t>
            </a:r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Network Calculus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420100" cy="419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4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Stochastic </a:t>
            </a:r>
            <a:r>
              <a:rPr lang="en-US" altLang="zh-CN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Network Calculus </a:t>
            </a:r>
            <a:r>
              <a:rPr lang="en-US" altLang="zh-C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(SNC)</a:t>
            </a:r>
          </a:p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stochastic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service guarantee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allows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to be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guaranteed with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 probability . </a:t>
            </a: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Allowing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packets to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violate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the required </a:t>
            </a:r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measures.</a:t>
            </a:r>
          </a:p>
          <a:p>
            <a:pPr>
              <a:buFont typeface="Wingdings" pitchFamily="2" charset="2"/>
              <a:buChar char="u"/>
            </a:pP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altLang="zh-CN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Advantage—better exploit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statistical multiplexing gain at network links and hence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improve network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utilization.</a:t>
            </a:r>
            <a:br>
              <a:rPr lang="en-US" altLang="zh-CN" sz="2800" dirty="0">
                <a:latin typeface="Times New Roman" pitchFamily="18" charset="0"/>
                <a:cs typeface="Times New Roman" pitchFamily="18" charset="0"/>
              </a:rPr>
            </a:b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Network Calculus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" y="3657600"/>
            <a:ext cx="7896225" cy="6762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Cumulative function</a:t>
            </a:r>
          </a:p>
          <a:p>
            <a:pPr marL="0" indent="0"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describe the data flow as the number of bits  in time interval.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934200" cy="609600"/>
          </a:xfrm>
        </p:spPr>
        <p:txBody>
          <a:bodyPr/>
          <a:lstStyle/>
          <a:p>
            <a:r>
              <a:rPr lang="en-US" altLang="zh-CN" dirty="0" err="1" smtClean="0"/>
              <a:t>QoS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19234" y="2286000"/>
            <a:ext cx="8572500" cy="3009900"/>
            <a:chOff x="152400" y="1143000"/>
            <a:chExt cx="8572500" cy="30099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43000"/>
              <a:ext cx="8572500" cy="300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19200" y="160020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A1(t)</a:t>
              </a:r>
              <a:endParaRPr lang="zh-CN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46555" y="149099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A2(t)</a:t>
              </a:r>
              <a:endParaRPr lang="zh-CN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149099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latin typeface="Times New Roman" pitchFamily="18" charset="0"/>
                  <a:cs typeface="Times New Roman" pitchFamily="18" charset="0"/>
                </a:rPr>
                <a:t>A3(t)</a:t>
              </a:r>
              <a:endParaRPr lang="zh-CN" alt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911098"/>
            <a:ext cx="9144000" cy="527302"/>
          </a:xfrm>
        </p:spPr>
        <p:txBody>
          <a:bodyPr/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amount of bits that are held inside the system.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err="1" smtClean="0"/>
              <a:t>QoS</a:t>
            </a:r>
            <a:r>
              <a:rPr lang="en-US" altLang="zh-CN" dirty="0" smtClean="0"/>
              <a:t>---Backlog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738B4F-57EC-4D07-96C5-49522868353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09988"/>
            <a:ext cx="16192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88900" y="1031117"/>
            <a:ext cx="6477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33CC"/>
                </a:solidFill>
              </a:rPr>
              <a:t>Definition</a:t>
            </a:r>
            <a:r>
              <a:rPr lang="en-US" altLang="zh-CN" sz="2800" i="1" dirty="0" smtClean="0"/>
              <a:t>: For </a:t>
            </a:r>
            <a:r>
              <a:rPr lang="en-US" altLang="zh-CN" sz="2800" i="1" dirty="0"/>
              <a:t>a lossless system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19599"/>
            <a:ext cx="2667000" cy="43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200400"/>
            <a:ext cx="88201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形标注 8"/>
          <p:cNvSpPr/>
          <p:nvPr/>
        </p:nvSpPr>
        <p:spPr>
          <a:xfrm>
            <a:off x="4343400" y="2438400"/>
            <a:ext cx="3886200" cy="762000"/>
          </a:xfrm>
          <a:prstGeom prst="wedgeEllipseCallout">
            <a:avLst>
              <a:gd name="adj1" fmla="val -51879"/>
              <a:gd name="adj2" fmla="val 232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00600" y="24384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vertical deviation between input and output </a:t>
            </a:r>
            <a:r>
              <a:rPr lang="en-US" altLang="zh-CN" sz="2000" b="1" dirty="0" smtClean="0"/>
              <a:t>functions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528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33777</TotalTime>
  <Words>1853</Words>
  <Application>Microsoft Office PowerPoint</Application>
  <PresentationFormat>全屏显示(4:3)</PresentationFormat>
  <Paragraphs>285</Paragraphs>
  <Slides>43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1_Custom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Gird Energy Training Coalition</dc:title>
  <dc:creator>Fer</dc:creator>
  <cp:lastModifiedBy>admin</cp:lastModifiedBy>
  <cp:revision>1396</cp:revision>
  <dcterms:created xsi:type="dcterms:W3CDTF">2010-09-02T18:04:00Z</dcterms:created>
  <dcterms:modified xsi:type="dcterms:W3CDTF">2017-02-03T02:12:24Z</dcterms:modified>
</cp:coreProperties>
</file>